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3" r:id="rId7"/>
    <p:sldId id="266" r:id="rId8"/>
    <p:sldId id="262" r:id="rId9"/>
    <p:sldId id="268" r:id="rId10"/>
    <p:sldId id="259" r:id="rId11"/>
    <p:sldId id="272" r:id="rId12"/>
    <p:sldId id="271" r:id="rId13"/>
    <p:sldId id="26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F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3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4B881-0DC7-4993-A7CD-A083FA41D129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885E-EBB2-48DE-A1D7-D851BBD89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tp.ncbi.nlm.nih.gov/geo/series/GSE46nnn/GSE36194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807" y="2244299"/>
            <a:ext cx="1143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Identification of DNA methylation based 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GBM biomarker and validation with </a:t>
            </a:r>
            <a:r>
              <a:rPr lang="en-US" sz="2800" b="1" dirty="0" err="1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cfDNA</a:t>
            </a:r>
            <a:r>
              <a:rPr lang="en-US" sz="28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MSRE-PCR</a:t>
            </a:r>
            <a:endParaRPr lang="en-US" sz="2800" b="1" dirty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238" y="4309414"/>
            <a:ext cx="84523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Dr. Shicheng Guo, Dr. Steven Schrodi</a:t>
            </a:r>
          </a:p>
          <a:p>
            <a:pPr algn="ctr"/>
            <a:endParaRPr lang="en-US" sz="2000" b="1" dirty="0" smtClean="0">
              <a:solidFill>
                <a:schemeClr val="tx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ctr"/>
            <a:r>
              <a:rPr lang="en-US" sz="20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04/4/2019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0" y="74815"/>
            <a:ext cx="3086100" cy="1476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13" y="237467"/>
            <a:ext cx="2872886" cy="9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72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455" b="8451"/>
          <a:stretch/>
        </p:blipFill>
        <p:spPr>
          <a:xfrm>
            <a:off x="499684" y="277254"/>
            <a:ext cx="8037487" cy="61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77" r="5854" b="8962"/>
          <a:stretch/>
        </p:blipFill>
        <p:spPr>
          <a:xfrm>
            <a:off x="475071" y="507074"/>
            <a:ext cx="2756749" cy="2543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701" r="5385" b="8858"/>
          <a:stretch/>
        </p:blipFill>
        <p:spPr>
          <a:xfrm>
            <a:off x="3475963" y="482137"/>
            <a:ext cx="2775208" cy="2576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1427" r="4615" b="3207"/>
          <a:stretch/>
        </p:blipFill>
        <p:spPr>
          <a:xfrm>
            <a:off x="1455971" y="3283528"/>
            <a:ext cx="3845814" cy="34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2297" y="167778"/>
            <a:ext cx="10004838" cy="6609151"/>
            <a:chOff x="582297" y="167778"/>
            <a:chExt cx="10004838" cy="660915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297" y="188080"/>
              <a:ext cx="4661194" cy="336945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7425" y="167778"/>
              <a:ext cx="4569710" cy="33142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366" y="3481999"/>
              <a:ext cx="4513056" cy="32949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7442" y="3481999"/>
              <a:ext cx="4519693" cy="3264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6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51" y="957471"/>
            <a:ext cx="7959399" cy="52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94755" y="713077"/>
            <a:ext cx="9254838" cy="5400426"/>
            <a:chOff x="994755" y="713077"/>
            <a:chExt cx="9254838" cy="5400426"/>
          </a:xfrm>
        </p:grpSpPr>
        <p:pic>
          <p:nvPicPr>
            <p:cNvPr id="2" name="Picture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94755" y="713077"/>
              <a:ext cx="9254838" cy="539677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94755" y="2635135"/>
              <a:ext cx="9254838" cy="178723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27221" y="773085"/>
              <a:ext cx="1438103" cy="5336770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716831" y="1791393"/>
              <a:ext cx="503853" cy="84739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716831" y="5266113"/>
              <a:ext cx="503853" cy="84739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13992" y="2030422"/>
              <a:ext cx="849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BLOOD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20684" y="5505142"/>
              <a:ext cx="1422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Normal Brain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5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236"/>
            <a:ext cx="12172871" cy="431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4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071" y="2003362"/>
            <a:ext cx="296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astrocytic and </a:t>
            </a:r>
            <a:r>
              <a:rPr lang="en-US" dirty="0" err="1"/>
              <a:t>oligocytic</a:t>
            </a:r>
            <a:r>
              <a:rPr lang="en-US" dirty="0"/>
              <a:t> LGGs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astrocytic </a:t>
            </a:r>
            <a:r>
              <a:rPr lang="en-US" dirty="0" err="1" smtClean="0">
                <a:latin typeface="Times-Roman"/>
              </a:rPr>
              <a:t>andoligodendroglial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5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50832"/>
              </p:ext>
            </p:extLst>
          </p:nvPr>
        </p:nvGraphicFramePr>
        <p:xfrm>
          <a:off x="748145" y="819323"/>
          <a:ext cx="2485497" cy="318897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804553">
                  <a:extLst>
                    <a:ext uri="{9D8B030D-6E8A-4147-A177-3AD203B41FA5}">
                      <a16:colId xmlns:a16="http://schemas.microsoft.com/office/drawing/2014/main" val="472122999"/>
                    </a:ext>
                  </a:extLst>
                </a:gridCol>
                <a:gridCol w="395715">
                  <a:extLst>
                    <a:ext uri="{9D8B030D-6E8A-4147-A177-3AD203B41FA5}">
                      <a16:colId xmlns:a16="http://schemas.microsoft.com/office/drawing/2014/main" val="1393374669"/>
                    </a:ext>
                  </a:extLst>
                </a:gridCol>
                <a:gridCol w="554678">
                  <a:extLst>
                    <a:ext uri="{9D8B030D-6E8A-4147-A177-3AD203B41FA5}">
                      <a16:colId xmlns:a16="http://schemas.microsoft.com/office/drawing/2014/main" val="2081752584"/>
                    </a:ext>
                  </a:extLst>
                </a:gridCol>
                <a:gridCol w="730551">
                  <a:extLst>
                    <a:ext uri="{9D8B030D-6E8A-4147-A177-3AD203B41FA5}">
                      <a16:colId xmlns:a16="http://schemas.microsoft.com/office/drawing/2014/main" val="854130211"/>
                    </a:ext>
                  </a:extLst>
                </a:gridCol>
              </a:tblGrid>
              <a:tr h="174769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Design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9438434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TCGA-LGG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1610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TCGA-GBM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388674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GSE103659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1348159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GSE114534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132258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GSE66351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288835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GSE41826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875465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GSE89707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684042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GSE74486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Discovery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7959200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1071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666558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GSE36194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724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042717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GSE53229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830464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GSE50923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Validation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3690010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GSE46015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790472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GSE22867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41364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GSE119774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227763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GSE116298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Validation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6063767"/>
                  </a:ext>
                </a:extLst>
              </a:tr>
              <a:tr h="1747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750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22586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7679" y="4352744"/>
            <a:ext cx="12097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smtClean="0"/>
              <a:t>ftp.ncbi.nlm.nih.gov/geo/series/GSE36nnn/GSE36194/matrix/GSE36194_series_matrix.txt.gz</a:t>
            </a:r>
          </a:p>
          <a:p>
            <a:r>
              <a:rPr lang="en-US" dirty="0"/>
              <a:t>http://</a:t>
            </a:r>
            <a:r>
              <a:rPr lang="en-US" dirty="0" smtClean="0"/>
              <a:t>ftp.ncbi.nlm.nih.gov/geo/series/GSE53nnn/GSE53229/matrix/GSE53229</a:t>
            </a:r>
            <a:r>
              <a:rPr lang="en-US" dirty="0"/>
              <a:t>_series_matrix.txt.gz</a:t>
            </a:r>
          </a:p>
          <a:p>
            <a:r>
              <a:rPr lang="en-US" dirty="0"/>
              <a:t>http://</a:t>
            </a:r>
            <a:r>
              <a:rPr lang="en-US" dirty="0" smtClean="0"/>
              <a:t>ftp.ncbi.nlm.nih.gov/geo/series/GSE50nnn/GSE50923/</a:t>
            </a:r>
            <a:endParaRPr lang="en-US" dirty="0"/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ftp.ncbi.nlm.nih.gov/geo/series/GSE46nnn/GSE46015/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ftp.ncbi.nlm.nih.gov/geo/series/GSE22nnn/GSE22867/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ftp.ncbi.nlm.nih.gov/geo/series/GSE11nnn/GSE119774/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smtClean="0"/>
              <a:t>ftp.ncbi.nlm.nih.gov/geo/series/GSE11nnn/GSE116298/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1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99256" y="921234"/>
            <a:ext cx="961836" cy="348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1114" y="717576"/>
            <a:ext cx="2856216" cy="824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5928" y="2968282"/>
            <a:ext cx="961836" cy="348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PBMC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10015" y="1595672"/>
            <a:ext cx="546832" cy="6870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6847" y="1517544"/>
            <a:ext cx="2631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Batch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ffect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Cell type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Gender and Age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Differential methylation analysis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3414" y="900917"/>
            <a:ext cx="961836" cy="34828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5251" y="956935"/>
            <a:ext cx="444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3293" y="2342455"/>
            <a:ext cx="2949002" cy="39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60,920 GBM methylation biomarkers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5521" y="1245452"/>
            <a:ext cx="2302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N=555                      N=333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903836" y="2838692"/>
            <a:ext cx="546832" cy="6870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7689" y="3278465"/>
            <a:ext cx="738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N=1198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22386" y="2819732"/>
            <a:ext cx="1247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BUR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SNP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Delta Beta&gt;0.2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31114" y="3572408"/>
            <a:ext cx="2856215" cy="39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3688 GBM methylation biomarkers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918182" y="4030652"/>
            <a:ext cx="546832" cy="6870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4736" y="4015615"/>
            <a:ext cx="23230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TFBS region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H3K4Me1/Me3 region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H3K27ac region checking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99755" y="4793678"/>
            <a:ext cx="2856215" cy="3985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3385 GBM methylation biomarkers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052462" y="5229471"/>
            <a:ext cx="546832" cy="68701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95216" y="5268230"/>
            <a:ext cx="1975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Pathway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Oncogene/TSG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Epigenetic factor checking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0776" y="5942062"/>
            <a:ext cx="2856215" cy="39854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3024 GBM methylation biomarkers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23654" y="2257999"/>
            <a:ext cx="894919" cy="3125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55512" y="2120845"/>
            <a:ext cx="2657503" cy="739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17812" y="2237682"/>
            <a:ext cx="894919" cy="3125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GBM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9649" y="2293701"/>
            <a:ext cx="413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89920" y="2582218"/>
            <a:ext cx="2142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N=308                      N=750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736170" y="2891023"/>
            <a:ext cx="542558" cy="7298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62314" y="2858710"/>
            <a:ext cx="13260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Heatap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PCA checking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checking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ROC checking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471823" y="3667930"/>
            <a:ext cx="2624879" cy="3985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215 GBM methylation biomarkers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4702" y="1955147"/>
            <a:ext cx="3472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Marshfield Clinic Validation Stage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809386" y="2693110"/>
            <a:ext cx="2856215" cy="3985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Marshfield Clinic GBM tissue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809386" y="3942065"/>
            <a:ext cx="2856215" cy="3985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Marshfield Clinic GBM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862744" y="5236948"/>
            <a:ext cx="2856215" cy="3985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from GBM high risk carrier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290374" y="3181358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Biomarker sensitivity validation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Biomarker specificity validation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Biomarker ROC/AUC validation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17147" y="4488513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concentration in GBM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cfDNA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concentration in treatment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Biomarker performance evaluation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405302" y="5803562"/>
            <a:ext cx="30268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Biomarker frequency in HSC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11807" y="960626"/>
            <a:ext cx="2944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Data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Validation Stage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114" y="265981"/>
            <a:ext cx="295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Data Discovery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7769096" y="3284536"/>
            <a:ext cx="542558" cy="5093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7862744" y="5746422"/>
            <a:ext cx="542558" cy="3585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own Arrow 58"/>
          <p:cNvSpPr/>
          <p:nvPr/>
        </p:nvSpPr>
        <p:spPr>
          <a:xfrm>
            <a:off x="7809386" y="4584201"/>
            <a:ext cx="542558" cy="50939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4054334" y="1991832"/>
            <a:ext cx="153834" cy="99796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7347312" y="2720717"/>
            <a:ext cx="153834" cy="99796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4713699" y="1358938"/>
            <a:ext cx="542558" cy="7298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08043" y="1515799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3024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1389 genes</a:t>
            </a:r>
          </a:p>
        </p:txBody>
      </p:sp>
    </p:spTree>
    <p:extLst>
      <p:ext uri="{BB962C8B-B14F-4D97-AF65-F5344CB8AC3E}">
        <p14:creationId xmlns:p14="http://schemas.microsoft.com/office/powerpoint/2010/main" val="329447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t="7880" r="7024" b="7908"/>
          <a:stretch/>
        </p:blipFill>
        <p:spPr>
          <a:xfrm>
            <a:off x="6486019" y="1089987"/>
            <a:ext cx="4356154" cy="4163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9805" r="3641" b="7343"/>
          <a:stretch/>
        </p:blipFill>
        <p:spPr>
          <a:xfrm>
            <a:off x="896932" y="1089987"/>
            <a:ext cx="4753083" cy="41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481" r="5410" b="2898"/>
          <a:stretch/>
        </p:blipFill>
        <p:spPr>
          <a:xfrm>
            <a:off x="352414" y="923991"/>
            <a:ext cx="5273136" cy="4795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070" r="6405" b="3731"/>
          <a:stretch/>
        </p:blipFill>
        <p:spPr>
          <a:xfrm>
            <a:off x="5625550" y="940897"/>
            <a:ext cx="5813781" cy="47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1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810" r="8744" b="2577"/>
          <a:stretch/>
        </p:blipFill>
        <p:spPr>
          <a:xfrm>
            <a:off x="125934" y="473825"/>
            <a:ext cx="5510096" cy="5436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317" r="8882" b="2987"/>
          <a:stretch/>
        </p:blipFill>
        <p:spPr>
          <a:xfrm>
            <a:off x="5919906" y="532015"/>
            <a:ext cx="5501782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41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43438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-894" t="9406" r="8101" b="8837"/>
          <a:stretch/>
        </p:blipFill>
        <p:spPr>
          <a:xfrm>
            <a:off x="931882" y="799495"/>
            <a:ext cx="3472167" cy="344593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11427" r="4615" b="3207"/>
          <a:stretch/>
        </p:blipFill>
        <p:spPr>
          <a:xfrm>
            <a:off x="4828222" y="2289175"/>
            <a:ext cx="2535555" cy="227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9769" r="4546" b="3285"/>
          <a:stretch/>
        </p:blipFill>
        <p:spPr>
          <a:xfrm>
            <a:off x="4828223" y="592667"/>
            <a:ext cx="5763578" cy="5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3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730" r="5619" b="3731"/>
          <a:stretch/>
        </p:blipFill>
        <p:spPr>
          <a:xfrm>
            <a:off x="801250" y="1184988"/>
            <a:ext cx="5608882" cy="45906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391" r="5776" b="3560"/>
          <a:stretch/>
        </p:blipFill>
        <p:spPr>
          <a:xfrm>
            <a:off x="5084000" y="811763"/>
            <a:ext cx="5599551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257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Gothic Std B</vt:lpstr>
      <vt:lpstr>Arial</vt:lpstr>
      <vt:lpstr>Calibri</vt:lpstr>
      <vt:lpstr>Calibri Light</vt:lpstr>
      <vt:lpstr>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82</cp:revision>
  <dcterms:created xsi:type="dcterms:W3CDTF">2019-04-19T21:05:30Z</dcterms:created>
  <dcterms:modified xsi:type="dcterms:W3CDTF">2019-05-01T23:03:05Z</dcterms:modified>
</cp:coreProperties>
</file>