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notesSlides/notesSlide29.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6"/>
  </p:notesMasterIdLst>
  <p:sldIdLst>
    <p:sldId id="256" r:id="rId2"/>
    <p:sldId id="395" r:id="rId3"/>
    <p:sldId id="396" r:id="rId4"/>
    <p:sldId id="415" r:id="rId5"/>
    <p:sldId id="398" r:id="rId6"/>
    <p:sldId id="399" r:id="rId7"/>
    <p:sldId id="400" r:id="rId8"/>
    <p:sldId id="416" r:id="rId9"/>
    <p:sldId id="389" r:id="rId10"/>
    <p:sldId id="330" r:id="rId11"/>
    <p:sldId id="332" r:id="rId12"/>
    <p:sldId id="333" r:id="rId13"/>
    <p:sldId id="334" r:id="rId14"/>
    <p:sldId id="335" r:id="rId15"/>
    <p:sldId id="337" r:id="rId16"/>
    <p:sldId id="401" r:id="rId17"/>
    <p:sldId id="338" r:id="rId18"/>
    <p:sldId id="339" r:id="rId19"/>
    <p:sldId id="343" r:id="rId20"/>
    <p:sldId id="346" r:id="rId21"/>
    <p:sldId id="390" r:id="rId22"/>
    <p:sldId id="402" r:id="rId23"/>
    <p:sldId id="354" r:id="rId24"/>
    <p:sldId id="355" r:id="rId25"/>
    <p:sldId id="424" r:id="rId26"/>
    <p:sldId id="350" r:id="rId27"/>
    <p:sldId id="356" r:id="rId28"/>
    <p:sldId id="403" r:id="rId29"/>
    <p:sldId id="358" r:id="rId30"/>
    <p:sldId id="425" r:id="rId31"/>
    <p:sldId id="426" r:id="rId32"/>
    <p:sldId id="427" r:id="rId33"/>
    <p:sldId id="360" r:id="rId34"/>
    <p:sldId id="361" r:id="rId35"/>
    <p:sldId id="408" r:id="rId36"/>
    <p:sldId id="363" r:id="rId37"/>
    <p:sldId id="417" r:id="rId38"/>
    <p:sldId id="405" r:id="rId39"/>
    <p:sldId id="406" r:id="rId40"/>
    <p:sldId id="407" r:id="rId41"/>
    <p:sldId id="409" r:id="rId42"/>
    <p:sldId id="410" r:id="rId43"/>
    <p:sldId id="411" r:id="rId44"/>
    <p:sldId id="433" r:id="rId45"/>
    <p:sldId id="430" r:id="rId46"/>
    <p:sldId id="431" r:id="rId47"/>
    <p:sldId id="432" r:id="rId48"/>
    <p:sldId id="434" r:id="rId49"/>
    <p:sldId id="365" r:id="rId50"/>
    <p:sldId id="373" r:id="rId51"/>
    <p:sldId id="366" r:id="rId52"/>
    <p:sldId id="368" r:id="rId53"/>
    <p:sldId id="367" r:id="rId54"/>
    <p:sldId id="418" r:id="rId55"/>
    <p:sldId id="419" r:id="rId56"/>
    <p:sldId id="420" r:id="rId57"/>
    <p:sldId id="421" r:id="rId58"/>
    <p:sldId id="422" r:id="rId59"/>
    <p:sldId id="423" r:id="rId60"/>
    <p:sldId id="414" r:id="rId61"/>
    <p:sldId id="386" r:id="rId62"/>
    <p:sldId id="388" r:id="rId63"/>
    <p:sldId id="394" r:id="rId64"/>
    <p:sldId id="31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F"/>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47"/>
    <p:restoredTop sz="89697" autoAdjust="0"/>
  </p:normalViewPr>
  <p:slideViewPr>
    <p:cSldViewPr snapToGrid="0" snapToObjects="1">
      <p:cViewPr varScale="1">
        <p:scale>
          <a:sx n="54" d="100"/>
          <a:sy n="54" d="100"/>
        </p:scale>
        <p:origin x="84" y="3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H:\&#27599;&#21608;&#32479;&#35745;(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C:\Users\Administrator\Desktop\&#20844;&#21496;&#20998;&#26512;\RA&#32479;&#35745;&#35777;&#22411;&#20013;&#21307;.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file:///C:\Users\Administrator\Desktop\&#20844;&#21496;&#20998;&#26512;\RA&#32479;&#35745;&#35777;&#22411;&#20013;&#21307;.xlsx"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1" Type="http://schemas.openxmlformats.org/officeDocument/2006/relationships/oleObject" Target="file:///\\localhost\Users\gris\Library\Containers\com.microsoft.Excel\Data\Library\Preferences\AutoRecovery\&#20809;&#21326;RA&#30495;&#23454;&#19990;&#30028;&#32479;&#35745;&#20998;&#26512;%20(&#29256;&#26412;%201).xlsb"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t>入组情况 </a:t>
            </a:r>
          </a:p>
        </c:rich>
      </c:tx>
      <c:layout/>
      <c:overlay val="0"/>
    </c:title>
    <c:autoTitleDeleted val="0"/>
    <c:plotArea>
      <c:layout/>
      <c:barChart>
        <c:barDir val="bar"/>
        <c:grouping val="clustered"/>
        <c:varyColors val="0"/>
        <c:ser>
          <c:idx val="0"/>
          <c:order val="0"/>
          <c:tx>
            <c:strRef>
              <c:f>Sheet4!$B$1:$B$2</c:f>
              <c:strCache>
                <c:ptCount val="1"/>
                <c:pt idx="0">
                  <c:v>入组情况 入组（例）</c:v>
                </c:pt>
              </c:strCache>
            </c:strRef>
          </c:tx>
          <c:invertIfNegative val="0"/>
          <c:cat>
            <c:strRef>
              <c:f>Sheet4!$A$3:$A$12</c:f>
              <c:strCache>
                <c:ptCount val="10"/>
                <c:pt idx="0">
                  <c:v>上海市光华中西医结合医院</c:v>
                </c:pt>
                <c:pt idx="1">
                  <c:v>绵阳市中医院</c:v>
                </c:pt>
                <c:pt idx="2">
                  <c:v>重庆第九人民医院</c:v>
                </c:pt>
                <c:pt idx="3">
                  <c:v>上海中医药大学附属中医医院</c:v>
                </c:pt>
                <c:pt idx="4">
                  <c:v>上海中医药大学附属岳阳中西医结合医院</c:v>
                </c:pt>
                <c:pt idx="5">
                  <c:v>重庆西南医院</c:v>
                </c:pt>
                <c:pt idx="6">
                  <c:v>上海中医药大学附属龙华医院</c:v>
                </c:pt>
                <c:pt idx="7">
                  <c:v>辽宁省中医院</c:v>
                </c:pt>
                <c:pt idx="8">
                  <c:v>云南省中医院</c:v>
                </c:pt>
                <c:pt idx="9">
                  <c:v>上海交通大学附属第一人民医院</c:v>
                </c:pt>
              </c:strCache>
            </c:strRef>
          </c:cat>
          <c:val>
            <c:numRef>
              <c:f>Sheet4!$B$3:$B$12</c:f>
              <c:numCache>
                <c:formatCode>General</c:formatCode>
                <c:ptCount val="10"/>
                <c:pt idx="0">
                  <c:v>2635</c:v>
                </c:pt>
                <c:pt idx="1">
                  <c:v>159</c:v>
                </c:pt>
                <c:pt idx="2">
                  <c:v>115</c:v>
                </c:pt>
                <c:pt idx="3">
                  <c:v>100</c:v>
                </c:pt>
                <c:pt idx="4">
                  <c:v>100</c:v>
                </c:pt>
                <c:pt idx="5">
                  <c:v>90</c:v>
                </c:pt>
                <c:pt idx="6">
                  <c:v>70</c:v>
                </c:pt>
                <c:pt idx="7">
                  <c:v>67</c:v>
                </c:pt>
                <c:pt idx="8">
                  <c:v>25</c:v>
                </c:pt>
                <c:pt idx="9">
                  <c:v>12</c:v>
                </c:pt>
              </c:numCache>
            </c:numRef>
          </c:val>
          <c:extLst>
            <c:ext xmlns:c16="http://schemas.microsoft.com/office/drawing/2014/chart" uri="{C3380CC4-5D6E-409C-BE32-E72D297353CC}">
              <c16:uniqueId val="{00000000-6644-4F58-A173-60E52E4E246D}"/>
            </c:ext>
          </c:extLst>
        </c:ser>
        <c:dLbls>
          <c:showLegendKey val="0"/>
          <c:showVal val="0"/>
          <c:showCatName val="0"/>
          <c:showSerName val="0"/>
          <c:showPercent val="0"/>
          <c:showBubbleSize val="0"/>
        </c:dLbls>
        <c:gapWidth val="150"/>
        <c:axId val="121817728"/>
        <c:axId val="122317440"/>
      </c:barChart>
      <c:catAx>
        <c:axId val="121817728"/>
        <c:scaling>
          <c:orientation val="maxMin"/>
        </c:scaling>
        <c:delete val="0"/>
        <c:axPos val="l"/>
        <c:numFmt formatCode="General" sourceLinked="0"/>
        <c:majorTickMark val="out"/>
        <c:minorTickMark val="none"/>
        <c:tickLblPos val="nextTo"/>
        <c:crossAx val="122317440"/>
        <c:crosses val="autoZero"/>
        <c:auto val="1"/>
        <c:lblAlgn val="ctr"/>
        <c:lblOffset val="100"/>
        <c:noMultiLvlLbl val="0"/>
      </c:catAx>
      <c:valAx>
        <c:axId val="122317440"/>
        <c:scaling>
          <c:logBase val="2"/>
          <c:orientation val="minMax"/>
        </c:scaling>
        <c:delete val="1"/>
        <c:axPos val="t"/>
        <c:majorGridlines>
          <c:spPr>
            <a:ln>
              <a:noFill/>
            </a:ln>
          </c:spPr>
        </c:majorGridlines>
        <c:numFmt formatCode="General" sourceLinked="1"/>
        <c:majorTickMark val="out"/>
        <c:minorTickMark val="none"/>
        <c:tickLblPos val="none"/>
        <c:crossAx val="1218177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zh-CN" altLang="en-US" sz="1200" dirty="0"/>
              <a:t>时间</a:t>
            </a:r>
            <a:r>
              <a:rPr lang="zh-CN" altLang="en-US" dirty="0"/>
              <a:t> </a:t>
            </a:r>
          </a:p>
        </c:rich>
      </c:tx>
      <c:layout>
        <c:manualLayout>
          <c:xMode val="edge"/>
          <c:yMode val="edge"/>
          <c:x val="0.65815266841644804"/>
          <c:y val="0.42592592592592737"/>
        </c:manualLayout>
      </c:layout>
      <c:overlay val="0"/>
    </c:title>
    <c:autoTitleDeleted val="0"/>
    <c:plotArea>
      <c:layout/>
      <c:pieChart>
        <c:varyColors val="1"/>
        <c:ser>
          <c:idx val="0"/>
          <c:order val="0"/>
          <c:tx>
            <c:strRef>
              <c:f>Sheet1!$D$40</c:f>
              <c:strCache>
                <c:ptCount val="1"/>
                <c:pt idx="0">
                  <c:v>百分比 </c:v>
                </c:pt>
              </c:strCache>
            </c:strRef>
          </c:tx>
          <c:dLbls>
            <c:dLbl>
              <c:idx val="2"/>
              <c:layout>
                <c:manualLayout>
                  <c:x val="6.0786939110597807E-2"/>
                  <c:y val="0.1141917618157537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EE49-471E-8BF8-FC9372C207A6}"/>
                </c:ext>
              </c:extLst>
            </c:dLbl>
            <c:dLbl>
              <c:idx val="4"/>
              <c:layout>
                <c:manualLayout>
                  <c:x val="3.4102604500226098E-2"/>
                  <c:y val="0.1291705643458497"/>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E49-471E-8BF8-FC9372C207A6}"/>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Sheet1!$C$41:$C$45</c:f>
              <c:strCache>
                <c:ptCount val="5"/>
                <c:pt idx="0">
                  <c:v>[0,30) </c:v>
                </c:pt>
                <c:pt idx="1">
                  <c:v>[30,60) </c:v>
                </c:pt>
                <c:pt idx="2">
                  <c:v>[60,120) </c:v>
                </c:pt>
                <c:pt idx="3">
                  <c:v>[120,180) </c:v>
                </c:pt>
                <c:pt idx="4">
                  <c:v>[180,240) </c:v>
                </c:pt>
              </c:strCache>
            </c:strRef>
          </c:cat>
          <c:val>
            <c:numRef>
              <c:f>Sheet1!$D$41:$D$45</c:f>
              <c:numCache>
                <c:formatCode>0.00%</c:formatCode>
                <c:ptCount val="5"/>
                <c:pt idx="0">
                  <c:v>0.72080000000000144</c:v>
                </c:pt>
                <c:pt idx="1">
                  <c:v>0.19450000000000001</c:v>
                </c:pt>
                <c:pt idx="2">
                  <c:v>6.59E-2</c:v>
                </c:pt>
                <c:pt idx="3">
                  <c:v>1.2E-2</c:v>
                </c:pt>
                <c:pt idx="4">
                  <c:v>6.8000000000000135E-3</c:v>
                </c:pt>
              </c:numCache>
            </c:numRef>
          </c:val>
          <c:extLst>
            <c:ext xmlns:c16="http://schemas.microsoft.com/office/drawing/2014/chart" uri="{C3380CC4-5D6E-409C-BE32-E72D297353CC}">
              <c16:uniqueId val="{00000002-EE49-471E-8BF8-FC9372C207A6}"/>
            </c:ext>
          </c:extLst>
        </c:ser>
        <c:dLbls>
          <c:showLegendKey val="0"/>
          <c:showVal val="1"/>
          <c:showCatName val="0"/>
          <c:showSerName val="0"/>
          <c:showPercent val="0"/>
          <c:showBubbleSize val="0"/>
          <c:showLeaderLines val="1"/>
        </c:dLbls>
        <c:firstSliceAng val="0"/>
      </c:pieChart>
    </c:plotArea>
    <c:legend>
      <c:legendPos val="r"/>
      <c:layout>
        <c:manualLayout>
          <c:xMode val="edge"/>
          <c:yMode val="edge"/>
          <c:x val="0.74860860221518877"/>
          <c:y val="0.36045584703306871"/>
          <c:w val="0.16181802274715701"/>
          <c:h val="0.41858595800525022"/>
        </c:manualLayout>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en-US"/>
        </a:p>
      </c:txPr>
    </c:legend>
    <c:plotVisOnly val="1"/>
    <c:dispBlanksAs val="zero"/>
    <c:showDLblsOverMax val="0"/>
  </c:chart>
  <c:txPr>
    <a:bodyPr/>
    <a:lstStyle/>
    <a:p>
      <a:pPr>
        <a:defRPr lang="zh-CN"/>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cat>
            <c:strRef>
              <c:f>Sheet9!$C$5:$C$9</c:f>
              <c:strCache>
                <c:ptCount val="5"/>
                <c:pt idx="0">
                  <c:v>升高1倍</c:v>
                </c:pt>
                <c:pt idx="1">
                  <c:v>正常值</c:v>
                </c:pt>
                <c:pt idx="2">
                  <c:v>升高2倍以上</c:v>
                </c:pt>
                <c:pt idx="3">
                  <c:v>升高2倍</c:v>
                </c:pt>
                <c:pt idx="4">
                  <c:v>未提及</c:v>
                </c:pt>
              </c:strCache>
            </c:strRef>
          </c:cat>
          <c:val>
            <c:numRef>
              <c:f>Sheet9!$E$5:$E$9</c:f>
              <c:numCache>
                <c:formatCode>General</c:formatCode>
                <c:ptCount val="5"/>
                <c:pt idx="0">
                  <c:v>27.779999999999987</c:v>
                </c:pt>
                <c:pt idx="1">
                  <c:v>26.51</c:v>
                </c:pt>
                <c:pt idx="2">
                  <c:v>16.39</c:v>
                </c:pt>
                <c:pt idx="3">
                  <c:v>15.58</c:v>
                </c:pt>
                <c:pt idx="4">
                  <c:v>13.74</c:v>
                </c:pt>
              </c:numCache>
            </c:numRef>
          </c:val>
          <c:extLst>
            <c:ext xmlns:c16="http://schemas.microsoft.com/office/drawing/2014/chart" uri="{C3380CC4-5D6E-409C-BE32-E72D297353CC}">
              <c16:uniqueId val="{00000000-818C-4CA1-BC58-AF6A0E2A10A1}"/>
            </c:ext>
          </c:extLst>
        </c:ser>
        <c:dLbls>
          <c:showLegendKey val="0"/>
          <c:showVal val="0"/>
          <c:showCatName val="0"/>
          <c:showSerName val="0"/>
          <c:showPercent val="0"/>
          <c:showBubbleSize val="0"/>
          <c:showLeaderLines val="1"/>
        </c:dLbls>
        <c:firstSliceAng val="0"/>
      </c:pieChart>
    </c:plotArea>
    <c:legend>
      <c:legendPos val="r"/>
      <c:layout/>
      <c:overlay val="0"/>
      <c:txPr>
        <a:bodyPr/>
        <a:lstStyle/>
        <a:p>
          <a:pPr>
            <a:defRPr lang="zh-CN" altLang="en-US" sz="1200" b="0" i="0" u="none" strike="noStrike" kern="1200" baseline="0">
              <a:solidFill>
                <a:prstClr val="black"/>
              </a:solidFill>
              <a:latin typeface="+mn-lt"/>
              <a:ea typeface="+mn-ea"/>
              <a:cs typeface="+mn-cs"/>
            </a:defRPr>
          </a:pPr>
          <a:endParaRPr lang="en-US"/>
        </a:p>
      </c:txPr>
    </c:legend>
    <c:plotVisOnly val="1"/>
    <c:dispBlanksAs val="zero"/>
    <c:showDLblsOverMax val="0"/>
  </c:chart>
  <c:spPr>
    <a:ln>
      <a:solidFill>
        <a:srgbClr val="1F497D">
          <a:lumMod val="60000"/>
          <a:lumOff val="40000"/>
        </a:srgbClr>
      </a:solid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cat>
            <c:strRef>
              <c:f>Sheet9!$C$17:$C$21</c:f>
              <c:strCache>
                <c:ptCount val="5"/>
                <c:pt idx="0">
                  <c:v>正常值</c:v>
                </c:pt>
                <c:pt idx="1">
                  <c:v>未提及</c:v>
                </c:pt>
                <c:pt idx="2">
                  <c:v>升高2倍以上</c:v>
                </c:pt>
                <c:pt idx="3">
                  <c:v>升高1倍</c:v>
                </c:pt>
                <c:pt idx="4">
                  <c:v>升高2倍</c:v>
                </c:pt>
              </c:strCache>
            </c:strRef>
          </c:cat>
          <c:val>
            <c:numRef>
              <c:f>Sheet9!$E$17:$E$21</c:f>
              <c:numCache>
                <c:formatCode>General</c:formatCode>
                <c:ptCount val="5"/>
                <c:pt idx="0">
                  <c:v>53.690000000000012</c:v>
                </c:pt>
                <c:pt idx="1">
                  <c:v>16.82</c:v>
                </c:pt>
                <c:pt idx="2">
                  <c:v>12.16</c:v>
                </c:pt>
                <c:pt idx="3">
                  <c:v>10.76</c:v>
                </c:pt>
                <c:pt idx="4">
                  <c:v>6.57</c:v>
                </c:pt>
              </c:numCache>
            </c:numRef>
          </c:val>
          <c:extLst>
            <c:ext xmlns:c16="http://schemas.microsoft.com/office/drawing/2014/chart" uri="{C3380CC4-5D6E-409C-BE32-E72D297353CC}">
              <c16:uniqueId val="{00000000-6428-4C85-86AA-B49ECB20E93C}"/>
            </c:ext>
          </c:extLst>
        </c:ser>
        <c:dLbls>
          <c:showLegendKey val="0"/>
          <c:showVal val="0"/>
          <c:showCatName val="0"/>
          <c:showSerName val="0"/>
          <c:showPercent val="0"/>
          <c:showBubbleSize val="0"/>
          <c:showLeaderLines val="1"/>
        </c:dLbls>
        <c:firstSliceAng val="0"/>
      </c:pieChart>
    </c:plotArea>
    <c:legend>
      <c:legendPos val="r"/>
      <c:layout/>
      <c:overlay val="0"/>
      <c:txPr>
        <a:bodyPr/>
        <a:lstStyle/>
        <a:p>
          <a:pPr>
            <a:defRPr sz="1200"/>
          </a:pPr>
          <a:endParaRPr lang="en-US"/>
        </a:p>
      </c:txPr>
    </c:legend>
    <c:plotVisOnly val="1"/>
    <c:dispBlanksAs val="zero"/>
    <c:showDLblsOverMax val="0"/>
  </c:chart>
  <c:spPr>
    <a:ln>
      <a:solidFill>
        <a:srgbClr val="1F497D">
          <a:lumMod val="60000"/>
          <a:lumOff val="40000"/>
        </a:srgbClr>
      </a:solid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基线统计!$A$249</c:f>
              <c:strCache>
                <c:ptCount val="1"/>
                <c:pt idx="0">
                  <c:v>ACR20</c:v>
                </c:pt>
              </c:strCache>
            </c:strRef>
          </c:tx>
          <c:spPr>
            <a:solidFill>
              <a:schemeClr val="accent1"/>
            </a:solidFill>
            <a:ln>
              <a:noFill/>
            </a:ln>
            <a:effectLst/>
          </c:spPr>
          <c:invertIfNegative val="0"/>
          <c:cat>
            <c:strRef>
              <c:f>基线统计!$B$248:$E$248</c:f>
              <c:strCache>
                <c:ptCount val="4"/>
                <c:pt idx="0">
                  <c:v>总体</c:v>
                </c:pt>
                <c:pt idx="1">
                  <c:v>中医组</c:v>
                </c:pt>
                <c:pt idx="2">
                  <c:v>中西结合组</c:v>
                </c:pt>
                <c:pt idx="3">
                  <c:v>西医组</c:v>
                </c:pt>
              </c:strCache>
            </c:strRef>
          </c:cat>
          <c:val>
            <c:numRef>
              <c:f>基线统计!$B$249:$E$249</c:f>
              <c:numCache>
                <c:formatCode>General</c:formatCode>
                <c:ptCount val="4"/>
                <c:pt idx="0">
                  <c:v>40.300000000000004</c:v>
                </c:pt>
                <c:pt idx="1">
                  <c:v>21.67</c:v>
                </c:pt>
                <c:pt idx="2">
                  <c:v>37.04</c:v>
                </c:pt>
                <c:pt idx="3">
                  <c:v>43.51</c:v>
                </c:pt>
              </c:numCache>
            </c:numRef>
          </c:val>
          <c:extLst>
            <c:ext xmlns:c16="http://schemas.microsoft.com/office/drawing/2014/chart" uri="{C3380CC4-5D6E-409C-BE32-E72D297353CC}">
              <c16:uniqueId val="{00000000-6977-4DB3-8E69-4AE43E3749A9}"/>
            </c:ext>
          </c:extLst>
        </c:ser>
        <c:ser>
          <c:idx val="1"/>
          <c:order val="1"/>
          <c:tx>
            <c:strRef>
              <c:f>基线统计!$A$250</c:f>
              <c:strCache>
                <c:ptCount val="1"/>
                <c:pt idx="0">
                  <c:v>ACR50</c:v>
                </c:pt>
              </c:strCache>
            </c:strRef>
          </c:tx>
          <c:spPr>
            <a:solidFill>
              <a:schemeClr val="accent2"/>
            </a:solidFill>
            <a:ln>
              <a:noFill/>
            </a:ln>
            <a:effectLst/>
          </c:spPr>
          <c:invertIfNegative val="0"/>
          <c:cat>
            <c:strRef>
              <c:f>基线统计!$B$248:$E$248</c:f>
              <c:strCache>
                <c:ptCount val="4"/>
                <c:pt idx="0">
                  <c:v>总体</c:v>
                </c:pt>
                <c:pt idx="1">
                  <c:v>中医组</c:v>
                </c:pt>
                <c:pt idx="2">
                  <c:v>中西结合组</c:v>
                </c:pt>
                <c:pt idx="3">
                  <c:v>西医组</c:v>
                </c:pt>
              </c:strCache>
            </c:strRef>
          </c:cat>
          <c:val>
            <c:numRef>
              <c:f>基线统计!$B$250:$E$250</c:f>
              <c:numCache>
                <c:formatCode>General</c:formatCode>
                <c:ptCount val="4"/>
                <c:pt idx="0">
                  <c:v>15.66</c:v>
                </c:pt>
                <c:pt idx="1">
                  <c:v>6.67</c:v>
                </c:pt>
                <c:pt idx="2">
                  <c:v>12.91</c:v>
                </c:pt>
                <c:pt idx="3">
                  <c:v>18.079999999999988</c:v>
                </c:pt>
              </c:numCache>
            </c:numRef>
          </c:val>
          <c:extLst>
            <c:ext xmlns:c16="http://schemas.microsoft.com/office/drawing/2014/chart" uri="{C3380CC4-5D6E-409C-BE32-E72D297353CC}">
              <c16:uniqueId val="{00000001-6977-4DB3-8E69-4AE43E3749A9}"/>
            </c:ext>
          </c:extLst>
        </c:ser>
        <c:ser>
          <c:idx val="2"/>
          <c:order val="2"/>
          <c:tx>
            <c:strRef>
              <c:f>基线统计!$A$251</c:f>
              <c:strCache>
                <c:ptCount val="1"/>
                <c:pt idx="0">
                  <c:v>ACR70</c:v>
                </c:pt>
              </c:strCache>
            </c:strRef>
          </c:tx>
          <c:spPr>
            <a:solidFill>
              <a:schemeClr val="accent3"/>
            </a:solidFill>
            <a:ln>
              <a:noFill/>
            </a:ln>
            <a:effectLst/>
          </c:spPr>
          <c:invertIfNegative val="0"/>
          <c:cat>
            <c:strRef>
              <c:f>基线统计!$B$248:$E$248</c:f>
              <c:strCache>
                <c:ptCount val="4"/>
                <c:pt idx="0">
                  <c:v>总体</c:v>
                </c:pt>
                <c:pt idx="1">
                  <c:v>中医组</c:v>
                </c:pt>
                <c:pt idx="2">
                  <c:v>中西结合组</c:v>
                </c:pt>
                <c:pt idx="3">
                  <c:v>西医组</c:v>
                </c:pt>
              </c:strCache>
            </c:strRef>
          </c:cat>
          <c:val>
            <c:numRef>
              <c:f>基线统计!$B$251:$E$251</c:f>
              <c:numCache>
                <c:formatCode>General</c:formatCode>
                <c:ptCount val="4"/>
                <c:pt idx="0">
                  <c:v>4.4700000000000024</c:v>
                </c:pt>
                <c:pt idx="1">
                  <c:v>1.6700000000000013</c:v>
                </c:pt>
                <c:pt idx="2">
                  <c:v>2.98</c:v>
                </c:pt>
                <c:pt idx="3">
                  <c:v>5.6899999999999986</c:v>
                </c:pt>
              </c:numCache>
            </c:numRef>
          </c:val>
          <c:extLst>
            <c:ext xmlns:c16="http://schemas.microsoft.com/office/drawing/2014/chart" uri="{C3380CC4-5D6E-409C-BE32-E72D297353CC}">
              <c16:uniqueId val="{00000002-6977-4DB3-8E69-4AE43E3749A9}"/>
            </c:ext>
          </c:extLst>
        </c:ser>
        <c:dLbls>
          <c:showLegendKey val="0"/>
          <c:showVal val="0"/>
          <c:showCatName val="0"/>
          <c:showSerName val="0"/>
          <c:showPercent val="0"/>
          <c:showBubbleSize val="0"/>
        </c:dLbls>
        <c:gapWidth val="219"/>
        <c:overlap val="-27"/>
        <c:axId val="124677120"/>
        <c:axId val="111321856"/>
      </c:barChart>
      <c:catAx>
        <c:axId val="12467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321856"/>
        <c:crosses val="autoZero"/>
        <c:auto val="1"/>
        <c:lblAlgn val="ctr"/>
        <c:lblOffset val="100"/>
        <c:noMultiLvlLbl val="0"/>
      </c:catAx>
      <c:valAx>
        <c:axId val="11132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67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lgn="ct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1"/>
          <c:showCatName val="0"/>
          <c:showSerName val="0"/>
          <c:showPercent val="0"/>
          <c:showBubbleSize val="0"/>
          <c:showLeaderLines val="0"/>
        </c:dLbls>
        <c:firstSliceAng val="0"/>
      </c:pieChart>
    </c:plotArea>
    <c:legend>
      <c:legendPos val="r"/>
      <c:layout/>
      <c:overlay val="0"/>
      <c:txPr>
        <a:bodyPr/>
        <a:lstStyle/>
        <a:p>
          <a:pPr>
            <a:defRPr sz="1400"/>
          </a:pPr>
          <a:endParaRPr lang="en-US"/>
        </a:p>
      </c:txPr>
    </c:legend>
    <c:plotVisOnly val="1"/>
    <c:dispBlanksAs val="zero"/>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1"/>
          <c:showCatName val="0"/>
          <c:showSerName val="0"/>
          <c:showPercent val="0"/>
          <c:showBubbleSize val="0"/>
          <c:showLeaderLines val="0"/>
        </c:dLbls>
        <c:firstSliceAng val="0"/>
      </c:pieChart>
    </c:plotArea>
    <c:legend>
      <c:legendPos val="r"/>
      <c:layout/>
      <c:overlay val="0"/>
      <c:txPr>
        <a:bodyPr/>
        <a:lstStyle/>
        <a:p>
          <a:pPr>
            <a:defRPr sz="1400"/>
          </a:pPr>
          <a:endParaRPr lang="en-US"/>
        </a:p>
      </c:txPr>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EE6A3A1-F159-487C-ACCC-D1658A4A1CC7}" type="doc">
      <dgm:prSet loTypeId="urn:microsoft.com/office/officeart/2008/layout/VerticalCurvedList#1" loCatId="list" qsTypeId="urn:microsoft.com/office/officeart/2005/8/quickstyle/simple3#1" qsCatId="simple" csTypeId="urn:microsoft.com/office/officeart/2005/8/colors/accent1_2#1" csCatId="accent1" phldr="1"/>
      <dgm:spPr/>
      <dgm:t>
        <a:bodyPr/>
        <a:lstStyle/>
        <a:p>
          <a:endParaRPr lang="zh-CN" altLang="en-US"/>
        </a:p>
      </dgm:t>
    </dgm:pt>
    <dgm:pt modelId="{1DF35D93-A711-4F4A-B594-212F23AFACB4}">
      <dgm:prSet/>
      <dgm:spPr/>
      <dgm:t>
        <a:bodyPr/>
        <a:lstStyle/>
        <a:p>
          <a:pPr rtl="0"/>
          <a:r>
            <a:rPr lang="zh-CN" b="1" dirty="0" smtClean="0">
              <a:solidFill>
                <a:srgbClr val="0070C0"/>
              </a:solidFill>
            </a:rPr>
            <a:t>流行病学情况</a:t>
          </a:r>
          <a:endParaRPr lang="zh-CN" b="1" dirty="0">
            <a:solidFill>
              <a:srgbClr val="0070C0"/>
            </a:solidFill>
          </a:endParaRPr>
        </a:p>
      </dgm:t>
    </dgm:pt>
    <dgm:pt modelId="{59B49DC5-11A6-4DDA-979E-C6BAA0A9E1CB}" type="parTrans" cxnId="{66D3755C-BB12-4841-A4D4-0D81E2F65941}">
      <dgm:prSet/>
      <dgm:spPr/>
      <dgm:t>
        <a:bodyPr/>
        <a:lstStyle/>
        <a:p>
          <a:endParaRPr lang="zh-CN" altLang="en-US"/>
        </a:p>
      </dgm:t>
    </dgm:pt>
    <dgm:pt modelId="{A189D750-9A04-43BD-856E-E1CB9F1D319F}" type="sibTrans" cxnId="{66D3755C-BB12-4841-A4D4-0D81E2F65941}">
      <dgm:prSet/>
      <dgm:spPr/>
      <dgm:t>
        <a:bodyPr/>
        <a:lstStyle/>
        <a:p>
          <a:endParaRPr lang="zh-CN" altLang="en-US"/>
        </a:p>
      </dgm:t>
    </dgm:pt>
    <dgm:pt modelId="{6C56BC72-D9E2-48E8-8794-5F4FCF0B09E4}">
      <dgm:prSet/>
      <dgm:spPr/>
      <dgm:t>
        <a:bodyPr/>
        <a:lstStyle/>
        <a:p>
          <a:pPr rtl="0"/>
          <a:r>
            <a:rPr lang="zh-CN" altLang="en-US" dirty="0" smtClean="0"/>
            <a:t>类风关</a:t>
          </a:r>
          <a:r>
            <a:rPr lang="zh-CN" dirty="0" smtClean="0"/>
            <a:t>病史情况</a:t>
          </a:r>
          <a:endParaRPr lang="zh-CN" dirty="0"/>
        </a:p>
      </dgm:t>
    </dgm:pt>
    <dgm:pt modelId="{1F80953D-A66A-4BB4-9B9D-D50C5904AB44}" type="parTrans" cxnId="{93EBB216-A9F4-44C1-A395-CDD28163305F}">
      <dgm:prSet/>
      <dgm:spPr/>
      <dgm:t>
        <a:bodyPr/>
        <a:lstStyle/>
        <a:p>
          <a:endParaRPr lang="zh-CN" altLang="en-US"/>
        </a:p>
      </dgm:t>
    </dgm:pt>
    <dgm:pt modelId="{54975A6C-5DBA-4161-9509-99597E12AC0B}" type="sibTrans" cxnId="{93EBB216-A9F4-44C1-A395-CDD28163305F}">
      <dgm:prSet/>
      <dgm:spPr/>
      <dgm:t>
        <a:bodyPr/>
        <a:lstStyle/>
        <a:p>
          <a:endParaRPr lang="zh-CN" altLang="en-US"/>
        </a:p>
      </dgm:t>
    </dgm:pt>
    <dgm:pt modelId="{9DC26E6D-3F45-468C-BE8B-09007ACA1476}">
      <dgm:prSet/>
      <dgm:spPr/>
      <dgm:t>
        <a:bodyPr/>
        <a:lstStyle/>
        <a:p>
          <a:pPr rtl="0"/>
          <a:r>
            <a:rPr lang="zh-CN" dirty="0" smtClean="0"/>
            <a:t>中医辨证分析</a:t>
          </a:r>
          <a:endParaRPr lang="zh-CN" dirty="0"/>
        </a:p>
      </dgm:t>
    </dgm:pt>
    <dgm:pt modelId="{37D79196-93BA-4185-91B5-43E65D5FF6AC}" type="parTrans" cxnId="{AF3C56C9-A0BD-4365-8BFB-392D6EF88F07}">
      <dgm:prSet/>
      <dgm:spPr/>
      <dgm:t>
        <a:bodyPr/>
        <a:lstStyle/>
        <a:p>
          <a:endParaRPr lang="zh-CN" altLang="en-US"/>
        </a:p>
      </dgm:t>
    </dgm:pt>
    <dgm:pt modelId="{35844567-F4EE-4C2B-9444-7EB4B5947BC2}" type="sibTrans" cxnId="{AF3C56C9-A0BD-4365-8BFB-392D6EF88F07}">
      <dgm:prSet/>
      <dgm:spPr/>
      <dgm:t>
        <a:bodyPr/>
        <a:lstStyle/>
        <a:p>
          <a:endParaRPr lang="zh-CN" altLang="en-US"/>
        </a:p>
      </dgm:t>
    </dgm:pt>
    <dgm:pt modelId="{065EBEC3-627A-4979-BA8B-F01F389DF746}">
      <dgm:prSet/>
      <dgm:spPr/>
      <dgm:t>
        <a:bodyPr/>
        <a:lstStyle/>
        <a:p>
          <a:pPr rtl="0"/>
          <a:r>
            <a:rPr lang="zh-CN" smtClean="0"/>
            <a:t>用药情况分析</a:t>
          </a:r>
          <a:endParaRPr lang="zh-CN" dirty="0"/>
        </a:p>
      </dgm:t>
    </dgm:pt>
    <dgm:pt modelId="{1D37410E-AF57-4EDC-86C0-A991E700D7AE}" type="parTrans" cxnId="{3735ADD9-2A48-4B53-9515-E1E57F72D4D2}">
      <dgm:prSet/>
      <dgm:spPr/>
      <dgm:t>
        <a:bodyPr/>
        <a:lstStyle/>
        <a:p>
          <a:endParaRPr lang="zh-CN" altLang="en-US"/>
        </a:p>
      </dgm:t>
    </dgm:pt>
    <dgm:pt modelId="{3DB77AB3-B14A-4D81-9865-B5F972CD11C3}" type="sibTrans" cxnId="{3735ADD9-2A48-4B53-9515-E1E57F72D4D2}">
      <dgm:prSet/>
      <dgm:spPr/>
      <dgm:t>
        <a:bodyPr/>
        <a:lstStyle/>
        <a:p>
          <a:endParaRPr lang="zh-CN" altLang="en-US"/>
        </a:p>
      </dgm:t>
    </dgm:pt>
    <dgm:pt modelId="{E9D76B01-A8E2-4845-8D64-ADD0896928AD}" type="pres">
      <dgm:prSet presAssocID="{FEE6A3A1-F159-487C-ACCC-D1658A4A1CC7}" presName="Name0" presStyleCnt="0">
        <dgm:presLayoutVars>
          <dgm:chMax val="7"/>
          <dgm:chPref val="7"/>
          <dgm:dir/>
        </dgm:presLayoutVars>
      </dgm:prSet>
      <dgm:spPr/>
      <dgm:t>
        <a:bodyPr/>
        <a:lstStyle/>
        <a:p>
          <a:endParaRPr lang="zh-CN" altLang="en-US"/>
        </a:p>
      </dgm:t>
    </dgm:pt>
    <dgm:pt modelId="{C7AF375D-100B-4C44-B4BC-2FE5C6AB45B1}" type="pres">
      <dgm:prSet presAssocID="{FEE6A3A1-F159-487C-ACCC-D1658A4A1CC7}" presName="Name1" presStyleCnt="0"/>
      <dgm:spPr/>
      <dgm:t>
        <a:bodyPr/>
        <a:lstStyle/>
        <a:p>
          <a:endParaRPr lang="zh-CN" altLang="en-US"/>
        </a:p>
      </dgm:t>
    </dgm:pt>
    <dgm:pt modelId="{BC88C662-FC09-4B2E-B72E-3B22D3B0471F}" type="pres">
      <dgm:prSet presAssocID="{FEE6A3A1-F159-487C-ACCC-D1658A4A1CC7}" presName="cycle" presStyleCnt="0"/>
      <dgm:spPr/>
      <dgm:t>
        <a:bodyPr/>
        <a:lstStyle/>
        <a:p>
          <a:endParaRPr lang="zh-CN" altLang="en-US"/>
        </a:p>
      </dgm:t>
    </dgm:pt>
    <dgm:pt modelId="{85AD720B-F553-4CE8-A4EB-11F7A18EA4E1}" type="pres">
      <dgm:prSet presAssocID="{FEE6A3A1-F159-487C-ACCC-D1658A4A1CC7}" presName="srcNode" presStyleLbl="node1" presStyleIdx="0" presStyleCnt="4"/>
      <dgm:spPr/>
      <dgm:t>
        <a:bodyPr/>
        <a:lstStyle/>
        <a:p>
          <a:endParaRPr lang="zh-CN" altLang="en-US"/>
        </a:p>
      </dgm:t>
    </dgm:pt>
    <dgm:pt modelId="{FCD05D02-D667-41A7-BEBB-85AE24B3B88D}" type="pres">
      <dgm:prSet presAssocID="{FEE6A3A1-F159-487C-ACCC-D1658A4A1CC7}" presName="conn" presStyleLbl="parChTrans1D2" presStyleIdx="0" presStyleCnt="1"/>
      <dgm:spPr/>
      <dgm:t>
        <a:bodyPr/>
        <a:lstStyle/>
        <a:p>
          <a:endParaRPr lang="zh-CN" altLang="en-US"/>
        </a:p>
      </dgm:t>
    </dgm:pt>
    <dgm:pt modelId="{F65D3182-564C-46BE-BD35-049C67FC533D}" type="pres">
      <dgm:prSet presAssocID="{FEE6A3A1-F159-487C-ACCC-D1658A4A1CC7}" presName="extraNode" presStyleLbl="node1" presStyleIdx="0" presStyleCnt="4"/>
      <dgm:spPr/>
      <dgm:t>
        <a:bodyPr/>
        <a:lstStyle/>
        <a:p>
          <a:endParaRPr lang="zh-CN" altLang="en-US"/>
        </a:p>
      </dgm:t>
    </dgm:pt>
    <dgm:pt modelId="{A68F8CFD-0485-417B-85F1-783BAD1C43F3}" type="pres">
      <dgm:prSet presAssocID="{FEE6A3A1-F159-487C-ACCC-D1658A4A1CC7}" presName="dstNode" presStyleLbl="node1" presStyleIdx="0" presStyleCnt="4"/>
      <dgm:spPr/>
      <dgm:t>
        <a:bodyPr/>
        <a:lstStyle/>
        <a:p>
          <a:endParaRPr lang="zh-CN" altLang="en-US"/>
        </a:p>
      </dgm:t>
    </dgm:pt>
    <dgm:pt modelId="{B8CF2E66-1287-4C58-925C-6248759A4E6E}" type="pres">
      <dgm:prSet presAssocID="{1DF35D93-A711-4F4A-B594-212F23AFACB4}" presName="text_1" presStyleLbl="node1" presStyleIdx="0" presStyleCnt="4">
        <dgm:presLayoutVars>
          <dgm:bulletEnabled val="1"/>
        </dgm:presLayoutVars>
      </dgm:prSet>
      <dgm:spPr/>
      <dgm:t>
        <a:bodyPr/>
        <a:lstStyle/>
        <a:p>
          <a:endParaRPr lang="zh-CN" altLang="en-US"/>
        </a:p>
      </dgm:t>
    </dgm:pt>
    <dgm:pt modelId="{B7AEF9E3-A836-42B8-B18E-FE636B615668}" type="pres">
      <dgm:prSet presAssocID="{1DF35D93-A711-4F4A-B594-212F23AFACB4}" presName="accent_1" presStyleCnt="0"/>
      <dgm:spPr/>
      <dgm:t>
        <a:bodyPr/>
        <a:lstStyle/>
        <a:p>
          <a:endParaRPr lang="zh-CN" altLang="en-US"/>
        </a:p>
      </dgm:t>
    </dgm:pt>
    <dgm:pt modelId="{967E933F-2516-4F80-8D04-5E0D17E09824}" type="pres">
      <dgm:prSet presAssocID="{1DF35D93-A711-4F4A-B594-212F23AFACB4}" presName="accentRepeatNode" presStyleLbl="solidFgAcc1" presStyleIdx="0" presStyleCnt="4"/>
      <dgm:spPr/>
      <dgm:t>
        <a:bodyPr/>
        <a:lstStyle/>
        <a:p>
          <a:endParaRPr lang="zh-CN" altLang="en-US"/>
        </a:p>
      </dgm:t>
    </dgm:pt>
    <dgm:pt modelId="{A4ED7973-2648-4650-8A43-23FD312A2493}" type="pres">
      <dgm:prSet presAssocID="{6C56BC72-D9E2-48E8-8794-5F4FCF0B09E4}" presName="text_2" presStyleLbl="node1" presStyleIdx="1" presStyleCnt="4">
        <dgm:presLayoutVars>
          <dgm:bulletEnabled val="1"/>
        </dgm:presLayoutVars>
      </dgm:prSet>
      <dgm:spPr/>
      <dgm:t>
        <a:bodyPr/>
        <a:lstStyle/>
        <a:p>
          <a:endParaRPr lang="zh-CN" altLang="en-US"/>
        </a:p>
      </dgm:t>
    </dgm:pt>
    <dgm:pt modelId="{661497AF-9B19-4182-AC49-48E86607B616}" type="pres">
      <dgm:prSet presAssocID="{6C56BC72-D9E2-48E8-8794-5F4FCF0B09E4}" presName="accent_2" presStyleCnt="0"/>
      <dgm:spPr/>
      <dgm:t>
        <a:bodyPr/>
        <a:lstStyle/>
        <a:p>
          <a:endParaRPr lang="zh-CN" altLang="en-US"/>
        </a:p>
      </dgm:t>
    </dgm:pt>
    <dgm:pt modelId="{F6EE3691-5EC6-4D07-88A2-A05209E49A5D}" type="pres">
      <dgm:prSet presAssocID="{6C56BC72-D9E2-48E8-8794-5F4FCF0B09E4}" presName="accentRepeatNode" presStyleLbl="solidFgAcc1" presStyleIdx="1" presStyleCnt="4"/>
      <dgm:spPr/>
      <dgm:t>
        <a:bodyPr/>
        <a:lstStyle/>
        <a:p>
          <a:endParaRPr lang="zh-CN" altLang="en-US"/>
        </a:p>
      </dgm:t>
    </dgm:pt>
    <dgm:pt modelId="{986042C9-BEA9-41D2-9267-D78C3FD27B2A}" type="pres">
      <dgm:prSet presAssocID="{9DC26E6D-3F45-468C-BE8B-09007ACA1476}" presName="text_3" presStyleLbl="node1" presStyleIdx="2" presStyleCnt="4">
        <dgm:presLayoutVars>
          <dgm:bulletEnabled val="1"/>
        </dgm:presLayoutVars>
      </dgm:prSet>
      <dgm:spPr/>
      <dgm:t>
        <a:bodyPr/>
        <a:lstStyle/>
        <a:p>
          <a:endParaRPr lang="zh-CN" altLang="en-US"/>
        </a:p>
      </dgm:t>
    </dgm:pt>
    <dgm:pt modelId="{06C1E557-A82A-4E91-8FFD-8533D9F41B73}" type="pres">
      <dgm:prSet presAssocID="{9DC26E6D-3F45-468C-BE8B-09007ACA1476}" presName="accent_3" presStyleCnt="0"/>
      <dgm:spPr/>
      <dgm:t>
        <a:bodyPr/>
        <a:lstStyle/>
        <a:p>
          <a:endParaRPr lang="zh-CN" altLang="en-US"/>
        </a:p>
      </dgm:t>
    </dgm:pt>
    <dgm:pt modelId="{A9818434-C9C5-47A2-8D82-FB39159D8F93}" type="pres">
      <dgm:prSet presAssocID="{9DC26E6D-3F45-468C-BE8B-09007ACA1476}" presName="accentRepeatNode" presStyleLbl="solidFgAcc1" presStyleIdx="2" presStyleCnt="4"/>
      <dgm:spPr/>
      <dgm:t>
        <a:bodyPr/>
        <a:lstStyle/>
        <a:p>
          <a:endParaRPr lang="zh-CN" altLang="en-US"/>
        </a:p>
      </dgm:t>
    </dgm:pt>
    <dgm:pt modelId="{20B70040-9A64-4435-AB48-99A406E9EB95}" type="pres">
      <dgm:prSet presAssocID="{065EBEC3-627A-4979-BA8B-F01F389DF746}" presName="text_4" presStyleLbl="node1" presStyleIdx="3" presStyleCnt="4">
        <dgm:presLayoutVars>
          <dgm:bulletEnabled val="1"/>
        </dgm:presLayoutVars>
      </dgm:prSet>
      <dgm:spPr/>
      <dgm:t>
        <a:bodyPr/>
        <a:lstStyle/>
        <a:p>
          <a:endParaRPr lang="zh-CN" altLang="en-US"/>
        </a:p>
      </dgm:t>
    </dgm:pt>
    <dgm:pt modelId="{3B5A2AF2-D559-47C9-9459-71D5ABA81A50}" type="pres">
      <dgm:prSet presAssocID="{065EBEC3-627A-4979-BA8B-F01F389DF746}" presName="accent_4" presStyleCnt="0"/>
      <dgm:spPr/>
      <dgm:t>
        <a:bodyPr/>
        <a:lstStyle/>
        <a:p>
          <a:endParaRPr lang="zh-CN" altLang="en-US"/>
        </a:p>
      </dgm:t>
    </dgm:pt>
    <dgm:pt modelId="{B7548AA0-12A0-4E4D-96C4-96E2E9CE4E0D}" type="pres">
      <dgm:prSet presAssocID="{065EBEC3-627A-4979-BA8B-F01F389DF746}" presName="accentRepeatNode" presStyleLbl="solidFgAcc1" presStyleIdx="3" presStyleCnt="4"/>
      <dgm:spPr/>
      <dgm:t>
        <a:bodyPr/>
        <a:lstStyle/>
        <a:p>
          <a:endParaRPr lang="zh-CN" altLang="en-US"/>
        </a:p>
      </dgm:t>
    </dgm:pt>
  </dgm:ptLst>
  <dgm:cxnLst>
    <dgm:cxn modelId="{26FB017E-56EF-4734-A1BD-FE8F6EA43C70}" type="presOf" srcId="{FEE6A3A1-F159-487C-ACCC-D1658A4A1CC7}" destId="{E9D76B01-A8E2-4845-8D64-ADD0896928AD}" srcOrd="0" destOrd="0" presId="urn:microsoft.com/office/officeart/2008/layout/VerticalCurvedList#1"/>
    <dgm:cxn modelId="{1E8BE644-4A55-45E5-8C70-495386569534}" type="presOf" srcId="{065EBEC3-627A-4979-BA8B-F01F389DF746}" destId="{20B70040-9A64-4435-AB48-99A406E9EB95}" srcOrd="0" destOrd="0" presId="urn:microsoft.com/office/officeart/2008/layout/VerticalCurvedList#1"/>
    <dgm:cxn modelId="{66D3755C-BB12-4841-A4D4-0D81E2F65941}" srcId="{FEE6A3A1-F159-487C-ACCC-D1658A4A1CC7}" destId="{1DF35D93-A711-4F4A-B594-212F23AFACB4}" srcOrd="0" destOrd="0" parTransId="{59B49DC5-11A6-4DDA-979E-C6BAA0A9E1CB}" sibTransId="{A189D750-9A04-43BD-856E-E1CB9F1D319F}"/>
    <dgm:cxn modelId="{E2E2948D-94B8-4295-B946-9BDE9C3916D8}" type="presOf" srcId="{A189D750-9A04-43BD-856E-E1CB9F1D319F}" destId="{FCD05D02-D667-41A7-BEBB-85AE24B3B88D}" srcOrd="0" destOrd="0" presId="urn:microsoft.com/office/officeart/2008/layout/VerticalCurvedList#1"/>
    <dgm:cxn modelId="{3735ADD9-2A48-4B53-9515-E1E57F72D4D2}" srcId="{FEE6A3A1-F159-487C-ACCC-D1658A4A1CC7}" destId="{065EBEC3-627A-4979-BA8B-F01F389DF746}" srcOrd="3" destOrd="0" parTransId="{1D37410E-AF57-4EDC-86C0-A991E700D7AE}" sibTransId="{3DB77AB3-B14A-4D81-9865-B5F972CD11C3}"/>
    <dgm:cxn modelId="{A6F895EA-B98B-4DF5-A428-BBA36696AE9A}" type="presOf" srcId="{6C56BC72-D9E2-48E8-8794-5F4FCF0B09E4}" destId="{A4ED7973-2648-4650-8A43-23FD312A2493}" srcOrd="0" destOrd="0" presId="urn:microsoft.com/office/officeart/2008/layout/VerticalCurvedList#1"/>
    <dgm:cxn modelId="{AF3C56C9-A0BD-4365-8BFB-392D6EF88F07}" srcId="{FEE6A3A1-F159-487C-ACCC-D1658A4A1CC7}" destId="{9DC26E6D-3F45-468C-BE8B-09007ACA1476}" srcOrd="2" destOrd="0" parTransId="{37D79196-93BA-4185-91B5-43E65D5FF6AC}" sibTransId="{35844567-F4EE-4C2B-9444-7EB4B5947BC2}"/>
    <dgm:cxn modelId="{93EBB216-A9F4-44C1-A395-CDD28163305F}" srcId="{FEE6A3A1-F159-487C-ACCC-D1658A4A1CC7}" destId="{6C56BC72-D9E2-48E8-8794-5F4FCF0B09E4}" srcOrd="1" destOrd="0" parTransId="{1F80953D-A66A-4BB4-9B9D-D50C5904AB44}" sibTransId="{54975A6C-5DBA-4161-9509-99597E12AC0B}"/>
    <dgm:cxn modelId="{EFD1BBC2-F34A-44BD-9BD3-6D07C4B639F2}" type="presOf" srcId="{1DF35D93-A711-4F4A-B594-212F23AFACB4}" destId="{B8CF2E66-1287-4C58-925C-6248759A4E6E}" srcOrd="0" destOrd="0" presId="urn:microsoft.com/office/officeart/2008/layout/VerticalCurvedList#1"/>
    <dgm:cxn modelId="{0580C862-0ED2-46A5-A4BB-9C3A196D66F5}" type="presOf" srcId="{9DC26E6D-3F45-468C-BE8B-09007ACA1476}" destId="{986042C9-BEA9-41D2-9267-D78C3FD27B2A}" srcOrd="0" destOrd="0" presId="urn:microsoft.com/office/officeart/2008/layout/VerticalCurvedList#1"/>
    <dgm:cxn modelId="{B4CF11EE-7480-48AA-ADB6-30F1414DBB3E}" type="presParOf" srcId="{E9D76B01-A8E2-4845-8D64-ADD0896928AD}" destId="{C7AF375D-100B-4C44-B4BC-2FE5C6AB45B1}" srcOrd="0" destOrd="0" presId="urn:microsoft.com/office/officeart/2008/layout/VerticalCurvedList#1"/>
    <dgm:cxn modelId="{828BF945-34E9-4374-A07A-DD395A34C96D}" type="presParOf" srcId="{C7AF375D-100B-4C44-B4BC-2FE5C6AB45B1}" destId="{BC88C662-FC09-4B2E-B72E-3B22D3B0471F}" srcOrd="0" destOrd="0" presId="urn:microsoft.com/office/officeart/2008/layout/VerticalCurvedList#1"/>
    <dgm:cxn modelId="{ABEBC837-C2B2-4BC6-AFD7-262ACECA6B17}" type="presParOf" srcId="{BC88C662-FC09-4B2E-B72E-3B22D3B0471F}" destId="{85AD720B-F553-4CE8-A4EB-11F7A18EA4E1}" srcOrd="0" destOrd="0" presId="urn:microsoft.com/office/officeart/2008/layout/VerticalCurvedList#1"/>
    <dgm:cxn modelId="{D92EAB4B-4538-449B-96C8-E3E22E44C4D7}" type="presParOf" srcId="{BC88C662-FC09-4B2E-B72E-3B22D3B0471F}" destId="{FCD05D02-D667-41A7-BEBB-85AE24B3B88D}" srcOrd="1" destOrd="0" presId="urn:microsoft.com/office/officeart/2008/layout/VerticalCurvedList#1"/>
    <dgm:cxn modelId="{6157408D-CC52-4117-AA57-B726D0ABEEC1}" type="presParOf" srcId="{BC88C662-FC09-4B2E-B72E-3B22D3B0471F}" destId="{F65D3182-564C-46BE-BD35-049C67FC533D}" srcOrd="2" destOrd="0" presId="urn:microsoft.com/office/officeart/2008/layout/VerticalCurvedList#1"/>
    <dgm:cxn modelId="{19111236-2211-4F8F-A8C9-8AD25969B5F7}" type="presParOf" srcId="{BC88C662-FC09-4B2E-B72E-3B22D3B0471F}" destId="{A68F8CFD-0485-417B-85F1-783BAD1C43F3}" srcOrd="3" destOrd="0" presId="urn:microsoft.com/office/officeart/2008/layout/VerticalCurvedList#1"/>
    <dgm:cxn modelId="{8831E7CA-1044-46EE-BE87-CF570C602129}" type="presParOf" srcId="{C7AF375D-100B-4C44-B4BC-2FE5C6AB45B1}" destId="{B8CF2E66-1287-4C58-925C-6248759A4E6E}" srcOrd="1" destOrd="0" presId="urn:microsoft.com/office/officeart/2008/layout/VerticalCurvedList#1"/>
    <dgm:cxn modelId="{AC61344A-5AE0-4AF4-9D8A-14E27634B764}" type="presParOf" srcId="{C7AF375D-100B-4C44-B4BC-2FE5C6AB45B1}" destId="{B7AEF9E3-A836-42B8-B18E-FE636B615668}" srcOrd="2" destOrd="0" presId="urn:microsoft.com/office/officeart/2008/layout/VerticalCurvedList#1"/>
    <dgm:cxn modelId="{0F307E8B-703E-40ED-9794-908D76A386C7}" type="presParOf" srcId="{B7AEF9E3-A836-42B8-B18E-FE636B615668}" destId="{967E933F-2516-4F80-8D04-5E0D17E09824}" srcOrd="0" destOrd="0" presId="urn:microsoft.com/office/officeart/2008/layout/VerticalCurvedList#1"/>
    <dgm:cxn modelId="{8B8055EE-373F-4607-86C2-308F229A1A1A}" type="presParOf" srcId="{C7AF375D-100B-4C44-B4BC-2FE5C6AB45B1}" destId="{A4ED7973-2648-4650-8A43-23FD312A2493}" srcOrd="3" destOrd="0" presId="urn:microsoft.com/office/officeart/2008/layout/VerticalCurvedList#1"/>
    <dgm:cxn modelId="{01C398A5-8F47-4E8D-836C-EA4C1344D9E3}" type="presParOf" srcId="{C7AF375D-100B-4C44-B4BC-2FE5C6AB45B1}" destId="{661497AF-9B19-4182-AC49-48E86607B616}" srcOrd="4" destOrd="0" presId="urn:microsoft.com/office/officeart/2008/layout/VerticalCurvedList#1"/>
    <dgm:cxn modelId="{B7EE35FA-4B00-40B8-BFFD-0D9E54109BF6}" type="presParOf" srcId="{661497AF-9B19-4182-AC49-48E86607B616}" destId="{F6EE3691-5EC6-4D07-88A2-A05209E49A5D}" srcOrd="0" destOrd="0" presId="urn:microsoft.com/office/officeart/2008/layout/VerticalCurvedList#1"/>
    <dgm:cxn modelId="{1900358A-AE2C-4822-8480-3DE5C5887F1E}" type="presParOf" srcId="{C7AF375D-100B-4C44-B4BC-2FE5C6AB45B1}" destId="{986042C9-BEA9-41D2-9267-D78C3FD27B2A}" srcOrd="5" destOrd="0" presId="urn:microsoft.com/office/officeart/2008/layout/VerticalCurvedList#1"/>
    <dgm:cxn modelId="{14469EF4-BFAA-4C4F-BF29-4C922F8EC0DE}" type="presParOf" srcId="{C7AF375D-100B-4C44-B4BC-2FE5C6AB45B1}" destId="{06C1E557-A82A-4E91-8FFD-8533D9F41B73}" srcOrd="6" destOrd="0" presId="urn:microsoft.com/office/officeart/2008/layout/VerticalCurvedList#1"/>
    <dgm:cxn modelId="{F33CAAA5-3AF0-498F-9DFF-CCD840C82E60}" type="presParOf" srcId="{06C1E557-A82A-4E91-8FFD-8533D9F41B73}" destId="{A9818434-C9C5-47A2-8D82-FB39159D8F93}" srcOrd="0" destOrd="0" presId="urn:microsoft.com/office/officeart/2008/layout/VerticalCurvedList#1"/>
    <dgm:cxn modelId="{CAAA79E9-CD2B-4731-86A2-0A12E1C8F884}" type="presParOf" srcId="{C7AF375D-100B-4C44-B4BC-2FE5C6AB45B1}" destId="{20B70040-9A64-4435-AB48-99A406E9EB95}" srcOrd="7" destOrd="0" presId="urn:microsoft.com/office/officeart/2008/layout/VerticalCurvedList#1"/>
    <dgm:cxn modelId="{D79363D5-986F-422D-B7C5-B6A2FC861D9C}" type="presParOf" srcId="{C7AF375D-100B-4C44-B4BC-2FE5C6AB45B1}" destId="{3B5A2AF2-D559-47C9-9459-71D5ABA81A50}" srcOrd="8" destOrd="0" presId="urn:microsoft.com/office/officeart/2008/layout/VerticalCurvedList#1"/>
    <dgm:cxn modelId="{9559986C-984B-48E6-960A-DEB1D7D7C1A5}" type="presParOf" srcId="{3B5A2AF2-D559-47C9-9459-71D5ABA81A50}" destId="{B7548AA0-12A0-4E4D-96C4-96E2E9CE4E0D}"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6A3A1-F159-487C-ACCC-D1658A4A1CC7}" type="doc">
      <dgm:prSet loTypeId="urn:microsoft.com/office/officeart/2008/layout/VerticalCurvedList#2" loCatId="list" qsTypeId="urn:microsoft.com/office/officeart/2005/8/quickstyle/simple3#2" qsCatId="simple" csTypeId="urn:microsoft.com/office/officeart/2005/8/colors/accent1_2#1" csCatId="accent1" phldr="1"/>
      <dgm:spPr/>
      <dgm:t>
        <a:bodyPr/>
        <a:lstStyle/>
        <a:p>
          <a:endParaRPr lang="zh-CN" altLang="en-US"/>
        </a:p>
      </dgm:t>
    </dgm:pt>
    <dgm:pt modelId="{1DF35D93-A711-4F4A-B594-212F23AFACB4}">
      <dgm:prSet/>
      <dgm:spPr/>
      <dgm:t>
        <a:bodyPr/>
        <a:lstStyle/>
        <a:p>
          <a:pPr rtl="0"/>
          <a:r>
            <a:rPr lang="zh-CN" b="0" dirty="0" smtClean="0">
              <a:solidFill>
                <a:schemeClr val="tx1"/>
              </a:solidFill>
            </a:rPr>
            <a:t>流行病学情况</a:t>
          </a:r>
          <a:endParaRPr lang="zh-CN" b="0" dirty="0">
            <a:solidFill>
              <a:schemeClr val="tx1"/>
            </a:solidFill>
          </a:endParaRPr>
        </a:p>
      </dgm:t>
    </dgm:pt>
    <dgm:pt modelId="{59B49DC5-11A6-4DDA-979E-C6BAA0A9E1CB}" type="parTrans" cxnId="{66D3755C-BB12-4841-A4D4-0D81E2F65941}">
      <dgm:prSet/>
      <dgm:spPr/>
      <dgm:t>
        <a:bodyPr/>
        <a:lstStyle/>
        <a:p>
          <a:endParaRPr lang="zh-CN" altLang="en-US"/>
        </a:p>
      </dgm:t>
    </dgm:pt>
    <dgm:pt modelId="{A189D750-9A04-43BD-856E-E1CB9F1D319F}" type="sibTrans" cxnId="{66D3755C-BB12-4841-A4D4-0D81E2F65941}">
      <dgm:prSet/>
      <dgm:spPr/>
      <dgm:t>
        <a:bodyPr/>
        <a:lstStyle/>
        <a:p>
          <a:endParaRPr lang="zh-CN" altLang="en-US"/>
        </a:p>
      </dgm:t>
    </dgm:pt>
    <dgm:pt modelId="{6C56BC72-D9E2-48E8-8794-5F4FCF0B09E4}">
      <dgm:prSet/>
      <dgm:spPr/>
      <dgm:t>
        <a:bodyPr/>
        <a:lstStyle/>
        <a:p>
          <a:pPr rtl="0"/>
          <a:r>
            <a:rPr lang="zh-CN" altLang="en-US" b="1" dirty="0" smtClean="0">
              <a:solidFill>
                <a:srgbClr val="0070C0"/>
              </a:solidFill>
            </a:rPr>
            <a:t>类风关</a:t>
          </a:r>
          <a:r>
            <a:rPr lang="zh-CN" b="1" dirty="0" smtClean="0">
              <a:solidFill>
                <a:srgbClr val="0070C0"/>
              </a:solidFill>
            </a:rPr>
            <a:t>病史情况</a:t>
          </a:r>
          <a:endParaRPr lang="zh-CN" b="1" dirty="0">
            <a:solidFill>
              <a:srgbClr val="0070C0"/>
            </a:solidFill>
          </a:endParaRPr>
        </a:p>
      </dgm:t>
    </dgm:pt>
    <dgm:pt modelId="{1F80953D-A66A-4BB4-9B9D-D50C5904AB44}" type="parTrans" cxnId="{93EBB216-A9F4-44C1-A395-CDD28163305F}">
      <dgm:prSet/>
      <dgm:spPr/>
      <dgm:t>
        <a:bodyPr/>
        <a:lstStyle/>
        <a:p>
          <a:endParaRPr lang="zh-CN" altLang="en-US"/>
        </a:p>
      </dgm:t>
    </dgm:pt>
    <dgm:pt modelId="{54975A6C-5DBA-4161-9509-99597E12AC0B}" type="sibTrans" cxnId="{93EBB216-A9F4-44C1-A395-CDD28163305F}">
      <dgm:prSet/>
      <dgm:spPr/>
      <dgm:t>
        <a:bodyPr/>
        <a:lstStyle/>
        <a:p>
          <a:endParaRPr lang="zh-CN" altLang="en-US"/>
        </a:p>
      </dgm:t>
    </dgm:pt>
    <dgm:pt modelId="{9DC26E6D-3F45-468C-BE8B-09007ACA1476}">
      <dgm:prSet/>
      <dgm:spPr/>
      <dgm:t>
        <a:bodyPr/>
        <a:lstStyle/>
        <a:p>
          <a:pPr rtl="0"/>
          <a:r>
            <a:rPr lang="zh-CN" dirty="0" smtClean="0"/>
            <a:t>中医辨证分析</a:t>
          </a:r>
          <a:endParaRPr lang="zh-CN" dirty="0"/>
        </a:p>
      </dgm:t>
    </dgm:pt>
    <dgm:pt modelId="{37D79196-93BA-4185-91B5-43E65D5FF6AC}" type="parTrans" cxnId="{AF3C56C9-A0BD-4365-8BFB-392D6EF88F07}">
      <dgm:prSet/>
      <dgm:spPr/>
      <dgm:t>
        <a:bodyPr/>
        <a:lstStyle/>
        <a:p>
          <a:endParaRPr lang="zh-CN" altLang="en-US"/>
        </a:p>
      </dgm:t>
    </dgm:pt>
    <dgm:pt modelId="{35844567-F4EE-4C2B-9444-7EB4B5947BC2}" type="sibTrans" cxnId="{AF3C56C9-A0BD-4365-8BFB-392D6EF88F07}">
      <dgm:prSet/>
      <dgm:spPr/>
      <dgm:t>
        <a:bodyPr/>
        <a:lstStyle/>
        <a:p>
          <a:endParaRPr lang="zh-CN" altLang="en-US"/>
        </a:p>
      </dgm:t>
    </dgm:pt>
    <dgm:pt modelId="{065EBEC3-627A-4979-BA8B-F01F389DF746}">
      <dgm:prSet/>
      <dgm:spPr/>
      <dgm:t>
        <a:bodyPr/>
        <a:lstStyle/>
        <a:p>
          <a:pPr rtl="0"/>
          <a:r>
            <a:rPr lang="zh-CN" dirty="0" smtClean="0"/>
            <a:t>用药情况分析</a:t>
          </a:r>
          <a:endParaRPr lang="zh-CN" dirty="0"/>
        </a:p>
      </dgm:t>
    </dgm:pt>
    <dgm:pt modelId="{1D37410E-AF57-4EDC-86C0-A991E700D7AE}" type="parTrans" cxnId="{3735ADD9-2A48-4B53-9515-E1E57F72D4D2}">
      <dgm:prSet/>
      <dgm:spPr/>
      <dgm:t>
        <a:bodyPr/>
        <a:lstStyle/>
        <a:p>
          <a:endParaRPr lang="zh-CN" altLang="en-US"/>
        </a:p>
      </dgm:t>
    </dgm:pt>
    <dgm:pt modelId="{3DB77AB3-B14A-4D81-9865-B5F972CD11C3}" type="sibTrans" cxnId="{3735ADD9-2A48-4B53-9515-E1E57F72D4D2}">
      <dgm:prSet/>
      <dgm:spPr/>
      <dgm:t>
        <a:bodyPr/>
        <a:lstStyle/>
        <a:p>
          <a:endParaRPr lang="zh-CN" altLang="en-US"/>
        </a:p>
      </dgm:t>
    </dgm:pt>
    <dgm:pt modelId="{E9D76B01-A8E2-4845-8D64-ADD0896928AD}" type="pres">
      <dgm:prSet presAssocID="{FEE6A3A1-F159-487C-ACCC-D1658A4A1CC7}" presName="Name0" presStyleCnt="0">
        <dgm:presLayoutVars>
          <dgm:chMax val="7"/>
          <dgm:chPref val="7"/>
          <dgm:dir/>
        </dgm:presLayoutVars>
      </dgm:prSet>
      <dgm:spPr/>
      <dgm:t>
        <a:bodyPr/>
        <a:lstStyle/>
        <a:p>
          <a:endParaRPr lang="zh-CN" altLang="en-US"/>
        </a:p>
      </dgm:t>
    </dgm:pt>
    <dgm:pt modelId="{C7AF375D-100B-4C44-B4BC-2FE5C6AB45B1}" type="pres">
      <dgm:prSet presAssocID="{FEE6A3A1-F159-487C-ACCC-D1658A4A1CC7}" presName="Name1" presStyleCnt="0"/>
      <dgm:spPr/>
      <dgm:t>
        <a:bodyPr/>
        <a:lstStyle/>
        <a:p>
          <a:endParaRPr lang="zh-CN" altLang="en-US"/>
        </a:p>
      </dgm:t>
    </dgm:pt>
    <dgm:pt modelId="{BC88C662-FC09-4B2E-B72E-3B22D3B0471F}" type="pres">
      <dgm:prSet presAssocID="{FEE6A3A1-F159-487C-ACCC-D1658A4A1CC7}" presName="cycle" presStyleCnt="0"/>
      <dgm:spPr/>
      <dgm:t>
        <a:bodyPr/>
        <a:lstStyle/>
        <a:p>
          <a:endParaRPr lang="zh-CN" altLang="en-US"/>
        </a:p>
      </dgm:t>
    </dgm:pt>
    <dgm:pt modelId="{85AD720B-F553-4CE8-A4EB-11F7A18EA4E1}" type="pres">
      <dgm:prSet presAssocID="{FEE6A3A1-F159-487C-ACCC-D1658A4A1CC7}" presName="srcNode" presStyleLbl="node1" presStyleIdx="0" presStyleCnt="4"/>
      <dgm:spPr/>
      <dgm:t>
        <a:bodyPr/>
        <a:lstStyle/>
        <a:p>
          <a:endParaRPr lang="zh-CN" altLang="en-US"/>
        </a:p>
      </dgm:t>
    </dgm:pt>
    <dgm:pt modelId="{FCD05D02-D667-41A7-BEBB-85AE24B3B88D}" type="pres">
      <dgm:prSet presAssocID="{FEE6A3A1-F159-487C-ACCC-D1658A4A1CC7}" presName="conn" presStyleLbl="parChTrans1D2" presStyleIdx="0" presStyleCnt="1"/>
      <dgm:spPr/>
      <dgm:t>
        <a:bodyPr/>
        <a:lstStyle/>
        <a:p>
          <a:endParaRPr lang="zh-CN" altLang="en-US"/>
        </a:p>
      </dgm:t>
    </dgm:pt>
    <dgm:pt modelId="{F65D3182-564C-46BE-BD35-049C67FC533D}" type="pres">
      <dgm:prSet presAssocID="{FEE6A3A1-F159-487C-ACCC-D1658A4A1CC7}" presName="extraNode" presStyleLbl="node1" presStyleIdx="0" presStyleCnt="4"/>
      <dgm:spPr/>
      <dgm:t>
        <a:bodyPr/>
        <a:lstStyle/>
        <a:p>
          <a:endParaRPr lang="zh-CN" altLang="en-US"/>
        </a:p>
      </dgm:t>
    </dgm:pt>
    <dgm:pt modelId="{A68F8CFD-0485-417B-85F1-783BAD1C43F3}" type="pres">
      <dgm:prSet presAssocID="{FEE6A3A1-F159-487C-ACCC-D1658A4A1CC7}" presName="dstNode" presStyleLbl="node1" presStyleIdx="0" presStyleCnt="4"/>
      <dgm:spPr/>
      <dgm:t>
        <a:bodyPr/>
        <a:lstStyle/>
        <a:p>
          <a:endParaRPr lang="zh-CN" altLang="en-US"/>
        </a:p>
      </dgm:t>
    </dgm:pt>
    <dgm:pt modelId="{B8CF2E66-1287-4C58-925C-6248759A4E6E}" type="pres">
      <dgm:prSet presAssocID="{1DF35D93-A711-4F4A-B594-212F23AFACB4}" presName="text_1" presStyleLbl="node1" presStyleIdx="0" presStyleCnt="4">
        <dgm:presLayoutVars>
          <dgm:bulletEnabled val="1"/>
        </dgm:presLayoutVars>
      </dgm:prSet>
      <dgm:spPr/>
      <dgm:t>
        <a:bodyPr/>
        <a:lstStyle/>
        <a:p>
          <a:endParaRPr lang="zh-CN" altLang="en-US"/>
        </a:p>
      </dgm:t>
    </dgm:pt>
    <dgm:pt modelId="{B7AEF9E3-A836-42B8-B18E-FE636B615668}" type="pres">
      <dgm:prSet presAssocID="{1DF35D93-A711-4F4A-B594-212F23AFACB4}" presName="accent_1" presStyleCnt="0"/>
      <dgm:spPr/>
      <dgm:t>
        <a:bodyPr/>
        <a:lstStyle/>
        <a:p>
          <a:endParaRPr lang="zh-CN" altLang="en-US"/>
        </a:p>
      </dgm:t>
    </dgm:pt>
    <dgm:pt modelId="{967E933F-2516-4F80-8D04-5E0D17E09824}" type="pres">
      <dgm:prSet presAssocID="{1DF35D93-A711-4F4A-B594-212F23AFACB4}" presName="accentRepeatNode" presStyleLbl="solidFgAcc1" presStyleIdx="0" presStyleCnt="4"/>
      <dgm:spPr/>
      <dgm:t>
        <a:bodyPr/>
        <a:lstStyle/>
        <a:p>
          <a:endParaRPr lang="zh-CN" altLang="en-US"/>
        </a:p>
      </dgm:t>
    </dgm:pt>
    <dgm:pt modelId="{A4ED7973-2648-4650-8A43-23FD312A2493}" type="pres">
      <dgm:prSet presAssocID="{6C56BC72-D9E2-48E8-8794-5F4FCF0B09E4}" presName="text_2" presStyleLbl="node1" presStyleIdx="1" presStyleCnt="4">
        <dgm:presLayoutVars>
          <dgm:bulletEnabled val="1"/>
        </dgm:presLayoutVars>
      </dgm:prSet>
      <dgm:spPr/>
      <dgm:t>
        <a:bodyPr/>
        <a:lstStyle/>
        <a:p>
          <a:endParaRPr lang="zh-CN" altLang="en-US"/>
        </a:p>
      </dgm:t>
    </dgm:pt>
    <dgm:pt modelId="{661497AF-9B19-4182-AC49-48E86607B616}" type="pres">
      <dgm:prSet presAssocID="{6C56BC72-D9E2-48E8-8794-5F4FCF0B09E4}" presName="accent_2" presStyleCnt="0"/>
      <dgm:spPr/>
      <dgm:t>
        <a:bodyPr/>
        <a:lstStyle/>
        <a:p>
          <a:endParaRPr lang="zh-CN" altLang="en-US"/>
        </a:p>
      </dgm:t>
    </dgm:pt>
    <dgm:pt modelId="{F6EE3691-5EC6-4D07-88A2-A05209E49A5D}" type="pres">
      <dgm:prSet presAssocID="{6C56BC72-D9E2-48E8-8794-5F4FCF0B09E4}" presName="accentRepeatNode" presStyleLbl="solidFgAcc1" presStyleIdx="1" presStyleCnt="4"/>
      <dgm:spPr/>
      <dgm:t>
        <a:bodyPr/>
        <a:lstStyle/>
        <a:p>
          <a:endParaRPr lang="zh-CN" altLang="en-US"/>
        </a:p>
      </dgm:t>
    </dgm:pt>
    <dgm:pt modelId="{986042C9-BEA9-41D2-9267-D78C3FD27B2A}" type="pres">
      <dgm:prSet presAssocID="{9DC26E6D-3F45-468C-BE8B-09007ACA1476}" presName="text_3" presStyleLbl="node1" presStyleIdx="2" presStyleCnt="4">
        <dgm:presLayoutVars>
          <dgm:bulletEnabled val="1"/>
        </dgm:presLayoutVars>
      </dgm:prSet>
      <dgm:spPr/>
      <dgm:t>
        <a:bodyPr/>
        <a:lstStyle/>
        <a:p>
          <a:endParaRPr lang="zh-CN" altLang="en-US"/>
        </a:p>
      </dgm:t>
    </dgm:pt>
    <dgm:pt modelId="{06C1E557-A82A-4E91-8FFD-8533D9F41B73}" type="pres">
      <dgm:prSet presAssocID="{9DC26E6D-3F45-468C-BE8B-09007ACA1476}" presName="accent_3" presStyleCnt="0"/>
      <dgm:spPr/>
      <dgm:t>
        <a:bodyPr/>
        <a:lstStyle/>
        <a:p>
          <a:endParaRPr lang="zh-CN" altLang="en-US"/>
        </a:p>
      </dgm:t>
    </dgm:pt>
    <dgm:pt modelId="{A9818434-C9C5-47A2-8D82-FB39159D8F93}" type="pres">
      <dgm:prSet presAssocID="{9DC26E6D-3F45-468C-BE8B-09007ACA1476}" presName="accentRepeatNode" presStyleLbl="solidFgAcc1" presStyleIdx="2" presStyleCnt="4"/>
      <dgm:spPr/>
      <dgm:t>
        <a:bodyPr/>
        <a:lstStyle/>
        <a:p>
          <a:endParaRPr lang="zh-CN" altLang="en-US"/>
        </a:p>
      </dgm:t>
    </dgm:pt>
    <dgm:pt modelId="{20B70040-9A64-4435-AB48-99A406E9EB95}" type="pres">
      <dgm:prSet presAssocID="{065EBEC3-627A-4979-BA8B-F01F389DF746}" presName="text_4" presStyleLbl="node1" presStyleIdx="3" presStyleCnt="4">
        <dgm:presLayoutVars>
          <dgm:bulletEnabled val="1"/>
        </dgm:presLayoutVars>
      </dgm:prSet>
      <dgm:spPr/>
      <dgm:t>
        <a:bodyPr/>
        <a:lstStyle/>
        <a:p>
          <a:endParaRPr lang="zh-CN" altLang="en-US"/>
        </a:p>
      </dgm:t>
    </dgm:pt>
    <dgm:pt modelId="{3B5A2AF2-D559-47C9-9459-71D5ABA81A50}" type="pres">
      <dgm:prSet presAssocID="{065EBEC3-627A-4979-BA8B-F01F389DF746}" presName="accent_4" presStyleCnt="0"/>
      <dgm:spPr/>
      <dgm:t>
        <a:bodyPr/>
        <a:lstStyle/>
        <a:p>
          <a:endParaRPr lang="zh-CN" altLang="en-US"/>
        </a:p>
      </dgm:t>
    </dgm:pt>
    <dgm:pt modelId="{B7548AA0-12A0-4E4D-96C4-96E2E9CE4E0D}" type="pres">
      <dgm:prSet presAssocID="{065EBEC3-627A-4979-BA8B-F01F389DF746}" presName="accentRepeatNode" presStyleLbl="solidFgAcc1" presStyleIdx="3" presStyleCnt="4"/>
      <dgm:spPr/>
      <dgm:t>
        <a:bodyPr/>
        <a:lstStyle/>
        <a:p>
          <a:endParaRPr lang="zh-CN" altLang="en-US"/>
        </a:p>
      </dgm:t>
    </dgm:pt>
  </dgm:ptLst>
  <dgm:cxnLst>
    <dgm:cxn modelId="{99DCD11F-3DFD-462F-8AF8-F5CB2C3AB307}" type="presOf" srcId="{FEE6A3A1-F159-487C-ACCC-D1658A4A1CC7}" destId="{E9D76B01-A8E2-4845-8D64-ADD0896928AD}" srcOrd="0" destOrd="0" presId="urn:microsoft.com/office/officeart/2008/layout/VerticalCurvedList#2"/>
    <dgm:cxn modelId="{9AC10C63-1B33-4753-AB68-4AAB91AE2BAD}" type="presOf" srcId="{065EBEC3-627A-4979-BA8B-F01F389DF746}" destId="{20B70040-9A64-4435-AB48-99A406E9EB95}" srcOrd="0" destOrd="0" presId="urn:microsoft.com/office/officeart/2008/layout/VerticalCurvedList#2"/>
    <dgm:cxn modelId="{A6399523-2D6B-4ECB-AAC6-64D725573AA9}" type="presOf" srcId="{6C56BC72-D9E2-48E8-8794-5F4FCF0B09E4}" destId="{A4ED7973-2648-4650-8A43-23FD312A2493}" srcOrd="0" destOrd="0" presId="urn:microsoft.com/office/officeart/2008/layout/VerticalCurvedList#2"/>
    <dgm:cxn modelId="{66D3755C-BB12-4841-A4D4-0D81E2F65941}" srcId="{FEE6A3A1-F159-487C-ACCC-D1658A4A1CC7}" destId="{1DF35D93-A711-4F4A-B594-212F23AFACB4}" srcOrd="0" destOrd="0" parTransId="{59B49DC5-11A6-4DDA-979E-C6BAA0A9E1CB}" sibTransId="{A189D750-9A04-43BD-856E-E1CB9F1D319F}"/>
    <dgm:cxn modelId="{F05209AA-72F0-43AC-A4DF-22D7ED114917}" type="presOf" srcId="{A189D750-9A04-43BD-856E-E1CB9F1D319F}" destId="{FCD05D02-D667-41A7-BEBB-85AE24B3B88D}" srcOrd="0" destOrd="0" presId="urn:microsoft.com/office/officeart/2008/layout/VerticalCurvedList#2"/>
    <dgm:cxn modelId="{64E92A14-EF00-47F9-B0B4-E78B8079FDA2}" type="presOf" srcId="{9DC26E6D-3F45-468C-BE8B-09007ACA1476}" destId="{986042C9-BEA9-41D2-9267-D78C3FD27B2A}" srcOrd="0" destOrd="0" presId="urn:microsoft.com/office/officeart/2008/layout/VerticalCurvedList#2"/>
    <dgm:cxn modelId="{3735ADD9-2A48-4B53-9515-E1E57F72D4D2}" srcId="{FEE6A3A1-F159-487C-ACCC-D1658A4A1CC7}" destId="{065EBEC3-627A-4979-BA8B-F01F389DF746}" srcOrd="3" destOrd="0" parTransId="{1D37410E-AF57-4EDC-86C0-A991E700D7AE}" sibTransId="{3DB77AB3-B14A-4D81-9865-B5F972CD11C3}"/>
    <dgm:cxn modelId="{AF3C56C9-A0BD-4365-8BFB-392D6EF88F07}" srcId="{FEE6A3A1-F159-487C-ACCC-D1658A4A1CC7}" destId="{9DC26E6D-3F45-468C-BE8B-09007ACA1476}" srcOrd="2" destOrd="0" parTransId="{37D79196-93BA-4185-91B5-43E65D5FF6AC}" sibTransId="{35844567-F4EE-4C2B-9444-7EB4B5947BC2}"/>
    <dgm:cxn modelId="{93EBB216-A9F4-44C1-A395-CDD28163305F}" srcId="{FEE6A3A1-F159-487C-ACCC-D1658A4A1CC7}" destId="{6C56BC72-D9E2-48E8-8794-5F4FCF0B09E4}" srcOrd="1" destOrd="0" parTransId="{1F80953D-A66A-4BB4-9B9D-D50C5904AB44}" sibTransId="{54975A6C-5DBA-4161-9509-99597E12AC0B}"/>
    <dgm:cxn modelId="{50BED708-FB30-4DA8-81C1-4A455FCE8B75}" type="presOf" srcId="{1DF35D93-A711-4F4A-B594-212F23AFACB4}" destId="{B8CF2E66-1287-4C58-925C-6248759A4E6E}" srcOrd="0" destOrd="0" presId="urn:microsoft.com/office/officeart/2008/layout/VerticalCurvedList#2"/>
    <dgm:cxn modelId="{284F41B8-670C-4C47-82C7-06BBFC16334B}" type="presParOf" srcId="{E9D76B01-A8E2-4845-8D64-ADD0896928AD}" destId="{C7AF375D-100B-4C44-B4BC-2FE5C6AB45B1}" srcOrd="0" destOrd="0" presId="urn:microsoft.com/office/officeart/2008/layout/VerticalCurvedList#2"/>
    <dgm:cxn modelId="{1F163B1E-9C53-4CA5-A59A-0BCB58F2DE4B}" type="presParOf" srcId="{C7AF375D-100B-4C44-B4BC-2FE5C6AB45B1}" destId="{BC88C662-FC09-4B2E-B72E-3B22D3B0471F}" srcOrd="0" destOrd="0" presId="urn:microsoft.com/office/officeart/2008/layout/VerticalCurvedList#2"/>
    <dgm:cxn modelId="{1DF0701F-9317-4DB9-9B9E-E81C30277FA1}" type="presParOf" srcId="{BC88C662-FC09-4B2E-B72E-3B22D3B0471F}" destId="{85AD720B-F553-4CE8-A4EB-11F7A18EA4E1}" srcOrd="0" destOrd="0" presId="urn:microsoft.com/office/officeart/2008/layout/VerticalCurvedList#2"/>
    <dgm:cxn modelId="{45065F7C-C3C8-4F42-967E-AF57C39F908F}" type="presParOf" srcId="{BC88C662-FC09-4B2E-B72E-3B22D3B0471F}" destId="{FCD05D02-D667-41A7-BEBB-85AE24B3B88D}" srcOrd="1" destOrd="0" presId="urn:microsoft.com/office/officeart/2008/layout/VerticalCurvedList#2"/>
    <dgm:cxn modelId="{39E1EB31-9A8D-49D8-96A3-5E2BFC400136}" type="presParOf" srcId="{BC88C662-FC09-4B2E-B72E-3B22D3B0471F}" destId="{F65D3182-564C-46BE-BD35-049C67FC533D}" srcOrd="2" destOrd="0" presId="urn:microsoft.com/office/officeart/2008/layout/VerticalCurvedList#2"/>
    <dgm:cxn modelId="{EBE17F91-33E0-44CE-84E8-8B0C2FD2FE1D}" type="presParOf" srcId="{BC88C662-FC09-4B2E-B72E-3B22D3B0471F}" destId="{A68F8CFD-0485-417B-85F1-783BAD1C43F3}" srcOrd="3" destOrd="0" presId="urn:microsoft.com/office/officeart/2008/layout/VerticalCurvedList#2"/>
    <dgm:cxn modelId="{5B9D49B3-392E-48BF-8F13-F639F903F0D1}" type="presParOf" srcId="{C7AF375D-100B-4C44-B4BC-2FE5C6AB45B1}" destId="{B8CF2E66-1287-4C58-925C-6248759A4E6E}" srcOrd="1" destOrd="0" presId="urn:microsoft.com/office/officeart/2008/layout/VerticalCurvedList#2"/>
    <dgm:cxn modelId="{27C86BEC-9DB9-4696-88AA-FE3CC7064614}" type="presParOf" srcId="{C7AF375D-100B-4C44-B4BC-2FE5C6AB45B1}" destId="{B7AEF9E3-A836-42B8-B18E-FE636B615668}" srcOrd="2" destOrd="0" presId="urn:microsoft.com/office/officeart/2008/layout/VerticalCurvedList#2"/>
    <dgm:cxn modelId="{739A9F33-402C-48F6-B53B-99CB149F6AB6}" type="presParOf" srcId="{B7AEF9E3-A836-42B8-B18E-FE636B615668}" destId="{967E933F-2516-4F80-8D04-5E0D17E09824}" srcOrd="0" destOrd="0" presId="urn:microsoft.com/office/officeart/2008/layout/VerticalCurvedList#2"/>
    <dgm:cxn modelId="{98E558B6-EDAF-4E44-965B-0BDFF8E533E4}" type="presParOf" srcId="{C7AF375D-100B-4C44-B4BC-2FE5C6AB45B1}" destId="{A4ED7973-2648-4650-8A43-23FD312A2493}" srcOrd="3" destOrd="0" presId="urn:microsoft.com/office/officeart/2008/layout/VerticalCurvedList#2"/>
    <dgm:cxn modelId="{132D9603-FA94-4791-9E91-5336B82561E9}" type="presParOf" srcId="{C7AF375D-100B-4C44-B4BC-2FE5C6AB45B1}" destId="{661497AF-9B19-4182-AC49-48E86607B616}" srcOrd="4" destOrd="0" presId="urn:microsoft.com/office/officeart/2008/layout/VerticalCurvedList#2"/>
    <dgm:cxn modelId="{2BDD0FB4-A0F4-49B6-BF2D-5CB9602238D5}" type="presParOf" srcId="{661497AF-9B19-4182-AC49-48E86607B616}" destId="{F6EE3691-5EC6-4D07-88A2-A05209E49A5D}" srcOrd="0" destOrd="0" presId="urn:microsoft.com/office/officeart/2008/layout/VerticalCurvedList#2"/>
    <dgm:cxn modelId="{10FD0B46-B6AE-48F8-9B77-7194149F0183}" type="presParOf" srcId="{C7AF375D-100B-4C44-B4BC-2FE5C6AB45B1}" destId="{986042C9-BEA9-41D2-9267-D78C3FD27B2A}" srcOrd="5" destOrd="0" presId="urn:microsoft.com/office/officeart/2008/layout/VerticalCurvedList#2"/>
    <dgm:cxn modelId="{C94D6511-C7F7-44A4-9515-E3BD67CC2738}" type="presParOf" srcId="{C7AF375D-100B-4C44-B4BC-2FE5C6AB45B1}" destId="{06C1E557-A82A-4E91-8FFD-8533D9F41B73}" srcOrd="6" destOrd="0" presId="urn:microsoft.com/office/officeart/2008/layout/VerticalCurvedList#2"/>
    <dgm:cxn modelId="{7A7A549E-8740-451B-A66C-18654CF28835}" type="presParOf" srcId="{06C1E557-A82A-4E91-8FFD-8533D9F41B73}" destId="{A9818434-C9C5-47A2-8D82-FB39159D8F93}" srcOrd="0" destOrd="0" presId="urn:microsoft.com/office/officeart/2008/layout/VerticalCurvedList#2"/>
    <dgm:cxn modelId="{A7FB9F4E-6D43-40DC-8853-5F1E0F4DE6AA}" type="presParOf" srcId="{C7AF375D-100B-4C44-B4BC-2FE5C6AB45B1}" destId="{20B70040-9A64-4435-AB48-99A406E9EB95}" srcOrd="7" destOrd="0" presId="urn:microsoft.com/office/officeart/2008/layout/VerticalCurvedList#2"/>
    <dgm:cxn modelId="{9C6EC3BF-20CE-4C59-B80A-26F9B2837C15}" type="presParOf" srcId="{C7AF375D-100B-4C44-B4BC-2FE5C6AB45B1}" destId="{3B5A2AF2-D559-47C9-9459-71D5ABA81A50}" srcOrd="8" destOrd="0" presId="urn:microsoft.com/office/officeart/2008/layout/VerticalCurvedList#2"/>
    <dgm:cxn modelId="{8BCCABBB-B0FC-45CC-8574-FDC748AEF697}" type="presParOf" srcId="{3B5A2AF2-D559-47C9-9459-71D5ABA81A50}" destId="{B7548AA0-12A0-4E4D-96C4-96E2E9CE4E0D}" srcOrd="0" destOrd="0" presId="urn:microsoft.com/office/officeart/2008/layout/VerticalCurve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E6A3A1-F159-487C-ACCC-D1658A4A1CC7}" type="doc">
      <dgm:prSet loTypeId="urn:microsoft.com/office/officeart/2008/layout/VerticalCurvedList#2" loCatId="list" qsTypeId="urn:microsoft.com/office/officeart/2005/8/quickstyle/simple3#3" qsCatId="simple" csTypeId="urn:microsoft.com/office/officeart/2005/8/colors/accent1_2#1" csCatId="accent1" phldr="1"/>
      <dgm:spPr/>
      <dgm:t>
        <a:bodyPr/>
        <a:lstStyle/>
        <a:p>
          <a:endParaRPr lang="zh-CN" altLang="en-US"/>
        </a:p>
      </dgm:t>
    </dgm:pt>
    <dgm:pt modelId="{1DF35D93-A711-4F4A-B594-212F23AFACB4}">
      <dgm:prSet/>
      <dgm:spPr/>
      <dgm:t>
        <a:bodyPr/>
        <a:lstStyle/>
        <a:p>
          <a:pPr rtl="0"/>
          <a:r>
            <a:rPr lang="zh-CN" b="0" dirty="0" smtClean="0">
              <a:solidFill>
                <a:schemeClr val="tx1"/>
              </a:solidFill>
            </a:rPr>
            <a:t>流行病学情况</a:t>
          </a:r>
          <a:endParaRPr lang="zh-CN" b="0" dirty="0">
            <a:solidFill>
              <a:schemeClr val="tx1"/>
            </a:solidFill>
          </a:endParaRPr>
        </a:p>
      </dgm:t>
    </dgm:pt>
    <dgm:pt modelId="{59B49DC5-11A6-4DDA-979E-C6BAA0A9E1CB}" type="parTrans" cxnId="{66D3755C-BB12-4841-A4D4-0D81E2F65941}">
      <dgm:prSet/>
      <dgm:spPr/>
      <dgm:t>
        <a:bodyPr/>
        <a:lstStyle/>
        <a:p>
          <a:endParaRPr lang="zh-CN" altLang="en-US"/>
        </a:p>
      </dgm:t>
    </dgm:pt>
    <dgm:pt modelId="{A189D750-9A04-43BD-856E-E1CB9F1D319F}" type="sibTrans" cxnId="{66D3755C-BB12-4841-A4D4-0D81E2F65941}">
      <dgm:prSet/>
      <dgm:spPr/>
      <dgm:t>
        <a:bodyPr/>
        <a:lstStyle/>
        <a:p>
          <a:endParaRPr lang="zh-CN" altLang="en-US"/>
        </a:p>
      </dgm:t>
    </dgm:pt>
    <dgm:pt modelId="{6C56BC72-D9E2-48E8-8794-5F4FCF0B09E4}">
      <dgm:prSet/>
      <dgm:spPr/>
      <dgm:t>
        <a:bodyPr/>
        <a:lstStyle/>
        <a:p>
          <a:pPr rtl="0"/>
          <a:r>
            <a:rPr lang="zh-CN" altLang="en-US" b="0" dirty="0" smtClean="0">
              <a:solidFill>
                <a:schemeClr val="tx1"/>
              </a:solidFill>
            </a:rPr>
            <a:t>类风湿关节炎</a:t>
          </a:r>
          <a:r>
            <a:rPr lang="zh-CN" b="0" dirty="0" smtClean="0">
              <a:solidFill>
                <a:schemeClr val="tx1"/>
              </a:solidFill>
            </a:rPr>
            <a:t>病史情况</a:t>
          </a:r>
          <a:endParaRPr lang="zh-CN" b="0" dirty="0">
            <a:solidFill>
              <a:schemeClr val="tx1"/>
            </a:solidFill>
          </a:endParaRPr>
        </a:p>
      </dgm:t>
    </dgm:pt>
    <dgm:pt modelId="{1F80953D-A66A-4BB4-9B9D-D50C5904AB44}" type="parTrans" cxnId="{93EBB216-A9F4-44C1-A395-CDD28163305F}">
      <dgm:prSet/>
      <dgm:spPr/>
      <dgm:t>
        <a:bodyPr/>
        <a:lstStyle/>
        <a:p>
          <a:endParaRPr lang="zh-CN" altLang="en-US"/>
        </a:p>
      </dgm:t>
    </dgm:pt>
    <dgm:pt modelId="{54975A6C-5DBA-4161-9509-99597E12AC0B}" type="sibTrans" cxnId="{93EBB216-A9F4-44C1-A395-CDD28163305F}">
      <dgm:prSet/>
      <dgm:spPr/>
      <dgm:t>
        <a:bodyPr/>
        <a:lstStyle/>
        <a:p>
          <a:endParaRPr lang="zh-CN" altLang="en-US"/>
        </a:p>
      </dgm:t>
    </dgm:pt>
    <dgm:pt modelId="{9DC26E6D-3F45-468C-BE8B-09007ACA1476}">
      <dgm:prSet/>
      <dgm:spPr/>
      <dgm:t>
        <a:bodyPr/>
        <a:lstStyle/>
        <a:p>
          <a:pPr rtl="0"/>
          <a:r>
            <a:rPr lang="zh-CN" b="1" dirty="0" smtClean="0">
              <a:solidFill>
                <a:srgbClr val="0070C0"/>
              </a:solidFill>
            </a:rPr>
            <a:t>中医辨证分析</a:t>
          </a:r>
          <a:endParaRPr lang="zh-CN" b="1" dirty="0">
            <a:solidFill>
              <a:srgbClr val="0070C0"/>
            </a:solidFill>
          </a:endParaRPr>
        </a:p>
      </dgm:t>
    </dgm:pt>
    <dgm:pt modelId="{37D79196-93BA-4185-91B5-43E65D5FF6AC}" type="parTrans" cxnId="{AF3C56C9-A0BD-4365-8BFB-392D6EF88F07}">
      <dgm:prSet/>
      <dgm:spPr/>
      <dgm:t>
        <a:bodyPr/>
        <a:lstStyle/>
        <a:p>
          <a:endParaRPr lang="zh-CN" altLang="en-US"/>
        </a:p>
      </dgm:t>
    </dgm:pt>
    <dgm:pt modelId="{35844567-F4EE-4C2B-9444-7EB4B5947BC2}" type="sibTrans" cxnId="{AF3C56C9-A0BD-4365-8BFB-392D6EF88F07}">
      <dgm:prSet/>
      <dgm:spPr/>
      <dgm:t>
        <a:bodyPr/>
        <a:lstStyle/>
        <a:p>
          <a:endParaRPr lang="zh-CN" altLang="en-US"/>
        </a:p>
      </dgm:t>
    </dgm:pt>
    <dgm:pt modelId="{065EBEC3-627A-4979-BA8B-F01F389DF746}">
      <dgm:prSet/>
      <dgm:spPr/>
      <dgm:t>
        <a:bodyPr/>
        <a:lstStyle/>
        <a:p>
          <a:pPr rtl="0"/>
          <a:r>
            <a:rPr lang="zh-CN" b="0" dirty="0" smtClean="0">
              <a:solidFill>
                <a:schemeClr val="tx1"/>
              </a:solidFill>
            </a:rPr>
            <a:t>用药情况分析</a:t>
          </a:r>
          <a:endParaRPr lang="zh-CN" b="0" dirty="0">
            <a:solidFill>
              <a:schemeClr val="tx1"/>
            </a:solidFill>
          </a:endParaRPr>
        </a:p>
      </dgm:t>
    </dgm:pt>
    <dgm:pt modelId="{1D37410E-AF57-4EDC-86C0-A991E700D7AE}" type="parTrans" cxnId="{3735ADD9-2A48-4B53-9515-E1E57F72D4D2}">
      <dgm:prSet/>
      <dgm:spPr/>
      <dgm:t>
        <a:bodyPr/>
        <a:lstStyle/>
        <a:p>
          <a:endParaRPr lang="zh-CN" altLang="en-US"/>
        </a:p>
      </dgm:t>
    </dgm:pt>
    <dgm:pt modelId="{3DB77AB3-B14A-4D81-9865-B5F972CD11C3}" type="sibTrans" cxnId="{3735ADD9-2A48-4B53-9515-E1E57F72D4D2}">
      <dgm:prSet/>
      <dgm:spPr/>
      <dgm:t>
        <a:bodyPr/>
        <a:lstStyle/>
        <a:p>
          <a:endParaRPr lang="zh-CN" altLang="en-US"/>
        </a:p>
      </dgm:t>
    </dgm:pt>
    <dgm:pt modelId="{E9D76B01-A8E2-4845-8D64-ADD0896928AD}" type="pres">
      <dgm:prSet presAssocID="{FEE6A3A1-F159-487C-ACCC-D1658A4A1CC7}" presName="Name0" presStyleCnt="0">
        <dgm:presLayoutVars>
          <dgm:chMax val="7"/>
          <dgm:chPref val="7"/>
          <dgm:dir/>
        </dgm:presLayoutVars>
      </dgm:prSet>
      <dgm:spPr/>
      <dgm:t>
        <a:bodyPr/>
        <a:lstStyle/>
        <a:p>
          <a:endParaRPr lang="zh-CN" altLang="en-US"/>
        </a:p>
      </dgm:t>
    </dgm:pt>
    <dgm:pt modelId="{C7AF375D-100B-4C44-B4BC-2FE5C6AB45B1}" type="pres">
      <dgm:prSet presAssocID="{FEE6A3A1-F159-487C-ACCC-D1658A4A1CC7}" presName="Name1" presStyleCnt="0"/>
      <dgm:spPr/>
      <dgm:t>
        <a:bodyPr/>
        <a:lstStyle/>
        <a:p>
          <a:endParaRPr lang="zh-CN" altLang="en-US"/>
        </a:p>
      </dgm:t>
    </dgm:pt>
    <dgm:pt modelId="{BC88C662-FC09-4B2E-B72E-3B22D3B0471F}" type="pres">
      <dgm:prSet presAssocID="{FEE6A3A1-F159-487C-ACCC-D1658A4A1CC7}" presName="cycle" presStyleCnt="0"/>
      <dgm:spPr/>
      <dgm:t>
        <a:bodyPr/>
        <a:lstStyle/>
        <a:p>
          <a:endParaRPr lang="zh-CN" altLang="en-US"/>
        </a:p>
      </dgm:t>
    </dgm:pt>
    <dgm:pt modelId="{85AD720B-F553-4CE8-A4EB-11F7A18EA4E1}" type="pres">
      <dgm:prSet presAssocID="{FEE6A3A1-F159-487C-ACCC-D1658A4A1CC7}" presName="srcNode" presStyleLbl="node1" presStyleIdx="0" presStyleCnt="4"/>
      <dgm:spPr/>
      <dgm:t>
        <a:bodyPr/>
        <a:lstStyle/>
        <a:p>
          <a:endParaRPr lang="zh-CN" altLang="en-US"/>
        </a:p>
      </dgm:t>
    </dgm:pt>
    <dgm:pt modelId="{FCD05D02-D667-41A7-BEBB-85AE24B3B88D}" type="pres">
      <dgm:prSet presAssocID="{FEE6A3A1-F159-487C-ACCC-D1658A4A1CC7}" presName="conn" presStyleLbl="parChTrans1D2" presStyleIdx="0" presStyleCnt="1"/>
      <dgm:spPr/>
      <dgm:t>
        <a:bodyPr/>
        <a:lstStyle/>
        <a:p>
          <a:endParaRPr lang="zh-CN" altLang="en-US"/>
        </a:p>
      </dgm:t>
    </dgm:pt>
    <dgm:pt modelId="{F65D3182-564C-46BE-BD35-049C67FC533D}" type="pres">
      <dgm:prSet presAssocID="{FEE6A3A1-F159-487C-ACCC-D1658A4A1CC7}" presName="extraNode" presStyleLbl="node1" presStyleIdx="0" presStyleCnt="4"/>
      <dgm:spPr/>
      <dgm:t>
        <a:bodyPr/>
        <a:lstStyle/>
        <a:p>
          <a:endParaRPr lang="zh-CN" altLang="en-US"/>
        </a:p>
      </dgm:t>
    </dgm:pt>
    <dgm:pt modelId="{A68F8CFD-0485-417B-85F1-783BAD1C43F3}" type="pres">
      <dgm:prSet presAssocID="{FEE6A3A1-F159-487C-ACCC-D1658A4A1CC7}" presName="dstNode" presStyleLbl="node1" presStyleIdx="0" presStyleCnt="4"/>
      <dgm:spPr/>
      <dgm:t>
        <a:bodyPr/>
        <a:lstStyle/>
        <a:p>
          <a:endParaRPr lang="zh-CN" altLang="en-US"/>
        </a:p>
      </dgm:t>
    </dgm:pt>
    <dgm:pt modelId="{B8CF2E66-1287-4C58-925C-6248759A4E6E}" type="pres">
      <dgm:prSet presAssocID="{1DF35D93-A711-4F4A-B594-212F23AFACB4}" presName="text_1" presStyleLbl="node1" presStyleIdx="0" presStyleCnt="4">
        <dgm:presLayoutVars>
          <dgm:bulletEnabled val="1"/>
        </dgm:presLayoutVars>
      </dgm:prSet>
      <dgm:spPr/>
      <dgm:t>
        <a:bodyPr/>
        <a:lstStyle/>
        <a:p>
          <a:endParaRPr lang="zh-CN" altLang="en-US"/>
        </a:p>
      </dgm:t>
    </dgm:pt>
    <dgm:pt modelId="{B7AEF9E3-A836-42B8-B18E-FE636B615668}" type="pres">
      <dgm:prSet presAssocID="{1DF35D93-A711-4F4A-B594-212F23AFACB4}" presName="accent_1" presStyleCnt="0"/>
      <dgm:spPr/>
      <dgm:t>
        <a:bodyPr/>
        <a:lstStyle/>
        <a:p>
          <a:endParaRPr lang="zh-CN" altLang="en-US"/>
        </a:p>
      </dgm:t>
    </dgm:pt>
    <dgm:pt modelId="{967E933F-2516-4F80-8D04-5E0D17E09824}" type="pres">
      <dgm:prSet presAssocID="{1DF35D93-A711-4F4A-B594-212F23AFACB4}" presName="accentRepeatNode" presStyleLbl="solidFgAcc1" presStyleIdx="0" presStyleCnt="4"/>
      <dgm:spPr/>
      <dgm:t>
        <a:bodyPr/>
        <a:lstStyle/>
        <a:p>
          <a:endParaRPr lang="zh-CN" altLang="en-US"/>
        </a:p>
      </dgm:t>
    </dgm:pt>
    <dgm:pt modelId="{A4ED7973-2648-4650-8A43-23FD312A2493}" type="pres">
      <dgm:prSet presAssocID="{6C56BC72-D9E2-48E8-8794-5F4FCF0B09E4}" presName="text_2" presStyleLbl="node1" presStyleIdx="1" presStyleCnt="4">
        <dgm:presLayoutVars>
          <dgm:bulletEnabled val="1"/>
        </dgm:presLayoutVars>
      </dgm:prSet>
      <dgm:spPr/>
      <dgm:t>
        <a:bodyPr/>
        <a:lstStyle/>
        <a:p>
          <a:endParaRPr lang="zh-CN" altLang="en-US"/>
        </a:p>
      </dgm:t>
    </dgm:pt>
    <dgm:pt modelId="{661497AF-9B19-4182-AC49-48E86607B616}" type="pres">
      <dgm:prSet presAssocID="{6C56BC72-D9E2-48E8-8794-5F4FCF0B09E4}" presName="accent_2" presStyleCnt="0"/>
      <dgm:spPr/>
      <dgm:t>
        <a:bodyPr/>
        <a:lstStyle/>
        <a:p>
          <a:endParaRPr lang="zh-CN" altLang="en-US"/>
        </a:p>
      </dgm:t>
    </dgm:pt>
    <dgm:pt modelId="{F6EE3691-5EC6-4D07-88A2-A05209E49A5D}" type="pres">
      <dgm:prSet presAssocID="{6C56BC72-D9E2-48E8-8794-5F4FCF0B09E4}" presName="accentRepeatNode" presStyleLbl="solidFgAcc1" presStyleIdx="1" presStyleCnt="4"/>
      <dgm:spPr/>
      <dgm:t>
        <a:bodyPr/>
        <a:lstStyle/>
        <a:p>
          <a:endParaRPr lang="zh-CN" altLang="en-US"/>
        </a:p>
      </dgm:t>
    </dgm:pt>
    <dgm:pt modelId="{986042C9-BEA9-41D2-9267-D78C3FD27B2A}" type="pres">
      <dgm:prSet presAssocID="{9DC26E6D-3F45-468C-BE8B-09007ACA1476}" presName="text_3" presStyleLbl="node1" presStyleIdx="2" presStyleCnt="4">
        <dgm:presLayoutVars>
          <dgm:bulletEnabled val="1"/>
        </dgm:presLayoutVars>
      </dgm:prSet>
      <dgm:spPr/>
      <dgm:t>
        <a:bodyPr/>
        <a:lstStyle/>
        <a:p>
          <a:endParaRPr lang="zh-CN" altLang="en-US"/>
        </a:p>
      </dgm:t>
    </dgm:pt>
    <dgm:pt modelId="{06C1E557-A82A-4E91-8FFD-8533D9F41B73}" type="pres">
      <dgm:prSet presAssocID="{9DC26E6D-3F45-468C-BE8B-09007ACA1476}" presName="accent_3" presStyleCnt="0"/>
      <dgm:spPr/>
      <dgm:t>
        <a:bodyPr/>
        <a:lstStyle/>
        <a:p>
          <a:endParaRPr lang="zh-CN" altLang="en-US"/>
        </a:p>
      </dgm:t>
    </dgm:pt>
    <dgm:pt modelId="{A9818434-C9C5-47A2-8D82-FB39159D8F93}" type="pres">
      <dgm:prSet presAssocID="{9DC26E6D-3F45-468C-BE8B-09007ACA1476}" presName="accentRepeatNode" presStyleLbl="solidFgAcc1" presStyleIdx="2" presStyleCnt="4"/>
      <dgm:spPr/>
      <dgm:t>
        <a:bodyPr/>
        <a:lstStyle/>
        <a:p>
          <a:endParaRPr lang="zh-CN" altLang="en-US"/>
        </a:p>
      </dgm:t>
    </dgm:pt>
    <dgm:pt modelId="{20B70040-9A64-4435-AB48-99A406E9EB95}" type="pres">
      <dgm:prSet presAssocID="{065EBEC3-627A-4979-BA8B-F01F389DF746}" presName="text_4" presStyleLbl="node1" presStyleIdx="3" presStyleCnt="4">
        <dgm:presLayoutVars>
          <dgm:bulletEnabled val="1"/>
        </dgm:presLayoutVars>
      </dgm:prSet>
      <dgm:spPr/>
      <dgm:t>
        <a:bodyPr/>
        <a:lstStyle/>
        <a:p>
          <a:endParaRPr lang="zh-CN" altLang="en-US"/>
        </a:p>
      </dgm:t>
    </dgm:pt>
    <dgm:pt modelId="{3B5A2AF2-D559-47C9-9459-71D5ABA81A50}" type="pres">
      <dgm:prSet presAssocID="{065EBEC3-627A-4979-BA8B-F01F389DF746}" presName="accent_4" presStyleCnt="0"/>
      <dgm:spPr/>
      <dgm:t>
        <a:bodyPr/>
        <a:lstStyle/>
        <a:p>
          <a:endParaRPr lang="zh-CN" altLang="en-US"/>
        </a:p>
      </dgm:t>
    </dgm:pt>
    <dgm:pt modelId="{B7548AA0-12A0-4E4D-96C4-96E2E9CE4E0D}" type="pres">
      <dgm:prSet presAssocID="{065EBEC3-627A-4979-BA8B-F01F389DF746}" presName="accentRepeatNode" presStyleLbl="solidFgAcc1" presStyleIdx="3" presStyleCnt="4"/>
      <dgm:spPr/>
      <dgm:t>
        <a:bodyPr/>
        <a:lstStyle/>
        <a:p>
          <a:endParaRPr lang="zh-CN" altLang="en-US"/>
        </a:p>
      </dgm:t>
    </dgm:pt>
  </dgm:ptLst>
  <dgm:cxnLst>
    <dgm:cxn modelId="{BA47C640-FE2C-4827-8330-2B44362B0BC3}" type="presOf" srcId="{FEE6A3A1-F159-487C-ACCC-D1658A4A1CC7}" destId="{E9D76B01-A8E2-4845-8D64-ADD0896928AD}" srcOrd="0" destOrd="0" presId="urn:microsoft.com/office/officeart/2008/layout/VerticalCurvedList#2"/>
    <dgm:cxn modelId="{84E0DFE7-C955-4217-91B0-C8EFFE325DE5}" type="presOf" srcId="{A189D750-9A04-43BD-856E-E1CB9F1D319F}" destId="{FCD05D02-D667-41A7-BEBB-85AE24B3B88D}" srcOrd="0" destOrd="0" presId="urn:microsoft.com/office/officeart/2008/layout/VerticalCurvedList#2"/>
    <dgm:cxn modelId="{66D3755C-BB12-4841-A4D4-0D81E2F65941}" srcId="{FEE6A3A1-F159-487C-ACCC-D1658A4A1CC7}" destId="{1DF35D93-A711-4F4A-B594-212F23AFACB4}" srcOrd="0" destOrd="0" parTransId="{59B49DC5-11A6-4DDA-979E-C6BAA0A9E1CB}" sibTransId="{A189D750-9A04-43BD-856E-E1CB9F1D319F}"/>
    <dgm:cxn modelId="{84D9544A-965A-4F68-BD10-4B7392361132}" type="presOf" srcId="{6C56BC72-D9E2-48E8-8794-5F4FCF0B09E4}" destId="{A4ED7973-2648-4650-8A43-23FD312A2493}" srcOrd="0" destOrd="0" presId="urn:microsoft.com/office/officeart/2008/layout/VerticalCurvedList#2"/>
    <dgm:cxn modelId="{67775E2C-E8BC-4F79-8590-3BB667851171}" type="presOf" srcId="{1DF35D93-A711-4F4A-B594-212F23AFACB4}" destId="{B8CF2E66-1287-4C58-925C-6248759A4E6E}" srcOrd="0" destOrd="0" presId="urn:microsoft.com/office/officeart/2008/layout/VerticalCurvedList#2"/>
    <dgm:cxn modelId="{3735ADD9-2A48-4B53-9515-E1E57F72D4D2}" srcId="{FEE6A3A1-F159-487C-ACCC-D1658A4A1CC7}" destId="{065EBEC3-627A-4979-BA8B-F01F389DF746}" srcOrd="3" destOrd="0" parTransId="{1D37410E-AF57-4EDC-86C0-A991E700D7AE}" sibTransId="{3DB77AB3-B14A-4D81-9865-B5F972CD11C3}"/>
    <dgm:cxn modelId="{AF3C56C9-A0BD-4365-8BFB-392D6EF88F07}" srcId="{FEE6A3A1-F159-487C-ACCC-D1658A4A1CC7}" destId="{9DC26E6D-3F45-468C-BE8B-09007ACA1476}" srcOrd="2" destOrd="0" parTransId="{37D79196-93BA-4185-91B5-43E65D5FF6AC}" sibTransId="{35844567-F4EE-4C2B-9444-7EB4B5947BC2}"/>
    <dgm:cxn modelId="{93EBB216-A9F4-44C1-A395-CDD28163305F}" srcId="{FEE6A3A1-F159-487C-ACCC-D1658A4A1CC7}" destId="{6C56BC72-D9E2-48E8-8794-5F4FCF0B09E4}" srcOrd="1" destOrd="0" parTransId="{1F80953D-A66A-4BB4-9B9D-D50C5904AB44}" sibTransId="{54975A6C-5DBA-4161-9509-99597E12AC0B}"/>
    <dgm:cxn modelId="{B4053462-2D05-4D21-A092-35A7666A7D0C}" type="presOf" srcId="{9DC26E6D-3F45-468C-BE8B-09007ACA1476}" destId="{986042C9-BEA9-41D2-9267-D78C3FD27B2A}" srcOrd="0" destOrd="0" presId="urn:microsoft.com/office/officeart/2008/layout/VerticalCurvedList#2"/>
    <dgm:cxn modelId="{B22275E2-91B9-4449-AD8B-7BFB3C56B694}" type="presOf" srcId="{065EBEC3-627A-4979-BA8B-F01F389DF746}" destId="{20B70040-9A64-4435-AB48-99A406E9EB95}" srcOrd="0" destOrd="0" presId="urn:microsoft.com/office/officeart/2008/layout/VerticalCurvedList#2"/>
    <dgm:cxn modelId="{C01ED86E-AC3D-4D47-B8D7-BC10BF504DDF}" type="presParOf" srcId="{E9D76B01-A8E2-4845-8D64-ADD0896928AD}" destId="{C7AF375D-100B-4C44-B4BC-2FE5C6AB45B1}" srcOrd="0" destOrd="0" presId="urn:microsoft.com/office/officeart/2008/layout/VerticalCurvedList#2"/>
    <dgm:cxn modelId="{451B910E-23FD-4F63-B52D-CF5078C01162}" type="presParOf" srcId="{C7AF375D-100B-4C44-B4BC-2FE5C6AB45B1}" destId="{BC88C662-FC09-4B2E-B72E-3B22D3B0471F}" srcOrd="0" destOrd="0" presId="urn:microsoft.com/office/officeart/2008/layout/VerticalCurvedList#2"/>
    <dgm:cxn modelId="{E9DE19BA-F73A-4096-9F30-702EAA5DEFFD}" type="presParOf" srcId="{BC88C662-FC09-4B2E-B72E-3B22D3B0471F}" destId="{85AD720B-F553-4CE8-A4EB-11F7A18EA4E1}" srcOrd="0" destOrd="0" presId="urn:microsoft.com/office/officeart/2008/layout/VerticalCurvedList#2"/>
    <dgm:cxn modelId="{19863E55-03EC-431D-BF3D-72B99EDD8871}" type="presParOf" srcId="{BC88C662-FC09-4B2E-B72E-3B22D3B0471F}" destId="{FCD05D02-D667-41A7-BEBB-85AE24B3B88D}" srcOrd="1" destOrd="0" presId="urn:microsoft.com/office/officeart/2008/layout/VerticalCurvedList#2"/>
    <dgm:cxn modelId="{2E8E4239-C131-4018-A871-5649D0EEAD41}" type="presParOf" srcId="{BC88C662-FC09-4B2E-B72E-3B22D3B0471F}" destId="{F65D3182-564C-46BE-BD35-049C67FC533D}" srcOrd="2" destOrd="0" presId="urn:microsoft.com/office/officeart/2008/layout/VerticalCurvedList#2"/>
    <dgm:cxn modelId="{6A6A58C7-D6A8-4B5D-A0D9-567906FF0A58}" type="presParOf" srcId="{BC88C662-FC09-4B2E-B72E-3B22D3B0471F}" destId="{A68F8CFD-0485-417B-85F1-783BAD1C43F3}" srcOrd="3" destOrd="0" presId="urn:microsoft.com/office/officeart/2008/layout/VerticalCurvedList#2"/>
    <dgm:cxn modelId="{736924FA-89EC-4066-B0CE-F4B7CEC7033E}" type="presParOf" srcId="{C7AF375D-100B-4C44-B4BC-2FE5C6AB45B1}" destId="{B8CF2E66-1287-4C58-925C-6248759A4E6E}" srcOrd="1" destOrd="0" presId="urn:microsoft.com/office/officeart/2008/layout/VerticalCurvedList#2"/>
    <dgm:cxn modelId="{DE10B9D1-2648-4B29-B2FC-B485A4723F26}" type="presParOf" srcId="{C7AF375D-100B-4C44-B4BC-2FE5C6AB45B1}" destId="{B7AEF9E3-A836-42B8-B18E-FE636B615668}" srcOrd="2" destOrd="0" presId="urn:microsoft.com/office/officeart/2008/layout/VerticalCurvedList#2"/>
    <dgm:cxn modelId="{C5669A17-4C84-4CAC-AD15-0534AF6D1F44}" type="presParOf" srcId="{B7AEF9E3-A836-42B8-B18E-FE636B615668}" destId="{967E933F-2516-4F80-8D04-5E0D17E09824}" srcOrd="0" destOrd="0" presId="urn:microsoft.com/office/officeart/2008/layout/VerticalCurvedList#2"/>
    <dgm:cxn modelId="{C6171D11-0569-494D-901B-DE65A9F92930}" type="presParOf" srcId="{C7AF375D-100B-4C44-B4BC-2FE5C6AB45B1}" destId="{A4ED7973-2648-4650-8A43-23FD312A2493}" srcOrd="3" destOrd="0" presId="urn:microsoft.com/office/officeart/2008/layout/VerticalCurvedList#2"/>
    <dgm:cxn modelId="{EBD681EA-3459-4846-8493-FEA52E6D145F}" type="presParOf" srcId="{C7AF375D-100B-4C44-B4BC-2FE5C6AB45B1}" destId="{661497AF-9B19-4182-AC49-48E86607B616}" srcOrd="4" destOrd="0" presId="urn:microsoft.com/office/officeart/2008/layout/VerticalCurvedList#2"/>
    <dgm:cxn modelId="{99768F2F-214A-4066-8A6B-F3321FE56002}" type="presParOf" srcId="{661497AF-9B19-4182-AC49-48E86607B616}" destId="{F6EE3691-5EC6-4D07-88A2-A05209E49A5D}" srcOrd="0" destOrd="0" presId="urn:microsoft.com/office/officeart/2008/layout/VerticalCurvedList#2"/>
    <dgm:cxn modelId="{85245C39-4941-4F54-9428-CCC5E274F8C1}" type="presParOf" srcId="{C7AF375D-100B-4C44-B4BC-2FE5C6AB45B1}" destId="{986042C9-BEA9-41D2-9267-D78C3FD27B2A}" srcOrd="5" destOrd="0" presId="urn:microsoft.com/office/officeart/2008/layout/VerticalCurvedList#2"/>
    <dgm:cxn modelId="{2B7DD7D9-6040-4F31-8F1D-8F5EAEE2FCA2}" type="presParOf" srcId="{C7AF375D-100B-4C44-B4BC-2FE5C6AB45B1}" destId="{06C1E557-A82A-4E91-8FFD-8533D9F41B73}" srcOrd="6" destOrd="0" presId="urn:microsoft.com/office/officeart/2008/layout/VerticalCurvedList#2"/>
    <dgm:cxn modelId="{8A686ACA-2CC9-47FC-A7BD-E3224742239D}" type="presParOf" srcId="{06C1E557-A82A-4E91-8FFD-8533D9F41B73}" destId="{A9818434-C9C5-47A2-8D82-FB39159D8F93}" srcOrd="0" destOrd="0" presId="urn:microsoft.com/office/officeart/2008/layout/VerticalCurvedList#2"/>
    <dgm:cxn modelId="{EAEF752D-B698-47E3-B38D-3375A3A3C4AE}" type="presParOf" srcId="{C7AF375D-100B-4C44-B4BC-2FE5C6AB45B1}" destId="{20B70040-9A64-4435-AB48-99A406E9EB95}" srcOrd="7" destOrd="0" presId="urn:microsoft.com/office/officeart/2008/layout/VerticalCurvedList#2"/>
    <dgm:cxn modelId="{598FA7A1-9FD1-4FF2-959A-BC571220C24B}" type="presParOf" srcId="{C7AF375D-100B-4C44-B4BC-2FE5C6AB45B1}" destId="{3B5A2AF2-D559-47C9-9459-71D5ABA81A50}" srcOrd="8" destOrd="0" presId="urn:microsoft.com/office/officeart/2008/layout/VerticalCurvedList#2"/>
    <dgm:cxn modelId="{D890ABF6-7711-4A3B-9F6A-BC91A4586716}" type="presParOf" srcId="{3B5A2AF2-D559-47C9-9459-71D5ABA81A50}" destId="{B7548AA0-12A0-4E4D-96C4-96E2E9CE4E0D}" srcOrd="0" destOrd="0" presId="urn:microsoft.com/office/officeart/2008/layout/VerticalCurve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A51737-4AD5-4020-BE72-4D9E09A51F8D}" type="doc">
      <dgm:prSet loTypeId="urn:microsoft.com/office/officeart/2005/8/layout/hList1" loCatId="list" qsTypeId="urn:microsoft.com/office/officeart/2005/8/quickstyle/3d4#1" qsCatId="3D" csTypeId="urn:microsoft.com/office/officeart/2005/8/colors/colorful5#1" csCatId="colorful" phldr="1"/>
      <dgm:spPr/>
      <dgm:t>
        <a:bodyPr/>
        <a:lstStyle/>
        <a:p>
          <a:endParaRPr lang="zh-CN" altLang="en-US"/>
        </a:p>
      </dgm:t>
    </dgm:pt>
    <dgm:pt modelId="{EA34AB7E-E999-43BE-BF79-EABFC75FF104}">
      <dgm:prSet phldrT="[文本]"/>
      <dgm:spPr/>
      <dgm:t>
        <a:bodyPr/>
        <a:lstStyle/>
        <a:p>
          <a:r>
            <a:rPr lang="zh-CN" altLang="en-US" b="1" dirty="0" smtClean="0"/>
            <a:t>寒湿阻络证</a:t>
          </a:r>
          <a:endParaRPr lang="zh-CN" altLang="en-US" b="1" dirty="0"/>
        </a:p>
      </dgm:t>
    </dgm:pt>
    <dgm:pt modelId="{7C393311-23BD-4677-9B20-8728D4B5A2C9}" type="parTrans" cxnId="{6AE8A443-7315-494A-A94C-058079FD113A}">
      <dgm:prSet/>
      <dgm:spPr/>
      <dgm:t>
        <a:bodyPr/>
        <a:lstStyle/>
        <a:p>
          <a:endParaRPr lang="zh-CN" altLang="en-US"/>
        </a:p>
      </dgm:t>
    </dgm:pt>
    <dgm:pt modelId="{74CCCBAE-D5A7-485A-9BC5-A13091E0F353}" type="sibTrans" cxnId="{6AE8A443-7315-494A-A94C-058079FD113A}">
      <dgm:prSet/>
      <dgm:spPr/>
      <dgm:t>
        <a:bodyPr/>
        <a:lstStyle/>
        <a:p>
          <a:endParaRPr lang="zh-CN" altLang="en-US"/>
        </a:p>
      </dgm:t>
    </dgm:pt>
    <dgm:pt modelId="{03338CD0-BE2E-49F5-987C-3ABC64239D9F}">
      <dgm:prSet phldrT="[文本]"/>
      <dgm:spPr/>
      <dgm:t>
        <a:bodyPr/>
        <a:lstStyle/>
        <a:p>
          <a:r>
            <a:rPr lang="zh-CN" b="0" i="0" dirty="0" smtClean="0">
              <a:uFillTx/>
            </a:rPr>
            <a:t>主症：关节疼痛，关节畏寒；关节遇寒痛剧。</a:t>
          </a:r>
          <a:endParaRPr lang="zh-CN" altLang="en-US" dirty="0"/>
        </a:p>
      </dgm:t>
    </dgm:pt>
    <dgm:pt modelId="{3D549F99-FE02-48B2-B796-9BFFA79253CC}" type="parTrans" cxnId="{5F042DB9-52C3-4B5D-A880-ED665AA89588}">
      <dgm:prSet/>
      <dgm:spPr/>
      <dgm:t>
        <a:bodyPr/>
        <a:lstStyle/>
        <a:p>
          <a:endParaRPr lang="zh-CN" altLang="en-US"/>
        </a:p>
      </dgm:t>
    </dgm:pt>
    <dgm:pt modelId="{3E3076F4-DDCB-4725-8194-989E2BEAA8FD}" type="sibTrans" cxnId="{5F042DB9-52C3-4B5D-A880-ED665AA89588}">
      <dgm:prSet/>
      <dgm:spPr/>
      <dgm:t>
        <a:bodyPr/>
        <a:lstStyle/>
        <a:p>
          <a:endParaRPr lang="zh-CN" altLang="en-US"/>
        </a:p>
      </dgm:t>
    </dgm:pt>
    <dgm:pt modelId="{20761A89-CE91-4B9A-B2C5-6550AEA7DD72}">
      <dgm:prSet phldrT="[文本]"/>
      <dgm:spPr/>
      <dgm:t>
        <a:bodyPr/>
        <a:lstStyle/>
        <a:p>
          <a:r>
            <a:rPr lang="zh-CN" altLang="en-US" b="1" dirty="0" smtClean="0"/>
            <a:t>湿热痹阻证</a:t>
          </a:r>
          <a:endParaRPr lang="zh-CN" altLang="en-US" b="1" dirty="0"/>
        </a:p>
      </dgm:t>
    </dgm:pt>
    <dgm:pt modelId="{4F67228A-DD4D-4EC1-AB5F-F68B105FD32F}" type="parTrans" cxnId="{AEADFFA8-1FB2-4257-BE3F-25646D731F58}">
      <dgm:prSet/>
      <dgm:spPr/>
      <dgm:t>
        <a:bodyPr/>
        <a:lstStyle/>
        <a:p>
          <a:endParaRPr lang="zh-CN" altLang="en-US"/>
        </a:p>
      </dgm:t>
    </dgm:pt>
    <dgm:pt modelId="{42F3A168-3D88-4C50-8119-52EB536496D8}" type="sibTrans" cxnId="{AEADFFA8-1FB2-4257-BE3F-25646D731F58}">
      <dgm:prSet/>
      <dgm:spPr/>
      <dgm:t>
        <a:bodyPr/>
        <a:lstStyle/>
        <a:p>
          <a:endParaRPr lang="zh-CN" altLang="en-US"/>
        </a:p>
      </dgm:t>
    </dgm:pt>
    <dgm:pt modelId="{F3346C7B-1019-4186-A471-2400A358650D}">
      <dgm:prSet phldrT="[文本]"/>
      <dgm:spPr/>
      <dgm:t>
        <a:bodyPr/>
        <a:lstStyle/>
        <a:p>
          <a:r>
            <a:rPr lang="zh-CN" b="0" i="0" smtClean="0">
              <a:uFillTx/>
            </a:rPr>
            <a:t>主症：关节肿胀，关节疼痛；关节灼热或有热感。</a:t>
          </a:r>
          <a:endParaRPr lang="zh-CN" altLang="en-US" dirty="0"/>
        </a:p>
      </dgm:t>
    </dgm:pt>
    <dgm:pt modelId="{F6DA69B1-B1F3-46AD-9650-16A09CB77F6C}" type="parTrans" cxnId="{12094EF5-EA18-4268-B6C4-2D8AE1FB5E50}">
      <dgm:prSet/>
      <dgm:spPr/>
      <dgm:t>
        <a:bodyPr/>
        <a:lstStyle/>
        <a:p>
          <a:endParaRPr lang="zh-CN" altLang="en-US"/>
        </a:p>
      </dgm:t>
    </dgm:pt>
    <dgm:pt modelId="{8880E374-6A68-468C-9F2B-645BBD118147}" type="sibTrans" cxnId="{12094EF5-EA18-4268-B6C4-2D8AE1FB5E50}">
      <dgm:prSet/>
      <dgm:spPr/>
      <dgm:t>
        <a:bodyPr/>
        <a:lstStyle/>
        <a:p>
          <a:endParaRPr lang="zh-CN" altLang="en-US"/>
        </a:p>
      </dgm:t>
    </dgm:pt>
    <dgm:pt modelId="{C1599735-73FC-48F4-809F-BB328C5AE994}">
      <dgm:prSet phldrT="[文本]"/>
      <dgm:spPr/>
      <dgm:t>
        <a:bodyPr/>
        <a:lstStyle/>
        <a:p>
          <a:r>
            <a:rPr lang="zh-CN" altLang="en-US" b="1" dirty="0" smtClean="0"/>
            <a:t>痰瘀互结证</a:t>
          </a:r>
          <a:endParaRPr lang="zh-CN" altLang="en-US" b="1" dirty="0"/>
        </a:p>
      </dgm:t>
    </dgm:pt>
    <dgm:pt modelId="{6F9A938F-2C28-490B-AE3E-1214C5F088A0}" type="parTrans" cxnId="{F9C84D13-A9EE-497A-A9BA-FBED53BBF27C}">
      <dgm:prSet/>
      <dgm:spPr/>
      <dgm:t>
        <a:bodyPr/>
        <a:lstStyle/>
        <a:p>
          <a:endParaRPr lang="zh-CN" altLang="en-US"/>
        </a:p>
      </dgm:t>
    </dgm:pt>
    <dgm:pt modelId="{8A7FC158-2F8A-4809-A7DE-744B1E12E19E}" type="sibTrans" cxnId="{F9C84D13-A9EE-497A-A9BA-FBED53BBF27C}">
      <dgm:prSet/>
      <dgm:spPr/>
      <dgm:t>
        <a:bodyPr/>
        <a:lstStyle/>
        <a:p>
          <a:endParaRPr lang="zh-CN" altLang="en-US"/>
        </a:p>
      </dgm:t>
    </dgm:pt>
    <dgm:pt modelId="{7FA02B8E-C4AE-4CAC-9465-6430D1A9DF95}">
      <dgm:prSet phldrT="[文本]"/>
      <dgm:spPr/>
      <dgm:t>
        <a:bodyPr/>
        <a:lstStyle/>
        <a:p>
          <a:r>
            <a:rPr lang="zh-CN" b="0" i="0" smtClean="0">
              <a:uFillTx/>
            </a:rPr>
            <a:t>主症：关节肿胀，关节疼痛；皮下结节。</a:t>
          </a:r>
          <a:endParaRPr lang="zh-CN" altLang="en-US" dirty="0"/>
        </a:p>
      </dgm:t>
    </dgm:pt>
    <dgm:pt modelId="{04A8817D-64FB-4CBD-AC56-D59656D05727}" type="parTrans" cxnId="{82ABEAE5-DABE-4295-AF70-53518508CB30}">
      <dgm:prSet/>
      <dgm:spPr/>
      <dgm:t>
        <a:bodyPr/>
        <a:lstStyle/>
        <a:p>
          <a:endParaRPr lang="zh-CN" altLang="en-US"/>
        </a:p>
      </dgm:t>
    </dgm:pt>
    <dgm:pt modelId="{27E5F31E-5A12-473E-B8FC-6D9A340B66DE}" type="sibTrans" cxnId="{82ABEAE5-DABE-4295-AF70-53518508CB30}">
      <dgm:prSet/>
      <dgm:spPr/>
      <dgm:t>
        <a:bodyPr/>
        <a:lstStyle/>
        <a:p>
          <a:endParaRPr lang="zh-CN" altLang="en-US"/>
        </a:p>
      </dgm:t>
    </dgm:pt>
    <dgm:pt modelId="{6F1BA2A3-0DA9-4CD1-AF85-B66630AF480F}">
      <dgm:prSet/>
      <dgm:spPr/>
      <dgm:t>
        <a:bodyPr/>
        <a:lstStyle/>
        <a:p>
          <a:r>
            <a:rPr lang="zh-CN" b="0" i="0" smtClean="0">
              <a:uFillTx/>
            </a:rPr>
            <a:t>次症：关节拘急；关节屈伸不利；关节皮色不红。</a:t>
          </a:r>
          <a:endParaRPr lang="zh-CN">
            <a:uFillTx/>
          </a:endParaRPr>
        </a:p>
      </dgm:t>
    </dgm:pt>
    <dgm:pt modelId="{5F43D896-7C35-4525-BC24-DB9EBC619B63}" type="parTrans" cxnId="{CDD5870C-A882-4145-A75A-9CFEE189BEEF}">
      <dgm:prSet/>
      <dgm:spPr/>
      <dgm:t>
        <a:bodyPr/>
        <a:lstStyle/>
        <a:p>
          <a:endParaRPr lang="zh-CN" altLang="en-US"/>
        </a:p>
      </dgm:t>
    </dgm:pt>
    <dgm:pt modelId="{0D476A36-C45D-485B-8DA7-933DB889F8ED}" type="sibTrans" cxnId="{CDD5870C-A882-4145-A75A-9CFEE189BEEF}">
      <dgm:prSet/>
      <dgm:spPr/>
      <dgm:t>
        <a:bodyPr/>
        <a:lstStyle/>
        <a:p>
          <a:endParaRPr lang="zh-CN" altLang="en-US"/>
        </a:p>
      </dgm:t>
    </dgm:pt>
    <dgm:pt modelId="{3D883D59-DB39-4699-A81C-3FFE4C808ADF}">
      <dgm:prSet/>
      <dgm:spPr/>
      <dgm:t>
        <a:bodyPr/>
        <a:lstStyle/>
        <a:p>
          <a:r>
            <a:rPr lang="zh-CN" b="0" i="0" smtClean="0">
              <a:uFillTx/>
            </a:rPr>
            <a:t>舌脉：舌质淡暗；苔白腻或白滑；脉弦缓或沉紧。</a:t>
          </a:r>
          <a:endParaRPr lang="zh-CN">
            <a:uFillTx/>
          </a:endParaRPr>
        </a:p>
      </dgm:t>
    </dgm:pt>
    <dgm:pt modelId="{CF8B8226-725F-4E7F-9CD1-F798B3BFE9AB}" type="parTrans" cxnId="{0D15E835-0283-41D2-B7C2-8152A163092B}">
      <dgm:prSet/>
      <dgm:spPr/>
      <dgm:t>
        <a:bodyPr/>
        <a:lstStyle/>
        <a:p>
          <a:endParaRPr lang="zh-CN" altLang="en-US"/>
        </a:p>
      </dgm:t>
    </dgm:pt>
    <dgm:pt modelId="{A19E6AD9-EE65-4371-90B2-9DA0E51C498E}" type="sibTrans" cxnId="{0D15E835-0283-41D2-B7C2-8152A163092B}">
      <dgm:prSet/>
      <dgm:spPr/>
      <dgm:t>
        <a:bodyPr/>
        <a:lstStyle/>
        <a:p>
          <a:endParaRPr lang="zh-CN" altLang="en-US"/>
        </a:p>
      </dgm:t>
    </dgm:pt>
    <dgm:pt modelId="{6E036C1F-A2E5-46C1-A625-830E7B64B438}">
      <dgm:prSet/>
      <dgm:spPr/>
      <dgm:t>
        <a:bodyPr/>
        <a:lstStyle/>
        <a:p>
          <a:r>
            <a:rPr lang="zh-CN" b="0" i="0" smtClean="0">
              <a:uFillTx/>
            </a:rPr>
            <a:t>次症：关节局部皮肤红热；烦闷不安；渴不欲饮</a:t>
          </a:r>
          <a:endParaRPr lang="zh-CN">
            <a:uFillTx/>
          </a:endParaRPr>
        </a:p>
      </dgm:t>
    </dgm:pt>
    <dgm:pt modelId="{898F3172-2866-4983-82B5-5524031D536B}" type="parTrans" cxnId="{402C1292-7333-48CF-A437-10B5C88449AD}">
      <dgm:prSet/>
      <dgm:spPr/>
      <dgm:t>
        <a:bodyPr/>
        <a:lstStyle/>
        <a:p>
          <a:endParaRPr lang="zh-CN" altLang="en-US"/>
        </a:p>
      </dgm:t>
    </dgm:pt>
    <dgm:pt modelId="{05EA427A-0A0F-44C5-AF1B-E6F206E3D342}" type="sibTrans" cxnId="{402C1292-7333-48CF-A437-10B5C88449AD}">
      <dgm:prSet/>
      <dgm:spPr/>
      <dgm:t>
        <a:bodyPr/>
        <a:lstStyle/>
        <a:p>
          <a:endParaRPr lang="zh-CN" altLang="en-US"/>
        </a:p>
      </dgm:t>
    </dgm:pt>
    <dgm:pt modelId="{0F0F4C2D-56CA-4176-93CF-8742E2AEB39C}">
      <dgm:prSet/>
      <dgm:spPr/>
      <dgm:t>
        <a:bodyPr/>
        <a:lstStyle/>
        <a:p>
          <a:r>
            <a:rPr lang="zh-CN" b="0" i="0" smtClean="0">
              <a:uFillTx/>
            </a:rPr>
            <a:t>舌脉：舌质红；苔黄腻；脉濡数或滑数。</a:t>
          </a:r>
          <a:endParaRPr lang="zh-CN">
            <a:uFillTx/>
          </a:endParaRPr>
        </a:p>
      </dgm:t>
    </dgm:pt>
    <dgm:pt modelId="{E5CC111F-FFFE-4B56-A41C-38F1DEDDF290}" type="parTrans" cxnId="{25883AA5-9AF6-4605-A926-CE3F1AB825A4}">
      <dgm:prSet/>
      <dgm:spPr/>
      <dgm:t>
        <a:bodyPr/>
        <a:lstStyle/>
        <a:p>
          <a:endParaRPr lang="zh-CN" altLang="en-US"/>
        </a:p>
      </dgm:t>
    </dgm:pt>
    <dgm:pt modelId="{531EC537-352C-4D32-A717-B3B8E07E3325}" type="sibTrans" cxnId="{25883AA5-9AF6-4605-A926-CE3F1AB825A4}">
      <dgm:prSet/>
      <dgm:spPr/>
      <dgm:t>
        <a:bodyPr/>
        <a:lstStyle/>
        <a:p>
          <a:endParaRPr lang="zh-CN" altLang="en-US"/>
        </a:p>
      </dgm:t>
    </dgm:pt>
    <dgm:pt modelId="{FEB22672-4451-4375-A0CC-9273CBC29AEC}">
      <dgm:prSet/>
      <dgm:spPr/>
      <dgm:t>
        <a:bodyPr/>
        <a:lstStyle/>
        <a:p>
          <a:r>
            <a:rPr lang="zh-CN" b="0" i="0" smtClean="0">
              <a:uFillTx/>
            </a:rPr>
            <a:t>次症：关节晨僵；关节屈伸不利；面色黧黑。</a:t>
          </a:r>
          <a:endParaRPr lang="zh-CN">
            <a:uFillTx/>
          </a:endParaRPr>
        </a:p>
      </dgm:t>
    </dgm:pt>
    <dgm:pt modelId="{ED65600C-6E4C-434F-ACB3-1C52557CFE64}" type="parTrans" cxnId="{F61F1FAE-4B6A-4899-B86B-39D387E76868}">
      <dgm:prSet/>
      <dgm:spPr/>
      <dgm:t>
        <a:bodyPr/>
        <a:lstStyle/>
        <a:p>
          <a:endParaRPr lang="zh-CN" altLang="en-US"/>
        </a:p>
      </dgm:t>
    </dgm:pt>
    <dgm:pt modelId="{E091B9EC-0671-464B-AEEA-E21558886FEA}" type="sibTrans" cxnId="{F61F1FAE-4B6A-4899-B86B-39D387E76868}">
      <dgm:prSet/>
      <dgm:spPr/>
      <dgm:t>
        <a:bodyPr/>
        <a:lstStyle/>
        <a:p>
          <a:endParaRPr lang="zh-CN" altLang="en-US"/>
        </a:p>
      </dgm:t>
    </dgm:pt>
    <dgm:pt modelId="{D3208925-41CA-460A-BAEB-5DECA2CF52A5}">
      <dgm:prSet/>
      <dgm:spPr/>
      <dgm:t>
        <a:bodyPr/>
        <a:lstStyle/>
        <a:p>
          <a:r>
            <a:rPr lang="zh-CN" b="0" i="0" smtClean="0"/>
            <a:t>舌脉：舌暗紫；苔白腻或白滑；苔白厚腻；脉沉细涩或沉滑。</a:t>
          </a:r>
          <a:endParaRPr lang="zh-CN" altLang="en-US"/>
        </a:p>
      </dgm:t>
    </dgm:pt>
    <dgm:pt modelId="{1977A557-79B7-40A7-9CE0-1AAEB9028F01}" type="parTrans" cxnId="{C6B902A2-8AA2-4B31-9FE6-D8D1FCF96D12}">
      <dgm:prSet/>
      <dgm:spPr/>
      <dgm:t>
        <a:bodyPr/>
        <a:lstStyle/>
        <a:p>
          <a:endParaRPr lang="zh-CN" altLang="en-US"/>
        </a:p>
      </dgm:t>
    </dgm:pt>
    <dgm:pt modelId="{42C2D54C-9500-4F60-8C30-F69ACCCEFF30}" type="sibTrans" cxnId="{C6B902A2-8AA2-4B31-9FE6-D8D1FCF96D12}">
      <dgm:prSet/>
      <dgm:spPr/>
      <dgm:t>
        <a:bodyPr/>
        <a:lstStyle/>
        <a:p>
          <a:endParaRPr lang="zh-CN" altLang="en-US"/>
        </a:p>
      </dgm:t>
    </dgm:pt>
    <dgm:pt modelId="{FD0337DF-87FC-4079-A033-636AF986C4BC}">
      <dgm:prSet/>
      <dgm:spPr/>
      <dgm:t>
        <a:bodyPr/>
        <a:lstStyle/>
        <a:p>
          <a:r>
            <a:rPr lang="zh-CN" b="0" i="0" smtClean="0"/>
            <a:t>气血亏虚证</a:t>
          </a:r>
          <a:endParaRPr lang="zh-CN" altLang="en-US"/>
        </a:p>
      </dgm:t>
    </dgm:pt>
    <dgm:pt modelId="{42BE1E84-FDE9-43FA-BFA8-F9550F2FA1E0}" type="parTrans" cxnId="{B9B243A3-2DE4-46BB-BBCA-543AEA84ABAD}">
      <dgm:prSet/>
      <dgm:spPr/>
      <dgm:t>
        <a:bodyPr/>
        <a:lstStyle/>
        <a:p>
          <a:endParaRPr lang="zh-CN" altLang="en-US"/>
        </a:p>
      </dgm:t>
    </dgm:pt>
    <dgm:pt modelId="{0D1AECA2-098F-4EDB-841D-E697F4030EB8}" type="sibTrans" cxnId="{B9B243A3-2DE4-46BB-BBCA-543AEA84ABAD}">
      <dgm:prSet/>
      <dgm:spPr/>
      <dgm:t>
        <a:bodyPr/>
        <a:lstStyle/>
        <a:p>
          <a:endParaRPr lang="zh-CN" altLang="en-US"/>
        </a:p>
      </dgm:t>
    </dgm:pt>
    <dgm:pt modelId="{8EB98F71-2228-4B16-831C-2F2AC2E69258}">
      <dgm:prSet/>
      <dgm:spPr/>
      <dgm:t>
        <a:bodyPr/>
        <a:lstStyle/>
        <a:p>
          <a:r>
            <a:rPr lang="zh-CN" altLang="en-US" dirty="0" smtClean="0"/>
            <a:t>肝肾亏虚证</a:t>
          </a:r>
          <a:endParaRPr lang="zh-CN" altLang="en-US" dirty="0"/>
        </a:p>
      </dgm:t>
    </dgm:pt>
    <dgm:pt modelId="{7B6A92AB-8309-4AB0-B520-070B95DA446B}" type="parTrans" cxnId="{8D1A700B-D778-4C21-B9A0-9472BE0A1504}">
      <dgm:prSet/>
      <dgm:spPr/>
      <dgm:t>
        <a:bodyPr/>
        <a:lstStyle/>
        <a:p>
          <a:endParaRPr lang="zh-CN" altLang="en-US"/>
        </a:p>
      </dgm:t>
    </dgm:pt>
    <dgm:pt modelId="{71DA4251-8992-4422-A40C-E6F61FAF7291}" type="sibTrans" cxnId="{8D1A700B-D778-4C21-B9A0-9472BE0A1504}">
      <dgm:prSet/>
      <dgm:spPr/>
      <dgm:t>
        <a:bodyPr/>
        <a:lstStyle/>
        <a:p>
          <a:endParaRPr lang="zh-CN" altLang="en-US"/>
        </a:p>
      </dgm:t>
    </dgm:pt>
    <dgm:pt modelId="{8F04141E-09EB-4648-88AF-022E6F8ADFB0}">
      <dgm:prSet/>
      <dgm:spPr/>
      <dgm:t>
        <a:bodyPr/>
        <a:lstStyle/>
        <a:p>
          <a:r>
            <a:rPr lang="zh-CN" b="0" i="0" dirty="0" smtClean="0">
              <a:uFillTx/>
            </a:rPr>
            <a:t>主症：肢体麻木；肌肉萎缩。</a:t>
          </a:r>
          <a:endParaRPr lang="zh-CN" altLang="en-US" dirty="0"/>
        </a:p>
      </dgm:t>
    </dgm:pt>
    <dgm:pt modelId="{542621C0-3260-4E9A-B6B6-FC996EA40A3B}" type="parTrans" cxnId="{E9C1D54E-2AEF-4010-B62E-B2B3BDE67848}">
      <dgm:prSet/>
      <dgm:spPr/>
      <dgm:t>
        <a:bodyPr/>
        <a:lstStyle/>
        <a:p>
          <a:endParaRPr lang="zh-CN" altLang="en-US"/>
        </a:p>
      </dgm:t>
    </dgm:pt>
    <dgm:pt modelId="{40500F6D-9C30-464A-A24B-929530E22F1F}" type="sibTrans" cxnId="{E9C1D54E-2AEF-4010-B62E-B2B3BDE67848}">
      <dgm:prSet/>
      <dgm:spPr/>
      <dgm:t>
        <a:bodyPr/>
        <a:lstStyle/>
        <a:p>
          <a:endParaRPr lang="zh-CN" altLang="en-US"/>
        </a:p>
      </dgm:t>
    </dgm:pt>
    <dgm:pt modelId="{16955F16-57EB-429B-B052-63054FB0EA16}">
      <dgm:prSet/>
      <dgm:spPr/>
      <dgm:t>
        <a:bodyPr/>
        <a:lstStyle/>
        <a:p>
          <a:r>
            <a:rPr lang="zh-CN" b="0" i="0" smtClean="0">
              <a:uFillTx/>
            </a:rPr>
            <a:t>次症：自汗心悸；头晕耳鸣；少气乏力；肌肤甲错或干燥无光泽；关节屈伸不利。</a:t>
          </a:r>
          <a:endParaRPr lang="zh-CN">
            <a:uFillTx/>
          </a:endParaRPr>
        </a:p>
      </dgm:t>
    </dgm:pt>
    <dgm:pt modelId="{18C1828F-EB6F-4E55-81F8-FE322ECBCB2C}" type="parTrans" cxnId="{D94D6D1F-3213-4015-8F8F-B48833CC3CBF}">
      <dgm:prSet/>
      <dgm:spPr/>
      <dgm:t>
        <a:bodyPr/>
        <a:lstStyle/>
        <a:p>
          <a:endParaRPr lang="zh-CN" altLang="en-US"/>
        </a:p>
      </dgm:t>
    </dgm:pt>
    <dgm:pt modelId="{F2CB4E2B-0305-484E-8FCB-D2633645D1C2}" type="sibTrans" cxnId="{D94D6D1F-3213-4015-8F8F-B48833CC3CBF}">
      <dgm:prSet/>
      <dgm:spPr/>
      <dgm:t>
        <a:bodyPr/>
        <a:lstStyle/>
        <a:p>
          <a:endParaRPr lang="zh-CN" altLang="en-US"/>
        </a:p>
      </dgm:t>
    </dgm:pt>
    <dgm:pt modelId="{07545F74-A75E-4A9C-B34F-876BFFB7CC5B}">
      <dgm:prSet/>
      <dgm:spPr/>
      <dgm:t>
        <a:bodyPr/>
        <a:lstStyle/>
        <a:p>
          <a:r>
            <a:rPr lang="zh-CN" b="0" i="0" dirty="0" smtClean="0"/>
            <a:t>舌脉：舌淡；苔薄白；脉细弱。</a:t>
          </a:r>
          <a:endParaRPr lang="zh-CN" altLang="en-US" dirty="0"/>
        </a:p>
      </dgm:t>
    </dgm:pt>
    <dgm:pt modelId="{2EF995C7-5140-4863-A9A4-DA74F6482008}" type="parTrans" cxnId="{C7D73A91-AB88-420A-9F43-B5393F8D6962}">
      <dgm:prSet/>
      <dgm:spPr/>
      <dgm:t>
        <a:bodyPr/>
        <a:lstStyle/>
        <a:p>
          <a:endParaRPr lang="zh-CN" altLang="en-US"/>
        </a:p>
      </dgm:t>
    </dgm:pt>
    <dgm:pt modelId="{B602628B-1FFF-40E7-969D-FA394E33C652}" type="sibTrans" cxnId="{C7D73A91-AB88-420A-9F43-B5393F8D6962}">
      <dgm:prSet/>
      <dgm:spPr/>
      <dgm:t>
        <a:bodyPr/>
        <a:lstStyle/>
        <a:p>
          <a:endParaRPr lang="zh-CN" altLang="en-US"/>
        </a:p>
      </dgm:t>
    </dgm:pt>
    <dgm:pt modelId="{F26C123F-BF91-4A8D-86A9-5BD7F8CE00FA}">
      <dgm:prSet/>
      <dgm:spPr/>
      <dgm:t>
        <a:bodyPr/>
        <a:lstStyle/>
        <a:p>
          <a:r>
            <a:rPr lang="zh-CN" b="0" i="0" smtClean="0">
              <a:uFillTx/>
            </a:rPr>
            <a:t>主症：关节疼痛；腰膝酸软。</a:t>
          </a:r>
          <a:endParaRPr lang="zh-CN" altLang="en-US"/>
        </a:p>
      </dgm:t>
    </dgm:pt>
    <dgm:pt modelId="{CF779C61-E5A8-48F9-93A3-128C56CF5170}" type="parTrans" cxnId="{42C756A0-9BF1-4446-BABF-7D27046C858D}">
      <dgm:prSet/>
      <dgm:spPr/>
      <dgm:t>
        <a:bodyPr/>
        <a:lstStyle/>
        <a:p>
          <a:endParaRPr lang="zh-CN" altLang="en-US"/>
        </a:p>
      </dgm:t>
    </dgm:pt>
    <dgm:pt modelId="{B374EDD0-25B7-4A7C-A05F-F771CA4B9353}" type="sibTrans" cxnId="{42C756A0-9BF1-4446-BABF-7D27046C858D}">
      <dgm:prSet/>
      <dgm:spPr/>
      <dgm:t>
        <a:bodyPr/>
        <a:lstStyle/>
        <a:p>
          <a:endParaRPr lang="zh-CN" altLang="en-US"/>
        </a:p>
      </dgm:t>
    </dgm:pt>
    <dgm:pt modelId="{6066E706-23B4-4665-8FAA-57F2A4F6F9D3}">
      <dgm:prSet/>
      <dgm:spPr/>
      <dgm:t>
        <a:bodyPr/>
        <a:lstStyle/>
        <a:p>
          <a:r>
            <a:rPr lang="zh-CN" b="0" i="0" smtClean="0">
              <a:uFillTx/>
            </a:rPr>
            <a:t>次症：头晕耳鸣；面颧潮红或五心烦热；盗汗失眠。</a:t>
          </a:r>
          <a:endParaRPr lang="zh-CN">
            <a:uFillTx/>
          </a:endParaRPr>
        </a:p>
      </dgm:t>
    </dgm:pt>
    <dgm:pt modelId="{28257C4C-8BC7-4B6E-80B7-9E5EC495E8B3}" type="parTrans" cxnId="{8CB46E49-769D-4A29-9A9D-4A9ED92101AF}">
      <dgm:prSet/>
      <dgm:spPr/>
      <dgm:t>
        <a:bodyPr/>
        <a:lstStyle/>
        <a:p>
          <a:endParaRPr lang="zh-CN" altLang="en-US"/>
        </a:p>
      </dgm:t>
    </dgm:pt>
    <dgm:pt modelId="{A8077F5A-A4B3-4BDF-8707-CC024C8EAE48}" type="sibTrans" cxnId="{8CB46E49-769D-4A29-9A9D-4A9ED92101AF}">
      <dgm:prSet/>
      <dgm:spPr/>
      <dgm:t>
        <a:bodyPr/>
        <a:lstStyle/>
        <a:p>
          <a:endParaRPr lang="zh-CN" altLang="en-US"/>
        </a:p>
      </dgm:t>
    </dgm:pt>
    <dgm:pt modelId="{F9131859-CC0E-4572-8775-CD7B1FE9BA53}">
      <dgm:prSet/>
      <dgm:spPr/>
      <dgm:t>
        <a:bodyPr/>
        <a:lstStyle/>
        <a:p>
          <a:r>
            <a:rPr lang="zh-CN" b="0" i="0" dirty="0" smtClean="0"/>
            <a:t>舌脉：舌质红；舌淡；苔少；苔薄白；脉细数。</a:t>
          </a:r>
          <a:endParaRPr lang="zh-CN" altLang="en-US" dirty="0"/>
        </a:p>
      </dgm:t>
    </dgm:pt>
    <dgm:pt modelId="{A6172445-CF77-47EF-9C09-1395C884E4A8}" type="parTrans" cxnId="{3E719F0C-4A1C-43BB-A461-3B8985FA12D9}">
      <dgm:prSet/>
      <dgm:spPr/>
      <dgm:t>
        <a:bodyPr/>
        <a:lstStyle/>
        <a:p>
          <a:endParaRPr lang="zh-CN" altLang="en-US"/>
        </a:p>
      </dgm:t>
    </dgm:pt>
    <dgm:pt modelId="{C125D1E5-0E80-4FBE-B9B4-10C6EDADA967}" type="sibTrans" cxnId="{3E719F0C-4A1C-43BB-A461-3B8985FA12D9}">
      <dgm:prSet/>
      <dgm:spPr/>
      <dgm:t>
        <a:bodyPr/>
        <a:lstStyle/>
        <a:p>
          <a:endParaRPr lang="zh-CN" altLang="en-US"/>
        </a:p>
      </dgm:t>
    </dgm:pt>
    <dgm:pt modelId="{F16CF504-908E-4D14-82B4-485A3D505EA8}" type="pres">
      <dgm:prSet presAssocID="{ECA51737-4AD5-4020-BE72-4D9E09A51F8D}" presName="Name0" presStyleCnt="0">
        <dgm:presLayoutVars>
          <dgm:dir/>
          <dgm:animLvl val="lvl"/>
          <dgm:resizeHandles val="exact"/>
        </dgm:presLayoutVars>
      </dgm:prSet>
      <dgm:spPr/>
      <dgm:t>
        <a:bodyPr/>
        <a:lstStyle/>
        <a:p>
          <a:endParaRPr lang="zh-CN" altLang="en-US"/>
        </a:p>
      </dgm:t>
    </dgm:pt>
    <dgm:pt modelId="{0A747E7D-7A04-4A36-9560-7C5BD4FF7E19}" type="pres">
      <dgm:prSet presAssocID="{EA34AB7E-E999-43BE-BF79-EABFC75FF104}" presName="composite" presStyleCnt="0"/>
      <dgm:spPr/>
    </dgm:pt>
    <dgm:pt modelId="{9E9219F9-8B47-4EC9-9F5F-FE20352C91F0}" type="pres">
      <dgm:prSet presAssocID="{EA34AB7E-E999-43BE-BF79-EABFC75FF104}" presName="parTx" presStyleLbl="alignNode1" presStyleIdx="0" presStyleCnt="5">
        <dgm:presLayoutVars>
          <dgm:chMax val="0"/>
          <dgm:chPref val="0"/>
          <dgm:bulletEnabled val="1"/>
        </dgm:presLayoutVars>
      </dgm:prSet>
      <dgm:spPr/>
      <dgm:t>
        <a:bodyPr/>
        <a:lstStyle/>
        <a:p>
          <a:endParaRPr lang="zh-CN" altLang="en-US"/>
        </a:p>
      </dgm:t>
    </dgm:pt>
    <dgm:pt modelId="{9A0C0DBD-7949-49E2-8F7F-E87DE00B11AF}" type="pres">
      <dgm:prSet presAssocID="{EA34AB7E-E999-43BE-BF79-EABFC75FF104}" presName="desTx" presStyleLbl="alignAccFollowNode1" presStyleIdx="0" presStyleCnt="5">
        <dgm:presLayoutVars>
          <dgm:bulletEnabled val="1"/>
        </dgm:presLayoutVars>
      </dgm:prSet>
      <dgm:spPr/>
      <dgm:t>
        <a:bodyPr/>
        <a:lstStyle/>
        <a:p>
          <a:endParaRPr lang="zh-CN" altLang="en-US"/>
        </a:p>
      </dgm:t>
    </dgm:pt>
    <dgm:pt modelId="{F4941E41-6477-4DD5-9703-DDE99E23D56B}" type="pres">
      <dgm:prSet presAssocID="{74CCCBAE-D5A7-485A-9BC5-A13091E0F353}" presName="space" presStyleCnt="0"/>
      <dgm:spPr/>
    </dgm:pt>
    <dgm:pt modelId="{B9E92D88-DCB2-4D45-9425-9DAC3338D2BE}" type="pres">
      <dgm:prSet presAssocID="{20761A89-CE91-4B9A-B2C5-6550AEA7DD72}" presName="composite" presStyleCnt="0"/>
      <dgm:spPr/>
    </dgm:pt>
    <dgm:pt modelId="{561F2240-8FFE-42A0-8499-7F6B7609CC39}" type="pres">
      <dgm:prSet presAssocID="{20761A89-CE91-4B9A-B2C5-6550AEA7DD72}" presName="parTx" presStyleLbl="alignNode1" presStyleIdx="1" presStyleCnt="5">
        <dgm:presLayoutVars>
          <dgm:chMax val="0"/>
          <dgm:chPref val="0"/>
          <dgm:bulletEnabled val="1"/>
        </dgm:presLayoutVars>
      </dgm:prSet>
      <dgm:spPr/>
      <dgm:t>
        <a:bodyPr/>
        <a:lstStyle/>
        <a:p>
          <a:endParaRPr lang="zh-CN" altLang="en-US"/>
        </a:p>
      </dgm:t>
    </dgm:pt>
    <dgm:pt modelId="{527F689A-F8E1-4573-A054-DD89C2A8FBB1}" type="pres">
      <dgm:prSet presAssocID="{20761A89-CE91-4B9A-B2C5-6550AEA7DD72}" presName="desTx" presStyleLbl="alignAccFollowNode1" presStyleIdx="1" presStyleCnt="5">
        <dgm:presLayoutVars>
          <dgm:bulletEnabled val="1"/>
        </dgm:presLayoutVars>
      </dgm:prSet>
      <dgm:spPr/>
      <dgm:t>
        <a:bodyPr/>
        <a:lstStyle/>
        <a:p>
          <a:endParaRPr lang="zh-CN" altLang="en-US"/>
        </a:p>
      </dgm:t>
    </dgm:pt>
    <dgm:pt modelId="{932185E6-B327-4425-8A23-75CCE3374514}" type="pres">
      <dgm:prSet presAssocID="{42F3A168-3D88-4C50-8119-52EB536496D8}" presName="space" presStyleCnt="0"/>
      <dgm:spPr/>
    </dgm:pt>
    <dgm:pt modelId="{E1EEA724-18D4-4AD6-B5E9-BC027A1B8FDD}" type="pres">
      <dgm:prSet presAssocID="{C1599735-73FC-48F4-809F-BB328C5AE994}" presName="composite" presStyleCnt="0"/>
      <dgm:spPr/>
    </dgm:pt>
    <dgm:pt modelId="{9BB87A16-1171-420F-A494-3EB07448AA84}" type="pres">
      <dgm:prSet presAssocID="{C1599735-73FC-48F4-809F-BB328C5AE994}" presName="parTx" presStyleLbl="alignNode1" presStyleIdx="2" presStyleCnt="5">
        <dgm:presLayoutVars>
          <dgm:chMax val="0"/>
          <dgm:chPref val="0"/>
          <dgm:bulletEnabled val="1"/>
        </dgm:presLayoutVars>
      </dgm:prSet>
      <dgm:spPr/>
      <dgm:t>
        <a:bodyPr/>
        <a:lstStyle/>
        <a:p>
          <a:endParaRPr lang="zh-CN" altLang="en-US"/>
        </a:p>
      </dgm:t>
    </dgm:pt>
    <dgm:pt modelId="{E75FE128-D95E-4A7E-84B4-6D20CCA46663}" type="pres">
      <dgm:prSet presAssocID="{C1599735-73FC-48F4-809F-BB328C5AE994}" presName="desTx" presStyleLbl="alignAccFollowNode1" presStyleIdx="2" presStyleCnt="5">
        <dgm:presLayoutVars>
          <dgm:bulletEnabled val="1"/>
        </dgm:presLayoutVars>
      </dgm:prSet>
      <dgm:spPr/>
      <dgm:t>
        <a:bodyPr/>
        <a:lstStyle/>
        <a:p>
          <a:endParaRPr lang="zh-CN" altLang="en-US"/>
        </a:p>
      </dgm:t>
    </dgm:pt>
    <dgm:pt modelId="{ECEF041E-2581-4FB4-9FA2-40F18671C634}" type="pres">
      <dgm:prSet presAssocID="{8A7FC158-2F8A-4809-A7DE-744B1E12E19E}" presName="space" presStyleCnt="0"/>
      <dgm:spPr/>
    </dgm:pt>
    <dgm:pt modelId="{975FE462-2FAC-4789-AC43-2D856730DC56}" type="pres">
      <dgm:prSet presAssocID="{FD0337DF-87FC-4079-A033-636AF986C4BC}" presName="composite" presStyleCnt="0"/>
      <dgm:spPr/>
    </dgm:pt>
    <dgm:pt modelId="{35B800E4-FBC5-4998-875B-70D27E9C5109}" type="pres">
      <dgm:prSet presAssocID="{FD0337DF-87FC-4079-A033-636AF986C4BC}" presName="parTx" presStyleLbl="alignNode1" presStyleIdx="3" presStyleCnt="5">
        <dgm:presLayoutVars>
          <dgm:chMax val="0"/>
          <dgm:chPref val="0"/>
          <dgm:bulletEnabled val="1"/>
        </dgm:presLayoutVars>
      </dgm:prSet>
      <dgm:spPr/>
      <dgm:t>
        <a:bodyPr/>
        <a:lstStyle/>
        <a:p>
          <a:endParaRPr lang="zh-CN" altLang="en-US"/>
        </a:p>
      </dgm:t>
    </dgm:pt>
    <dgm:pt modelId="{47373D3B-D181-4F74-AD26-64F097218BD9}" type="pres">
      <dgm:prSet presAssocID="{FD0337DF-87FC-4079-A033-636AF986C4BC}" presName="desTx" presStyleLbl="alignAccFollowNode1" presStyleIdx="3" presStyleCnt="5">
        <dgm:presLayoutVars>
          <dgm:bulletEnabled val="1"/>
        </dgm:presLayoutVars>
      </dgm:prSet>
      <dgm:spPr/>
      <dgm:t>
        <a:bodyPr/>
        <a:lstStyle/>
        <a:p>
          <a:endParaRPr lang="zh-CN" altLang="en-US"/>
        </a:p>
      </dgm:t>
    </dgm:pt>
    <dgm:pt modelId="{7F2590FC-55B9-4DDE-AB22-8F54D804BF5F}" type="pres">
      <dgm:prSet presAssocID="{0D1AECA2-098F-4EDB-841D-E697F4030EB8}" presName="space" presStyleCnt="0"/>
      <dgm:spPr/>
    </dgm:pt>
    <dgm:pt modelId="{A03FE2A5-A69D-4074-8A96-39A621D833F2}" type="pres">
      <dgm:prSet presAssocID="{8EB98F71-2228-4B16-831C-2F2AC2E69258}" presName="composite" presStyleCnt="0"/>
      <dgm:spPr/>
    </dgm:pt>
    <dgm:pt modelId="{4DAF4F6F-9E38-4DEA-A677-4C671A1DC6A2}" type="pres">
      <dgm:prSet presAssocID="{8EB98F71-2228-4B16-831C-2F2AC2E69258}" presName="parTx" presStyleLbl="alignNode1" presStyleIdx="4" presStyleCnt="5">
        <dgm:presLayoutVars>
          <dgm:chMax val="0"/>
          <dgm:chPref val="0"/>
          <dgm:bulletEnabled val="1"/>
        </dgm:presLayoutVars>
      </dgm:prSet>
      <dgm:spPr/>
      <dgm:t>
        <a:bodyPr/>
        <a:lstStyle/>
        <a:p>
          <a:endParaRPr lang="zh-CN" altLang="en-US"/>
        </a:p>
      </dgm:t>
    </dgm:pt>
    <dgm:pt modelId="{FFA64D32-1DE2-41F5-B5EA-044BB80C8532}" type="pres">
      <dgm:prSet presAssocID="{8EB98F71-2228-4B16-831C-2F2AC2E69258}" presName="desTx" presStyleLbl="alignAccFollowNode1" presStyleIdx="4" presStyleCnt="5">
        <dgm:presLayoutVars>
          <dgm:bulletEnabled val="1"/>
        </dgm:presLayoutVars>
      </dgm:prSet>
      <dgm:spPr/>
      <dgm:t>
        <a:bodyPr/>
        <a:lstStyle/>
        <a:p>
          <a:endParaRPr lang="zh-CN" altLang="en-US"/>
        </a:p>
      </dgm:t>
    </dgm:pt>
  </dgm:ptLst>
  <dgm:cxnLst>
    <dgm:cxn modelId="{895D1073-EC67-4AD6-A5D8-8D8E70F22FDD}" type="presOf" srcId="{8F04141E-09EB-4648-88AF-022E6F8ADFB0}" destId="{47373D3B-D181-4F74-AD26-64F097218BD9}" srcOrd="0" destOrd="0" presId="urn:microsoft.com/office/officeart/2005/8/layout/hList1"/>
    <dgm:cxn modelId="{D94D6D1F-3213-4015-8F8F-B48833CC3CBF}" srcId="{FD0337DF-87FC-4079-A033-636AF986C4BC}" destId="{16955F16-57EB-429B-B052-63054FB0EA16}" srcOrd="1" destOrd="0" parTransId="{18C1828F-EB6F-4E55-81F8-FE322ECBCB2C}" sibTransId="{F2CB4E2B-0305-484E-8FCB-D2633645D1C2}"/>
    <dgm:cxn modelId="{E401744C-5C64-48F7-9D02-3B8792019461}" type="presOf" srcId="{EA34AB7E-E999-43BE-BF79-EABFC75FF104}" destId="{9E9219F9-8B47-4EC9-9F5F-FE20352C91F0}" srcOrd="0" destOrd="0" presId="urn:microsoft.com/office/officeart/2005/8/layout/hList1"/>
    <dgm:cxn modelId="{4914852F-9FD9-4D83-852F-36FCF468D28A}" type="presOf" srcId="{F9131859-CC0E-4572-8775-CD7B1FE9BA53}" destId="{FFA64D32-1DE2-41F5-B5EA-044BB80C8532}" srcOrd="0" destOrd="2" presId="urn:microsoft.com/office/officeart/2005/8/layout/hList1"/>
    <dgm:cxn modelId="{8CB46E49-769D-4A29-9A9D-4A9ED92101AF}" srcId="{8EB98F71-2228-4B16-831C-2F2AC2E69258}" destId="{6066E706-23B4-4665-8FAA-57F2A4F6F9D3}" srcOrd="1" destOrd="0" parTransId="{28257C4C-8BC7-4B6E-80B7-9E5EC495E8B3}" sibTransId="{A8077F5A-A4B3-4BDF-8707-CC024C8EAE48}"/>
    <dgm:cxn modelId="{289D7C9B-6DB9-4884-93E4-F89C56B8FB41}" type="presOf" srcId="{8EB98F71-2228-4B16-831C-2F2AC2E69258}" destId="{4DAF4F6F-9E38-4DEA-A677-4C671A1DC6A2}" srcOrd="0" destOrd="0" presId="urn:microsoft.com/office/officeart/2005/8/layout/hList1"/>
    <dgm:cxn modelId="{0D15E835-0283-41D2-B7C2-8152A163092B}" srcId="{EA34AB7E-E999-43BE-BF79-EABFC75FF104}" destId="{3D883D59-DB39-4699-A81C-3FFE4C808ADF}" srcOrd="2" destOrd="0" parTransId="{CF8B8226-725F-4E7F-9CD1-F798B3BFE9AB}" sibTransId="{A19E6AD9-EE65-4371-90B2-9DA0E51C498E}"/>
    <dgm:cxn modelId="{AEADFFA8-1FB2-4257-BE3F-25646D731F58}" srcId="{ECA51737-4AD5-4020-BE72-4D9E09A51F8D}" destId="{20761A89-CE91-4B9A-B2C5-6550AEA7DD72}" srcOrd="1" destOrd="0" parTransId="{4F67228A-DD4D-4EC1-AB5F-F68B105FD32F}" sibTransId="{42F3A168-3D88-4C50-8119-52EB536496D8}"/>
    <dgm:cxn modelId="{1D4C8A99-19C3-4310-8DA6-9EDE417C5682}" type="presOf" srcId="{6E036C1F-A2E5-46C1-A625-830E7B64B438}" destId="{527F689A-F8E1-4573-A054-DD89C2A8FBB1}" srcOrd="0" destOrd="1" presId="urn:microsoft.com/office/officeart/2005/8/layout/hList1"/>
    <dgm:cxn modelId="{1FA561C3-FAC7-4F4A-AC90-C5D3B15F49CA}" type="presOf" srcId="{F26C123F-BF91-4A8D-86A9-5BD7F8CE00FA}" destId="{FFA64D32-1DE2-41F5-B5EA-044BB80C8532}" srcOrd="0" destOrd="0" presId="urn:microsoft.com/office/officeart/2005/8/layout/hList1"/>
    <dgm:cxn modelId="{D39721DC-C2DA-4141-B34F-29BA72A47F36}" type="presOf" srcId="{20761A89-CE91-4B9A-B2C5-6550AEA7DD72}" destId="{561F2240-8FFE-42A0-8499-7F6B7609CC39}" srcOrd="0" destOrd="0" presId="urn:microsoft.com/office/officeart/2005/8/layout/hList1"/>
    <dgm:cxn modelId="{42C756A0-9BF1-4446-BABF-7D27046C858D}" srcId="{8EB98F71-2228-4B16-831C-2F2AC2E69258}" destId="{F26C123F-BF91-4A8D-86A9-5BD7F8CE00FA}" srcOrd="0" destOrd="0" parTransId="{CF779C61-E5A8-48F9-93A3-128C56CF5170}" sibTransId="{B374EDD0-25B7-4A7C-A05F-F771CA4B9353}"/>
    <dgm:cxn modelId="{AB539304-F5A2-483A-B88D-28F21CDFB43A}" type="presOf" srcId="{6066E706-23B4-4665-8FAA-57F2A4F6F9D3}" destId="{FFA64D32-1DE2-41F5-B5EA-044BB80C8532}" srcOrd="0" destOrd="1" presId="urn:microsoft.com/office/officeart/2005/8/layout/hList1"/>
    <dgm:cxn modelId="{4BBE6E09-D92B-4942-9A6E-2651D4429DF1}" type="presOf" srcId="{C1599735-73FC-48F4-809F-BB328C5AE994}" destId="{9BB87A16-1171-420F-A494-3EB07448AA84}" srcOrd="0" destOrd="0" presId="urn:microsoft.com/office/officeart/2005/8/layout/hList1"/>
    <dgm:cxn modelId="{6F235A7F-6340-4440-85E0-A432BFFE95B5}" type="presOf" srcId="{7FA02B8E-C4AE-4CAC-9465-6430D1A9DF95}" destId="{E75FE128-D95E-4A7E-84B4-6D20CCA46663}" srcOrd="0" destOrd="0" presId="urn:microsoft.com/office/officeart/2005/8/layout/hList1"/>
    <dgm:cxn modelId="{0740A985-C884-4A56-8A42-48FFDFCEC3CA}" type="presOf" srcId="{FEB22672-4451-4375-A0CC-9273CBC29AEC}" destId="{E75FE128-D95E-4A7E-84B4-6D20CCA46663}" srcOrd="0" destOrd="1" presId="urn:microsoft.com/office/officeart/2005/8/layout/hList1"/>
    <dgm:cxn modelId="{82ABEAE5-DABE-4295-AF70-53518508CB30}" srcId="{C1599735-73FC-48F4-809F-BB328C5AE994}" destId="{7FA02B8E-C4AE-4CAC-9465-6430D1A9DF95}" srcOrd="0" destOrd="0" parTransId="{04A8817D-64FB-4CBD-AC56-D59656D05727}" sibTransId="{27E5F31E-5A12-473E-B8FC-6D9A340B66DE}"/>
    <dgm:cxn modelId="{F9C84D13-A9EE-497A-A9BA-FBED53BBF27C}" srcId="{ECA51737-4AD5-4020-BE72-4D9E09A51F8D}" destId="{C1599735-73FC-48F4-809F-BB328C5AE994}" srcOrd="2" destOrd="0" parTransId="{6F9A938F-2C28-490B-AE3E-1214C5F088A0}" sibTransId="{8A7FC158-2F8A-4809-A7DE-744B1E12E19E}"/>
    <dgm:cxn modelId="{5F042DB9-52C3-4B5D-A880-ED665AA89588}" srcId="{EA34AB7E-E999-43BE-BF79-EABFC75FF104}" destId="{03338CD0-BE2E-49F5-987C-3ABC64239D9F}" srcOrd="0" destOrd="0" parTransId="{3D549F99-FE02-48B2-B796-9BFFA79253CC}" sibTransId="{3E3076F4-DDCB-4725-8194-989E2BEAA8FD}"/>
    <dgm:cxn modelId="{CDD5870C-A882-4145-A75A-9CFEE189BEEF}" srcId="{EA34AB7E-E999-43BE-BF79-EABFC75FF104}" destId="{6F1BA2A3-0DA9-4CD1-AF85-B66630AF480F}" srcOrd="1" destOrd="0" parTransId="{5F43D896-7C35-4525-BC24-DB9EBC619B63}" sibTransId="{0D476A36-C45D-485B-8DA7-933DB889F8ED}"/>
    <dgm:cxn modelId="{6AE8A443-7315-494A-A94C-058079FD113A}" srcId="{ECA51737-4AD5-4020-BE72-4D9E09A51F8D}" destId="{EA34AB7E-E999-43BE-BF79-EABFC75FF104}" srcOrd="0" destOrd="0" parTransId="{7C393311-23BD-4677-9B20-8728D4B5A2C9}" sibTransId="{74CCCBAE-D5A7-485A-9BC5-A13091E0F353}"/>
    <dgm:cxn modelId="{18FE553F-FA11-410F-9000-664AB1401B2E}" type="presOf" srcId="{07545F74-A75E-4A9C-B34F-876BFFB7CC5B}" destId="{47373D3B-D181-4F74-AD26-64F097218BD9}" srcOrd="0" destOrd="2" presId="urn:microsoft.com/office/officeart/2005/8/layout/hList1"/>
    <dgm:cxn modelId="{F61F1FAE-4B6A-4899-B86B-39D387E76868}" srcId="{C1599735-73FC-48F4-809F-BB328C5AE994}" destId="{FEB22672-4451-4375-A0CC-9273CBC29AEC}" srcOrd="1" destOrd="0" parTransId="{ED65600C-6E4C-434F-ACB3-1C52557CFE64}" sibTransId="{E091B9EC-0671-464B-AEEA-E21558886FEA}"/>
    <dgm:cxn modelId="{DB59FCB3-7456-450F-9376-12B26D38DF37}" type="presOf" srcId="{FD0337DF-87FC-4079-A033-636AF986C4BC}" destId="{35B800E4-FBC5-4998-875B-70D27E9C5109}" srcOrd="0" destOrd="0" presId="urn:microsoft.com/office/officeart/2005/8/layout/hList1"/>
    <dgm:cxn modelId="{46F0C81C-BB22-4383-86F3-FB74EB9721DB}" type="presOf" srcId="{3D883D59-DB39-4699-A81C-3FFE4C808ADF}" destId="{9A0C0DBD-7949-49E2-8F7F-E87DE00B11AF}" srcOrd="0" destOrd="2" presId="urn:microsoft.com/office/officeart/2005/8/layout/hList1"/>
    <dgm:cxn modelId="{3E719F0C-4A1C-43BB-A461-3B8985FA12D9}" srcId="{8EB98F71-2228-4B16-831C-2F2AC2E69258}" destId="{F9131859-CC0E-4572-8775-CD7B1FE9BA53}" srcOrd="2" destOrd="0" parTransId="{A6172445-CF77-47EF-9C09-1395C884E4A8}" sibTransId="{C125D1E5-0E80-4FBE-B9B4-10C6EDADA967}"/>
    <dgm:cxn modelId="{B9B243A3-2DE4-46BB-BBCA-543AEA84ABAD}" srcId="{ECA51737-4AD5-4020-BE72-4D9E09A51F8D}" destId="{FD0337DF-87FC-4079-A033-636AF986C4BC}" srcOrd="3" destOrd="0" parTransId="{42BE1E84-FDE9-43FA-BFA8-F9550F2FA1E0}" sibTransId="{0D1AECA2-098F-4EDB-841D-E697F4030EB8}"/>
    <dgm:cxn modelId="{12094EF5-EA18-4268-B6C4-2D8AE1FB5E50}" srcId="{20761A89-CE91-4B9A-B2C5-6550AEA7DD72}" destId="{F3346C7B-1019-4186-A471-2400A358650D}" srcOrd="0" destOrd="0" parTransId="{F6DA69B1-B1F3-46AD-9650-16A09CB77F6C}" sibTransId="{8880E374-6A68-468C-9F2B-645BBD118147}"/>
    <dgm:cxn modelId="{C6B902A2-8AA2-4B31-9FE6-D8D1FCF96D12}" srcId="{C1599735-73FC-48F4-809F-BB328C5AE994}" destId="{D3208925-41CA-460A-BAEB-5DECA2CF52A5}" srcOrd="2" destOrd="0" parTransId="{1977A557-79B7-40A7-9CE0-1AAEB9028F01}" sibTransId="{42C2D54C-9500-4F60-8C30-F69ACCCEFF30}"/>
    <dgm:cxn modelId="{6EE98D85-28E6-46D2-A72E-F71CB566A0FF}" type="presOf" srcId="{0F0F4C2D-56CA-4176-93CF-8742E2AEB39C}" destId="{527F689A-F8E1-4573-A054-DD89C2A8FBB1}" srcOrd="0" destOrd="2" presId="urn:microsoft.com/office/officeart/2005/8/layout/hList1"/>
    <dgm:cxn modelId="{54CF8943-56E9-4CF8-9FF7-94FE8BE16503}" type="presOf" srcId="{03338CD0-BE2E-49F5-987C-3ABC64239D9F}" destId="{9A0C0DBD-7949-49E2-8F7F-E87DE00B11AF}" srcOrd="0" destOrd="0" presId="urn:microsoft.com/office/officeart/2005/8/layout/hList1"/>
    <dgm:cxn modelId="{047C20AE-6561-41DF-B284-DFA5F0B86985}" type="presOf" srcId="{ECA51737-4AD5-4020-BE72-4D9E09A51F8D}" destId="{F16CF504-908E-4D14-82B4-485A3D505EA8}" srcOrd="0" destOrd="0" presId="urn:microsoft.com/office/officeart/2005/8/layout/hList1"/>
    <dgm:cxn modelId="{F8F995A8-E9F1-4623-A854-57DB0D8FD81C}" type="presOf" srcId="{F3346C7B-1019-4186-A471-2400A358650D}" destId="{527F689A-F8E1-4573-A054-DD89C2A8FBB1}" srcOrd="0" destOrd="0" presId="urn:microsoft.com/office/officeart/2005/8/layout/hList1"/>
    <dgm:cxn modelId="{97385AF2-F7B7-4A6F-A9E7-8710F7522F52}" type="presOf" srcId="{6F1BA2A3-0DA9-4CD1-AF85-B66630AF480F}" destId="{9A0C0DBD-7949-49E2-8F7F-E87DE00B11AF}" srcOrd="0" destOrd="1" presId="urn:microsoft.com/office/officeart/2005/8/layout/hList1"/>
    <dgm:cxn modelId="{E9C1D54E-2AEF-4010-B62E-B2B3BDE67848}" srcId="{FD0337DF-87FC-4079-A033-636AF986C4BC}" destId="{8F04141E-09EB-4648-88AF-022E6F8ADFB0}" srcOrd="0" destOrd="0" parTransId="{542621C0-3260-4E9A-B6B6-FC996EA40A3B}" sibTransId="{40500F6D-9C30-464A-A24B-929530E22F1F}"/>
    <dgm:cxn modelId="{28553364-BA7E-4F7C-8759-0D6D0A6ACB65}" type="presOf" srcId="{16955F16-57EB-429B-B052-63054FB0EA16}" destId="{47373D3B-D181-4F74-AD26-64F097218BD9}" srcOrd="0" destOrd="1" presId="urn:microsoft.com/office/officeart/2005/8/layout/hList1"/>
    <dgm:cxn modelId="{8AAA5B31-ADDA-4DD6-84DD-52B399C9E57C}" type="presOf" srcId="{D3208925-41CA-460A-BAEB-5DECA2CF52A5}" destId="{E75FE128-D95E-4A7E-84B4-6D20CCA46663}" srcOrd="0" destOrd="2" presId="urn:microsoft.com/office/officeart/2005/8/layout/hList1"/>
    <dgm:cxn modelId="{8D1A700B-D778-4C21-B9A0-9472BE0A1504}" srcId="{ECA51737-4AD5-4020-BE72-4D9E09A51F8D}" destId="{8EB98F71-2228-4B16-831C-2F2AC2E69258}" srcOrd="4" destOrd="0" parTransId="{7B6A92AB-8309-4AB0-B520-070B95DA446B}" sibTransId="{71DA4251-8992-4422-A40C-E6F61FAF7291}"/>
    <dgm:cxn modelId="{402C1292-7333-48CF-A437-10B5C88449AD}" srcId="{20761A89-CE91-4B9A-B2C5-6550AEA7DD72}" destId="{6E036C1F-A2E5-46C1-A625-830E7B64B438}" srcOrd="1" destOrd="0" parTransId="{898F3172-2866-4983-82B5-5524031D536B}" sibTransId="{05EA427A-0A0F-44C5-AF1B-E6F206E3D342}"/>
    <dgm:cxn modelId="{25883AA5-9AF6-4605-A926-CE3F1AB825A4}" srcId="{20761A89-CE91-4B9A-B2C5-6550AEA7DD72}" destId="{0F0F4C2D-56CA-4176-93CF-8742E2AEB39C}" srcOrd="2" destOrd="0" parTransId="{E5CC111F-FFFE-4B56-A41C-38F1DEDDF290}" sibTransId="{531EC537-352C-4D32-A717-B3B8E07E3325}"/>
    <dgm:cxn modelId="{C7D73A91-AB88-420A-9F43-B5393F8D6962}" srcId="{FD0337DF-87FC-4079-A033-636AF986C4BC}" destId="{07545F74-A75E-4A9C-B34F-876BFFB7CC5B}" srcOrd="2" destOrd="0" parTransId="{2EF995C7-5140-4863-A9A4-DA74F6482008}" sibTransId="{B602628B-1FFF-40E7-969D-FA394E33C652}"/>
    <dgm:cxn modelId="{CD4BAA9C-5B32-4482-BF38-18B4E42DA948}" type="presParOf" srcId="{F16CF504-908E-4D14-82B4-485A3D505EA8}" destId="{0A747E7D-7A04-4A36-9560-7C5BD4FF7E19}" srcOrd="0" destOrd="0" presId="urn:microsoft.com/office/officeart/2005/8/layout/hList1"/>
    <dgm:cxn modelId="{4593102C-59C3-4428-9C60-47B1098EC01C}" type="presParOf" srcId="{0A747E7D-7A04-4A36-9560-7C5BD4FF7E19}" destId="{9E9219F9-8B47-4EC9-9F5F-FE20352C91F0}" srcOrd="0" destOrd="0" presId="urn:microsoft.com/office/officeart/2005/8/layout/hList1"/>
    <dgm:cxn modelId="{70D053E9-8190-4052-BF0F-0D8214702DE7}" type="presParOf" srcId="{0A747E7D-7A04-4A36-9560-7C5BD4FF7E19}" destId="{9A0C0DBD-7949-49E2-8F7F-E87DE00B11AF}" srcOrd="1" destOrd="0" presId="urn:microsoft.com/office/officeart/2005/8/layout/hList1"/>
    <dgm:cxn modelId="{4C749667-A481-4995-9A2C-ADF60A5AA90A}" type="presParOf" srcId="{F16CF504-908E-4D14-82B4-485A3D505EA8}" destId="{F4941E41-6477-4DD5-9703-DDE99E23D56B}" srcOrd="1" destOrd="0" presId="urn:microsoft.com/office/officeart/2005/8/layout/hList1"/>
    <dgm:cxn modelId="{7C045C98-963D-488C-BEBD-358BDC090ACC}" type="presParOf" srcId="{F16CF504-908E-4D14-82B4-485A3D505EA8}" destId="{B9E92D88-DCB2-4D45-9425-9DAC3338D2BE}" srcOrd="2" destOrd="0" presId="urn:microsoft.com/office/officeart/2005/8/layout/hList1"/>
    <dgm:cxn modelId="{95A1AE69-3A11-4B4A-9029-D36E0648AB7D}" type="presParOf" srcId="{B9E92D88-DCB2-4D45-9425-9DAC3338D2BE}" destId="{561F2240-8FFE-42A0-8499-7F6B7609CC39}" srcOrd="0" destOrd="0" presId="urn:microsoft.com/office/officeart/2005/8/layout/hList1"/>
    <dgm:cxn modelId="{EE8DC0B5-DE07-4570-8B3B-A29499796D8D}" type="presParOf" srcId="{B9E92D88-DCB2-4D45-9425-9DAC3338D2BE}" destId="{527F689A-F8E1-4573-A054-DD89C2A8FBB1}" srcOrd="1" destOrd="0" presId="urn:microsoft.com/office/officeart/2005/8/layout/hList1"/>
    <dgm:cxn modelId="{F1E3DFEA-1AA2-4062-8EA6-976AA58A6D03}" type="presParOf" srcId="{F16CF504-908E-4D14-82B4-485A3D505EA8}" destId="{932185E6-B327-4425-8A23-75CCE3374514}" srcOrd="3" destOrd="0" presId="urn:microsoft.com/office/officeart/2005/8/layout/hList1"/>
    <dgm:cxn modelId="{AEB58909-70F1-4330-8A5D-332F9F858018}" type="presParOf" srcId="{F16CF504-908E-4D14-82B4-485A3D505EA8}" destId="{E1EEA724-18D4-4AD6-B5E9-BC027A1B8FDD}" srcOrd="4" destOrd="0" presId="urn:microsoft.com/office/officeart/2005/8/layout/hList1"/>
    <dgm:cxn modelId="{B7547F3D-9C3F-405E-B383-86AFBB28F83B}" type="presParOf" srcId="{E1EEA724-18D4-4AD6-B5E9-BC027A1B8FDD}" destId="{9BB87A16-1171-420F-A494-3EB07448AA84}" srcOrd="0" destOrd="0" presId="urn:microsoft.com/office/officeart/2005/8/layout/hList1"/>
    <dgm:cxn modelId="{F3D068B1-C312-40E1-84B6-0D506E843E79}" type="presParOf" srcId="{E1EEA724-18D4-4AD6-B5E9-BC027A1B8FDD}" destId="{E75FE128-D95E-4A7E-84B4-6D20CCA46663}" srcOrd="1" destOrd="0" presId="urn:microsoft.com/office/officeart/2005/8/layout/hList1"/>
    <dgm:cxn modelId="{6B8FDBF0-D7D2-4C27-9B86-ABEB15F0BD40}" type="presParOf" srcId="{F16CF504-908E-4D14-82B4-485A3D505EA8}" destId="{ECEF041E-2581-4FB4-9FA2-40F18671C634}" srcOrd="5" destOrd="0" presId="urn:microsoft.com/office/officeart/2005/8/layout/hList1"/>
    <dgm:cxn modelId="{6A29B04D-3A8D-4DCA-9B15-B3E653B86F42}" type="presParOf" srcId="{F16CF504-908E-4D14-82B4-485A3D505EA8}" destId="{975FE462-2FAC-4789-AC43-2D856730DC56}" srcOrd="6" destOrd="0" presId="urn:microsoft.com/office/officeart/2005/8/layout/hList1"/>
    <dgm:cxn modelId="{33463067-3BD8-45C8-8BB4-A92547E8036D}" type="presParOf" srcId="{975FE462-2FAC-4789-AC43-2D856730DC56}" destId="{35B800E4-FBC5-4998-875B-70D27E9C5109}" srcOrd="0" destOrd="0" presId="urn:microsoft.com/office/officeart/2005/8/layout/hList1"/>
    <dgm:cxn modelId="{21E8C4DC-1576-41ED-A71A-2DA736DFEEA9}" type="presParOf" srcId="{975FE462-2FAC-4789-AC43-2D856730DC56}" destId="{47373D3B-D181-4F74-AD26-64F097218BD9}" srcOrd="1" destOrd="0" presId="urn:microsoft.com/office/officeart/2005/8/layout/hList1"/>
    <dgm:cxn modelId="{E9644C2A-5A06-4F24-B758-68F78A1A520F}" type="presParOf" srcId="{F16CF504-908E-4D14-82B4-485A3D505EA8}" destId="{7F2590FC-55B9-4DDE-AB22-8F54D804BF5F}" srcOrd="7" destOrd="0" presId="urn:microsoft.com/office/officeart/2005/8/layout/hList1"/>
    <dgm:cxn modelId="{9D774B5C-6BE9-401A-8B2C-A5C8D640DDBB}" type="presParOf" srcId="{F16CF504-908E-4D14-82B4-485A3D505EA8}" destId="{A03FE2A5-A69D-4074-8A96-39A621D833F2}" srcOrd="8" destOrd="0" presId="urn:microsoft.com/office/officeart/2005/8/layout/hList1"/>
    <dgm:cxn modelId="{F451D517-F47D-48D6-8EB6-42E134D2FD75}" type="presParOf" srcId="{A03FE2A5-A69D-4074-8A96-39A621D833F2}" destId="{4DAF4F6F-9E38-4DEA-A677-4C671A1DC6A2}" srcOrd="0" destOrd="0" presId="urn:microsoft.com/office/officeart/2005/8/layout/hList1"/>
    <dgm:cxn modelId="{1CC94E09-12F1-48DA-99B0-C49B690CA860}" type="presParOf" srcId="{A03FE2A5-A69D-4074-8A96-39A621D833F2}" destId="{FFA64D32-1DE2-41F5-B5EA-044BB80C85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E6A3A1-F159-487C-ACCC-D1658A4A1CC7}" type="doc">
      <dgm:prSet loTypeId="urn:microsoft.com/office/officeart/2008/layout/VerticalCurvedList#2" loCatId="list" qsTypeId="urn:microsoft.com/office/officeart/2005/8/quickstyle/simple3#4" qsCatId="simple" csTypeId="urn:microsoft.com/office/officeart/2005/8/colors/accent1_2#1" csCatId="accent1"/>
      <dgm:spPr/>
      <dgm:t>
        <a:bodyPr/>
        <a:lstStyle/>
        <a:p>
          <a:endParaRPr lang="zh-CN" altLang="en-US"/>
        </a:p>
      </dgm:t>
    </dgm:pt>
    <dgm:pt modelId="{1DF35D93-A711-4F4A-B594-212F23AFACB4}">
      <dgm:prSet/>
      <dgm:spPr/>
      <dgm:t>
        <a:bodyPr/>
        <a:lstStyle/>
        <a:p>
          <a:pPr rtl="0"/>
          <a:r>
            <a:rPr lang="zh-CN" b="0" dirty="0" smtClean="0">
              <a:solidFill>
                <a:schemeClr val="tx1"/>
              </a:solidFill>
            </a:rPr>
            <a:t>流行病学情况</a:t>
          </a:r>
          <a:endParaRPr lang="zh-CN" b="0" dirty="0">
            <a:solidFill>
              <a:schemeClr val="tx1"/>
            </a:solidFill>
          </a:endParaRPr>
        </a:p>
      </dgm:t>
    </dgm:pt>
    <dgm:pt modelId="{59B49DC5-11A6-4DDA-979E-C6BAA0A9E1CB}" type="parTrans" cxnId="{66D3755C-BB12-4841-A4D4-0D81E2F65941}">
      <dgm:prSet/>
      <dgm:spPr/>
      <dgm:t>
        <a:bodyPr/>
        <a:lstStyle/>
        <a:p>
          <a:endParaRPr lang="zh-CN" altLang="en-US"/>
        </a:p>
      </dgm:t>
    </dgm:pt>
    <dgm:pt modelId="{A189D750-9A04-43BD-856E-E1CB9F1D319F}" type="sibTrans" cxnId="{66D3755C-BB12-4841-A4D4-0D81E2F65941}">
      <dgm:prSet/>
      <dgm:spPr/>
      <dgm:t>
        <a:bodyPr/>
        <a:lstStyle/>
        <a:p>
          <a:endParaRPr lang="zh-CN" altLang="en-US"/>
        </a:p>
      </dgm:t>
    </dgm:pt>
    <dgm:pt modelId="{6C56BC72-D9E2-48E8-8794-5F4FCF0B09E4}">
      <dgm:prSet/>
      <dgm:spPr/>
      <dgm:t>
        <a:bodyPr/>
        <a:lstStyle/>
        <a:p>
          <a:pPr rtl="0"/>
          <a:r>
            <a:rPr lang="zh-CN" b="0" dirty="0" smtClean="0">
              <a:solidFill>
                <a:schemeClr val="tx1"/>
              </a:solidFill>
            </a:rPr>
            <a:t>痛风病史情况</a:t>
          </a:r>
          <a:endParaRPr lang="zh-CN" b="0" dirty="0">
            <a:solidFill>
              <a:schemeClr val="tx1"/>
            </a:solidFill>
          </a:endParaRPr>
        </a:p>
      </dgm:t>
    </dgm:pt>
    <dgm:pt modelId="{1F80953D-A66A-4BB4-9B9D-D50C5904AB44}" type="parTrans" cxnId="{93EBB216-A9F4-44C1-A395-CDD28163305F}">
      <dgm:prSet/>
      <dgm:spPr/>
      <dgm:t>
        <a:bodyPr/>
        <a:lstStyle/>
        <a:p>
          <a:endParaRPr lang="zh-CN" altLang="en-US"/>
        </a:p>
      </dgm:t>
    </dgm:pt>
    <dgm:pt modelId="{54975A6C-5DBA-4161-9509-99597E12AC0B}" type="sibTrans" cxnId="{93EBB216-A9F4-44C1-A395-CDD28163305F}">
      <dgm:prSet/>
      <dgm:spPr/>
      <dgm:t>
        <a:bodyPr/>
        <a:lstStyle/>
        <a:p>
          <a:endParaRPr lang="zh-CN" altLang="en-US"/>
        </a:p>
      </dgm:t>
    </dgm:pt>
    <dgm:pt modelId="{9DC26E6D-3F45-468C-BE8B-09007ACA1476}">
      <dgm:prSet/>
      <dgm:spPr/>
      <dgm:t>
        <a:bodyPr/>
        <a:lstStyle/>
        <a:p>
          <a:pPr rtl="0"/>
          <a:r>
            <a:rPr lang="zh-CN" dirty="0" smtClean="0"/>
            <a:t>中医辨证分析</a:t>
          </a:r>
          <a:endParaRPr lang="zh-CN" dirty="0"/>
        </a:p>
      </dgm:t>
    </dgm:pt>
    <dgm:pt modelId="{37D79196-93BA-4185-91B5-43E65D5FF6AC}" type="parTrans" cxnId="{AF3C56C9-A0BD-4365-8BFB-392D6EF88F07}">
      <dgm:prSet/>
      <dgm:spPr/>
      <dgm:t>
        <a:bodyPr/>
        <a:lstStyle/>
        <a:p>
          <a:endParaRPr lang="zh-CN" altLang="en-US"/>
        </a:p>
      </dgm:t>
    </dgm:pt>
    <dgm:pt modelId="{35844567-F4EE-4C2B-9444-7EB4B5947BC2}" type="sibTrans" cxnId="{AF3C56C9-A0BD-4365-8BFB-392D6EF88F07}">
      <dgm:prSet/>
      <dgm:spPr/>
      <dgm:t>
        <a:bodyPr/>
        <a:lstStyle/>
        <a:p>
          <a:endParaRPr lang="zh-CN" altLang="en-US"/>
        </a:p>
      </dgm:t>
    </dgm:pt>
    <dgm:pt modelId="{065EBEC3-627A-4979-BA8B-F01F389DF746}">
      <dgm:prSet/>
      <dgm:spPr/>
      <dgm:t>
        <a:bodyPr/>
        <a:lstStyle/>
        <a:p>
          <a:pPr rtl="0"/>
          <a:r>
            <a:rPr lang="zh-CN" b="1" dirty="0" smtClean="0">
              <a:solidFill>
                <a:srgbClr val="0070C0"/>
              </a:solidFill>
            </a:rPr>
            <a:t>用药情况分析</a:t>
          </a:r>
          <a:endParaRPr lang="zh-CN" b="1" dirty="0">
            <a:solidFill>
              <a:srgbClr val="0070C0"/>
            </a:solidFill>
          </a:endParaRPr>
        </a:p>
      </dgm:t>
    </dgm:pt>
    <dgm:pt modelId="{1D37410E-AF57-4EDC-86C0-A991E700D7AE}" type="parTrans" cxnId="{3735ADD9-2A48-4B53-9515-E1E57F72D4D2}">
      <dgm:prSet/>
      <dgm:spPr/>
      <dgm:t>
        <a:bodyPr/>
        <a:lstStyle/>
        <a:p>
          <a:endParaRPr lang="zh-CN" altLang="en-US"/>
        </a:p>
      </dgm:t>
    </dgm:pt>
    <dgm:pt modelId="{3DB77AB3-B14A-4D81-9865-B5F972CD11C3}" type="sibTrans" cxnId="{3735ADD9-2A48-4B53-9515-E1E57F72D4D2}">
      <dgm:prSet/>
      <dgm:spPr/>
      <dgm:t>
        <a:bodyPr/>
        <a:lstStyle/>
        <a:p>
          <a:endParaRPr lang="zh-CN" altLang="en-US"/>
        </a:p>
      </dgm:t>
    </dgm:pt>
    <dgm:pt modelId="{E9D76B01-A8E2-4845-8D64-ADD0896928AD}" type="pres">
      <dgm:prSet presAssocID="{FEE6A3A1-F159-487C-ACCC-D1658A4A1CC7}" presName="Name0" presStyleCnt="0">
        <dgm:presLayoutVars>
          <dgm:chMax val="7"/>
          <dgm:chPref val="7"/>
          <dgm:dir/>
        </dgm:presLayoutVars>
      </dgm:prSet>
      <dgm:spPr/>
      <dgm:t>
        <a:bodyPr/>
        <a:lstStyle/>
        <a:p>
          <a:endParaRPr lang="zh-CN" altLang="en-US"/>
        </a:p>
      </dgm:t>
    </dgm:pt>
    <dgm:pt modelId="{C7AF375D-100B-4C44-B4BC-2FE5C6AB45B1}" type="pres">
      <dgm:prSet presAssocID="{FEE6A3A1-F159-487C-ACCC-D1658A4A1CC7}" presName="Name1" presStyleCnt="0"/>
      <dgm:spPr/>
      <dgm:t>
        <a:bodyPr/>
        <a:lstStyle/>
        <a:p>
          <a:endParaRPr lang="zh-CN" altLang="en-US"/>
        </a:p>
      </dgm:t>
    </dgm:pt>
    <dgm:pt modelId="{BC88C662-FC09-4B2E-B72E-3B22D3B0471F}" type="pres">
      <dgm:prSet presAssocID="{FEE6A3A1-F159-487C-ACCC-D1658A4A1CC7}" presName="cycle" presStyleCnt="0"/>
      <dgm:spPr/>
      <dgm:t>
        <a:bodyPr/>
        <a:lstStyle/>
        <a:p>
          <a:endParaRPr lang="zh-CN" altLang="en-US"/>
        </a:p>
      </dgm:t>
    </dgm:pt>
    <dgm:pt modelId="{85AD720B-F553-4CE8-A4EB-11F7A18EA4E1}" type="pres">
      <dgm:prSet presAssocID="{FEE6A3A1-F159-487C-ACCC-D1658A4A1CC7}" presName="srcNode" presStyleLbl="node1" presStyleIdx="0" presStyleCnt="4"/>
      <dgm:spPr/>
      <dgm:t>
        <a:bodyPr/>
        <a:lstStyle/>
        <a:p>
          <a:endParaRPr lang="zh-CN" altLang="en-US"/>
        </a:p>
      </dgm:t>
    </dgm:pt>
    <dgm:pt modelId="{FCD05D02-D667-41A7-BEBB-85AE24B3B88D}" type="pres">
      <dgm:prSet presAssocID="{FEE6A3A1-F159-487C-ACCC-D1658A4A1CC7}" presName="conn" presStyleLbl="parChTrans1D2" presStyleIdx="0" presStyleCnt="1"/>
      <dgm:spPr/>
      <dgm:t>
        <a:bodyPr/>
        <a:lstStyle/>
        <a:p>
          <a:endParaRPr lang="zh-CN" altLang="en-US"/>
        </a:p>
      </dgm:t>
    </dgm:pt>
    <dgm:pt modelId="{F65D3182-564C-46BE-BD35-049C67FC533D}" type="pres">
      <dgm:prSet presAssocID="{FEE6A3A1-F159-487C-ACCC-D1658A4A1CC7}" presName="extraNode" presStyleLbl="node1" presStyleIdx="0" presStyleCnt="4"/>
      <dgm:spPr/>
      <dgm:t>
        <a:bodyPr/>
        <a:lstStyle/>
        <a:p>
          <a:endParaRPr lang="zh-CN" altLang="en-US"/>
        </a:p>
      </dgm:t>
    </dgm:pt>
    <dgm:pt modelId="{A68F8CFD-0485-417B-85F1-783BAD1C43F3}" type="pres">
      <dgm:prSet presAssocID="{FEE6A3A1-F159-487C-ACCC-D1658A4A1CC7}" presName="dstNode" presStyleLbl="node1" presStyleIdx="0" presStyleCnt="4"/>
      <dgm:spPr/>
      <dgm:t>
        <a:bodyPr/>
        <a:lstStyle/>
        <a:p>
          <a:endParaRPr lang="zh-CN" altLang="en-US"/>
        </a:p>
      </dgm:t>
    </dgm:pt>
    <dgm:pt modelId="{B8CF2E66-1287-4C58-925C-6248759A4E6E}" type="pres">
      <dgm:prSet presAssocID="{1DF35D93-A711-4F4A-B594-212F23AFACB4}" presName="text_1" presStyleLbl="node1" presStyleIdx="0" presStyleCnt="4">
        <dgm:presLayoutVars>
          <dgm:bulletEnabled val="1"/>
        </dgm:presLayoutVars>
      </dgm:prSet>
      <dgm:spPr/>
      <dgm:t>
        <a:bodyPr/>
        <a:lstStyle/>
        <a:p>
          <a:endParaRPr lang="zh-CN" altLang="en-US"/>
        </a:p>
      </dgm:t>
    </dgm:pt>
    <dgm:pt modelId="{B7AEF9E3-A836-42B8-B18E-FE636B615668}" type="pres">
      <dgm:prSet presAssocID="{1DF35D93-A711-4F4A-B594-212F23AFACB4}" presName="accent_1" presStyleCnt="0"/>
      <dgm:spPr/>
      <dgm:t>
        <a:bodyPr/>
        <a:lstStyle/>
        <a:p>
          <a:endParaRPr lang="zh-CN" altLang="en-US"/>
        </a:p>
      </dgm:t>
    </dgm:pt>
    <dgm:pt modelId="{967E933F-2516-4F80-8D04-5E0D17E09824}" type="pres">
      <dgm:prSet presAssocID="{1DF35D93-A711-4F4A-B594-212F23AFACB4}" presName="accentRepeatNode" presStyleLbl="solidFgAcc1" presStyleIdx="0" presStyleCnt="4"/>
      <dgm:spPr/>
      <dgm:t>
        <a:bodyPr/>
        <a:lstStyle/>
        <a:p>
          <a:endParaRPr lang="zh-CN" altLang="en-US"/>
        </a:p>
      </dgm:t>
    </dgm:pt>
    <dgm:pt modelId="{A4ED7973-2648-4650-8A43-23FD312A2493}" type="pres">
      <dgm:prSet presAssocID="{6C56BC72-D9E2-48E8-8794-5F4FCF0B09E4}" presName="text_2" presStyleLbl="node1" presStyleIdx="1" presStyleCnt="4">
        <dgm:presLayoutVars>
          <dgm:bulletEnabled val="1"/>
        </dgm:presLayoutVars>
      </dgm:prSet>
      <dgm:spPr/>
      <dgm:t>
        <a:bodyPr/>
        <a:lstStyle/>
        <a:p>
          <a:endParaRPr lang="zh-CN" altLang="en-US"/>
        </a:p>
      </dgm:t>
    </dgm:pt>
    <dgm:pt modelId="{661497AF-9B19-4182-AC49-48E86607B616}" type="pres">
      <dgm:prSet presAssocID="{6C56BC72-D9E2-48E8-8794-5F4FCF0B09E4}" presName="accent_2" presStyleCnt="0"/>
      <dgm:spPr/>
      <dgm:t>
        <a:bodyPr/>
        <a:lstStyle/>
        <a:p>
          <a:endParaRPr lang="zh-CN" altLang="en-US"/>
        </a:p>
      </dgm:t>
    </dgm:pt>
    <dgm:pt modelId="{F6EE3691-5EC6-4D07-88A2-A05209E49A5D}" type="pres">
      <dgm:prSet presAssocID="{6C56BC72-D9E2-48E8-8794-5F4FCF0B09E4}" presName="accentRepeatNode" presStyleLbl="solidFgAcc1" presStyleIdx="1" presStyleCnt="4"/>
      <dgm:spPr/>
      <dgm:t>
        <a:bodyPr/>
        <a:lstStyle/>
        <a:p>
          <a:endParaRPr lang="zh-CN" altLang="en-US"/>
        </a:p>
      </dgm:t>
    </dgm:pt>
    <dgm:pt modelId="{986042C9-BEA9-41D2-9267-D78C3FD27B2A}" type="pres">
      <dgm:prSet presAssocID="{9DC26E6D-3F45-468C-BE8B-09007ACA1476}" presName="text_3" presStyleLbl="node1" presStyleIdx="2" presStyleCnt="4">
        <dgm:presLayoutVars>
          <dgm:bulletEnabled val="1"/>
        </dgm:presLayoutVars>
      </dgm:prSet>
      <dgm:spPr/>
      <dgm:t>
        <a:bodyPr/>
        <a:lstStyle/>
        <a:p>
          <a:endParaRPr lang="zh-CN" altLang="en-US"/>
        </a:p>
      </dgm:t>
    </dgm:pt>
    <dgm:pt modelId="{06C1E557-A82A-4E91-8FFD-8533D9F41B73}" type="pres">
      <dgm:prSet presAssocID="{9DC26E6D-3F45-468C-BE8B-09007ACA1476}" presName="accent_3" presStyleCnt="0"/>
      <dgm:spPr/>
      <dgm:t>
        <a:bodyPr/>
        <a:lstStyle/>
        <a:p>
          <a:endParaRPr lang="zh-CN" altLang="en-US"/>
        </a:p>
      </dgm:t>
    </dgm:pt>
    <dgm:pt modelId="{A9818434-C9C5-47A2-8D82-FB39159D8F93}" type="pres">
      <dgm:prSet presAssocID="{9DC26E6D-3F45-468C-BE8B-09007ACA1476}" presName="accentRepeatNode" presStyleLbl="solidFgAcc1" presStyleIdx="2" presStyleCnt="4"/>
      <dgm:spPr/>
      <dgm:t>
        <a:bodyPr/>
        <a:lstStyle/>
        <a:p>
          <a:endParaRPr lang="zh-CN" altLang="en-US"/>
        </a:p>
      </dgm:t>
    </dgm:pt>
    <dgm:pt modelId="{20B70040-9A64-4435-AB48-99A406E9EB95}" type="pres">
      <dgm:prSet presAssocID="{065EBEC3-627A-4979-BA8B-F01F389DF746}" presName="text_4" presStyleLbl="node1" presStyleIdx="3" presStyleCnt="4">
        <dgm:presLayoutVars>
          <dgm:bulletEnabled val="1"/>
        </dgm:presLayoutVars>
      </dgm:prSet>
      <dgm:spPr/>
      <dgm:t>
        <a:bodyPr/>
        <a:lstStyle/>
        <a:p>
          <a:endParaRPr lang="zh-CN" altLang="en-US"/>
        </a:p>
      </dgm:t>
    </dgm:pt>
    <dgm:pt modelId="{3B5A2AF2-D559-47C9-9459-71D5ABA81A50}" type="pres">
      <dgm:prSet presAssocID="{065EBEC3-627A-4979-BA8B-F01F389DF746}" presName="accent_4" presStyleCnt="0"/>
      <dgm:spPr/>
      <dgm:t>
        <a:bodyPr/>
        <a:lstStyle/>
        <a:p>
          <a:endParaRPr lang="zh-CN" altLang="en-US"/>
        </a:p>
      </dgm:t>
    </dgm:pt>
    <dgm:pt modelId="{B7548AA0-12A0-4E4D-96C4-96E2E9CE4E0D}" type="pres">
      <dgm:prSet presAssocID="{065EBEC3-627A-4979-BA8B-F01F389DF746}" presName="accentRepeatNode" presStyleLbl="solidFgAcc1" presStyleIdx="3" presStyleCnt="4"/>
      <dgm:spPr/>
      <dgm:t>
        <a:bodyPr/>
        <a:lstStyle/>
        <a:p>
          <a:endParaRPr lang="zh-CN" altLang="en-US"/>
        </a:p>
      </dgm:t>
    </dgm:pt>
  </dgm:ptLst>
  <dgm:cxnLst>
    <dgm:cxn modelId="{2AB5CD16-9422-4B28-A412-4F235013FFC1}" type="presOf" srcId="{9DC26E6D-3F45-468C-BE8B-09007ACA1476}" destId="{986042C9-BEA9-41D2-9267-D78C3FD27B2A}" srcOrd="0" destOrd="0" presId="urn:microsoft.com/office/officeart/2008/layout/VerticalCurvedList#2"/>
    <dgm:cxn modelId="{66D3755C-BB12-4841-A4D4-0D81E2F65941}" srcId="{FEE6A3A1-F159-487C-ACCC-D1658A4A1CC7}" destId="{1DF35D93-A711-4F4A-B594-212F23AFACB4}" srcOrd="0" destOrd="0" parTransId="{59B49DC5-11A6-4DDA-979E-C6BAA0A9E1CB}" sibTransId="{A189D750-9A04-43BD-856E-E1CB9F1D319F}"/>
    <dgm:cxn modelId="{471D098D-F752-4F80-A9B7-8A9F938044B7}" type="presOf" srcId="{6C56BC72-D9E2-48E8-8794-5F4FCF0B09E4}" destId="{A4ED7973-2648-4650-8A43-23FD312A2493}" srcOrd="0" destOrd="0" presId="urn:microsoft.com/office/officeart/2008/layout/VerticalCurvedList#2"/>
    <dgm:cxn modelId="{EE00332E-0EB9-4070-8A65-B5CE2D2E4A26}" type="presOf" srcId="{FEE6A3A1-F159-487C-ACCC-D1658A4A1CC7}" destId="{E9D76B01-A8E2-4845-8D64-ADD0896928AD}" srcOrd="0" destOrd="0" presId="urn:microsoft.com/office/officeart/2008/layout/VerticalCurvedList#2"/>
    <dgm:cxn modelId="{546F95F4-4B5E-4D5B-BAFD-CBB9F6C59049}" type="presOf" srcId="{1DF35D93-A711-4F4A-B594-212F23AFACB4}" destId="{B8CF2E66-1287-4C58-925C-6248759A4E6E}" srcOrd="0" destOrd="0" presId="urn:microsoft.com/office/officeart/2008/layout/VerticalCurvedList#2"/>
    <dgm:cxn modelId="{FFF5FBA2-57D3-420E-997E-5A0A346B35B3}" type="presOf" srcId="{A189D750-9A04-43BD-856E-E1CB9F1D319F}" destId="{FCD05D02-D667-41A7-BEBB-85AE24B3B88D}" srcOrd="0" destOrd="0" presId="urn:microsoft.com/office/officeart/2008/layout/VerticalCurvedList#2"/>
    <dgm:cxn modelId="{3735ADD9-2A48-4B53-9515-E1E57F72D4D2}" srcId="{FEE6A3A1-F159-487C-ACCC-D1658A4A1CC7}" destId="{065EBEC3-627A-4979-BA8B-F01F389DF746}" srcOrd="3" destOrd="0" parTransId="{1D37410E-AF57-4EDC-86C0-A991E700D7AE}" sibTransId="{3DB77AB3-B14A-4D81-9865-B5F972CD11C3}"/>
    <dgm:cxn modelId="{AF3C56C9-A0BD-4365-8BFB-392D6EF88F07}" srcId="{FEE6A3A1-F159-487C-ACCC-D1658A4A1CC7}" destId="{9DC26E6D-3F45-468C-BE8B-09007ACA1476}" srcOrd="2" destOrd="0" parTransId="{37D79196-93BA-4185-91B5-43E65D5FF6AC}" sibTransId="{35844567-F4EE-4C2B-9444-7EB4B5947BC2}"/>
    <dgm:cxn modelId="{93EBB216-A9F4-44C1-A395-CDD28163305F}" srcId="{FEE6A3A1-F159-487C-ACCC-D1658A4A1CC7}" destId="{6C56BC72-D9E2-48E8-8794-5F4FCF0B09E4}" srcOrd="1" destOrd="0" parTransId="{1F80953D-A66A-4BB4-9B9D-D50C5904AB44}" sibTransId="{54975A6C-5DBA-4161-9509-99597E12AC0B}"/>
    <dgm:cxn modelId="{5C271EFA-034F-47D9-8C6B-9F97B85F2652}" type="presOf" srcId="{065EBEC3-627A-4979-BA8B-F01F389DF746}" destId="{20B70040-9A64-4435-AB48-99A406E9EB95}" srcOrd="0" destOrd="0" presId="urn:microsoft.com/office/officeart/2008/layout/VerticalCurvedList#2"/>
    <dgm:cxn modelId="{A869EF19-98BD-419F-B15B-F6345186CFB1}" type="presParOf" srcId="{E9D76B01-A8E2-4845-8D64-ADD0896928AD}" destId="{C7AF375D-100B-4C44-B4BC-2FE5C6AB45B1}" srcOrd="0" destOrd="0" presId="urn:microsoft.com/office/officeart/2008/layout/VerticalCurvedList#2"/>
    <dgm:cxn modelId="{DD9F9909-F816-45D8-8F0F-6967694E3CDE}" type="presParOf" srcId="{C7AF375D-100B-4C44-B4BC-2FE5C6AB45B1}" destId="{BC88C662-FC09-4B2E-B72E-3B22D3B0471F}" srcOrd="0" destOrd="0" presId="urn:microsoft.com/office/officeart/2008/layout/VerticalCurvedList#2"/>
    <dgm:cxn modelId="{67691313-3FCE-4749-8C92-54CDB1FC2F3E}" type="presParOf" srcId="{BC88C662-FC09-4B2E-B72E-3B22D3B0471F}" destId="{85AD720B-F553-4CE8-A4EB-11F7A18EA4E1}" srcOrd="0" destOrd="0" presId="urn:microsoft.com/office/officeart/2008/layout/VerticalCurvedList#2"/>
    <dgm:cxn modelId="{A37FD146-4692-40C3-8131-EF67C72781DB}" type="presParOf" srcId="{BC88C662-FC09-4B2E-B72E-3B22D3B0471F}" destId="{FCD05D02-D667-41A7-BEBB-85AE24B3B88D}" srcOrd="1" destOrd="0" presId="urn:microsoft.com/office/officeart/2008/layout/VerticalCurvedList#2"/>
    <dgm:cxn modelId="{85E5D524-C55C-437E-8857-FBA56BF42D8A}" type="presParOf" srcId="{BC88C662-FC09-4B2E-B72E-3B22D3B0471F}" destId="{F65D3182-564C-46BE-BD35-049C67FC533D}" srcOrd="2" destOrd="0" presId="urn:microsoft.com/office/officeart/2008/layout/VerticalCurvedList#2"/>
    <dgm:cxn modelId="{FF8BC111-C280-482B-8AB5-B25E34F9F68B}" type="presParOf" srcId="{BC88C662-FC09-4B2E-B72E-3B22D3B0471F}" destId="{A68F8CFD-0485-417B-85F1-783BAD1C43F3}" srcOrd="3" destOrd="0" presId="urn:microsoft.com/office/officeart/2008/layout/VerticalCurvedList#2"/>
    <dgm:cxn modelId="{E28DA3C9-F43B-408E-B0CC-EB20356186F7}" type="presParOf" srcId="{C7AF375D-100B-4C44-B4BC-2FE5C6AB45B1}" destId="{B8CF2E66-1287-4C58-925C-6248759A4E6E}" srcOrd="1" destOrd="0" presId="urn:microsoft.com/office/officeart/2008/layout/VerticalCurvedList#2"/>
    <dgm:cxn modelId="{41A1FE60-9EC9-43F1-AA7D-16D47D4267C8}" type="presParOf" srcId="{C7AF375D-100B-4C44-B4BC-2FE5C6AB45B1}" destId="{B7AEF9E3-A836-42B8-B18E-FE636B615668}" srcOrd="2" destOrd="0" presId="urn:microsoft.com/office/officeart/2008/layout/VerticalCurvedList#2"/>
    <dgm:cxn modelId="{4F23BDA6-F1B1-4926-BA92-4EB3D17EEC6C}" type="presParOf" srcId="{B7AEF9E3-A836-42B8-B18E-FE636B615668}" destId="{967E933F-2516-4F80-8D04-5E0D17E09824}" srcOrd="0" destOrd="0" presId="urn:microsoft.com/office/officeart/2008/layout/VerticalCurvedList#2"/>
    <dgm:cxn modelId="{4DB185A8-DBA6-46D3-8698-465D10359613}" type="presParOf" srcId="{C7AF375D-100B-4C44-B4BC-2FE5C6AB45B1}" destId="{A4ED7973-2648-4650-8A43-23FD312A2493}" srcOrd="3" destOrd="0" presId="urn:microsoft.com/office/officeart/2008/layout/VerticalCurvedList#2"/>
    <dgm:cxn modelId="{9AA2AFAD-1696-404C-8263-B22D5931004A}" type="presParOf" srcId="{C7AF375D-100B-4C44-B4BC-2FE5C6AB45B1}" destId="{661497AF-9B19-4182-AC49-48E86607B616}" srcOrd="4" destOrd="0" presId="urn:microsoft.com/office/officeart/2008/layout/VerticalCurvedList#2"/>
    <dgm:cxn modelId="{56156E21-694E-4ABB-B4B6-6D46FAE5EF62}" type="presParOf" srcId="{661497AF-9B19-4182-AC49-48E86607B616}" destId="{F6EE3691-5EC6-4D07-88A2-A05209E49A5D}" srcOrd="0" destOrd="0" presId="urn:microsoft.com/office/officeart/2008/layout/VerticalCurvedList#2"/>
    <dgm:cxn modelId="{2A7FEB7D-9AC9-4204-94F1-5D4F167BA480}" type="presParOf" srcId="{C7AF375D-100B-4C44-B4BC-2FE5C6AB45B1}" destId="{986042C9-BEA9-41D2-9267-D78C3FD27B2A}" srcOrd="5" destOrd="0" presId="urn:microsoft.com/office/officeart/2008/layout/VerticalCurvedList#2"/>
    <dgm:cxn modelId="{19214F03-5825-4815-B816-D9B4C98EC762}" type="presParOf" srcId="{C7AF375D-100B-4C44-B4BC-2FE5C6AB45B1}" destId="{06C1E557-A82A-4E91-8FFD-8533D9F41B73}" srcOrd="6" destOrd="0" presId="urn:microsoft.com/office/officeart/2008/layout/VerticalCurvedList#2"/>
    <dgm:cxn modelId="{1E11BA20-9688-4157-9892-C322073C6C6B}" type="presParOf" srcId="{06C1E557-A82A-4E91-8FFD-8533D9F41B73}" destId="{A9818434-C9C5-47A2-8D82-FB39159D8F93}" srcOrd="0" destOrd="0" presId="urn:microsoft.com/office/officeart/2008/layout/VerticalCurvedList#2"/>
    <dgm:cxn modelId="{5477F728-E2CA-4F3F-BA46-4E181C7912CA}" type="presParOf" srcId="{C7AF375D-100B-4C44-B4BC-2FE5C6AB45B1}" destId="{20B70040-9A64-4435-AB48-99A406E9EB95}" srcOrd="7" destOrd="0" presId="urn:microsoft.com/office/officeart/2008/layout/VerticalCurvedList#2"/>
    <dgm:cxn modelId="{EC39D7AC-454A-427F-9056-30F1F9E76C6A}" type="presParOf" srcId="{C7AF375D-100B-4C44-B4BC-2FE5C6AB45B1}" destId="{3B5A2AF2-D559-47C9-9459-71D5ABA81A50}" srcOrd="8" destOrd="0" presId="urn:microsoft.com/office/officeart/2008/layout/VerticalCurvedList#2"/>
    <dgm:cxn modelId="{5ACF1DD9-77D5-4744-93C0-4BC419A92375}" type="presParOf" srcId="{3B5A2AF2-D559-47C9-9459-71D5ABA81A50}" destId="{B7548AA0-12A0-4E4D-96C4-96E2E9CE4E0D}" srcOrd="0" destOrd="0" presId="urn:microsoft.com/office/officeart/2008/layout/VerticalCurve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5D02-D667-41A7-BEBB-85AE24B3B88D}">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F2E66-1287-4C58-925C-6248759A4E6E}">
      <dsp:nvSpPr>
        <dsp:cNvPr id="0" name=""/>
        <dsp:cNvSpPr/>
      </dsp:nvSpPr>
      <dsp:spPr>
        <a:xfrm>
          <a:off x="528566" y="359838"/>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1" kern="1200" dirty="0" smtClean="0">
              <a:solidFill>
                <a:srgbClr val="0070C0"/>
              </a:solidFill>
            </a:rPr>
            <a:t>流行病学情况</a:t>
          </a:r>
          <a:endParaRPr lang="zh-CN" sz="3600" b="1" kern="1200" dirty="0">
            <a:solidFill>
              <a:srgbClr val="0070C0"/>
            </a:solidFill>
          </a:endParaRPr>
        </a:p>
      </dsp:txBody>
      <dsp:txXfrm>
        <a:off x="528566" y="359838"/>
        <a:ext cx="6607310" cy="720051"/>
      </dsp:txXfrm>
    </dsp:sp>
    <dsp:sp modelId="{967E933F-2516-4F80-8D04-5E0D17E09824}">
      <dsp:nvSpPr>
        <dsp:cNvPr id="0" name=""/>
        <dsp:cNvSpPr/>
      </dsp:nvSpPr>
      <dsp:spPr>
        <a:xfrm>
          <a:off x="78534" y="269831"/>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4ED7973-2648-4650-8A43-23FD312A2493}">
      <dsp:nvSpPr>
        <dsp:cNvPr id="0" name=""/>
        <dsp:cNvSpPr/>
      </dsp:nvSpPr>
      <dsp:spPr>
        <a:xfrm>
          <a:off x="941387" y="1440102"/>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altLang="en-US" sz="3600" kern="1200" dirty="0" smtClean="0"/>
            <a:t>类风关</a:t>
          </a:r>
          <a:r>
            <a:rPr lang="zh-CN" sz="3600" kern="1200" dirty="0" smtClean="0"/>
            <a:t>病史情况</a:t>
          </a:r>
          <a:endParaRPr lang="zh-CN" sz="3600" kern="1200" dirty="0"/>
        </a:p>
      </dsp:txBody>
      <dsp:txXfrm>
        <a:off x="941387" y="1440102"/>
        <a:ext cx="6194488" cy="720051"/>
      </dsp:txXfrm>
    </dsp:sp>
    <dsp:sp modelId="{F6EE3691-5EC6-4D07-88A2-A05209E49A5D}">
      <dsp:nvSpPr>
        <dsp:cNvPr id="0" name=""/>
        <dsp:cNvSpPr/>
      </dsp:nvSpPr>
      <dsp:spPr>
        <a:xfrm>
          <a:off x="491355" y="1350095"/>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86042C9-BEA9-41D2-9267-D78C3FD27B2A}">
      <dsp:nvSpPr>
        <dsp:cNvPr id="0" name=""/>
        <dsp:cNvSpPr/>
      </dsp:nvSpPr>
      <dsp:spPr>
        <a:xfrm>
          <a:off x="941387" y="2520366"/>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kern="1200" dirty="0" smtClean="0"/>
            <a:t>中医辨证分析</a:t>
          </a:r>
          <a:endParaRPr lang="zh-CN" sz="3600" kern="1200" dirty="0"/>
        </a:p>
      </dsp:txBody>
      <dsp:txXfrm>
        <a:off x="941387" y="2520366"/>
        <a:ext cx="6194488" cy="720051"/>
      </dsp:txXfrm>
    </dsp:sp>
    <dsp:sp modelId="{A9818434-C9C5-47A2-8D82-FB39159D8F93}">
      <dsp:nvSpPr>
        <dsp:cNvPr id="0" name=""/>
        <dsp:cNvSpPr/>
      </dsp:nvSpPr>
      <dsp:spPr>
        <a:xfrm>
          <a:off x="491355" y="2430360"/>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0B70040-9A64-4435-AB48-99A406E9EB95}">
      <dsp:nvSpPr>
        <dsp:cNvPr id="0" name=""/>
        <dsp:cNvSpPr/>
      </dsp:nvSpPr>
      <dsp:spPr>
        <a:xfrm>
          <a:off x="528566" y="3600630"/>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kern="1200" smtClean="0"/>
            <a:t>用药情况分析</a:t>
          </a:r>
          <a:endParaRPr lang="zh-CN" sz="3600" kern="1200" dirty="0"/>
        </a:p>
      </dsp:txBody>
      <dsp:txXfrm>
        <a:off x="528566" y="3600630"/>
        <a:ext cx="6607310" cy="720051"/>
      </dsp:txXfrm>
    </dsp:sp>
    <dsp:sp modelId="{B7548AA0-12A0-4E4D-96C4-96E2E9CE4E0D}">
      <dsp:nvSpPr>
        <dsp:cNvPr id="0" name=""/>
        <dsp:cNvSpPr/>
      </dsp:nvSpPr>
      <dsp:spPr>
        <a:xfrm>
          <a:off x="78534" y="3510624"/>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5D02-D667-41A7-BEBB-85AE24B3B88D}">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F2E66-1287-4C58-925C-6248759A4E6E}">
      <dsp:nvSpPr>
        <dsp:cNvPr id="0" name=""/>
        <dsp:cNvSpPr/>
      </dsp:nvSpPr>
      <dsp:spPr>
        <a:xfrm>
          <a:off x="528566" y="359838"/>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0" kern="1200" dirty="0" smtClean="0">
              <a:solidFill>
                <a:schemeClr val="tx1"/>
              </a:solidFill>
            </a:rPr>
            <a:t>流行病学情况</a:t>
          </a:r>
          <a:endParaRPr lang="zh-CN" sz="3600" b="0" kern="1200" dirty="0">
            <a:solidFill>
              <a:schemeClr val="tx1"/>
            </a:solidFill>
          </a:endParaRPr>
        </a:p>
      </dsp:txBody>
      <dsp:txXfrm>
        <a:off x="528566" y="359838"/>
        <a:ext cx="6607310" cy="720051"/>
      </dsp:txXfrm>
    </dsp:sp>
    <dsp:sp modelId="{967E933F-2516-4F80-8D04-5E0D17E09824}">
      <dsp:nvSpPr>
        <dsp:cNvPr id="0" name=""/>
        <dsp:cNvSpPr/>
      </dsp:nvSpPr>
      <dsp:spPr>
        <a:xfrm>
          <a:off x="78534" y="269831"/>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4ED7973-2648-4650-8A43-23FD312A2493}">
      <dsp:nvSpPr>
        <dsp:cNvPr id="0" name=""/>
        <dsp:cNvSpPr/>
      </dsp:nvSpPr>
      <dsp:spPr>
        <a:xfrm>
          <a:off x="941387" y="1440102"/>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rgbClr val="0070C0"/>
              </a:solidFill>
            </a:rPr>
            <a:t>类风关</a:t>
          </a:r>
          <a:r>
            <a:rPr lang="zh-CN" sz="3600" b="1" kern="1200" dirty="0" smtClean="0">
              <a:solidFill>
                <a:srgbClr val="0070C0"/>
              </a:solidFill>
            </a:rPr>
            <a:t>病史情况</a:t>
          </a:r>
          <a:endParaRPr lang="zh-CN" sz="3600" b="1" kern="1200" dirty="0">
            <a:solidFill>
              <a:srgbClr val="0070C0"/>
            </a:solidFill>
          </a:endParaRPr>
        </a:p>
      </dsp:txBody>
      <dsp:txXfrm>
        <a:off x="941387" y="1440102"/>
        <a:ext cx="6194488" cy="720051"/>
      </dsp:txXfrm>
    </dsp:sp>
    <dsp:sp modelId="{F6EE3691-5EC6-4D07-88A2-A05209E49A5D}">
      <dsp:nvSpPr>
        <dsp:cNvPr id="0" name=""/>
        <dsp:cNvSpPr/>
      </dsp:nvSpPr>
      <dsp:spPr>
        <a:xfrm>
          <a:off x="491355" y="1350095"/>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86042C9-BEA9-41D2-9267-D78C3FD27B2A}">
      <dsp:nvSpPr>
        <dsp:cNvPr id="0" name=""/>
        <dsp:cNvSpPr/>
      </dsp:nvSpPr>
      <dsp:spPr>
        <a:xfrm>
          <a:off x="941387" y="2520366"/>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kern="1200" dirty="0" smtClean="0"/>
            <a:t>中医辨证分析</a:t>
          </a:r>
          <a:endParaRPr lang="zh-CN" sz="3600" kern="1200" dirty="0"/>
        </a:p>
      </dsp:txBody>
      <dsp:txXfrm>
        <a:off x="941387" y="2520366"/>
        <a:ext cx="6194488" cy="720051"/>
      </dsp:txXfrm>
    </dsp:sp>
    <dsp:sp modelId="{A9818434-C9C5-47A2-8D82-FB39159D8F93}">
      <dsp:nvSpPr>
        <dsp:cNvPr id="0" name=""/>
        <dsp:cNvSpPr/>
      </dsp:nvSpPr>
      <dsp:spPr>
        <a:xfrm>
          <a:off x="491355" y="2430360"/>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0B70040-9A64-4435-AB48-99A406E9EB95}">
      <dsp:nvSpPr>
        <dsp:cNvPr id="0" name=""/>
        <dsp:cNvSpPr/>
      </dsp:nvSpPr>
      <dsp:spPr>
        <a:xfrm>
          <a:off x="528566" y="3600630"/>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kern="1200" dirty="0" smtClean="0"/>
            <a:t>用药情况分析</a:t>
          </a:r>
          <a:endParaRPr lang="zh-CN" sz="3600" kern="1200" dirty="0"/>
        </a:p>
      </dsp:txBody>
      <dsp:txXfrm>
        <a:off x="528566" y="3600630"/>
        <a:ext cx="6607310" cy="720051"/>
      </dsp:txXfrm>
    </dsp:sp>
    <dsp:sp modelId="{B7548AA0-12A0-4E4D-96C4-96E2E9CE4E0D}">
      <dsp:nvSpPr>
        <dsp:cNvPr id="0" name=""/>
        <dsp:cNvSpPr/>
      </dsp:nvSpPr>
      <dsp:spPr>
        <a:xfrm>
          <a:off x="78534" y="3510624"/>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5D02-D667-41A7-BEBB-85AE24B3B88D}">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F2E66-1287-4C58-925C-6248759A4E6E}">
      <dsp:nvSpPr>
        <dsp:cNvPr id="0" name=""/>
        <dsp:cNvSpPr/>
      </dsp:nvSpPr>
      <dsp:spPr>
        <a:xfrm>
          <a:off x="528566" y="359838"/>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0" kern="1200" dirty="0" smtClean="0">
              <a:solidFill>
                <a:schemeClr val="tx1"/>
              </a:solidFill>
            </a:rPr>
            <a:t>流行病学情况</a:t>
          </a:r>
          <a:endParaRPr lang="zh-CN" sz="3600" b="0" kern="1200" dirty="0">
            <a:solidFill>
              <a:schemeClr val="tx1"/>
            </a:solidFill>
          </a:endParaRPr>
        </a:p>
      </dsp:txBody>
      <dsp:txXfrm>
        <a:off x="528566" y="359838"/>
        <a:ext cx="6607310" cy="720051"/>
      </dsp:txXfrm>
    </dsp:sp>
    <dsp:sp modelId="{967E933F-2516-4F80-8D04-5E0D17E09824}">
      <dsp:nvSpPr>
        <dsp:cNvPr id="0" name=""/>
        <dsp:cNvSpPr/>
      </dsp:nvSpPr>
      <dsp:spPr>
        <a:xfrm>
          <a:off x="78534" y="269831"/>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4ED7973-2648-4650-8A43-23FD312A2493}">
      <dsp:nvSpPr>
        <dsp:cNvPr id="0" name=""/>
        <dsp:cNvSpPr/>
      </dsp:nvSpPr>
      <dsp:spPr>
        <a:xfrm>
          <a:off x="941387" y="1440102"/>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altLang="en-US" sz="3600" b="0" kern="1200" dirty="0" smtClean="0">
              <a:solidFill>
                <a:schemeClr val="tx1"/>
              </a:solidFill>
            </a:rPr>
            <a:t>类风湿关节炎</a:t>
          </a:r>
          <a:r>
            <a:rPr lang="zh-CN" sz="3600" b="0" kern="1200" dirty="0" smtClean="0">
              <a:solidFill>
                <a:schemeClr val="tx1"/>
              </a:solidFill>
            </a:rPr>
            <a:t>病史情况</a:t>
          </a:r>
          <a:endParaRPr lang="zh-CN" sz="3600" b="0" kern="1200" dirty="0">
            <a:solidFill>
              <a:schemeClr val="tx1"/>
            </a:solidFill>
          </a:endParaRPr>
        </a:p>
      </dsp:txBody>
      <dsp:txXfrm>
        <a:off x="941387" y="1440102"/>
        <a:ext cx="6194488" cy="720051"/>
      </dsp:txXfrm>
    </dsp:sp>
    <dsp:sp modelId="{F6EE3691-5EC6-4D07-88A2-A05209E49A5D}">
      <dsp:nvSpPr>
        <dsp:cNvPr id="0" name=""/>
        <dsp:cNvSpPr/>
      </dsp:nvSpPr>
      <dsp:spPr>
        <a:xfrm>
          <a:off x="491355" y="1350095"/>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86042C9-BEA9-41D2-9267-D78C3FD27B2A}">
      <dsp:nvSpPr>
        <dsp:cNvPr id="0" name=""/>
        <dsp:cNvSpPr/>
      </dsp:nvSpPr>
      <dsp:spPr>
        <a:xfrm>
          <a:off x="941387" y="2520366"/>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1" kern="1200" dirty="0" smtClean="0">
              <a:solidFill>
                <a:srgbClr val="0070C0"/>
              </a:solidFill>
            </a:rPr>
            <a:t>中医辨证分析</a:t>
          </a:r>
          <a:endParaRPr lang="zh-CN" sz="3600" b="1" kern="1200" dirty="0">
            <a:solidFill>
              <a:srgbClr val="0070C0"/>
            </a:solidFill>
          </a:endParaRPr>
        </a:p>
      </dsp:txBody>
      <dsp:txXfrm>
        <a:off x="941387" y="2520366"/>
        <a:ext cx="6194488" cy="720051"/>
      </dsp:txXfrm>
    </dsp:sp>
    <dsp:sp modelId="{A9818434-C9C5-47A2-8D82-FB39159D8F93}">
      <dsp:nvSpPr>
        <dsp:cNvPr id="0" name=""/>
        <dsp:cNvSpPr/>
      </dsp:nvSpPr>
      <dsp:spPr>
        <a:xfrm>
          <a:off x="491355" y="2430360"/>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0B70040-9A64-4435-AB48-99A406E9EB95}">
      <dsp:nvSpPr>
        <dsp:cNvPr id="0" name=""/>
        <dsp:cNvSpPr/>
      </dsp:nvSpPr>
      <dsp:spPr>
        <a:xfrm>
          <a:off x="528566" y="3600630"/>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0" kern="1200" dirty="0" smtClean="0">
              <a:solidFill>
                <a:schemeClr val="tx1"/>
              </a:solidFill>
            </a:rPr>
            <a:t>用药情况分析</a:t>
          </a:r>
          <a:endParaRPr lang="zh-CN" sz="3600" b="0" kern="1200" dirty="0">
            <a:solidFill>
              <a:schemeClr val="tx1"/>
            </a:solidFill>
          </a:endParaRPr>
        </a:p>
      </dsp:txBody>
      <dsp:txXfrm>
        <a:off x="528566" y="3600630"/>
        <a:ext cx="6607310" cy="720051"/>
      </dsp:txXfrm>
    </dsp:sp>
    <dsp:sp modelId="{B7548AA0-12A0-4E4D-96C4-96E2E9CE4E0D}">
      <dsp:nvSpPr>
        <dsp:cNvPr id="0" name=""/>
        <dsp:cNvSpPr/>
      </dsp:nvSpPr>
      <dsp:spPr>
        <a:xfrm>
          <a:off x="78534" y="3510624"/>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219F9-8B47-4EC9-9F5F-FE20352C91F0}">
      <dsp:nvSpPr>
        <dsp:cNvPr id="0" name=""/>
        <dsp:cNvSpPr/>
      </dsp:nvSpPr>
      <dsp:spPr>
        <a:xfrm>
          <a:off x="5074" y="130368"/>
          <a:ext cx="1945300" cy="547200"/>
        </a:xfrm>
        <a:prstGeom prst="rect">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b="1" kern="1200" dirty="0" smtClean="0"/>
            <a:t>寒湿阻络证</a:t>
          </a:r>
          <a:endParaRPr lang="zh-CN" altLang="en-US" sz="1900" b="1" kern="1200" dirty="0"/>
        </a:p>
      </dsp:txBody>
      <dsp:txXfrm>
        <a:off x="5074" y="130368"/>
        <a:ext cx="1945300" cy="547200"/>
      </dsp:txXfrm>
    </dsp:sp>
    <dsp:sp modelId="{9A0C0DBD-7949-49E2-8F7F-E87DE00B11AF}">
      <dsp:nvSpPr>
        <dsp:cNvPr id="0" name=""/>
        <dsp:cNvSpPr/>
      </dsp:nvSpPr>
      <dsp:spPr>
        <a:xfrm>
          <a:off x="5074" y="677568"/>
          <a:ext cx="1945300" cy="4100686"/>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b="0" i="0" kern="1200" dirty="0" smtClean="0">
              <a:uFillTx/>
            </a:rPr>
            <a:t>主症：关节疼痛，关节畏寒；关节遇寒痛剧。</a:t>
          </a:r>
          <a:endParaRPr lang="zh-CN" altLang="en-US" sz="1900" kern="1200" dirty="0"/>
        </a:p>
        <a:p>
          <a:pPr marL="171450" lvl="1" indent="-171450" algn="l" defTabSz="844550">
            <a:lnSpc>
              <a:spcPct val="90000"/>
            </a:lnSpc>
            <a:spcBef>
              <a:spcPct val="0"/>
            </a:spcBef>
            <a:spcAft>
              <a:spcPct val="15000"/>
            </a:spcAft>
            <a:buChar char="••"/>
          </a:pPr>
          <a:r>
            <a:rPr lang="zh-CN" sz="1900" b="0" i="0" kern="1200" smtClean="0">
              <a:uFillTx/>
            </a:rPr>
            <a:t>次症：关节拘急；关节屈伸不利；关节皮色不红。</a:t>
          </a:r>
          <a:endParaRPr lang="zh-CN" sz="1900" kern="1200">
            <a:uFillTx/>
          </a:endParaRPr>
        </a:p>
        <a:p>
          <a:pPr marL="171450" lvl="1" indent="-171450" algn="l" defTabSz="844550">
            <a:lnSpc>
              <a:spcPct val="90000"/>
            </a:lnSpc>
            <a:spcBef>
              <a:spcPct val="0"/>
            </a:spcBef>
            <a:spcAft>
              <a:spcPct val="15000"/>
            </a:spcAft>
            <a:buChar char="••"/>
          </a:pPr>
          <a:r>
            <a:rPr lang="zh-CN" sz="1900" b="0" i="0" kern="1200" smtClean="0">
              <a:uFillTx/>
            </a:rPr>
            <a:t>舌脉：舌质淡暗；苔白腻或白滑；脉弦缓或沉紧。</a:t>
          </a:r>
          <a:endParaRPr lang="zh-CN" sz="1900" kern="1200">
            <a:uFillTx/>
          </a:endParaRPr>
        </a:p>
      </dsp:txBody>
      <dsp:txXfrm>
        <a:off x="5074" y="677568"/>
        <a:ext cx="1945300" cy="4100686"/>
      </dsp:txXfrm>
    </dsp:sp>
    <dsp:sp modelId="{561F2240-8FFE-42A0-8499-7F6B7609CC39}">
      <dsp:nvSpPr>
        <dsp:cNvPr id="0" name=""/>
        <dsp:cNvSpPr/>
      </dsp:nvSpPr>
      <dsp:spPr>
        <a:xfrm>
          <a:off x="2222717" y="130368"/>
          <a:ext cx="1945300" cy="547200"/>
        </a:xfrm>
        <a:prstGeom prst="rect">
          <a:avLst/>
        </a:prstGeom>
        <a:solidFill>
          <a:schemeClr val="accent5">
            <a:hueOff val="-1838336"/>
            <a:satOff val="-2557"/>
            <a:lumOff val="-981"/>
            <a:alphaOff val="0"/>
          </a:schemeClr>
        </a:solidFill>
        <a:ln w="6350" cap="flat" cmpd="sng" algn="ctr">
          <a:solidFill>
            <a:schemeClr val="accent5">
              <a:hueOff val="-1838336"/>
              <a:satOff val="-2557"/>
              <a:lumOff val="-981"/>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b="1" kern="1200" dirty="0" smtClean="0"/>
            <a:t>湿热痹阻证</a:t>
          </a:r>
          <a:endParaRPr lang="zh-CN" altLang="en-US" sz="1900" b="1" kern="1200" dirty="0"/>
        </a:p>
      </dsp:txBody>
      <dsp:txXfrm>
        <a:off x="2222717" y="130368"/>
        <a:ext cx="1945300" cy="547200"/>
      </dsp:txXfrm>
    </dsp:sp>
    <dsp:sp modelId="{527F689A-F8E1-4573-A054-DD89C2A8FBB1}">
      <dsp:nvSpPr>
        <dsp:cNvPr id="0" name=""/>
        <dsp:cNvSpPr/>
      </dsp:nvSpPr>
      <dsp:spPr>
        <a:xfrm>
          <a:off x="2222717" y="677568"/>
          <a:ext cx="1945300" cy="4100686"/>
        </a:xfrm>
        <a:prstGeom prst="rect">
          <a:avLst/>
        </a:prstGeom>
        <a:solidFill>
          <a:schemeClr val="accent5">
            <a:tint val="40000"/>
            <a:alpha val="90000"/>
            <a:hueOff val="-1847939"/>
            <a:satOff val="-3204"/>
            <a:lumOff val="-322"/>
            <a:alphaOff val="0"/>
          </a:schemeClr>
        </a:solidFill>
        <a:ln w="6350" cap="flat" cmpd="sng" algn="ctr">
          <a:solidFill>
            <a:schemeClr val="accent5">
              <a:tint val="40000"/>
              <a:alpha val="90000"/>
              <a:hueOff val="-1847939"/>
              <a:satOff val="-3204"/>
              <a:lumOff val="-322"/>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b="0" i="0" kern="1200" smtClean="0">
              <a:uFillTx/>
            </a:rPr>
            <a:t>主症：关节肿胀，关节疼痛；关节灼热或有热感。</a:t>
          </a:r>
          <a:endParaRPr lang="zh-CN" altLang="en-US" sz="1900" kern="1200" dirty="0"/>
        </a:p>
        <a:p>
          <a:pPr marL="171450" lvl="1" indent="-171450" algn="l" defTabSz="844550">
            <a:lnSpc>
              <a:spcPct val="90000"/>
            </a:lnSpc>
            <a:spcBef>
              <a:spcPct val="0"/>
            </a:spcBef>
            <a:spcAft>
              <a:spcPct val="15000"/>
            </a:spcAft>
            <a:buChar char="••"/>
          </a:pPr>
          <a:r>
            <a:rPr lang="zh-CN" sz="1900" b="0" i="0" kern="1200" smtClean="0">
              <a:uFillTx/>
            </a:rPr>
            <a:t>次症：关节局部皮肤红热；烦闷不安；渴不欲饮</a:t>
          </a:r>
          <a:endParaRPr lang="zh-CN" sz="1900" kern="1200">
            <a:uFillTx/>
          </a:endParaRPr>
        </a:p>
        <a:p>
          <a:pPr marL="171450" lvl="1" indent="-171450" algn="l" defTabSz="844550">
            <a:lnSpc>
              <a:spcPct val="90000"/>
            </a:lnSpc>
            <a:spcBef>
              <a:spcPct val="0"/>
            </a:spcBef>
            <a:spcAft>
              <a:spcPct val="15000"/>
            </a:spcAft>
            <a:buChar char="••"/>
          </a:pPr>
          <a:r>
            <a:rPr lang="zh-CN" sz="1900" b="0" i="0" kern="1200" smtClean="0">
              <a:uFillTx/>
            </a:rPr>
            <a:t>舌脉：舌质红；苔黄腻；脉濡数或滑数。</a:t>
          </a:r>
          <a:endParaRPr lang="zh-CN" sz="1900" kern="1200">
            <a:uFillTx/>
          </a:endParaRPr>
        </a:p>
      </dsp:txBody>
      <dsp:txXfrm>
        <a:off x="2222717" y="677568"/>
        <a:ext cx="1945300" cy="4100686"/>
      </dsp:txXfrm>
    </dsp:sp>
    <dsp:sp modelId="{9BB87A16-1171-420F-A494-3EB07448AA84}">
      <dsp:nvSpPr>
        <dsp:cNvPr id="0" name=""/>
        <dsp:cNvSpPr/>
      </dsp:nvSpPr>
      <dsp:spPr>
        <a:xfrm>
          <a:off x="4440359" y="130368"/>
          <a:ext cx="1945300" cy="547200"/>
        </a:xfrm>
        <a:prstGeom prst="rect">
          <a:avLst/>
        </a:prstGeom>
        <a:solidFill>
          <a:schemeClr val="accent5">
            <a:hueOff val="-3676672"/>
            <a:satOff val="-5114"/>
            <a:lumOff val="-1961"/>
            <a:alphaOff val="0"/>
          </a:schemeClr>
        </a:solidFill>
        <a:ln w="6350" cap="flat" cmpd="sng" algn="ctr">
          <a:solidFill>
            <a:schemeClr val="accent5">
              <a:hueOff val="-3676672"/>
              <a:satOff val="-5114"/>
              <a:lumOff val="-1961"/>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b="1" kern="1200" dirty="0" smtClean="0"/>
            <a:t>痰瘀互结证</a:t>
          </a:r>
          <a:endParaRPr lang="zh-CN" altLang="en-US" sz="1900" b="1" kern="1200" dirty="0"/>
        </a:p>
      </dsp:txBody>
      <dsp:txXfrm>
        <a:off x="4440359" y="130368"/>
        <a:ext cx="1945300" cy="547200"/>
      </dsp:txXfrm>
    </dsp:sp>
    <dsp:sp modelId="{E75FE128-D95E-4A7E-84B4-6D20CCA46663}">
      <dsp:nvSpPr>
        <dsp:cNvPr id="0" name=""/>
        <dsp:cNvSpPr/>
      </dsp:nvSpPr>
      <dsp:spPr>
        <a:xfrm>
          <a:off x="4440359" y="677568"/>
          <a:ext cx="1945300" cy="4100686"/>
        </a:xfrm>
        <a:prstGeom prst="rect">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b="0" i="0" kern="1200" smtClean="0">
              <a:uFillTx/>
            </a:rPr>
            <a:t>主症：关节肿胀，关节疼痛；皮下结节。</a:t>
          </a:r>
          <a:endParaRPr lang="zh-CN" altLang="en-US" sz="1900" kern="1200" dirty="0"/>
        </a:p>
        <a:p>
          <a:pPr marL="171450" lvl="1" indent="-171450" algn="l" defTabSz="844550">
            <a:lnSpc>
              <a:spcPct val="90000"/>
            </a:lnSpc>
            <a:spcBef>
              <a:spcPct val="0"/>
            </a:spcBef>
            <a:spcAft>
              <a:spcPct val="15000"/>
            </a:spcAft>
            <a:buChar char="••"/>
          </a:pPr>
          <a:r>
            <a:rPr lang="zh-CN" sz="1900" b="0" i="0" kern="1200" smtClean="0">
              <a:uFillTx/>
            </a:rPr>
            <a:t>次症：关节晨僵；关节屈伸不利；面色黧黑。</a:t>
          </a:r>
          <a:endParaRPr lang="zh-CN" sz="1900" kern="1200">
            <a:uFillTx/>
          </a:endParaRPr>
        </a:p>
        <a:p>
          <a:pPr marL="171450" lvl="1" indent="-171450" algn="l" defTabSz="844550">
            <a:lnSpc>
              <a:spcPct val="90000"/>
            </a:lnSpc>
            <a:spcBef>
              <a:spcPct val="0"/>
            </a:spcBef>
            <a:spcAft>
              <a:spcPct val="15000"/>
            </a:spcAft>
            <a:buChar char="••"/>
          </a:pPr>
          <a:r>
            <a:rPr lang="zh-CN" sz="1900" b="0" i="0" kern="1200" smtClean="0"/>
            <a:t>舌脉：舌暗紫；苔白腻或白滑；苔白厚腻；脉沉细涩或沉滑。</a:t>
          </a:r>
          <a:endParaRPr lang="zh-CN" altLang="en-US" sz="1900" kern="1200"/>
        </a:p>
      </dsp:txBody>
      <dsp:txXfrm>
        <a:off x="4440359" y="677568"/>
        <a:ext cx="1945300" cy="4100686"/>
      </dsp:txXfrm>
    </dsp:sp>
    <dsp:sp modelId="{35B800E4-FBC5-4998-875B-70D27E9C5109}">
      <dsp:nvSpPr>
        <dsp:cNvPr id="0" name=""/>
        <dsp:cNvSpPr/>
      </dsp:nvSpPr>
      <dsp:spPr>
        <a:xfrm>
          <a:off x="6658002" y="130368"/>
          <a:ext cx="1945300" cy="547200"/>
        </a:xfrm>
        <a:prstGeom prst="rect">
          <a:avLst/>
        </a:prstGeom>
        <a:solidFill>
          <a:schemeClr val="accent5">
            <a:hueOff val="-5515009"/>
            <a:satOff val="-7671"/>
            <a:lumOff val="-2942"/>
            <a:alphaOff val="0"/>
          </a:schemeClr>
        </a:solidFill>
        <a:ln w="6350" cap="flat" cmpd="sng" algn="ctr">
          <a:solidFill>
            <a:schemeClr val="accent5">
              <a:hueOff val="-5515009"/>
              <a:satOff val="-7671"/>
              <a:lumOff val="-2942"/>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sz="1900" b="0" i="0" kern="1200" smtClean="0"/>
            <a:t>气血亏虚证</a:t>
          </a:r>
          <a:endParaRPr lang="zh-CN" altLang="en-US" sz="1900" kern="1200"/>
        </a:p>
      </dsp:txBody>
      <dsp:txXfrm>
        <a:off x="6658002" y="130368"/>
        <a:ext cx="1945300" cy="547200"/>
      </dsp:txXfrm>
    </dsp:sp>
    <dsp:sp modelId="{47373D3B-D181-4F74-AD26-64F097218BD9}">
      <dsp:nvSpPr>
        <dsp:cNvPr id="0" name=""/>
        <dsp:cNvSpPr/>
      </dsp:nvSpPr>
      <dsp:spPr>
        <a:xfrm>
          <a:off x="6658002" y="677568"/>
          <a:ext cx="1945300" cy="4100686"/>
        </a:xfrm>
        <a:prstGeom prst="rect">
          <a:avLst/>
        </a:prstGeom>
        <a:solidFill>
          <a:schemeClr val="accent5">
            <a:tint val="40000"/>
            <a:alpha val="90000"/>
            <a:hueOff val="-5543816"/>
            <a:satOff val="-9612"/>
            <a:lumOff val="-967"/>
            <a:alphaOff val="0"/>
          </a:schemeClr>
        </a:solidFill>
        <a:ln w="6350" cap="flat" cmpd="sng" algn="ctr">
          <a:solidFill>
            <a:schemeClr val="accent5">
              <a:tint val="40000"/>
              <a:alpha val="90000"/>
              <a:hueOff val="-5543816"/>
              <a:satOff val="-9612"/>
              <a:lumOff val="-967"/>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b="0" i="0" kern="1200" dirty="0" smtClean="0">
              <a:uFillTx/>
            </a:rPr>
            <a:t>主症：肢体麻木；肌肉萎缩。</a:t>
          </a:r>
          <a:endParaRPr lang="zh-CN" altLang="en-US" sz="1900" kern="1200" dirty="0"/>
        </a:p>
        <a:p>
          <a:pPr marL="171450" lvl="1" indent="-171450" algn="l" defTabSz="844550">
            <a:lnSpc>
              <a:spcPct val="90000"/>
            </a:lnSpc>
            <a:spcBef>
              <a:spcPct val="0"/>
            </a:spcBef>
            <a:spcAft>
              <a:spcPct val="15000"/>
            </a:spcAft>
            <a:buChar char="••"/>
          </a:pPr>
          <a:r>
            <a:rPr lang="zh-CN" sz="1900" b="0" i="0" kern="1200" smtClean="0">
              <a:uFillTx/>
            </a:rPr>
            <a:t>次症：自汗心悸；头晕耳鸣；少气乏力；肌肤甲错或干燥无光泽；关节屈伸不利。</a:t>
          </a:r>
          <a:endParaRPr lang="zh-CN" sz="1900" kern="1200">
            <a:uFillTx/>
          </a:endParaRPr>
        </a:p>
        <a:p>
          <a:pPr marL="171450" lvl="1" indent="-171450" algn="l" defTabSz="844550">
            <a:lnSpc>
              <a:spcPct val="90000"/>
            </a:lnSpc>
            <a:spcBef>
              <a:spcPct val="0"/>
            </a:spcBef>
            <a:spcAft>
              <a:spcPct val="15000"/>
            </a:spcAft>
            <a:buChar char="••"/>
          </a:pPr>
          <a:r>
            <a:rPr lang="zh-CN" sz="1900" b="0" i="0" kern="1200" dirty="0" smtClean="0"/>
            <a:t>舌脉：舌淡；苔薄白；脉细弱。</a:t>
          </a:r>
          <a:endParaRPr lang="zh-CN" altLang="en-US" sz="1900" kern="1200" dirty="0"/>
        </a:p>
      </dsp:txBody>
      <dsp:txXfrm>
        <a:off x="6658002" y="677568"/>
        <a:ext cx="1945300" cy="4100686"/>
      </dsp:txXfrm>
    </dsp:sp>
    <dsp:sp modelId="{4DAF4F6F-9E38-4DEA-A677-4C671A1DC6A2}">
      <dsp:nvSpPr>
        <dsp:cNvPr id="0" name=""/>
        <dsp:cNvSpPr/>
      </dsp:nvSpPr>
      <dsp:spPr>
        <a:xfrm>
          <a:off x="8875644" y="130368"/>
          <a:ext cx="1945300" cy="547200"/>
        </a:xfrm>
        <a:prstGeom prst="rect">
          <a:avLst/>
        </a:prstGeom>
        <a:solidFill>
          <a:schemeClr val="accent5">
            <a:hueOff val="-7353344"/>
            <a:satOff val="-10228"/>
            <a:lumOff val="-3922"/>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t>肝肾亏虚证</a:t>
          </a:r>
          <a:endParaRPr lang="zh-CN" altLang="en-US" sz="1900" kern="1200" dirty="0"/>
        </a:p>
      </dsp:txBody>
      <dsp:txXfrm>
        <a:off x="8875644" y="130368"/>
        <a:ext cx="1945300" cy="547200"/>
      </dsp:txXfrm>
    </dsp:sp>
    <dsp:sp modelId="{FFA64D32-1DE2-41F5-B5EA-044BB80C8532}">
      <dsp:nvSpPr>
        <dsp:cNvPr id="0" name=""/>
        <dsp:cNvSpPr/>
      </dsp:nvSpPr>
      <dsp:spPr>
        <a:xfrm>
          <a:off x="8875644" y="677568"/>
          <a:ext cx="1945300" cy="4100686"/>
        </a:xfrm>
        <a:prstGeom prst="rect">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sz="1900" b="0" i="0" kern="1200" smtClean="0">
              <a:uFillTx/>
            </a:rPr>
            <a:t>主症：关节疼痛；腰膝酸软。</a:t>
          </a:r>
          <a:endParaRPr lang="zh-CN" altLang="en-US" sz="1900" kern="1200"/>
        </a:p>
        <a:p>
          <a:pPr marL="171450" lvl="1" indent="-171450" algn="l" defTabSz="844550">
            <a:lnSpc>
              <a:spcPct val="90000"/>
            </a:lnSpc>
            <a:spcBef>
              <a:spcPct val="0"/>
            </a:spcBef>
            <a:spcAft>
              <a:spcPct val="15000"/>
            </a:spcAft>
            <a:buChar char="••"/>
          </a:pPr>
          <a:r>
            <a:rPr lang="zh-CN" sz="1900" b="0" i="0" kern="1200" smtClean="0">
              <a:uFillTx/>
            </a:rPr>
            <a:t>次症：头晕耳鸣；面颧潮红或五心烦热；盗汗失眠。</a:t>
          </a:r>
          <a:endParaRPr lang="zh-CN" sz="1900" kern="1200">
            <a:uFillTx/>
          </a:endParaRPr>
        </a:p>
        <a:p>
          <a:pPr marL="171450" lvl="1" indent="-171450" algn="l" defTabSz="844550">
            <a:lnSpc>
              <a:spcPct val="90000"/>
            </a:lnSpc>
            <a:spcBef>
              <a:spcPct val="0"/>
            </a:spcBef>
            <a:spcAft>
              <a:spcPct val="15000"/>
            </a:spcAft>
            <a:buChar char="••"/>
          </a:pPr>
          <a:r>
            <a:rPr lang="zh-CN" sz="1900" b="0" i="0" kern="1200" dirty="0" smtClean="0"/>
            <a:t>舌脉：舌质红；舌淡；苔少；苔薄白；脉细数。</a:t>
          </a:r>
          <a:endParaRPr lang="zh-CN" altLang="en-US" sz="1900" kern="1200" dirty="0"/>
        </a:p>
      </dsp:txBody>
      <dsp:txXfrm>
        <a:off x="8875644" y="677568"/>
        <a:ext cx="1945300" cy="4100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05D02-D667-41A7-BEBB-85AE24B3B88D}">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F2E66-1287-4C58-925C-6248759A4E6E}">
      <dsp:nvSpPr>
        <dsp:cNvPr id="0" name=""/>
        <dsp:cNvSpPr/>
      </dsp:nvSpPr>
      <dsp:spPr>
        <a:xfrm>
          <a:off x="528566" y="359838"/>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0" kern="1200" dirty="0" smtClean="0">
              <a:solidFill>
                <a:schemeClr val="tx1"/>
              </a:solidFill>
            </a:rPr>
            <a:t>流行病学情况</a:t>
          </a:r>
          <a:endParaRPr lang="zh-CN" sz="3600" b="0" kern="1200" dirty="0">
            <a:solidFill>
              <a:schemeClr val="tx1"/>
            </a:solidFill>
          </a:endParaRPr>
        </a:p>
      </dsp:txBody>
      <dsp:txXfrm>
        <a:off x="528566" y="359838"/>
        <a:ext cx="6607310" cy="720051"/>
      </dsp:txXfrm>
    </dsp:sp>
    <dsp:sp modelId="{967E933F-2516-4F80-8D04-5E0D17E09824}">
      <dsp:nvSpPr>
        <dsp:cNvPr id="0" name=""/>
        <dsp:cNvSpPr/>
      </dsp:nvSpPr>
      <dsp:spPr>
        <a:xfrm>
          <a:off x="78534" y="269831"/>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4ED7973-2648-4650-8A43-23FD312A2493}">
      <dsp:nvSpPr>
        <dsp:cNvPr id="0" name=""/>
        <dsp:cNvSpPr/>
      </dsp:nvSpPr>
      <dsp:spPr>
        <a:xfrm>
          <a:off x="941387" y="1440102"/>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0" kern="1200" dirty="0" smtClean="0">
              <a:solidFill>
                <a:schemeClr val="tx1"/>
              </a:solidFill>
            </a:rPr>
            <a:t>痛风病史情况</a:t>
          </a:r>
          <a:endParaRPr lang="zh-CN" sz="3600" b="0" kern="1200" dirty="0">
            <a:solidFill>
              <a:schemeClr val="tx1"/>
            </a:solidFill>
          </a:endParaRPr>
        </a:p>
      </dsp:txBody>
      <dsp:txXfrm>
        <a:off x="941387" y="1440102"/>
        <a:ext cx="6194488" cy="720051"/>
      </dsp:txXfrm>
    </dsp:sp>
    <dsp:sp modelId="{F6EE3691-5EC6-4D07-88A2-A05209E49A5D}">
      <dsp:nvSpPr>
        <dsp:cNvPr id="0" name=""/>
        <dsp:cNvSpPr/>
      </dsp:nvSpPr>
      <dsp:spPr>
        <a:xfrm>
          <a:off x="491355" y="1350095"/>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86042C9-BEA9-41D2-9267-D78C3FD27B2A}">
      <dsp:nvSpPr>
        <dsp:cNvPr id="0" name=""/>
        <dsp:cNvSpPr/>
      </dsp:nvSpPr>
      <dsp:spPr>
        <a:xfrm>
          <a:off x="941387" y="2520366"/>
          <a:ext cx="6194488"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kern="1200" dirty="0" smtClean="0"/>
            <a:t>中医辨证分析</a:t>
          </a:r>
          <a:endParaRPr lang="zh-CN" sz="3600" kern="1200" dirty="0"/>
        </a:p>
      </dsp:txBody>
      <dsp:txXfrm>
        <a:off x="941387" y="2520366"/>
        <a:ext cx="6194488" cy="720051"/>
      </dsp:txXfrm>
    </dsp:sp>
    <dsp:sp modelId="{A9818434-C9C5-47A2-8D82-FB39159D8F93}">
      <dsp:nvSpPr>
        <dsp:cNvPr id="0" name=""/>
        <dsp:cNvSpPr/>
      </dsp:nvSpPr>
      <dsp:spPr>
        <a:xfrm>
          <a:off x="491355" y="2430360"/>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0B70040-9A64-4435-AB48-99A406E9EB95}">
      <dsp:nvSpPr>
        <dsp:cNvPr id="0" name=""/>
        <dsp:cNvSpPr/>
      </dsp:nvSpPr>
      <dsp:spPr>
        <a:xfrm>
          <a:off x="528566" y="3600630"/>
          <a:ext cx="6607310" cy="72005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41" tIns="91440" rIns="91440" bIns="91440" numCol="1" spcCol="1270" anchor="ctr" anchorCtr="0">
          <a:noAutofit/>
        </a:bodyPr>
        <a:lstStyle/>
        <a:p>
          <a:pPr lvl="0" algn="l" defTabSz="1600200" rtl="0">
            <a:lnSpc>
              <a:spcPct val="90000"/>
            </a:lnSpc>
            <a:spcBef>
              <a:spcPct val="0"/>
            </a:spcBef>
            <a:spcAft>
              <a:spcPct val="35000"/>
            </a:spcAft>
          </a:pPr>
          <a:r>
            <a:rPr lang="zh-CN" sz="3600" b="1" kern="1200" dirty="0" smtClean="0">
              <a:solidFill>
                <a:srgbClr val="0070C0"/>
              </a:solidFill>
            </a:rPr>
            <a:t>用药情况分析</a:t>
          </a:r>
          <a:endParaRPr lang="zh-CN" sz="3600" b="1" kern="1200" dirty="0">
            <a:solidFill>
              <a:srgbClr val="0070C0"/>
            </a:solidFill>
          </a:endParaRPr>
        </a:p>
      </dsp:txBody>
      <dsp:txXfrm>
        <a:off x="528566" y="3600630"/>
        <a:ext cx="6607310" cy="720051"/>
      </dsp:txXfrm>
    </dsp:sp>
    <dsp:sp modelId="{B7548AA0-12A0-4E4D-96C4-96E2E9CE4E0D}">
      <dsp:nvSpPr>
        <dsp:cNvPr id="0" name=""/>
        <dsp:cNvSpPr/>
      </dsp:nvSpPr>
      <dsp:spPr>
        <a:xfrm>
          <a:off x="78534" y="3510624"/>
          <a:ext cx="900063" cy="90006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0CC43-4BA4-6B4B-B216-B83AE9A5926A}" type="datetimeFigureOut">
              <a:rPr kumimoji="1" lang="zh-CN" altLang="en-US" smtClean="0"/>
              <a:pPr/>
              <a:t>2019/4/11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7F7B0-AE4E-0944-88B7-6FA00A9612E3}" type="slidenum">
              <a:rPr kumimoji="1" lang="zh-CN" altLang="en-US" smtClean="0"/>
              <a:pPr/>
              <a:t>‹#›</a:t>
            </a:fld>
            <a:endParaRPr kumimoji="1" lang="zh-CN" altLang="en-US"/>
          </a:p>
        </p:txBody>
      </p:sp>
    </p:spTree>
    <p:extLst>
      <p:ext uri="{BB962C8B-B14F-4D97-AF65-F5344CB8AC3E}">
        <p14:creationId xmlns:p14="http://schemas.microsoft.com/office/powerpoint/2010/main" val="1045689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B57F7B0-AE4E-0944-88B7-6FA00A9612E3}" type="slidenum">
              <a:rPr kumimoji="1" lang="zh-CN" altLang="en-US" smtClean="0"/>
              <a:p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19</a:t>
            </a:fld>
            <a:endParaRPr kumimoji="1" lang="zh-CN" altLang="en-US"/>
          </a:p>
        </p:txBody>
      </p:sp>
    </p:spTree>
    <p:extLst>
      <p:ext uri="{BB962C8B-B14F-4D97-AF65-F5344CB8AC3E}">
        <p14:creationId xmlns:p14="http://schemas.microsoft.com/office/powerpoint/2010/main" val="404717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类风关患者吸烟饮酒比例很低，可能与发病性别相关，女性发病率较高，而中国女性普遍不太吸烟饮酒</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20</a:t>
            </a:fld>
            <a:endParaRPr kumimoji="1" lang="zh-CN" altLang="en-US"/>
          </a:p>
        </p:txBody>
      </p:sp>
    </p:spTree>
    <p:extLst>
      <p:ext uri="{BB962C8B-B14F-4D97-AF65-F5344CB8AC3E}">
        <p14:creationId xmlns:p14="http://schemas.microsoft.com/office/powerpoint/2010/main" val="177407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糖尿病待修改</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21</a:t>
            </a:fld>
            <a:endParaRPr kumimoji="1" lang="zh-CN" altLang="en-US"/>
          </a:p>
        </p:txBody>
      </p:sp>
    </p:spTree>
    <p:extLst>
      <p:ext uri="{BB962C8B-B14F-4D97-AF65-F5344CB8AC3E}">
        <p14:creationId xmlns:p14="http://schemas.microsoft.com/office/powerpoint/2010/main" val="363311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22</a:t>
            </a:fld>
            <a:endParaRPr kumimoji="1" lang="zh-CN" altLang="en-US"/>
          </a:p>
        </p:txBody>
      </p:sp>
    </p:spTree>
    <p:extLst>
      <p:ext uri="{BB962C8B-B14F-4D97-AF65-F5344CB8AC3E}">
        <p14:creationId xmlns:p14="http://schemas.microsoft.com/office/powerpoint/2010/main" val="363311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104</a:t>
            </a:r>
            <a:r>
              <a:rPr lang="zh-CN" altLang="en-US" dirty="0" smtClean="0"/>
              <a:t>个月≈</a:t>
            </a:r>
            <a:r>
              <a:rPr lang="en-US" altLang="zh-CN" dirty="0" smtClean="0"/>
              <a:t>8.6</a:t>
            </a:r>
            <a:r>
              <a:rPr lang="zh-CN" altLang="en-US" dirty="0" smtClean="0"/>
              <a:t>年</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24</a:t>
            </a:fld>
            <a:endParaRPr kumimoji="1" lang="zh-CN" altLang="en-US"/>
          </a:p>
        </p:txBody>
      </p:sp>
    </p:spTree>
    <p:extLst>
      <p:ext uri="{BB962C8B-B14F-4D97-AF65-F5344CB8AC3E}">
        <p14:creationId xmlns:p14="http://schemas.microsoft.com/office/powerpoint/2010/main" val="232358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106</a:t>
            </a:r>
            <a:r>
              <a:rPr lang="zh-CN" altLang="en-US" dirty="0" smtClean="0"/>
              <a:t>个月≈</a:t>
            </a:r>
            <a:r>
              <a:rPr lang="en-US" altLang="zh-CN" dirty="0" smtClean="0"/>
              <a:t>8.8</a:t>
            </a:r>
            <a:r>
              <a:rPr lang="zh-CN" altLang="en-US" dirty="0" smtClean="0"/>
              <a:t>年</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25</a:t>
            </a:fld>
            <a:endParaRPr kumimoji="1" lang="zh-CN" altLang="en-US"/>
          </a:p>
        </p:txBody>
      </p:sp>
    </p:spTree>
    <p:extLst>
      <p:ext uri="{BB962C8B-B14F-4D97-AF65-F5344CB8AC3E}">
        <p14:creationId xmlns:p14="http://schemas.microsoft.com/office/powerpoint/2010/main" val="23235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差异</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26</a:t>
            </a:fld>
            <a:endParaRPr kumimoji="1" lang="zh-CN" altLang="en-US"/>
          </a:p>
        </p:txBody>
      </p:sp>
    </p:spTree>
    <p:extLst>
      <p:ext uri="{BB962C8B-B14F-4D97-AF65-F5344CB8AC3E}">
        <p14:creationId xmlns:p14="http://schemas.microsoft.com/office/powerpoint/2010/main" val="16342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下一步深入挖掘“其他”诱因具体情况</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27</a:t>
            </a:fld>
            <a:endParaRPr kumimoji="1" lang="zh-CN" altLang="en-US"/>
          </a:p>
        </p:txBody>
      </p:sp>
    </p:spTree>
    <p:extLst>
      <p:ext uri="{BB962C8B-B14F-4D97-AF65-F5344CB8AC3E}">
        <p14:creationId xmlns:p14="http://schemas.microsoft.com/office/powerpoint/2010/main" val="424533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28</a:t>
            </a:fld>
            <a:endParaRPr kumimoji="1" lang="zh-CN" altLang="en-US"/>
          </a:p>
        </p:txBody>
      </p:sp>
    </p:spTree>
    <p:extLst>
      <p:ext uri="{BB962C8B-B14F-4D97-AF65-F5344CB8AC3E}">
        <p14:creationId xmlns:p14="http://schemas.microsoft.com/office/powerpoint/2010/main" val="4245330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差异</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35</a:t>
            </a:fld>
            <a:endParaRPr kumimoji="1" lang="zh-CN" altLang="en-US"/>
          </a:p>
        </p:txBody>
      </p:sp>
    </p:spTree>
    <p:extLst>
      <p:ext uri="{BB962C8B-B14F-4D97-AF65-F5344CB8AC3E}">
        <p14:creationId xmlns:p14="http://schemas.microsoft.com/office/powerpoint/2010/main" val="369418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美国白人中的发病率为</a:t>
            </a:r>
            <a:r>
              <a:rPr kumimoji="1" lang="en-US" altLang="zh-CN" dirty="0" smtClean="0"/>
              <a:t>0.5-1%</a:t>
            </a:r>
            <a:r>
              <a:rPr kumimoji="1" lang="zh-CN" altLang="en-US" dirty="0" smtClean="0"/>
              <a:t>，美国黑人发病率</a:t>
            </a:r>
            <a:r>
              <a:rPr kumimoji="1" lang="en-US" altLang="zh-CN" dirty="0" smtClean="0"/>
              <a:t>0.6%</a:t>
            </a:r>
            <a:r>
              <a:rPr kumimoji="1" lang="zh-CN" altLang="en-US" dirty="0" smtClean="0"/>
              <a:t>（其中大于</a:t>
            </a:r>
            <a:r>
              <a:rPr kumimoji="1" lang="en-US" altLang="zh-CN" dirty="0" smtClean="0"/>
              <a:t>18</a:t>
            </a:r>
            <a:r>
              <a:rPr kumimoji="1" lang="zh-CN" altLang="en-US" dirty="0" smtClean="0"/>
              <a:t>岁的发病率为</a:t>
            </a:r>
            <a:r>
              <a:rPr kumimoji="1" lang="en-US" altLang="zh-CN" dirty="0" smtClean="0"/>
              <a:t>0.9%</a:t>
            </a:r>
            <a:r>
              <a:rPr kumimoji="1" lang="zh-CN" altLang="en-US" dirty="0" smtClean="0"/>
              <a:t>），这些人群中美国本土人群发病率更高达</a:t>
            </a:r>
            <a:r>
              <a:rPr kumimoji="1" lang="en-US" altLang="zh-CN" dirty="0" smtClean="0"/>
              <a:t>5%</a:t>
            </a:r>
            <a:r>
              <a:rPr kumimoji="1" lang="zh-CN" altLang="en-US" dirty="0" smtClean="0"/>
              <a:t>。中国的患病率</a:t>
            </a:r>
            <a:r>
              <a:rPr kumimoji="1" lang="en-US" altLang="zh-CN" dirty="0" smtClean="0"/>
              <a:t>0.28%</a:t>
            </a:r>
            <a:r>
              <a:rPr kumimoji="1" lang="zh-CN" altLang="en-US" dirty="0" smtClean="0"/>
              <a:t>（可能与我国</a:t>
            </a:r>
            <a:r>
              <a:rPr kumimoji="1" lang="en-US" altLang="zh-CN" dirty="0" smtClean="0"/>
              <a:t>RA</a:t>
            </a:r>
            <a:r>
              <a:rPr kumimoji="1" lang="zh-CN" altLang="en-US" dirty="0" smtClean="0"/>
              <a:t>诊治条件有关）</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A073E01-366F-4D8F-AC45-0FB8E8914DA5}" type="slidenum">
              <a:rPr lang="zh-CN" altLang="en-US" smtClean="0"/>
              <a:pPr/>
              <a:t>2</a:t>
            </a:fld>
            <a:endParaRPr lang="zh-CN" altLang="en-US"/>
          </a:p>
        </p:txBody>
      </p:sp>
    </p:spTree>
    <p:extLst>
      <p:ext uri="{BB962C8B-B14F-4D97-AF65-F5344CB8AC3E}">
        <p14:creationId xmlns:p14="http://schemas.microsoft.com/office/powerpoint/2010/main" val="1196644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41</a:t>
            </a:fld>
            <a:endParaRPr kumimoji="1" lang="zh-CN" altLang="en-US"/>
          </a:p>
        </p:txBody>
      </p:sp>
    </p:spTree>
    <p:extLst>
      <p:ext uri="{BB962C8B-B14F-4D97-AF65-F5344CB8AC3E}">
        <p14:creationId xmlns:p14="http://schemas.microsoft.com/office/powerpoint/2010/main" val="112361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这里的首诊达标率与前面基线期达标率略有不同，因为基线期计算所有入组病人，而有部分病人只有一次就诊记录，故而未算入首末次分析中</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43</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44</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p&lt;0.001; ** p&lt;0.01; * p&lt;0.05 </a:t>
            </a:r>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45</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p&lt;0.001; ** p&lt;0.01; * p&lt;0.05 </a:t>
            </a:r>
            <a:r>
              <a:rPr lang="zh-CN" altLang="en-US" dirty="0" smtClean="0"/>
              <a:t>，而不使用激素的患者除</a:t>
            </a:r>
            <a:r>
              <a:rPr lang="en-US" altLang="zh-CN" dirty="0" smtClean="0"/>
              <a:t>D</a:t>
            </a:r>
            <a:r>
              <a:rPr lang="zh-CN" altLang="en-US" dirty="0" smtClean="0"/>
              <a:t>组由于人数非常少无法比较外也都是有差异的。</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46</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p&lt;0.001; ** p&lt;0.01; * p&lt;0.05 </a:t>
            </a:r>
            <a:r>
              <a:rPr lang="zh-CN" altLang="en-US" dirty="0" smtClean="0"/>
              <a:t>，而不使用激素的患者除</a:t>
            </a:r>
            <a:r>
              <a:rPr lang="en-US" altLang="zh-CN" dirty="0" smtClean="0"/>
              <a:t>D</a:t>
            </a:r>
            <a:r>
              <a:rPr lang="zh-CN" altLang="en-US" dirty="0" smtClean="0"/>
              <a:t>组由于人数非常少无法比较外也都是有差异的。</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47</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48</a:t>
            </a:fld>
            <a:endParaRPr kumimoji="1" lang="zh-CN" altLang="en-US"/>
          </a:p>
        </p:txBody>
      </p:sp>
    </p:spTree>
    <p:extLst>
      <p:ext uri="{BB962C8B-B14F-4D97-AF65-F5344CB8AC3E}">
        <p14:creationId xmlns:p14="http://schemas.microsoft.com/office/powerpoint/2010/main" val="3047022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频次</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54</a:t>
            </a:fld>
            <a:endParaRPr kumimoji="1" lang="zh-CN" altLang="en-US"/>
          </a:p>
        </p:txBody>
      </p:sp>
    </p:spTree>
    <p:extLst>
      <p:ext uri="{BB962C8B-B14F-4D97-AF65-F5344CB8AC3E}">
        <p14:creationId xmlns:p14="http://schemas.microsoft.com/office/powerpoint/2010/main" val="1771380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所有病例中使用激素病例</a:t>
            </a:r>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56</a:t>
            </a:fld>
            <a:endParaRPr kumimoji="1" lang="zh-CN" altLang="en-US"/>
          </a:p>
        </p:txBody>
      </p:sp>
    </p:spTree>
    <p:extLst>
      <p:ext uri="{BB962C8B-B14F-4D97-AF65-F5344CB8AC3E}">
        <p14:creationId xmlns:p14="http://schemas.microsoft.com/office/powerpoint/2010/main" val="3020990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58</a:t>
            </a:fld>
            <a:endParaRPr kumimoji="1" lang="zh-CN" altLang="en-US"/>
          </a:p>
        </p:txBody>
      </p:sp>
    </p:spTree>
    <p:extLst>
      <p:ext uri="{BB962C8B-B14F-4D97-AF65-F5344CB8AC3E}">
        <p14:creationId xmlns:p14="http://schemas.microsoft.com/office/powerpoint/2010/main" val="217248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t>研究设计：</a:t>
            </a:r>
            <a:endParaRPr lang="en-US" altLang="zh-CN" dirty="0" smtClean="0"/>
          </a:p>
          <a:p>
            <a:pPr eaLnBrk="1" fontAlgn="auto" hangingPunct="1">
              <a:spcBef>
                <a:spcPts val="0"/>
              </a:spcBef>
              <a:spcAft>
                <a:spcPts val="0"/>
              </a:spcAft>
              <a:defRPr/>
            </a:pPr>
            <a:r>
              <a:rPr lang="en-US" altLang="zh-CN" dirty="0" smtClean="0"/>
              <a:t>(</a:t>
            </a:r>
            <a:r>
              <a:rPr lang="en-US" altLang="zh-CN" dirty="0" smtClean="0">
                <a:latin typeface="+mn-ea"/>
              </a:rPr>
              <a:t>Li R et al</a:t>
            </a:r>
            <a:r>
              <a:rPr lang="en-US" altLang="zh-CN" dirty="0" smtClean="0"/>
              <a:t>)</a:t>
            </a:r>
            <a:r>
              <a:rPr lang="zh-CN" altLang="en-US" dirty="0" smtClean="0"/>
              <a:t>：北京一项大规模交叉</a:t>
            </a:r>
            <a:r>
              <a:rPr lang="en-US" altLang="zh-CN" dirty="0" smtClean="0"/>
              <a:t>-</a:t>
            </a:r>
            <a:r>
              <a:rPr lang="zh-CN" altLang="en-US" dirty="0" smtClean="0"/>
              <a:t>横断面研究，调查了大样本量中国人群中</a:t>
            </a:r>
            <a:r>
              <a:rPr lang="en-US" altLang="zh-CN" dirty="0" smtClean="0"/>
              <a:t>8</a:t>
            </a:r>
            <a:r>
              <a:rPr lang="zh-CN" altLang="en-US" dirty="0" smtClean="0"/>
              <a:t>种常见风湿性疾病的流行病学特征。该研究是一项以人群为基础的流行病学调查研究，调查对象为北京地区</a:t>
            </a:r>
            <a:r>
              <a:rPr lang="en-US" altLang="zh-CN" dirty="0" smtClean="0"/>
              <a:t>14 642</a:t>
            </a:r>
            <a:r>
              <a:rPr lang="zh-CN" altLang="en-US" dirty="0" smtClean="0"/>
              <a:t>例郊区人群。首先采用筛查问卷进行以社区为基础的调研，阳性应答者进行临床和实验室检查，采用美国风湿病学会</a:t>
            </a:r>
            <a:r>
              <a:rPr lang="en-US" altLang="zh-CN" dirty="0" smtClean="0"/>
              <a:t>(ACR)</a:t>
            </a:r>
            <a:r>
              <a:rPr lang="zh-CN" altLang="en-US" dirty="0" smtClean="0"/>
              <a:t>或被文献中广泛应用的诊断标准。研究共对</a:t>
            </a:r>
            <a:r>
              <a:rPr lang="en-US" altLang="zh-CN" dirty="0" smtClean="0"/>
              <a:t>10 556</a:t>
            </a:r>
            <a:r>
              <a:rPr lang="zh-CN" altLang="en-US" dirty="0" smtClean="0"/>
              <a:t>例居民进行了逐一随访，其中</a:t>
            </a:r>
            <a:r>
              <a:rPr lang="en-US" altLang="zh-CN" dirty="0" smtClean="0"/>
              <a:t>RA</a:t>
            </a:r>
            <a:r>
              <a:rPr lang="zh-CN" altLang="en-US" dirty="0" smtClean="0"/>
              <a:t>患者</a:t>
            </a:r>
            <a:r>
              <a:rPr lang="en-US" altLang="zh-CN" dirty="0" smtClean="0"/>
              <a:t>43</a:t>
            </a:r>
            <a:r>
              <a:rPr lang="zh-CN" altLang="en-US" dirty="0" smtClean="0"/>
              <a:t>例，年龄校正后的患病率为</a:t>
            </a:r>
            <a:r>
              <a:rPr lang="en-US" altLang="zh-CN" dirty="0" smtClean="0"/>
              <a:t>0.28% (95% CI 0.19%, 0.41%)</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4F2C472D-E06A-4DEE-A03D-A77B88F9E2DF}" type="slidenum">
              <a:rPr lang="zh-CN" altLang="en-US" smtClean="0"/>
              <a:pPr/>
              <a:t>4</a:t>
            </a:fld>
            <a:endParaRPr lang="zh-CN" altLang="en-US"/>
          </a:p>
        </p:txBody>
      </p:sp>
    </p:spTree>
    <p:extLst>
      <p:ext uri="{BB962C8B-B14F-4D97-AF65-F5344CB8AC3E}">
        <p14:creationId xmlns:p14="http://schemas.microsoft.com/office/powerpoint/2010/main" val="1113929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有效病例数非常少，还需要与数据员核对，分析原因</a:t>
            </a:r>
          </a:p>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59</a:t>
            </a:fld>
            <a:endParaRPr kumimoji="1" lang="zh-CN" altLang="en-US"/>
          </a:p>
        </p:txBody>
      </p:sp>
    </p:spTree>
    <p:extLst>
      <p:ext uri="{BB962C8B-B14F-4D97-AF65-F5344CB8AC3E}">
        <p14:creationId xmlns:p14="http://schemas.microsoft.com/office/powerpoint/2010/main" val="217248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类风湿关节炎发病过程远早于临床表现，因此早期诊断、早期阻止，可能最大化减小疾病损害</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往往临床诊治的患者是</a:t>
            </a:r>
            <a:r>
              <a:rPr kumimoji="1" lang="en-US" altLang="zh-CN" sz="1200" dirty="0" smtClean="0">
                <a:solidFill>
                  <a:srgbClr val="C00000"/>
                </a:solidFill>
              </a:rPr>
              <a:t>Phase4</a:t>
            </a:r>
            <a:r>
              <a:rPr kumimoji="1" lang="zh-CN" altLang="en-US" sz="1200" dirty="0" smtClean="0">
                <a:solidFill>
                  <a:srgbClr val="C00000"/>
                </a:solidFill>
              </a:rPr>
              <a:t>或严重畸形状态。根据</a:t>
            </a:r>
            <a:r>
              <a:rPr kumimoji="1" lang="en-US" altLang="zh-CN" sz="1200" dirty="0" smtClean="0">
                <a:solidFill>
                  <a:srgbClr val="C00000"/>
                </a:solidFill>
              </a:rPr>
              <a:t>RA</a:t>
            </a:r>
            <a:r>
              <a:rPr kumimoji="1" lang="zh-CN" altLang="en-US" sz="1200" dirty="0" smtClean="0">
                <a:solidFill>
                  <a:srgbClr val="C00000"/>
                </a:solidFill>
              </a:rPr>
              <a:t>发病过程看，早期诊断、早期治疗、早期达标</a:t>
            </a:r>
            <a:r>
              <a:rPr kumimoji="1" lang="en-US" altLang="zh-CN" sz="1200" dirty="0" smtClean="0">
                <a:solidFill>
                  <a:srgbClr val="C00000"/>
                </a:solidFill>
              </a:rPr>
              <a:t>/</a:t>
            </a:r>
            <a:r>
              <a:rPr kumimoji="1" lang="zh-CN" altLang="en-US" sz="1200" dirty="0" smtClean="0">
                <a:solidFill>
                  <a:srgbClr val="C00000"/>
                </a:solidFill>
              </a:rPr>
              <a:t>低疾病活动度是目前非常强调的</a:t>
            </a:r>
            <a:r>
              <a:rPr kumimoji="1" lang="en-US" altLang="zh-CN" sz="1200" dirty="0" smtClean="0">
                <a:solidFill>
                  <a:srgbClr val="C00000"/>
                </a:solidFill>
              </a:rPr>
              <a:t>RA</a:t>
            </a:r>
            <a:r>
              <a:rPr kumimoji="1" lang="zh-CN" altLang="en-US" sz="1200" dirty="0" smtClean="0">
                <a:solidFill>
                  <a:srgbClr val="C00000"/>
                </a:solidFill>
              </a:rPr>
              <a:t>治疗目标（三早），甚至强调预防性治疗。</a:t>
            </a:r>
            <a:endParaRPr kumimoji="1" lang="zh-CN" altLang="en-US" dirty="0" smtClean="0">
              <a:solidFill>
                <a:srgbClr val="C00000"/>
              </a:solidFill>
            </a:endParaRPr>
          </a:p>
        </p:txBody>
      </p:sp>
      <p:sp>
        <p:nvSpPr>
          <p:cNvPr id="4" name="幻灯片编号占位符 3"/>
          <p:cNvSpPr>
            <a:spLocks noGrp="1"/>
          </p:cNvSpPr>
          <p:nvPr>
            <p:ph type="sldNum" sz="quarter" idx="10"/>
          </p:nvPr>
        </p:nvSpPr>
        <p:spPr/>
        <p:txBody>
          <a:bodyPr/>
          <a:lstStyle/>
          <a:p>
            <a:fld id="{27013E22-DA35-434E-BB43-E925D3D123EF}" type="slidenum">
              <a:rPr kumimoji="1" lang="zh-CN" altLang="en-US" smtClean="0"/>
              <a:pPr/>
              <a:t>5</a:t>
            </a:fld>
            <a:endParaRPr kumimoji="1" lang="zh-CN" altLang="en-US"/>
          </a:p>
        </p:txBody>
      </p:sp>
    </p:spTree>
    <p:extLst>
      <p:ext uri="{BB962C8B-B14F-4D97-AF65-F5344CB8AC3E}">
        <p14:creationId xmlns:p14="http://schemas.microsoft.com/office/powerpoint/2010/main" val="144511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5F209-BF21-46FD-8C26-F748C82260C8}"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64957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5F209-BF21-46FD-8C26-F748C82260C8}"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5478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4B634E-03F2-4770-A36C-1BCF0C5DA93E}" type="slidenum">
              <a:rPr lang="zh-CN" altLang="en-US" smtClean="0"/>
              <a:pPr/>
              <a:t>8</a:t>
            </a:fld>
            <a:endParaRPr lang="zh-CN" altLang="en-US"/>
          </a:p>
        </p:txBody>
      </p:sp>
    </p:spTree>
    <p:extLst>
      <p:ext uri="{BB962C8B-B14F-4D97-AF65-F5344CB8AC3E}">
        <p14:creationId xmlns:p14="http://schemas.microsoft.com/office/powerpoint/2010/main" val="96056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B57F7B0-AE4E-0944-88B7-6FA00A9612E3}" type="slidenum">
              <a:rPr kumimoji="1" lang="zh-CN" altLang="en-US" smtClean="0"/>
              <a:pPr/>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auto" latinLnBrk="0" hangingPunct="1"/>
            <a:r>
              <a:rPr lang="zh-CN" altLang="zh-CN" sz="1200" b="0" i="0" u="none" strike="noStrike" kern="1200" dirty="0" smtClean="0">
                <a:solidFill>
                  <a:schemeClr val="tx1"/>
                </a:solidFill>
                <a:effectLst/>
                <a:latin typeface="+mn-lt"/>
                <a:ea typeface="+mn-ea"/>
                <a:cs typeface="+mn-cs"/>
              </a:rPr>
              <a:t>肥胖（</a:t>
            </a:r>
            <a:r>
              <a:rPr lang="en-US" altLang="zh-CN" sz="1200" b="0" i="0" u="none" strike="noStrike" kern="1200" dirty="0" smtClean="0">
                <a:solidFill>
                  <a:schemeClr val="tx1"/>
                </a:solidFill>
                <a:effectLst/>
                <a:latin typeface="+mn-lt"/>
                <a:ea typeface="+mn-ea"/>
                <a:cs typeface="+mn-cs"/>
              </a:rPr>
              <a:t>BMI</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28</a:t>
            </a:r>
            <a:r>
              <a:rPr lang="zh-CN"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a:t>
            </a:r>
            <a:r>
              <a:rPr lang="zh-CN" altLang="zh-CN" sz="1200" b="0" i="0" u="none" strike="noStrike" kern="1200" dirty="0" smtClean="0">
                <a:solidFill>
                  <a:schemeClr val="tx1"/>
                </a:solidFill>
                <a:effectLst/>
                <a:latin typeface="+mn-lt"/>
                <a:ea typeface="+mn-ea"/>
                <a:cs typeface="+mn-cs"/>
              </a:rPr>
              <a:t>超重（</a:t>
            </a:r>
            <a:r>
              <a:rPr lang="en-US" altLang="zh-CN" sz="1200" b="0" i="0" u="none" strike="noStrike" kern="1200" dirty="0" smtClean="0">
                <a:solidFill>
                  <a:schemeClr val="tx1"/>
                </a:solidFill>
                <a:effectLst/>
                <a:latin typeface="+mn-lt"/>
                <a:ea typeface="+mn-ea"/>
                <a:cs typeface="+mn-cs"/>
              </a:rPr>
              <a:t>24</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BMI</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28</a:t>
            </a:r>
            <a:r>
              <a:rPr lang="zh-CN"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a:t>
            </a:r>
            <a:r>
              <a:rPr lang="zh-CN" altLang="zh-CN" sz="1200" b="0" i="0" u="none" strike="noStrike" kern="1200" dirty="0" smtClean="0">
                <a:solidFill>
                  <a:schemeClr val="tx1"/>
                </a:solidFill>
                <a:effectLst/>
                <a:latin typeface="+mn-lt"/>
                <a:ea typeface="+mn-ea"/>
                <a:cs typeface="+mn-cs"/>
              </a:rPr>
              <a:t>正常（</a:t>
            </a:r>
            <a:r>
              <a:rPr lang="en-US" altLang="zh-CN" sz="1200" b="0" i="0" u="none" strike="noStrike" kern="1200" dirty="0" smtClean="0">
                <a:solidFill>
                  <a:schemeClr val="tx1"/>
                </a:solidFill>
                <a:effectLst/>
                <a:latin typeface="+mn-lt"/>
                <a:ea typeface="+mn-ea"/>
                <a:cs typeface="+mn-cs"/>
              </a:rPr>
              <a:t>18.5</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BMI</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24</a:t>
            </a:r>
            <a:r>
              <a:rPr lang="zh-CN"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a:t>
            </a:r>
            <a:r>
              <a:rPr lang="zh-CN" altLang="zh-CN" sz="1200" b="0" i="0" u="none" strike="noStrike" kern="1200" dirty="0" smtClean="0">
                <a:solidFill>
                  <a:schemeClr val="tx1"/>
                </a:solidFill>
                <a:effectLst/>
                <a:latin typeface="+mn-lt"/>
                <a:ea typeface="+mn-ea"/>
                <a:cs typeface="+mn-cs"/>
              </a:rPr>
              <a:t>过轻（</a:t>
            </a:r>
            <a:r>
              <a:rPr lang="en-US" altLang="zh-CN" sz="1200" b="0" i="0" u="none" strike="noStrike" kern="1200" dirty="0" smtClean="0">
                <a:solidFill>
                  <a:schemeClr val="tx1"/>
                </a:solidFill>
                <a:effectLst/>
                <a:latin typeface="+mn-lt"/>
                <a:ea typeface="+mn-ea"/>
                <a:cs typeface="+mn-cs"/>
              </a:rPr>
              <a:t>BMI</a:t>
            </a:r>
            <a:r>
              <a:rPr lang="zh-CN" altLang="zh-CN"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18.5</a:t>
            </a:r>
            <a:r>
              <a:rPr lang="zh-CN" altLang="zh-CN" sz="1200" b="0" i="0" u="none" strike="noStrike" kern="1200" dirty="0" smtClean="0">
                <a:solidFill>
                  <a:schemeClr val="tx1"/>
                </a:solidFill>
                <a:effectLst/>
                <a:latin typeface="+mn-lt"/>
                <a:ea typeface="+mn-ea"/>
                <a:cs typeface="+mn-cs"/>
              </a:rPr>
              <a:t>）</a:t>
            </a:r>
          </a:p>
          <a:p>
            <a:pPr rtl="0" eaLnBrk="1" fontAlgn="ctr" latinLnBrk="0" hangingPunct="1"/>
            <a:endParaRPr lang="zh-CN"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B57F7B0-AE4E-0944-88B7-6FA00A9612E3}" type="slidenum">
              <a:rPr kumimoji="1" lang="zh-CN" altLang="en-US" smtClean="0"/>
              <a:pPr/>
              <a:t>17</a:t>
            </a:fld>
            <a:endParaRPr kumimoji="1" lang="zh-CN" altLang="en-US"/>
          </a:p>
        </p:txBody>
      </p:sp>
    </p:spTree>
    <p:extLst>
      <p:ext uri="{BB962C8B-B14F-4D97-AF65-F5344CB8AC3E}">
        <p14:creationId xmlns:p14="http://schemas.microsoft.com/office/powerpoint/2010/main" val="63571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p:spPr>
        <p:txBody>
          <a:bodyPr/>
          <a:lstStyle>
            <a:lvl1pPr>
              <a:defRPr/>
            </a:lvl1pPr>
          </a:lstStyle>
          <a:p>
            <a:fld id="{4AC58D32-F88A-4934-A222-3E3392CF131A}" type="datetime1">
              <a:rPr lang="en-US" altLang="zh-CN"/>
              <a:pPr/>
              <a:t>4/11/2019</a:t>
            </a:fld>
            <a:endParaRPr lang="zh-CN" altLang="en-US" sz="1800">
              <a:solidFill>
                <a:schemeClr val="tx1"/>
              </a:solidFill>
            </a:endParaRPr>
          </a:p>
        </p:txBody>
      </p:sp>
      <p:sp>
        <p:nvSpPr>
          <p:cNvPr id="4" name="页脚占位符 3"/>
          <p:cNvSpPr>
            <a:spLocks noGrp="1"/>
          </p:cNvSpPr>
          <p:nvPr>
            <p:ph type="ftr" sz="quarter" idx="11"/>
          </p:nvPr>
        </p:nvSpPr>
        <p:spPr>
          <a:xfrm>
            <a:off x="4165600" y="6356351"/>
            <a:ext cx="3860800" cy="365125"/>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8737600" y="6356351"/>
            <a:ext cx="2844800" cy="365125"/>
          </a:xfrm>
        </p:spPr>
        <p:txBody>
          <a:bodyPr/>
          <a:lstStyle>
            <a:lvl1pPr>
              <a:defRPr/>
            </a:lvl1pPr>
          </a:lstStyle>
          <a:p>
            <a:fld id="{3A62AF2B-6BA4-4F7C-B129-360C6F73747B}" type="slidenum">
              <a:rPr lang="zh-CN" altLang="en-US"/>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C38F19-064B-0C4E-834C-D2BC2FAE5171}" type="datetimeFigureOut">
              <a:rPr kumimoji="1" lang="zh-CN" altLang="en-US" smtClean="0"/>
              <a:pPr/>
              <a:t>2019/4/11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0705A3-01FB-8246-BB36-296820B788C2}"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38F19-064B-0C4E-834C-D2BC2FAE5171}" type="datetimeFigureOut">
              <a:rPr kumimoji="1" lang="zh-CN" altLang="en-US" smtClean="0"/>
              <a:pPr/>
              <a:t>2019/4/11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705A3-01FB-8246-BB36-296820B788C2}"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7.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6.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6.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7.xml"/><Relationship Id="rId9"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p:cNvCxnSpPr/>
          <p:nvPr/>
        </p:nvCxnSpPr>
        <p:spPr>
          <a:xfrm flipV="1">
            <a:off x="1040524" y="1418899"/>
            <a:ext cx="10231821" cy="6306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04799" y="4618299"/>
            <a:ext cx="11661229" cy="1983875"/>
          </a:xfrm>
          <a:prstGeom prst="rect">
            <a:avLst/>
          </a:prstGeom>
          <a:solidFill>
            <a:schemeClr val="accent1">
              <a:lumMod val="20000"/>
              <a:lumOff val="80000"/>
              <a:alpha val="3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4000" b="1" dirty="0" smtClean="0">
                <a:solidFill>
                  <a:schemeClr val="accent5">
                    <a:lumMod val="50000"/>
                  </a:schemeClr>
                </a:solidFill>
              </a:rPr>
              <a:t>上海市光华中西医结合医院</a:t>
            </a:r>
          </a:p>
          <a:p>
            <a:pPr algn="ctr"/>
            <a:endParaRPr kumimoji="1" lang="zh-CN" altLang="en-US" sz="4000" b="1" dirty="0" smtClean="0">
              <a:solidFill>
                <a:schemeClr val="accent5">
                  <a:lumMod val="50000"/>
                </a:schemeClr>
              </a:solidFill>
            </a:endParaRPr>
          </a:p>
          <a:p>
            <a:pPr algn="ctr"/>
            <a:r>
              <a:rPr kumimoji="1" lang="zh-CN" altLang="en-US" sz="2800" b="1" dirty="0" smtClean="0">
                <a:solidFill>
                  <a:schemeClr val="accent5">
                    <a:lumMod val="50000"/>
                  </a:schemeClr>
                </a:solidFill>
              </a:rPr>
              <a:t>何东仪</a:t>
            </a:r>
            <a:endParaRPr kumimoji="1" lang="zh-CN" altLang="en-US" sz="2800" b="1" dirty="0">
              <a:solidFill>
                <a:schemeClr val="accent5">
                  <a:lumMod val="50000"/>
                </a:schemeClr>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02" y="4761756"/>
            <a:ext cx="1724419" cy="1724419"/>
          </a:xfrm>
          <a:prstGeom prst="ellipse">
            <a:avLst/>
          </a:prstGeom>
          <a:ln>
            <a:noFill/>
          </a:ln>
          <a:effectLst>
            <a:softEdge rad="112500"/>
          </a:effectLst>
        </p:spPr>
      </p:pic>
      <p:sp>
        <p:nvSpPr>
          <p:cNvPr id="9" name="矩形 8"/>
          <p:cNvSpPr/>
          <p:nvPr/>
        </p:nvSpPr>
        <p:spPr>
          <a:xfrm>
            <a:off x="85854" y="2254469"/>
            <a:ext cx="11880175" cy="1569660"/>
          </a:xfrm>
          <a:prstGeom prst="rect">
            <a:avLst/>
          </a:prstGeom>
        </p:spPr>
        <p:txBody>
          <a:bodyPr wrap="none">
            <a:spAutoFit/>
          </a:bodyPr>
          <a:lstStyle/>
          <a:p>
            <a:pPr algn="ctr"/>
            <a:r>
              <a:rPr kumimoji="1" lang="zh-CN" altLang="en-US" sz="4800" dirty="0" smtClean="0">
                <a:latin typeface="+mn-ea"/>
              </a:rPr>
              <a:t>基于大数据技术分析中国类风湿关节炎患者</a:t>
            </a:r>
            <a:endParaRPr kumimoji="1" lang="en-US" altLang="zh-CN" sz="4800" dirty="0" smtClean="0">
              <a:latin typeface="+mn-ea"/>
            </a:endParaRPr>
          </a:p>
          <a:p>
            <a:pPr algn="ctr"/>
            <a:r>
              <a:rPr kumimoji="1" lang="zh-CN" altLang="en-US" sz="4800" dirty="0" smtClean="0">
                <a:latin typeface="+mn-ea"/>
              </a:rPr>
              <a:t>临床特点</a:t>
            </a:r>
            <a:endParaRPr kumimoji="1" lang="zh-CN" altLang="en-US" sz="4800" b="1" dirty="0" smtClean="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对象</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mn-ea"/>
              </a:rPr>
              <a:t>由</a:t>
            </a:r>
            <a:r>
              <a:rPr lang="zh-CN" altLang="en-US" dirty="0" smtClean="0">
                <a:latin typeface="+mn-ea"/>
              </a:rPr>
              <a:t>上海市光华中西医结合医院牵头，</a:t>
            </a:r>
            <a:r>
              <a:rPr lang="en-US" altLang="zh-CN" dirty="0"/>
              <a:t>2015</a:t>
            </a:r>
            <a:r>
              <a:rPr lang="zh-CN" altLang="zh-CN" dirty="0"/>
              <a:t>年</a:t>
            </a:r>
            <a:r>
              <a:rPr lang="en-US" altLang="zh-CN" dirty="0"/>
              <a:t>9</a:t>
            </a:r>
            <a:r>
              <a:rPr lang="zh-CN" altLang="zh-CN" dirty="0"/>
              <a:t>月</a:t>
            </a:r>
            <a:r>
              <a:rPr lang="en-US" altLang="zh-CN" dirty="0"/>
              <a:t>1</a:t>
            </a:r>
            <a:r>
              <a:rPr lang="zh-CN" altLang="zh-CN" dirty="0"/>
              <a:t>至</a:t>
            </a:r>
            <a:r>
              <a:rPr lang="en-US" altLang="zh-CN" dirty="0"/>
              <a:t>2016</a:t>
            </a:r>
            <a:r>
              <a:rPr lang="zh-CN" altLang="zh-CN" dirty="0"/>
              <a:t>年</a:t>
            </a:r>
            <a:r>
              <a:rPr lang="en-US" altLang="zh-CN" dirty="0"/>
              <a:t>12</a:t>
            </a:r>
            <a:r>
              <a:rPr lang="zh-CN" altLang="zh-CN" dirty="0"/>
              <a:t>月</a:t>
            </a:r>
            <a:r>
              <a:rPr lang="en-US" altLang="zh-CN" dirty="0"/>
              <a:t>31</a:t>
            </a:r>
            <a:r>
              <a:rPr lang="zh-CN" altLang="zh-CN" dirty="0"/>
              <a:t>日</a:t>
            </a:r>
            <a:r>
              <a:rPr lang="zh-CN" altLang="en-US" dirty="0" smtClean="0">
                <a:latin typeface="+mn-ea"/>
              </a:rPr>
              <a:t>，共计</a:t>
            </a:r>
            <a:r>
              <a:rPr lang="en-US" altLang="zh-CN" dirty="0" smtClean="0">
                <a:latin typeface="+mn-ea"/>
              </a:rPr>
              <a:t>10</a:t>
            </a:r>
            <a:r>
              <a:rPr lang="zh-CN" altLang="en-US" dirty="0" smtClean="0">
                <a:latin typeface="+mn-ea"/>
              </a:rPr>
              <a:t>家</a:t>
            </a:r>
            <a:r>
              <a:rPr lang="zh-CN" altLang="en-US" dirty="0">
                <a:latin typeface="+mn-ea"/>
              </a:rPr>
              <a:t>医院</a:t>
            </a:r>
            <a:r>
              <a:rPr lang="zh-CN" altLang="en-US" dirty="0" smtClean="0">
                <a:latin typeface="+mn-ea"/>
              </a:rPr>
              <a:t>的</a:t>
            </a:r>
            <a:r>
              <a:rPr lang="en-US" altLang="zh-CN" dirty="0" smtClean="0">
                <a:latin typeface="+mn-ea"/>
              </a:rPr>
              <a:t>3245</a:t>
            </a:r>
            <a:r>
              <a:rPr lang="zh-CN" altLang="en-US" dirty="0" smtClean="0">
                <a:latin typeface="+mn-ea"/>
              </a:rPr>
              <a:t>例符合</a:t>
            </a:r>
            <a:r>
              <a:rPr lang="en-US" altLang="zh-CN" dirty="0"/>
              <a:t>1987</a:t>
            </a:r>
            <a:r>
              <a:rPr lang="zh-CN" altLang="zh-CN" dirty="0"/>
              <a:t>年美国风湿病学会</a:t>
            </a:r>
            <a:r>
              <a:rPr lang="en-US" altLang="zh-CN" dirty="0"/>
              <a:t>ACR</a:t>
            </a:r>
            <a:r>
              <a:rPr lang="zh-CN" altLang="zh-CN" dirty="0" smtClean="0"/>
              <a:t>标准</a:t>
            </a:r>
            <a:r>
              <a:rPr lang="zh-CN" altLang="en-US" dirty="0" smtClean="0"/>
              <a:t>或</a:t>
            </a:r>
            <a:r>
              <a:rPr lang="en-US" altLang="zh-CN" dirty="0" smtClean="0"/>
              <a:t>2009</a:t>
            </a:r>
            <a:r>
              <a:rPr lang="zh-CN" altLang="zh-CN" dirty="0"/>
              <a:t>年欧洲抗风湿病联盟</a:t>
            </a:r>
            <a:r>
              <a:rPr lang="en-US" altLang="zh-CN" dirty="0"/>
              <a:t>(EULAR)</a:t>
            </a:r>
            <a:r>
              <a:rPr lang="zh-CN" altLang="zh-CN" dirty="0"/>
              <a:t>分类标准</a:t>
            </a:r>
            <a:r>
              <a:rPr lang="zh-CN" altLang="en-US" dirty="0" smtClean="0">
                <a:latin typeface="+mn-ea"/>
              </a:rPr>
              <a:t>的类风湿关节炎患者。</a:t>
            </a:r>
            <a:endParaRPr lang="zh-CN" altLang="en-US" dirty="0">
              <a:latin typeface="+mn-ea"/>
            </a:endParaRPr>
          </a:p>
        </p:txBody>
      </p:sp>
      <p:sp>
        <p:nvSpPr>
          <p:cNvPr id="5" name="标题 1"/>
          <p:cNvSpPr txBox="1"/>
          <p:nvPr/>
        </p:nvSpPr>
        <p:spPr>
          <a:xfrm>
            <a:off x="995856" y="30191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latin typeface="黑体" panose="02010609060101010101" pitchFamily="49" charset="-122"/>
                <a:ea typeface="黑体" panose="02010609060101010101" pitchFamily="49" charset="-122"/>
              </a:rPr>
              <a:t>方法</a:t>
            </a:r>
            <a:endParaRPr lang="zh-CN" altLang="en-US" dirty="0">
              <a:latin typeface="黑体" panose="02010609060101010101" pitchFamily="49" charset="-122"/>
              <a:ea typeface="黑体" panose="02010609060101010101" pitchFamily="49" charset="-122"/>
            </a:endParaRPr>
          </a:p>
        </p:txBody>
      </p:sp>
      <p:sp>
        <p:nvSpPr>
          <p:cNvPr id="6" name="内容占位符 2"/>
          <p:cNvSpPr txBox="1"/>
          <p:nvPr/>
        </p:nvSpPr>
        <p:spPr>
          <a:xfrm>
            <a:off x="838200" y="4158921"/>
            <a:ext cx="10515600" cy="2541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dirty="0" smtClean="0">
                <a:latin typeface="+mn-ea"/>
                <a:cs typeface="Times New Roman" panose="02020603050405020304" charset="0"/>
                <a:sym typeface="+mn-ea"/>
              </a:rPr>
              <a:t>本研究</a:t>
            </a:r>
            <a:r>
              <a:rPr lang="zh-CN" altLang="zh-CN" dirty="0" smtClean="0">
                <a:latin typeface="+mn-ea"/>
                <a:cs typeface="Times New Roman" panose="02020603050405020304" charset="0"/>
                <a:sym typeface="+mn-ea"/>
              </a:rPr>
              <a:t>是一项前瞻性、非干预、病人登记</a:t>
            </a:r>
            <a:r>
              <a:rPr lang="zh-CN" altLang="en-US" dirty="0" smtClean="0">
                <a:latin typeface="+mn-ea"/>
                <a:cs typeface="Times New Roman" panose="02020603050405020304" charset="0"/>
                <a:sym typeface="+mn-ea"/>
              </a:rPr>
              <a:t>的</a:t>
            </a:r>
            <a:r>
              <a:rPr lang="zh-CN" altLang="zh-CN" dirty="0" smtClean="0">
                <a:latin typeface="+mn-ea"/>
                <a:cs typeface="Times New Roman" panose="02020603050405020304" charset="0"/>
                <a:sym typeface="+mn-ea"/>
              </a:rPr>
              <a:t>调查研究。</a:t>
            </a:r>
          </a:p>
          <a:p>
            <a:endParaRPr lang="zh-CN" altLang="en-US" sz="1000" dirty="0" smtClean="0">
              <a:latin typeface="+mn-ea"/>
            </a:endParaRPr>
          </a:p>
          <a:p>
            <a:r>
              <a:rPr lang="zh-CN" altLang="zh-CN" dirty="0" smtClean="0">
                <a:latin typeface="+mn-ea"/>
                <a:cs typeface="Times New Roman" panose="02020603050405020304" charset="0"/>
                <a:sym typeface="+mn-ea"/>
              </a:rPr>
              <a:t>不限定治疗方法及治疗药物，由临床医生根据患者的具体情况病情选择合适的治疗方案</a:t>
            </a:r>
            <a:r>
              <a:rPr lang="zh-CN" altLang="en-US" dirty="0" smtClean="0">
                <a:latin typeface="+mn-ea"/>
                <a:cs typeface="Times New Roman" panose="02020603050405020304" charset="0"/>
                <a:sym typeface="+mn-ea"/>
              </a:rPr>
              <a:t>。</a:t>
            </a:r>
            <a:r>
              <a:rPr lang="zh-CN" altLang="zh-CN" dirty="0" smtClean="0">
                <a:latin typeface="+mn-ea"/>
                <a:cs typeface="Times New Roman" panose="02020603050405020304" charset="0"/>
                <a:sym typeface="+mn-ea"/>
              </a:rPr>
              <a:t>中成药、中药治疗方案根据临床医生对患者四诊辩证用药。</a:t>
            </a:r>
            <a:endParaRPr lang="zh-CN" altLang="en-US"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主要记录指标</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07534" y="1526540"/>
            <a:ext cx="10895432" cy="4526280"/>
          </a:xfrm>
        </p:spPr>
        <p:txBody>
          <a:bodyPr>
            <a:noAutofit/>
          </a:bodyPr>
          <a:lstStyle/>
          <a:p>
            <a:pPr>
              <a:buClr>
                <a:srgbClr val="FF0000"/>
              </a:buClr>
              <a:buFont typeface="Wingdings" panose="05000000000000000000" pitchFamily="2" charset="2"/>
              <a:buChar char="u"/>
            </a:pPr>
            <a:r>
              <a:rPr lang="zh-CN" altLang="zh-CN" sz="2000" dirty="0" smtClean="0">
                <a:latin typeface="+mn-ea"/>
                <a:cs typeface="Times New Roman" panose="02020603050405020304" charset="0"/>
                <a:sym typeface="+mn-ea"/>
              </a:rPr>
              <a:t>患者人口学资料</a:t>
            </a:r>
          </a:p>
          <a:p>
            <a:pPr>
              <a:buClr>
                <a:srgbClr val="FF0000"/>
              </a:buClr>
              <a:buFont typeface="Wingdings" panose="05000000000000000000" pitchFamily="2" charset="2"/>
              <a:buChar char="u"/>
            </a:pPr>
            <a:r>
              <a:rPr lang="zh-CN" altLang="en-US" sz="2000" dirty="0" smtClean="0">
                <a:latin typeface="+mn-ea"/>
                <a:cs typeface="Times New Roman" panose="02020603050405020304" charset="0"/>
                <a:sym typeface="+mn-ea"/>
              </a:rPr>
              <a:t>既往史</a:t>
            </a:r>
            <a:endParaRPr lang="en-US" altLang="zh-CN" sz="2000" dirty="0" smtClean="0">
              <a:latin typeface="+mn-ea"/>
              <a:cs typeface="Times New Roman" panose="02020603050405020304" charset="0"/>
              <a:sym typeface="+mn-ea"/>
            </a:endParaRPr>
          </a:p>
          <a:p>
            <a:pPr>
              <a:buClr>
                <a:srgbClr val="FF0000"/>
              </a:buClr>
              <a:buFont typeface="Wingdings" panose="05000000000000000000" pitchFamily="2" charset="2"/>
              <a:buChar char="u"/>
            </a:pPr>
            <a:r>
              <a:rPr lang="zh-CN" altLang="zh-CN" sz="2000" dirty="0" smtClean="0">
                <a:latin typeface="+mn-ea"/>
                <a:cs typeface="Times New Roman" panose="02020603050405020304" charset="0"/>
                <a:sym typeface="+mn-ea"/>
              </a:rPr>
              <a:t>非初治患者的既往</a:t>
            </a:r>
            <a:r>
              <a:rPr lang="en-US" altLang="zh-CN" sz="2000" dirty="0" smtClean="0">
                <a:latin typeface="+mn-ea"/>
                <a:cs typeface="Times New Roman" panose="02020603050405020304" charset="0"/>
                <a:sym typeface="+mn-ea"/>
              </a:rPr>
              <a:t>3</a:t>
            </a:r>
            <a:r>
              <a:rPr lang="zh-CN" altLang="en-US" sz="2000" dirty="0" smtClean="0">
                <a:latin typeface="+mn-ea"/>
                <a:cs typeface="Times New Roman" panose="02020603050405020304" charset="0"/>
                <a:sym typeface="+mn-ea"/>
              </a:rPr>
              <a:t>个月</a:t>
            </a:r>
            <a:r>
              <a:rPr lang="zh-CN" altLang="zh-CN" sz="2000" dirty="0" smtClean="0">
                <a:latin typeface="+mn-ea"/>
                <a:cs typeface="Times New Roman" panose="02020603050405020304" charset="0"/>
                <a:sym typeface="+mn-ea"/>
              </a:rPr>
              <a:t>治疗纪录</a:t>
            </a:r>
          </a:p>
          <a:p>
            <a:pPr>
              <a:buClr>
                <a:srgbClr val="FF0000"/>
              </a:buClr>
              <a:buFont typeface="Wingdings" panose="05000000000000000000" pitchFamily="2" charset="2"/>
              <a:buChar char="u"/>
            </a:pPr>
            <a:r>
              <a:rPr lang="zh-CN" altLang="en-US" sz="2000" dirty="0" smtClean="0">
                <a:latin typeface="+mn-ea"/>
                <a:cs typeface="Times New Roman" panose="02020603050405020304" charset="0"/>
                <a:sym typeface="+mn-ea"/>
              </a:rPr>
              <a:t>关节功能检查</a:t>
            </a:r>
            <a:endParaRPr lang="en-US" altLang="zh-CN" sz="2000" dirty="0" smtClean="0">
              <a:latin typeface="+mn-ea"/>
              <a:cs typeface="Times New Roman" panose="02020603050405020304" charset="0"/>
              <a:sym typeface="+mn-ea"/>
            </a:endParaRPr>
          </a:p>
          <a:p>
            <a:pPr>
              <a:buClr>
                <a:srgbClr val="FF0000"/>
              </a:buClr>
              <a:buFont typeface="Wingdings" panose="05000000000000000000" pitchFamily="2" charset="2"/>
              <a:buChar char="u"/>
            </a:pPr>
            <a:r>
              <a:rPr lang="zh-CN" altLang="en-US" sz="2000" dirty="0" smtClean="0">
                <a:latin typeface="+mn-ea"/>
                <a:cs typeface="Times New Roman" panose="02020603050405020304" charset="0"/>
                <a:sym typeface="+mn-ea"/>
              </a:rPr>
              <a:t>晨僵和疼痛评分</a:t>
            </a:r>
            <a:endParaRPr lang="en-US" altLang="zh-CN" sz="2000" dirty="0" smtClean="0">
              <a:latin typeface="+mn-ea"/>
              <a:cs typeface="Times New Roman" panose="02020603050405020304" charset="0"/>
              <a:sym typeface="+mn-ea"/>
            </a:endParaRPr>
          </a:p>
          <a:p>
            <a:pPr>
              <a:buClr>
                <a:srgbClr val="FF0000"/>
              </a:buClr>
              <a:buFont typeface="Wingdings" panose="05000000000000000000" pitchFamily="2" charset="2"/>
              <a:buChar char="u"/>
            </a:pPr>
            <a:r>
              <a:rPr lang="zh-CN" altLang="en-US" sz="2000" dirty="0" smtClean="0">
                <a:latin typeface="+mn-ea"/>
                <a:cs typeface="Times New Roman" panose="02020603050405020304" charset="0"/>
                <a:sym typeface="+mn-ea"/>
              </a:rPr>
              <a:t>健康评分调查表（</a:t>
            </a:r>
            <a:r>
              <a:rPr lang="en-US" altLang="zh-CN" sz="2000" dirty="0" smtClean="0">
                <a:latin typeface="+mn-ea"/>
                <a:cs typeface="Times New Roman" panose="02020603050405020304" charset="0"/>
                <a:sym typeface="+mn-ea"/>
              </a:rPr>
              <a:t>HAQ</a:t>
            </a:r>
            <a:r>
              <a:rPr lang="zh-CN" altLang="en-US" sz="2000" dirty="0" smtClean="0">
                <a:latin typeface="+mn-ea"/>
                <a:cs typeface="Times New Roman" panose="02020603050405020304" charset="0"/>
                <a:sym typeface="+mn-ea"/>
              </a:rPr>
              <a:t>）</a:t>
            </a:r>
            <a:endParaRPr lang="en-US" altLang="zh-CN" sz="2000" dirty="0">
              <a:latin typeface="+mn-ea"/>
              <a:cs typeface="Times New Roman" panose="02020603050405020304" charset="0"/>
              <a:sym typeface="+mn-ea"/>
            </a:endParaRPr>
          </a:p>
          <a:p>
            <a:pPr>
              <a:buClr>
                <a:srgbClr val="FF0000"/>
              </a:buClr>
              <a:buFont typeface="Wingdings" panose="05000000000000000000" pitchFamily="2" charset="2"/>
              <a:buChar char="u"/>
            </a:pPr>
            <a:r>
              <a:rPr lang="zh-CN" altLang="zh-CN" sz="2000" dirty="0" smtClean="0">
                <a:latin typeface="+mn-ea"/>
                <a:cs typeface="Times New Roman" panose="02020603050405020304" charset="0"/>
                <a:sym typeface="+mn-ea"/>
              </a:rPr>
              <a:t>实验室检查：血</a:t>
            </a:r>
            <a:r>
              <a:rPr lang="zh-CN" altLang="en-US" sz="2000" dirty="0">
                <a:latin typeface="+mn-ea"/>
                <a:cs typeface="Times New Roman" panose="02020603050405020304" charset="0"/>
                <a:sym typeface="+mn-ea"/>
              </a:rPr>
              <a:t>尿</a:t>
            </a:r>
            <a:r>
              <a:rPr lang="zh-CN" altLang="zh-CN" sz="2000" dirty="0" smtClean="0">
                <a:latin typeface="+mn-ea"/>
                <a:cs typeface="Times New Roman" panose="02020603050405020304" charset="0"/>
                <a:sym typeface="+mn-ea"/>
              </a:rPr>
              <a:t>常规、血生化（肝肾功能、血脂</a:t>
            </a:r>
            <a:r>
              <a:rPr lang="zh-CN" altLang="en-US" sz="2000" dirty="0" smtClean="0">
                <a:latin typeface="+mn-ea"/>
                <a:cs typeface="Times New Roman" panose="02020603050405020304" charset="0"/>
                <a:sym typeface="+mn-ea"/>
              </a:rPr>
              <a:t>）炎症反应标志物（</a:t>
            </a:r>
            <a:r>
              <a:rPr lang="en-US" altLang="zh-CN" sz="2000" dirty="0">
                <a:latin typeface="+mn-ea"/>
                <a:cs typeface="Times New Roman" panose="02020603050405020304" charset="0"/>
                <a:sym typeface="+mn-ea"/>
              </a:rPr>
              <a:t>ESR</a:t>
            </a:r>
            <a:r>
              <a:rPr lang="zh-CN" altLang="zh-CN" sz="2000" dirty="0">
                <a:latin typeface="+mn-ea"/>
                <a:cs typeface="Times New Roman" panose="02020603050405020304" charset="0"/>
                <a:sym typeface="+mn-ea"/>
              </a:rPr>
              <a:t>、CRP</a:t>
            </a:r>
            <a:r>
              <a:rPr lang="zh-CN" altLang="en-US" sz="2000" dirty="0" smtClean="0">
                <a:latin typeface="+mn-ea"/>
                <a:cs typeface="Times New Roman" panose="02020603050405020304" charset="0"/>
                <a:sym typeface="+mn-ea"/>
              </a:rPr>
              <a:t>）、</a:t>
            </a:r>
            <a:r>
              <a:rPr lang="en-US" altLang="zh-CN" sz="2000" dirty="0" smtClean="0">
                <a:latin typeface="+mn-ea"/>
                <a:cs typeface="Times New Roman" panose="02020603050405020304" charset="0"/>
                <a:sym typeface="+mn-ea"/>
              </a:rPr>
              <a:t>RF</a:t>
            </a:r>
            <a:r>
              <a:rPr lang="zh-CN" altLang="en-US" sz="2000" dirty="0" smtClean="0">
                <a:latin typeface="+mn-ea"/>
                <a:cs typeface="Times New Roman" panose="02020603050405020304" charset="0"/>
                <a:sym typeface="+mn-ea"/>
              </a:rPr>
              <a:t>、</a:t>
            </a:r>
            <a:r>
              <a:rPr lang="en-US" altLang="zh-CN" sz="2000" dirty="0" smtClean="0">
                <a:latin typeface="+mn-ea"/>
                <a:cs typeface="Times New Roman" panose="02020603050405020304" charset="0"/>
                <a:sym typeface="+mn-ea"/>
              </a:rPr>
              <a:t>CC</a:t>
            </a:r>
          </a:p>
          <a:p>
            <a:pPr>
              <a:buClr>
                <a:srgbClr val="FF0000"/>
              </a:buClr>
              <a:buFont typeface="Wingdings" panose="05000000000000000000" pitchFamily="2" charset="2"/>
              <a:buChar char="u"/>
            </a:pPr>
            <a:r>
              <a:rPr lang="zh-CN" altLang="zh-CN" sz="2000" dirty="0">
                <a:latin typeface="+mn-ea"/>
                <a:cs typeface="Times New Roman" panose="02020603050405020304" charset="0"/>
                <a:sym typeface="+mn-ea"/>
              </a:rPr>
              <a:t>影像学</a:t>
            </a:r>
            <a:r>
              <a:rPr lang="zh-CN" altLang="zh-CN" sz="2000" dirty="0" smtClean="0">
                <a:latin typeface="+mn-ea"/>
                <a:cs typeface="Times New Roman" panose="02020603050405020304" charset="0"/>
                <a:sym typeface="+mn-ea"/>
              </a:rPr>
              <a:t>检查</a:t>
            </a:r>
            <a:r>
              <a:rPr lang="zh-CN" altLang="en-US" sz="2000" dirty="0" smtClean="0">
                <a:latin typeface="+mn-ea"/>
                <a:cs typeface="Times New Roman" panose="02020603050405020304" charset="0"/>
                <a:sym typeface="+mn-ea"/>
              </a:rPr>
              <a:t>：双手</a:t>
            </a:r>
            <a:r>
              <a:rPr lang="en-US" altLang="zh-CN" sz="2000" dirty="0" smtClean="0">
                <a:latin typeface="+mn-ea"/>
                <a:cs typeface="Times New Roman" panose="02020603050405020304" charset="0"/>
                <a:sym typeface="+mn-ea"/>
              </a:rPr>
              <a:t>X</a:t>
            </a:r>
            <a:r>
              <a:rPr lang="zh-CN" altLang="en-US" sz="2000" dirty="0" smtClean="0">
                <a:latin typeface="+mn-ea"/>
                <a:cs typeface="Times New Roman" panose="02020603050405020304" charset="0"/>
                <a:sym typeface="+mn-ea"/>
              </a:rPr>
              <a:t>线检查</a:t>
            </a:r>
            <a:endParaRPr lang="en-US" altLang="zh-CN" sz="2000" dirty="0">
              <a:latin typeface="+mn-ea"/>
              <a:cs typeface="Times New Roman" panose="02020603050405020304" charset="0"/>
              <a:sym typeface="+mn-ea"/>
            </a:endParaRPr>
          </a:p>
          <a:p>
            <a:pPr>
              <a:buClr>
                <a:srgbClr val="FF0000"/>
              </a:buClr>
              <a:buFont typeface="Wingdings" panose="05000000000000000000" pitchFamily="2" charset="2"/>
              <a:buChar char="u"/>
            </a:pPr>
            <a:r>
              <a:rPr lang="zh-CN" altLang="zh-CN" sz="2000" dirty="0" smtClean="0">
                <a:latin typeface="+mn-ea"/>
                <a:cs typeface="Times New Roman" panose="02020603050405020304" charset="0"/>
                <a:sym typeface="+mn-ea"/>
              </a:rPr>
              <a:t>中医证候</a:t>
            </a:r>
          </a:p>
          <a:p>
            <a:pPr>
              <a:buClr>
                <a:srgbClr val="FF0000"/>
              </a:buClr>
              <a:buFont typeface="Wingdings" panose="05000000000000000000" pitchFamily="2" charset="2"/>
              <a:buChar char="u"/>
            </a:pPr>
            <a:r>
              <a:rPr lang="zh-CN" altLang="zh-CN" sz="2000" dirty="0" smtClean="0">
                <a:latin typeface="+mn-ea"/>
                <a:cs typeface="Times New Roman" panose="02020603050405020304" charset="0"/>
                <a:sym typeface="+mn-ea"/>
              </a:rPr>
              <a:t>治疗情况</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887" y="193961"/>
            <a:ext cx="10972800" cy="676275"/>
          </a:xfrm>
        </p:spPr>
        <p:txBody>
          <a:bodyPr>
            <a:noAutofit/>
          </a:bodyPr>
          <a:lstStyle/>
          <a:p>
            <a:r>
              <a:rPr lang="zh-CN" altLang="en-US" sz="2400" dirty="0" smtClean="0">
                <a:sym typeface="+mn-ea"/>
              </a:rPr>
              <a:t>在</a:t>
            </a:r>
            <a:r>
              <a:rPr lang="en-US" altLang="zh-CN" sz="2400" dirty="0" smtClean="0">
                <a:sym typeface="+mn-ea"/>
              </a:rPr>
              <a:t>10</a:t>
            </a:r>
            <a:r>
              <a:rPr lang="zh-CN" altLang="en-US" sz="2400" dirty="0" smtClean="0">
                <a:sym typeface="+mn-ea"/>
              </a:rPr>
              <a:t>家</a:t>
            </a:r>
            <a:r>
              <a:rPr lang="zh-CN" altLang="en-US" sz="2400" dirty="0">
                <a:sym typeface="+mn-ea"/>
              </a:rPr>
              <a:t>医院共计入组</a:t>
            </a:r>
            <a:r>
              <a:rPr lang="en-US" altLang="zh-CN" sz="2400" dirty="0" smtClean="0">
                <a:sym typeface="+mn-ea"/>
              </a:rPr>
              <a:t>3245</a:t>
            </a:r>
            <a:r>
              <a:rPr lang="zh-CN" altLang="en-US" sz="2400" dirty="0" smtClean="0">
                <a:sym typeface="+mn-ea"/>
              </a:rPr>
              <a:t>例患者</a:t>
            </a:r>
          </a:p>
        </p:txBody>
      </p:sp>
      <p:graphicFrame>
        <p:nvGraphicFramePr>
          <p:cNvPr id="5" name="图表 4"/>
          <p:cNvGraphicFramePr>
            <a:graphicFrameLocks/>
          </p:cNvGraphicFramePr>
          <p:nvPr>
            <p:extLst>
              <p:ext uri="{D42A27DB-BD31-4B8C-83A1-F6EECF244321}">
                <p14:modId xmlns:p14="http://schemas.microsoft.com/office/powerpoint/2010/main" val="3152829049"/>
              </p:ext>
            </p:extLst>
          </p:nvPr>
        </p:nvGraphicFramePr>
        <p:xfrm>
          <a:off x="868745" y="870236"/>
          <a:ext cx="10805942" cy="57388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150225907"/>
              </p:ext>
            </p:extLst>
          </p:nvPr>
        </p:nvGraphicFramePr>
        <p:xfrm>
          <a:off x="1775520" y="548681"/>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dirty="0">
                <a:solidFill>
                  <a:srgbClr val="000000"/>
                </a:solidFill>
                <a:latin typeface="微软雅黑" panose="020B0503020204020204" charset="-122"/>
                <a:ea typeface="微软雅黑" panose="020B0503020204020204" charset="-122"/>
                <a:sym typeface="Times New Roman" panose="02020603050405020304" charset="0"/>
              </a:rPr>
              <a:t>性别</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 </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183293699"/>
              </p:ext>
            </p:extLst>
          </p:nvPr>
        </p:nvGraphicFramePr>
        <p:xfrm>
          <a:off x="8016213" y="2276872"/>
          <a:ext cx="3552396" cy="2232249"/>
        </p:xfrm>
        <a:graphic>
          <a:graphicData uri="http://schemas.openxmlformats.org/drawingml/2006/table">
            <a:tbl>
              <a:tblPr firstRow="1" firstCol="1" lastRow="1" lastCol="1">
                <a:tableStyleId>{9D7B26C5-4107-4FEC-AEDC-1716B250A1EF}</a:tableStyleId>
              </a:tblPr>
              <a:tblGrid>
                <a:gridCol w="1184487">
                  <a:extLst>
                    <a:ext uri="{9D8B030D-6E8A-4147-A177-3AD203B41FA5}">
                      <a16:colId xmlns:a16="http://schemas.microsoft.com/office/drawing/2014/main" val="20000"/>
                    </a:ext>
                  </a:extLst>
                </a:gridCol>
                <a:gridCol w="1183777">
                  <a:extLst>
                    <a:ext uri="{9D8B030D-6E8A-4147-A177-3AD203B41FA5}">
                      <a16:colId xmlns:a16="http://schemas.microsoft.com/office/drawing/2014/main" val="20001"/>
                    </a:ext>
                  </a:extLst>
                </a:gridCol>
                <a:gridCol w="1184132">
                  <a:extLst>
                    <a:ext uri="{9D8B030D-6E8A-4147-A177-3AD203B41FA5}">
                      <a16:colId xmlns:a16="http://schemas.microsoft.com/office/drawing/2014/main" val="20002"/>
                    </a:ext>
                  </a:extLst>
                </a:gridCol>
              </a:tblGrid>
              <a:tr h="744083">
                <a:tc>
                  <a:txBody>
                    <a:bodyPr/>
                    <a:lstStyle/>
                    <a:p>
                      <a:pPr algn="ctr">
                        <a:spcBef>
                          <a:spcPts val="180"/>
                        </a:spcBef>
                        <a:spcAft>
                          <a:spcPts val="180"/>
                        </a:spcAft>
                      </a:pPr>
                      <a:r>
                        <a:rPr lang="en-US" sz="1800" b="0" dirty="0">
                          <a:effectLst/>
                          <a:uFill>
                            <a:solidFill>
                              <a:srgbClr val="000000"/>
                            </a:solidFill>
                          </a:uFill>
                          <a:latin typeface="+mn-ea"/>
                          <a:ea typeface="+mn-ea"/>
                        </a:rPr>
                        <a:t>性别</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Times New Roman" panose="02020603050405020304"/>
                        </a:rPr>
                        <a:t>女</a:t>
                      </a:r>
                      <a:endParaRPr lang="en-US" sz="1800" b="1" dirty="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2650</a:t>
                      </a:r>
                      <a:endParaRPr lang="en-US" sz="1800" b="1" dirty="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81.79%</a:t>
                      </a:r>
                      <a:endParaRPr lang="en-US" sz="1800" b="1" dirty="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a:effectLst/>
                          <a:uFill>
                            <a:solidFill>
                              <a:srgbClr val="000000"/>
                            </a:solidFill>
                          </a:uFill>
                          <a:latin typeface="+mn-ea"/>
                          <a:ea typeface="+mn-ea"/>
                          <a:cs typeface="+mn-cs"/>
                        </a:rPr>
                        <a:t>男</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590</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rPr>
                        <a:t>18.21%</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6" name="图片 5"/>
          <p:cNvPicPr/>
          <p:nvPr/>
        </p:nvPicPr>
        <p:blipFill>
          <a:blip r:embed="rId2"/>
          <a:srcRect/>
          <a:stretch>
            <a:fillRect/>
          </a:stretch>
        </p:blipFill>
        <p:spPr bwMode="auto">
          <a:xfrm>
            <a:off x="1281309" y="1403131"/>
            <a:ext cx="4457340" cy="52517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就诊</a:t>
            </a:r>
            <a:r>
              <a:rPr lang="zh-CN" altLang="en-US" sz="3600" dirty="0" smtClean="0">
                <a:solidFill>
                  <a:srgbClr val="000000"/>
                </a:solidFill>
                <a:latin typeface="微软雅黑" panose="020B0503020204020204" charset="-122"/>
                <a:ea typeface="微软雅黑" panose="020B0503020204020204" charset="-122"/>
                <a:sym typeface="Times New Roman" panose="02020603050405020304" charset="0"/>
              </a:rPr>
              <a:t>年龄</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3" name="矩形 2"/>
          <p:cNvSpPr/>
          <p:nvPr/>
        </p:nvSpPr>
        <p:spPr>
          <a:xfrm>
            <a:off x="5361555" y="5866619"/>
            <a:ext cx="3331361" cy="369332"/>
          </a:xfrm>
          <a:prstGeom prst="rect">
            <a:avLst/>
          </a:prstGeom>
        </p:spPr>
        <p:txBody>
          <a:bodyPr wrap="none">
            <a:spAutoFit/>
          </a:bodyPr>
          <a:lstStyle/>
          <a:p>
            <a:r>
              <a:rPr lang="zh-CN" altLang="zh-CN" b="1" dirty="0" smtClean="0">
                <a:latin typeface="+mn-ea"/>
              </a:rPr>
              <a:t>平均</a:t>
            </a:r>
            <a:r>
              <a:rPr lang="zh-CN" altLang="en-US" b="1" dirty="0">
                <a:latin typeface="+mn-ea"/>
              </a:rPr>
              <a:t>就诊</a:t>
            </a:r>
            <a:r>
              <a:rPr lang="zh-CN" altLang="zh-CN" b="1" dirty="0" smtClean="0">
                <a:latin typeface="+mn-ea"/>
              </a:rPr>
              <a:t>年龄</a:t>
            </a:r>
            <a:r>
              <a:rPr lang="en-US" altLang="zh-CN" b="1" dirty="0" smtClean="0">
                <a:latin typeface="+mn-ea"/>
              </a:rPr>
              <a:t> 60.23±12.68</a:t>
            </a:r>
            <a:r>
              <a:rPr lang="zh-CN" altLang="zh-CN" b="1" dirty="0" smtClean="0">
                <a:latin typeface="+mn-ea"/>
              </a:rPr>
              <a:t>岁</a:t>
            </a:r>
          </a:p>
        </p:txBody>
      </p:sp>
      <p:pic>
        <p:nvPicPr>
          <p:cNvPr id="10" name="图片 9"/>
          <p:cNvPicPr/>
          <p:nvPr/>
        </p:nvPicPr>
        <p:blipFill>
          <a:blip r:embed="rId2"/>
          <a:srcRect/>
          <a:stretch>
            <a:fillRect/>
          </a:stretch>
        </p:blipFill>
        <p:spPr bwMode="auto">
          <a:xfrm>
            <a:off x="2805757" y="1513532"/>
            <a:ext cx="6763911" cy="420805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发病</a:t>
            </a:r>
            <a:r>
              <a:rPr lang="zh-CN" altLang="en-US" sz="3600" dirty="0" smtClean="0">
                <a:solidFill>
                  <a:srgbClr val="000000"/>
                </a:solidFill>
                <a:latin typeface="微软雅黑" panose="020B0503020204020204" charset="-122"/>
                <a:ea typeface="微软雅黑" panose="020B0503020204020204" charset="-122"/>
                <a:sym typeface="Times New Roman" panose="02020603050405020304" charset="0"/>
              </a:rPr>
              <a:t>年龄</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3" name="矩形 2"/>
          <p:cNvSpPr/>
          <p:nvPr/>
        </p:nvSpPr>
        <p:spPr>
          <a:xfrm>
            <a:off x="814917" y="5206314"/>
            <a:ext cx="3331361" cy="369332"/>
          </a:xfrm>
          <a:prstGeom prst="rect">
            <a:avLst/>
          </a:prstGeom>
        </p:spPr>
        <p:txBody>
          <a:bodyPr wrap="none">
            <a:spAutoFit/>
          </a:bodyPr>
          <a:lstStyle/>
          <a:p>
            <a:r>
              <a:rPr lang="zh-CN" altLang="zh-CN" b="1" dirty="0" smtClean="0">
                <a:latin typeface="+mn-ea"/>
              </a:rPr>
              <a:t>平均</a:t>
            </a:r>
            <a:r>
              <a:rPr lang="zh-CN" altLang="en-US" b="1" dirty="0">
                <a:latin typeface="+mn-ea"/>
              </a:rPr>
              <a:t>发病</a:t>
            </a:r>
            <a:r>
              <a:rPr lang="zh-CN" altLang="zh-CN" b="1" dirty="0" smtClean="0">
                <a:latin typeface="+mn-ea"/>
              </a:rPr>
              <a:t>年龄</a:t>
            </a:r>
            <a:r>
              <a:rPr lang="en-US" altLang="zh-CN" b="1" dirty="0" smtClean="0">
                <a:latin typeface="+mn-ea"/>
              </a:rPr>
              <a:t> 49.21±14.17</a:t>
            </a:r>
            <a:r>
              <a:rPr lang="zh-CN" altLang="zh-CN" b="1" dirty="0" smtClean="0">
                <a:latin typeface="+mn-ea"/>
              </a:rPr>
              <a:t>岁</a:t>
            </a:r>
          </a:p>
        </p:txBody>
      </p:sp>
      <p:pic>
        <p:nvPicPr>
          <p:cNvPr id="6" name="图片 5"/>
          <p:cNvPicPr/>
          <p:nvPr/>
        </p:nvPicPr>
        <p:blipFill>
          <a:blip r:embed="rId2"/>
          <a:srcRect/>
          <a:stretch>
            <a:fillRect/>
          </a:stretch>
        </p:blipFill>
        <p:spPr bwMode="auto">
          <a:xfrm>
            <a:off x="181368" y="1261241"/>
            <a:ext cx="5147290" cy="3352042"/>
          </a:xfrm>
          <a:prstGeom prst="rect">
            <a:avLst/>
          </a:prstGeom>
          <a:noFill/>
          <a:ln w="9525">
            <a:noFill/>
            <a:miter lim="800000"/>
            <a:headEnd/>
            <a:tailEnd/>
          </a:ln>
        </p:spPr>
      </p:pic>
      <p:pic>
        <p:nvPicPr>
          <p:cNvPr id="7" name="图片 6"/>
          <p:cNvPicPr/>
          <p:nvPr/>
        </p:nvPicPr>
        <p:blipFill>
          <a:blip r:embed="rId3"/>
          <a:stretch>
            <a:fillRect/>
          </a:stretch>
        </p:blipFill>
        <p:spPr>
          <a:xfrm>
            <a:off x="6301317" y="1261241"/>
            <a:ext cx="4852670" cy="3079750"/>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1173483824"/>
              </p:ext>
            </p:extLst>
          </p:nvPr>
        </p:nvGraphicFramePr>
        <p:xfrm>
          <a:off x="6290442" y="4340991"/>
          <a:ext cx="5234152" cy="2154402"/>
        </p:xfrm>
        <a:graphic>
          <a:graphicData uri="http://schemas.openxmlformats.org/drawingml/2006/table">
            <a:tbl>
              <a:tblPr firstRow="1" firstCol="1" lastRow="1" lastCol="1">
                <a:tableStyleId>{9D7B26C5-4107-4FEC-AEDC-1716B250A1EF}</a:tableStyleId>
              </a:tblPr>
              <a:tblGrid>
                <a:gridCol w="1752090">
                  <a:extLst>
                    <a:ext uri="{9D8B030D-6E8A-4147-A177-3AD203B41FA5}">
                      <a16:colId xmlns:a16="http://schemas.microsoft.com/office/drawing/2014/main" val="20000"/>
                    </a:ext>
                  </a:extLst>
                </a:gridCol>
                <a:gridCol w="1741031">
                  <a:extLst>
                    <a:ext uri="{9D8B030D-6E8A-4147-A177-3AD203B41FA5}">
                      <a16:colId xmlns:a16="http://schemas.microsoft.com/office/drawing/2014/main" val="20001"/>
                    </a:ext>
                  </a:extLst>
                </a:gridCol>
                <a:gridCol w="1741031">
                  <a:extLst>
                    <a:ext uri="{9D8B030D-6E8A-4147-A177-3AD203B41FA5}">
                      <a16:colId xmlns:a16="http://schemas.microsoft.com/office/drawing/2014/main" val="20002"/>
                    </a:ext>
                  </a:extLst>
                </a:gridCol>
              </a:tblGrid>
              <a:tr h="688209">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发病年龄</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小于30岁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314</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10.52%</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7200">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30-60岁</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a:solidFill>
                            <a:srgbClr val="0070C0"/>
                          </a:solidFill>
                          <a:effectLst/>
                          <a:uFill>
                            <a:solidFill>
                              <a:srgbClr val="000000"/>
                            </a:solidFill>
                          </a:uFill>
                          <a:latin typeface="+mn-ea"/>
                          <a:ea typeface="+mn-ea"/>
                          <a:cs typeface="+mn-cs"/>
                        </a:rPr>
                        <a:t>1986</a:t>
                      </a:r>
                      <a:endParaRPr lang="zh-CN" sz="1800" b="1" kern="120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66.55%</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1793">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60岁以上</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684</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22.92%</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85837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——BMI</a:t>
            </a:r>
            <a:endParaRPr lang="zh-CN" altLang="en-US" sz="360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9" name="矩形 8"/>
          <p:cNvSpPr/>
          <p:nvPr/>
        </p:nvSpPr>
        <p:spPr>
          <a:xfrm>
            <a:off x="1398241" y="4496934"/>
            <a:ext cx="3673366" cy="400110"/>
          </a:xfrm>
          <a:prstGeom prst="rect">
            <a:avLst/>
          </a:prstGeom>
        </p:spPr>
        <p:txBody>
          <a:bodyPr wrap="square">
            <a:spAutoFit/>
          </a:bodyPr>
          <a:lstStyle/>
          <a:p>
            <a:r>
              <a:rPr lang="en-US" altLang="zh-CN" sz="2000" b="1" dirty="0" smtClean="0">
                <a:latin typeface="+mn-ea"/>
              </a:rPr>
              <a:t>BMI</a:t>
            </a:r>
            <a:r>
              <a:rPr lang="zh-CN" altLang="en-US" sz="2000" b="1" dirty="0" smtClean="0">
                <a:latin typeface="+mn-ea"/>
              </a:rPr>
              <a:t>均值</a:t>
            </a:r>
            <a:r>
              <a:rPr lang="en-US" altLang="zh-CN" sz="2000" b="1" dirty="0" smtClean="0">
                <a:latin typeface="+mn-ea"/>
              </a:rPr>
              <a:t> 21.98±2.71</a:t>
            </a:r>
          </a:p>
        </p:txBody>
      </p:sp>
      <p:pic>
        <p:nvPicPr>
          <p:cNvPr id="11" name="图片 10"/>
          <p:cNvPicPr/>
          <p:nvPr/>
        </p:nvPicPr>
        <p:blipFill>
          <a:blip r:embed="rId3"/>
          <a:srcRect/>
          <a:stretch>
            <a:fillRect/>
          </a:stretch>
        </p:blipFill>
        <p:spPr bwMode="auto">
          <a:xfrm>
            <a:off x="814917" y="1359596"/>
            <a:ext cx="4461510" cy="296989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6669908" y="2469830"/>
            <a:ext cx="4965043" cy="4054208"/>
          </a:xfrm>
          <a:prstGeom prst="rect">
            <a:avLst/>
          </a:prstGeom>
          <a:noFill/>
          <a:ln w="9525">
            <a:noFill/>
            <a:miter lim="800000"/>
            <a:headEnd/>
            <a:tailEnd/>
          </a:ln>
        </p:spPr>
      </p:pic>
      <p:sp>
        <p:nvSpPr>
          <p:cNvPr id="14" name="矩形 13"/>
          <p:cNvSpPr/>
          <p:nvPr/>
        </p:nvSpPr>
        <p:spPr>
          <a:xfrm>
            <a:off x="7315746" y="1350017"/>
            <a:ext cx="4193082" cy="1200329"/>
          </a:xfrm>
          <a:prstGeom prst="rect">
            <a:avLst/>
          </a:prstGeom>
        </p:spPr>
        <p:txBody>
          <a:bodyPr wrap="square">
            <a:spAutoFit/>
          </a:bodyPr>
          <a:lstStyle/>
          <a:p>
            <a:r>
              <a:rPr lang="zh-CN" altLang="en-US" sz="2000" b="1" dirty="0" smtClean="0">
                <a:latin typeface="+mn-ea"/>
              </a:rPr>
              <a:t>体重异常（</a:t>
            </a:r>
            <a:r>
              <a:rPr lang="en-US" altLang="zh-CN" sz="2000" b="1" dirty="0" smtClean="0">
                <a:latin typeface="+mn-ea"/>
              </a:rPr>
              <a:t>BMI</a:t>
            </a:r>
            <a:r>
              <a:rPr lang="zh-CN" altLang="en-US" sz="2000" b="1" dirty="0" smtClean="0">
                <a:latin typeface="+mn-ea"/>
              </a:rPr>
              <a:t>≥</a:t>
            </a:r>
            <a:r>
              <a:rPr lang="en-US" altLang="zh-CN" sz="2000" b="1" dirty="0" smtClean="0">
                <a:latin typeface="+mn-ea"/>
              </a:rPr>
              <a:t>24</a:t>
            </a:r>
            <a:r>
              <a:rPr lang="zh-CN" altLang="en-US" sz="2000" b="1" dirty="0" smtClean="0">
                <a:latin typeface="+mn-ea"/>
              </a:rPr>
              <a:t>或者</a:t>
            </a:r>
            <a:r>
              <a:rPr lang="en-US" altLang="zh-CN" sz="2000" b="1" dirty="0" smtClean="0">
                <a:latin typeface="+mn-ea"/>
              </a:rPr>
              <a:t>BMI</a:t>
            </a:r>
            <a:r>
              <a:rPr lang="zh-CN" altLang="en-US" sz="2000" b="1" dirty="0" smtClean="0">
                <a:latin typeface="+mn-ea"/>
              </a:rPr>
              <a:t>＜</a:t>
            </a:r>
            <a:r>
              <a:rPr lang="en-US" altLang="zh-CN" sz="2000" b="1" dirty="0" smtClean="0">
                <a:latin typeface="+mn-ea"/>
              </a:rPr>
              <a:t>18.5</a:t>
            </a:r>
            <a:r>
              <a:rPr lang="zh-CN" altLang="en-US" sz="2000" b="1" dirty="0" smtClean="0">
                <a:latin typeface="+mn-ea"/>
              </a:rPr>
              <a:t>）的受试者合计占总数的</a:t>
            </a:r>
            <a:r>
              <a:rPr lang="en-US" altLang="zh-CN" sz="2000" b="1" dirty="0" smtClean="0">
                <a:solidFill>
                  <a:srgbClr val="0070C0"/>
                </a:solidFill>
                <a:latin typeface="+mn-ea"/>
              </a:rPr>
              <a:t>28.29</a:t>
            </a:r>
            <a:r>
              <a:rPr lang="en-US" altLang="zh-CN" sz="2000" b="1" dirty="0" smtClean="0">
                <a:latin typeface="+mn-ea"/>
              </a:rPr>
              <a:t>%</a:t>
            </a:r>
            <a:r>
              <a:rPr lang="zh-CN" altLang="en-US" sz="2000" b="1" dirty="0" smtClean="0">
                <a:latin typeface="+mn-ea"/>
              </a:rPr>
              <a:t>。</a:t>
            </a:r>
            <a:endParaRPr lang="en-US" altLang="zh-CN" sz="2000" b="1" dirty="0" smtClean="0">
              <a:latin typeface="+mn-ea"/>
            </a:endParaRPr>
          </a:p>
          <a:p>
            <a:r>
              <a:rPr lang="zh-CN" altLang="en-US" sz="2000" b="1" dirty="0" smtClean="0">
                <a:latin typeface="+mn-ea"/>
              </a:rPr>
              <a:t>近</a:t>
            </a:r>
            <a:r>
              <a:rPr lang="en-US" altLang="zh-CN" sz="3200" b="1" dirty="0" smtClean="0">
                <a:latin typeface="+mn-ea"/>
              </a:rPr>
              <a:t>¾</a:t>
            </a:r>
            <a:r>
              <a:rPr lang="zh-CN" altLang="en-US" sz="2000" b="1" dirty="0" smtClean="0">
                <a:latin typeface="+mn-ea"/>
              </a:rPr>
              <a:t>的类风关患者体重正常。</a:t>
            </a:r>
            <a:endParaRPr lang="en-US" altLang="zh-CN" sz="2000" b="1" dirty="0">
              <a:latin typeface="+mn-e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dirty="0" smtClean="0">
                <a:solidFill>
                  <a:srgbClr val="000000"/>
                </a:solidFill>
                <a:latin typeface="微软雅黑" panose="020B0503020204020204" charset="-122"/>
                <a:ea typeface="微软雅黑" panose="020B0503020204020204" charset="-122"/>
                <a:sym typeface="Times New Roman" panose="02020603050405020304" charset="0"/>
              </a:rPr>
              <a:t>家族史</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913275186"/>
              </p:ext>
            </p:extLst>
          </p:nvPr>
        </p:nvGraphicFramePr>
        <p:xfrm>
          <a:off x="6912627" y="2299273"/>
          <a:ext cx="4485841" cy="2232386"/>
        </p:xfrm>
        <a:graphic>
          <a:graphicData uri="http://schemas.openxmlformats.org/drawingml/2006/table">
            <a:tbl>
              <a:tblPr firstRow="1" firstCol="1" lastRow="1" lastCol="1">
                <a:tableStyleId>{9D7B26C5-4107-4FEC-AEDC-1716B250A1EF}</a:tableStyleId>
              </a:tblPr>
              <a:tblGrid>
                <a:gridCol w="1495385">
                  <a:extLst>
                    <a:ext uri="{9D8B030D-6E8A-4147-A177-3AD203B41FA5}">
                      <a16:colId xmlns:a16="http://schemas.microsoft.com/office/drawing/2014/main" val="20000"/>
                    </a:ext>
                  </a:extLst>
                </a:gridCol>
                <a:gridCol w="1495228">
                  <a:extLst>
                    <a:ext uri="{9D8B030D-6E8A-4147-A177-3AD203B41FA5}">
                      <a16:colId xmlns:a16="http://schemas.microsoft.com/office/drawing/2014/main" val="20001"/>
                    </a:ext>
                  </a:extLst>
                </a:gridCol>
                <a:gridCol w="1495228">
                  <a:extLst>
                    <a:ext uri="{9D8B030D-6E8A-4147-A177-3AD203B41FA5}">
                      <a16:colId xmlns:a16="http://schemas.microsoft.com/office/drawing/2014/main" val="20002"/>
                    </a:ext>
                  </a:extLst>
                </a:gridCol>
              </a:tblGrid>
              <a:tr h="744220">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家族史</a:t>
                      </a:r>
                      <a:r>
                        <a:rPr lang="en-US" altLang="zh-CN" sz="1800" b="0" dirty="0" smtClean="0">
                          <a:effectLst/>
                          <a:uFill>
                            <a:solidFill>
                              <a:srgbClr val="000000"/>
                            </a:solidFill>
                          </a:uFill>
                          <a:latin typeface="+mn-ea"/>
                          <a:ea typeface="+mn-ea"/>
                          <a:cs typeface="+mn-cs"/>
                        </a:rPr>
                        <a:t>(</a:t>
                      </a:r>
                      <a:r>
                        <a:rPr lang="zh-CN" altLang="en-US" sz="1800" b="0" dirty="0" smtClean="0">
                          <a:effectLst/>
                          <a:uFill>
                            <a:solidFill>
                              <a:srgbClr val="000000"/>
                            </a:solidFill>
                          </a:uFill>
                          <a:latin typeface="+mn-ea"/>
                          <a:ea typeface="+mn-ea"/>
                          <a:cs typeface="+mn-cs"/>
                        </a:rPr>
                        <a:t>风湿免疫相关</a:t>
                      </a:r>
                      <a:r>
                        <a:rPr lang="en-US" altLang="zh-CN" sz="1800" b="0" dirty="0" smtClean="0">
                          <a:effectLst/>
                          <a:uFill>
                            <a:solidFill>
                              <a:srgbClr val="000000"/>
                            </a:solidFill>
                          </a:uFill>
                          <a:latin typeface="+mn-ea"/>
                          <a:ea typeface="+mn-ea"/>
                          <a:cs typeface="+mn-cs"/>
                        </a:rPr>
                        <a:t>)</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无</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3063</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94.48%</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有</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mn-cs"/>
                        </a:rPr>
                        <a:t>179</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rPr>
                        <a:t>5.52%</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6" name="图片 5"/>
          <p:cNvPicPr/>
          <p:nvPr/>
        </p:nvPicPr>
        <p:blipFill>
          <a:blip r:embed="rId2"/>
          <a:srcRect/>
          <a:stretch>
            <a:fillRect/>
          </a:stretch>
        </p:blipFill>
        <p:spPr bwMode="auto">
          <a:xfrm>
            <a:off x="1421743" y="1488463"/>
            <a:ext cx="4674257" cy="504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饮酒史</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803720255"/>
              </p:ext>
            </p:extLst>
          </p:nvPr>
        </p:nvGraphicFramePr>
        <p:xfrm>
          <a:off x="6863899" y="2235596"/>
          <a:ext cx="3771636" cy="2248896"/>
        </p:xfrm>
        <a:graphic>
          <a:graphicData uri="http://schemas.openxmlformats.org/drawingml/2006/table">
            <a:tbl>
              <a:tblPr firstRow="1" firstCol="1" lastRow="1" lastCol="1">
                <a:tableStyleId>{9D7B26C5-4107-4FEC-AEDC-1716B250A1EF}</a:tableStyleId>
              </a:tblPr>
              <a:tblGrid>
                <a:gridCol w="1437640">
                  <a:extLst>
                    <a:ext uri="{9D8B030D-6E8A-4147-A177-3AD203B41FA5}">
                      <a16:colId xmlns:a16="http://schemas.microsoft.com/office/drawing/2014/main" val="20000"/>
                    </a:ext>
                  </a:extLst>
                </a:gridCol>
                <a:gridCol w="1076828">
                  <a:extLst>
                    <a:ext uri="{9D8B030D-6E8A-4147-A177-3AD203B41FA5}">
                      <a16:colId xmlns:a16="http://schemas.microsoft.com/office/drawing/2014/main" val="20001"/>
                    </a:ext>
                  </a:extLst>
                </a:gridCol>
                <a:gridCol w="1257168">
                  <a:extLst>
                    <a:ext uri="{9D8B030D-6E8A-4147-A177-3AD203B41FA5}">
                      <a16:colId xmlns:a16="http://schemas.microsoft.com/office/drawing/2014/main" val="20002"/>
                    </a:ext>
                  </a:extLst>
                </a:gridCol>
              </a:tblGrid>
              <a:tr h="760730">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饮酒史</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无</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3163</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97.56%</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有</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mn-cs"/>
                        </a:rPr>
                        <a:t>79</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rPr>
                        <a:t>2.44%</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图片 6"/>
          <p:cNvPicPr/>
          <p:nvPr/>
        </p:nvPicPr>
        <p:blipFill>
          <a:blip r:embed="rId3"/>
          <a:srcRect/>
          <a:stretch>
            <a:fillRect/>
          </a:stretch>
        </p:blipFill>
        <p:spPr bwMode="auto">
          <a:xfrm>
            <a:off x="1466193" y="1386588"/>
            <a:ext cx="4414345" cy="505419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ED4BE30-99C3-4572-B64A-BCDA758CD629}"/>
              </a:ext>
            </a:extLst>
          </p:cNvPr>
          <p:cNvCxnSpPr/>
          <p:nvPr/>
        </p:nvCxnSpPr>
        <p:spPr>
          <a:xfrm>
            <a:off x="1847528" y="1323665"/>
            <a:ext cx="849694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5D161C7-0804-4C71-A827-5244F5EA4CC0}"/>
              </a:ext>
            </a:extLst>
          </p:cNvPr>
          <p:cNvSpPr txBox="1"/>
          <p:nvPr/>
        </p:nvSpPr>
        <p:spPr>
          <a:xfrm>
            <a:off x="1781780" y="1266423"/>
            <a:ext cx="8562693"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805326" y="529271"/>
            <a:ext cx="10515600" cy="6876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b="1" dirty="0" smtClean="0">
                <a:latin typeface="Microsoft YaHei" charset="0"/>
                <a:ea typeface="Microsoft YaHei" charset="0"/>
                <a:cs typeface="Microsoft YaHei" charset="0"/>
              </a:rPr>
              <a:t>RA</a:t>
            </a:r>
            <a:r>
              <a:rPr kumimoji="1" lang="zh-CN" altLang="en-US" sz="3600" b="1" dirty="0" smtClean="0">
                <a:latin typeface="Microsoft YaHei" charset="0"/>
                <a:ea typeface="Microsoft YaHei" charset="0"/>
                <a:cs typeface="Microsoft YaHei" charset="0"/>
              </a:rPr>
              <a:t> 患病率远比我们知道的高</a:t>
            </a:r>
            <a:endParaRPr kumimoji="1" lang="zh-CN" altLang="en-US" sz="3600" b="1" dirty="0">
              <a:latin typeface="Microsoft YaHei" charset="0"/>
              <a:ea typeface="Microsoft YaHei" charset="0"/>
              <a:cs typeface="Microsoft YaHei" charset="0"/>
            </a:endParaRPr>
          </a:p>
        </p:txBody>
      </p:sp>
      <p:sp>
        <p:nvSpPr>
          <p:cNvPr id="8" name="矩形 7"/>
          <p:cNvSpPr/>
          <p:nvPr/>
        </p:nvSpPr>
        <p:spPr>
          <a:xfrm>
            <a:off x="2052397" y="1597436"/>
            <a:ext cx="3882794" cy="461665"/>
          </a:xfrm>
          <a:prstGeom prst="rect">
            <a:avLst/>
          </a:prstGeom>
        </p:spPr>
        <p:txBody>
          <a:bodyPr wrap="none">
            <a:spAutoFit/>
          </a:bodyPr>
          <a:lstStyle/>
          <a:p>
            <a:r>
              <a:rPr lang="en-US" altLang="zh-CN" sz="2400" dirty="0" smtClean="0">
                <a:latin typeface="Times New Roman" charset="0"/>
                <a:ea typeface="Times New Roman" charset="0"/>
                <a:cs typeface="Times New Roman" charset="0"/>
              </a:rPr>
              <a:t>0.5–1.0</a:t>
            </a:r>
            <a:r>
              <a:rPr lang="en-US" altLang="zh-CN" sz="2400" dirty="0">
                <a:latin typeface="Times New Roman" charset="0"/>
                <a:ea typeface="Times New Roman" charset="0"/>
                <a:cs typeface="Times New Roman" charset="0"/>
              </a:rPr>
              <a:t>% in white </a:t>
            </a:r>
            <a:r>
              <a:rPr lang="en-US" altLang="zh-CN" sz="2400" dirty="0" smtClean="0">
                <a:latin typeface="Times New Roman" charset="0"/>
                <a:ea typeface="Times New Roman" charset="0"/>
                <a:cs typeface="Times New Roman" charset="0"/>
              </a:rPr>
              <a:t>individuals</a:t>
            </a:r>
            <a:endParaRPr lang="en-US" altLang="zh-CN" sz="2400" dirty="0">
              <a:latin typeface="Times New Roman" charset="0"/>
              <a:ea typeface="Times New Roman" charset="0"/>
              <a:cs typeface="Times New Roman" charset="0"/>
            </a:endParaRPr>
          </a:p>
        </p:txBody>
      </p:sp>
      <p:sp>
        <p:nvSpPr>
          <p:cNvPr id="9" name="矩形 8"/>
          <p:cNvSpPr/>
          <p:nvPr/>
        </p:nvSpPr>
        <p:spPr>
          <a:xfrm>
            <a:off x="2006945" y="2438642"/>
            <a:ext cx="8700947" cy="830997"/>
          </a:xfrm>
          <a:prstGeom prst="rect">
            <a:avLst/>
          </a:prstGeom>
          <a:ln>
            <a:noFill/>
          </a:ln>
        </p:spPr>
        <p:txBody>
          <a:bodyPr wrap="square">
            <a:spAutoFit/>
          </a:bodyPr>
          <a:lstStyle/>
          <a:p>
            <a:r>
              <a:rPr lang="en-US" altLang="zh-CN" sz="2400" dirty="0">
                <a:latin typeface="Times New Roman" charset="0"/>
                <a:ea typeface="Times New Roman" charset="0"/>
                <a:cs typeface="Times New Roman" charset="0"/>
              </a:rPr>
              <a:t>0.6% in the general black population and 0.9% in </a:t>
            </a:r>
            <a:r>
              <a:rPr lang="en-US" altLang="zh-CN" sz="2400" dirty="0" smtClean="0">
                <a:latin typeface="Times New Roman" charset="0"/>
                <a:ea typeface="Times New Roman" charset="0"/>
                <a:cs typeface="Times New Roman" charset="0"/>
              </a:rPr>
              <a:t>black</a:t>
            </a:r>
            <a:r>
              <a:rPr lang="zh-CN" altLang="en-US" sz="2400" dirty="0" smtClean="0">
                <a:latin typeface="Times New Roman" charset="0"/>
                <a:ea typeface="Times New Roman" charset="0"/>
                <a:cs typeface="Times New Roman" charset="0"/>
              </a:rPr>
              <a:t> </a:t>
            </a:r>
            <a:r>
              <a:rPr lang="en-US" altLang="zh-CN" sz="2400" dirty="0" smtClean="0">
                <a:latin typeface="Times New Roman" charset="0"/>
                <a:ea typeface="Times New Roman" charset="0"/>
                <a:cs typeface="Times New Roman" charset="0"/>
              </a:rPr>
              <a:t>individuals </a:t>
            </a:r>
            <a:r>
              <a:rPr lang="en-US" altLang="zh-CN" sz="2400" dirty="0">
                <a:latin typeface="Times New Roman" charset="0"/>
                <a:ea typeface="Times New Roman" charset="0"/>
                <a:cs typeface="Times New Roman" charset="0"/>
              </a:rPr>
              <a:t>aged &gt;18 </a:t>
            </a:r>
            <a:r>
              <a:rPr lang="en-US" altLang="zh-CN" sz="2400" dirty="0" smtClean="0">
                <a:latin typeface="Times New Roman" charset="0"/>
                <a:ea typeface="Times New Roman" charset="0"/>
                <a:cs typeface="Times New Roman" charset="0"/>
              </a:rPr>
              <a:t>years</a:t>
            </a:r>
            <a:endParaRPr lang="en-US" altLang="zh-CN" sz="2400" dirty="0">
              <a:latin typeface="Times New Roman" charset="0"/>
              <a:ea typeface="Times New Roman" charset="0"/>
              <a:cs typeface="Times New Roman" charset="0"/>
            </a:endParaRPr>
          </a:p>
        </p:txBody>
      </p:sp>
      <p:sp>
        <p:nvSpPr>
          <p:cNvPr id="10" name="矩形 9"/>
          <p:cNvSpPr/>
          <p:nvPr/>
        </p:nvSpPr>
        <p:spPr>
          <a:xfrm>
            <a:off x="2006945" y="3375291"/>
            <a:ext cx="9525692" cy="830997"/>
          </a:xfrm>
          <a:prstGeom prst="rect">
            <a:avLst/>
          </a:prstGeom>
        </p:spPr>
        <p:txBody>
          <a:bodyPr wrap="square">
            <a:spAutoFit/>
          </a:bodyPr>
          <a:lstStyle/>
          <a:p>
            <a:r>
              <a:rPr lang="en-US" altLang="zh-CN" sz="2400" dirty="0">
                <a:latin typeface="Times New Roman" charset="0"/>
                <a:ea typeface="Times New Roman" charset="0"/>
                <a:cs typeface="Times New Roman" charset="0"/>
              </a:rPr>
              <a:t>A high prevalence of 5–6% has been reported in Native American </a:t>
            </a:r>
            <a:r>
              <a:rPr lang="en-US" altLang="zh-CN" sz="2400" dirty="0" smtClean="0">
                <a:latin typeface="Times New Roman" charset="0"/>
                <a:ea typeface="Times New Roman" charset="0"/>
                <a:cs typeface="Times New Roman" charset="0"/>
              </a:rPr>
              <a:t>populations5</a:t>
            </a:r>
            <a:endParaRPr lang="zh-CN" altLang="en-US" sz="2400" dirty="0" smtClean="0">
              <a:latin typeface="Times New Roman" charset="0"/>
              <a:ea typeface="Times New Roman" charset="0"/>
              <a:cs typeface="Times New Roman" charset="0"/>
            </a:endParaRPr>
          </a:p>
        </p:txBody>
      </p:sp>
      <p:sp>
        <p:nvSpPr>
          <p:cNvPr id="11" name="矩形 10"/>
          <p:cNvSpPr/>
          <p:nvPr/>
        </p:nvSpPr>
        <p:spPr>
          <a:xfrm>
            <a:off x="2052397" y="4417592"/>
            <a:ext cx="5146665" cy="461665"/>
          </a:xfrm>
          <a:prstGeom prst="rect">
            <a:avLst/>
          </a:prstGeom>
        </p:spPr>
        <p:txBody>
          <a:bodyPr wrap="none">
            <a:spAutoFit/>
          </a:bodyPr>
          <a:lstStyle/>
          <a:p>
            <a:r>
              <a:rPr lang="en-US" altLang="zh-CN" sz="2400" dirty="0">
                <a:latin typeface="Times New Roman" charset="0"/>
                <a:ea typeface="Times New Roman" charset="0"/>
                <a:cs typeface="Times New Roman" charset="0"/>
              </a:rPr>
              <a:t>the prevalence of RA </a:t>
            </a:r>
            <a:r>
              <a:rPr lang="en-US" altLang="zh-CN" sz="2400" dirty="0" smtClean="0">
                <a:latin typeface="Times New Roman" charset="0"/>
                <a:ea typeface="Times New Roman" charset="0"/>
                <a:cs typeface="Times New Roman" charset="0"/>
              </a:rPr>
              <a:t>in </a:t>
            </a:r>
            <a:r>
              <a:rPr lang="en-US" altLang="zh-CN" sz="2400" dirty="0">
                <a:latin typeface="Times New Roman" charset="0"/>
                <a:ea typeface="Times New Roman" charset="0"/>
                <a:cs typeface="Times New Roman" charset="0"/>
              </a:rPr>
              <a:t>China is 0.28</a:t>
            </a:r>
            <a:r>
              <a:rPr lang="en-US" altLang="zh-CN" sz="2400" dirty="0" smtClean="0">
                <a:latin typeface="Times New Roman" charset="0"/>
                <a:ea typeface="Times New Roman" charset="0"/>
                <a:cs typeface="Times New Roman" charset="0"/>
              </a:rPr>
              <a:t>%.</a:t>
            </a:r>
            <a:endParaRPr lang="en-US" altLang="zh-CN" sz="2400" dirty="0">
              <a:latin typeface="Times New Roman" charset="0"/>
              <a:ea typeface="Times New Roman" charset="0"/>
              <a:cs typeface="Times New Roman" charset="0"/>
            </a:endParaRPr>
          </a:p>
        </p:txBody>
      </p:sp>
      <p:sp>
        <p:nvSpPr>
          <p:cNvPr id="12" name="矩形 11"/>
          <p:cNvSpPr/>
          <p:nvPr/>
        </p:nvSpPr>
        <p:spPr>
          <a:xfrm>
            <a:off x="3284782" y="5947201"/>
            <a:ext cx="2858475" cy="276999"/>
          </a:xfrm>
          <a:prstGeom prst="rect">
            <a:avLst/>
          </a:prstGeom>
        </p:spPr>
        <p:txBody>
          <a:bodyPr wrap="none">
            <a:spAutoFit/>
          </a:bodyPr>
          <a:lstStyle/>
          <a:p>
            <a:r>
              <a:rPr lang="ro-RO" altLang="zh-CN" sz="1200" dirty="0">
                <a:solidFill>
                  <a:srgbClr val="000000"/>
                </a:solidFill>
                <a:latin typeface="Times New Roman" charset="0"/>
                <a:ea typeface="Times New Roman" charset="0"/>
                <a:cs typeface="Times New Roman" charset="0"/>
              </a:rPr>
              <a:t>Nat </a:t>
            </a:r>
            <a:r>
              <a:rPr lang="ro-RO" altLang="zh-CN" sz="1200" dirty="0" err="1">
                <a:solidFill>
                  <a:srgbClr val="000000"/>
                </a:solidFill>
                <a:latin typeface="Times New Roman" charset="0"/>
                <a:ea typeface="Times New Roman" charset="0"/>
                <a:cs typeface="Times New Roman" charset="0"/>
              </a:rPr>
              <a:t>Rev</a:t>
            </a:r>
            <a:r>
              <a:rPr lang="ro-RO" altLang="zh-CN" sz="1200" dirty="0">
                <a:solidFill>
                  <a:srgbClr val="000000"/>
                </a:solidFill>
                <a:latin typeface="Times New Roman" charset="0"/>
                <a:ea typeface="Times New Roman" charset="0"/>
                <a:cs typeface="Times New Roman" charset="0"/>
              </a:rPr>
              <a:t> Dis </a:t>
            </a:r>
            <a:r>
              <a:rPr lang="ro-RO" altLang="zh-CN" sz="1200" dirty="0" err="1">
                <a:solidFill>
                  <a:srgbClr val="000000"/>
                </a:solidFill>
                <a:latin typeface="Times New Roman" charset="0"/>
                <a:ea typeface="Times New Roman" charset="0"/>
                <a:cs typeface="Times New Roman" charset="0"/>
              </a:rPr>
              <a:t>Primers</a:t>
            </a:r>
            <a:r>
              <a:rPr lang="ro-RO" altLang="zh-CN" sz="1200" dirty="0">
                <a:solidFill>
                  <a:srgbClr val="000000"/>
                </a:solidFill>
                <a:latin typeface="Times New Roman" charset="0"/>
                <a:ea typeface="Times New Roman" charset="0"/>
                <a:cs typeface="Times New Roman" charset="0"/>
              </a:rPr>
              <a:t>. 2018 Feb 8;4:18001. </a:t>
            </a:r>
            <a:endParaRPr lang="zh-CN" altLang="en-US" sz="1200" dirty="0">
              <a:latin typeface="Times New Roman" charset="0"/>
              <a:ea typeface="Times New Roman" charset="0"/>
              <a:cs typeface="Times New Roman" charset="0"/>
            </a:endParaRPr>
          </a:p>
        </p:txBody>
      </p:sp>
      <p:sp>
        <p:nvSpPr>
          <p:cNvPr id="13" name="TextBox 6"/>
          <p:cNvSpPr txBox="1"/>
          <p:nvPr/>
        </p:nvSpPr>
        <p:spPr>
          <a:xfrm>
            <a:off x="3284782" y="6190042"/>
            <a:ext cx="5844366" cy="400110"/>
          </a:xfrm>
          <a:prstGeom prst="rect">
            <a:avLst/>
          </a:prstGeom>
          <a:noFill/>
        </p:spPr>
        <p:txBody>
          <a:bodyPr wrap="square" rtlCol="0">
            <a:spAutoFit/>
          </a:bodyPr>
          <a:lstStyle/>
          <a:p>
            <a:r>
              <a:rPr lang="de-DE" altLang="zh-CN" sz="1200" dirty="0">
                <a:latin typeface="Times New Roman" charset="0"/>
                <a:ea typeface="Times New Roman" charset="0"/>
                <a:cs typeface="Times New Roman" charset="0"/>
              </a:rPr>
              <a:t>Zhan-guo Li,Nature Reviews Rheumatology 11, 313–317 (2015) </a:t>
            </a:r>
            <a:r>
              <a:rPr lang="de-DE" altLang="zh-CN" sz="2000" dirty="0">
                <a:latin typeface="Times New Roman" charset="0"/>
                <a:ea typeface="Times New Roman" charset="0"/>
                <a:cs typeface="Times New Roman" charset="0"/>
              </a:rPr>
              <a:t>. </a:t>
            </a:r>
            <a:endParaRPr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620725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吸烟史</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32683595"/>
              </p:ext>
            </p:extLst>
          </p:nvPr>
        </p:nvGraphicFramePr>
        <p:xfrm>
          <a:off x="7248286" y="2235596"/>
          <a:ext cx="3771636" cy="2248896"/>
        </p:xfrm>
        <a:graphic>
          <a:graphicData uri="http://schemas.openxmlformats.org/drawingml/2006/table">
            <a:tbl>
              <a:tblPr firstRow="1" firstCol="1" lastRow="1" lastCol="1">
                <a:tableStyleId>{9D7B26C5-4107-4FEC-AEDC-1716B250A1EF}</a:tableStyleId>
              </a:tblPr>
              <a:tblGrid>
                <a:gridCol w="1437640">
                  <a:extLst>
                    <a:ext uri="{9D8B030D-6E8A-4147-A177-3AD203B41FA5}">
                      <a16:colId xmlns:a16="http://schemas.microsoft.com/office/drawing/2014/main" val="20000"/>
                    </a:ext>
                  </a:extLst>
                </a:gridCol>
                <a:gridCol w="1076828">
                  <a:extLst>
                    <a:ext uri="{9D8B030D-6E8A-4147-A177-3AD203B41FA5}">
                      <a16:colId xmlns:a16="http://schemas.microsoft.com/office/drawing/2014/main" val="20001"/>
                    </a:ext>
                  </a:extLst>
                </a:gridCol>
                <a:gridCol w="1257168">
                  <a:extLst>
                    <a:ext uri="{9D8B030D-6E8A-4147-A177-3AD203B41FA5}">
                      <a16:colId xmlns:a16="http://schemas.microsoft.com/office/drawing/2014/main" val="20002"/>
                    </a:ext>
                  </a:extLst>
                </a:gridCol>
              </a:tblGrid>
              <a:tr h="760730">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吸烟史</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无</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3175</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97.93%</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有</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mn-cs"/>
                        </a:rPr>
                        <a:t>67</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rPr>
                        <a:t>2.07%</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6" name="图片 5"/>
          <p:cNvPicPr/>
          <p:nvPr/>
        </p:nvPicPr>
        <p:blipFill>
          <a:blip r:embed="rId3"/>
          <a:srcRect/>
          <a:stretch>
            <a:fillRect/>
          </a:stretch>
        </p:blipFill>
        <p:spPr bwMode="auto">
          <a:xfrm>
            <a:off x="1618958" y="1276973"/>
            <a:ext cx="4320000" cy="504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pitchFamily="18" charset="0"/>
                <a:sym typeface="Times New Roman" panose="02020603050405020304" pitchFamily="18"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合并症</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pic>
        <p:nvPicPr>
          <p:cNvPr id="7" name="图片 6"/>
          <p:cNvPicPr/>
          <p:nvPr/>
        </p:nvPicPr>
        <p:blipFill rotWithShape="1">
          <a:blip r:embed="rId3"/>
          <a:srcRect b="7346"/>
          <a:stretch/>
        </p:blipFill>
        <p:spPr bwMode="auto">
          <a:xfrm>
            <a:off x="1423779" y="1235897"/>
            <a:ext cx="4320000" cy="5040000"/>
          </a:xfrm>
          <a:prstGeom prst="rect">
            <a:avLst/>
          </a:prstGeom>
          <a:noFill/>
          <a:ln w="9525">
            <a:noFill/>
            <a:miter lim="800000"/>
            <a:headEnd/>
            <a:tailEnd/>
          </a:ln>
        </p:spPr>
      </p:pic>
      <p:graphicFrame>
        <p:nvGraphicFramePr>
          <p:cNvPr id="8" name="表格 7"/>
          <p:cNvGraphicFramePr>
            <a:graphicFrameLocks noGrp="1"/>
          </p:cNvGraphicFramePr>
          <p:nvPr>
            <p:extLst>
              <p:ext uri="{D42A27DB-BD31-4B8C-83A1-F6EECF244321}">
                <p14:modId xmlns:p14="http://schemas.microsoft.com/office/powerpoint/2010/main" val="985939363"/>
              </p:ext>
            </p:extLst>
          </p:nvPr>
        </p:nvGraphicFramePr>
        <p:xfrm>
          <a:off x="7248286" y="2235596"/>
          <a:ext cx="3771636" cy="2992979"/>
        </p:xfrm>
        <a:graphic>
          <a:graphicData uri="http://schemas.openxmlformats.org/drawingml/2006/table">
            <a:tbl>
              <a:tblPr firstRow="1" firstCol="1" lastRow="1" lastCol="1">
                <a:tableStyleId>{9D7B26C5-4107-4FEC-AEDC-1716B250A1EF}</a:tableStyleId>
              </a:tblPr>
              <a:tblGrid>
                <a:gridCol w="1437640">
                  <a:extLst>
                    <a:ext uri="{9D8B030D-6E8A-4147-A177-3AD203B41FA5}">
                      <a16:colId xmlns:a16="http://schemas.microsoft.com/office/drawing/2014/main" val="20000"/>
                    </a:ext>
                  </a:extLst>
                </a:gridCol>
                <a:gridCol w="1076828">
                  <a:extLst>
                    <a:ext uri="{9D8B030D-6E8A-4147-A177-3AD203B41FA5}">
                      <a16:colId xmlns:a16="http://schemas.microsoft.com/office/drawing/2014/main" val="20001"/>
                    </a:ext>
                  </a:extLst>
                </a:gridCol>
                <a:gridCol w="1257168">
                  <a:extLst>
                    <a:ext uri="{9D8B030D-6E8A-4147-A177-3AD203B41FA5}">
                      <a16:colId xmlns:a16="http://schemas.microsoft.com/office/drawing/2014/main" val="20002"/>
                    </a:ext>
                  </a:extLst>
                </a:gridCol>
              </a:tblGrid>
              <a:tr h="760730">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合并症</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无</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2669</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rPr>
                        <a:t>82.25%</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有</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mn-cs"/>
                        </a:rPr>
                        <a:t>540</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rPr>
                        <a:t>16.62%</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未提及</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Times New Roman" panose="02020603050405020304"/>
                        </a:rPr>
                        <a:t>36</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1.11%</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02164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pitchFamily="18" charset="0"/>
                <a:sym typeface="Times New Roman" panose="02020603050405020304" pitchFamily="18" charset="0"/>
              </a:rPr>
              <a:t> </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流行病学情况</a:t>
            </a:r>
            <a:r>
              <a:rPr lang="en-US" altLang="zh-CN"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a:t>
            </a: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pitchFamily="18" charset="0"/>
              </a:rPr>
              <a:t>合并症</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893044722"/>
              </p:ext>
            </p:extLst>
          </p:nvPr>
        </p:nvGraphicFramePr>
        <p:xfrm>
          <a:off x="814917" y="1781200"/>
          <a:ext cx="4416489" cy="4673308"/>
        </p:xfrm>
        <a:graphic>
          <a:graphicData uri="http://schemas.openxmlformats.org/drawingml/2006/table">
            <a:tbl>
              <a:tblPr firstRow="1" firstCol="1" lastRow="1" lastCol="1">
                <a:tableStyleId>{9D7B26C5-4107-4FEC-AEDC-1716B250A1EF}</a:tableStyleId>
              </a:tblPr>
              <a:tblGrid>
                <a:gridCol w="2016224">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344148">
                  <a:extLst>
                    <a:ext uri="{9D8B030D-6E8A-4147-A177-3AD203B41FA5}">
                      <a16:colId xmlns:a16="http://schemas.microsoft.com/office/drawing/2014/main" val="20002"/>
                    </a:ext>
                  </a:extLst>
                </a:gridCol>
              </a:tblGrid>
              <a:tr h="434948">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诊断</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频次</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脂肪肝</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248</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45.93%</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高血压病</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59</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10.93%</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糖尿病</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44</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8.15%</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931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骨质疏松症</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40</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7.41%</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骨关节炎</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25</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4.63%</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冠心病</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15</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2.78%</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甲状腺功能减退</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12</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2.22%</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肝功能损害</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7</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1.3%</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干燥综合征</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6</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1.11%</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25449">
                <a:tc>
                  <a:txBody>
                    <a:bodyPr/>
                    <a:lstStyle/>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mn-cs"/>
                        </a:rPr>
                        <a:t>心律不齐</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5</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0.93%</a:t>
                      </a:r>
                      <a:endParaRPr lang="zh-CN" sz="1800" b="0" kern="1200" dirty="0">
                        <a:solidFill>
                          <a:schemeClr val="tx1"/>
                        </a:solidFill>
                        <a:effectLst/>
                        <a:uFill>
                          <a:solidFill>
                            <a:srgbClr val="000000"/>
                          </a:solidFill>
                        </a:uFill>
                        <a:latin typeface="+mn-ea"/>
                        <a:ea typeface="+mn-ea"/>
                        <a:cs typeface="+mn-cs"/>
                      </a:endParaRPr>
                    </a:p>
                  </a:txBody>
                  <a:tcPr marL="68580" marR="68580"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pic>
        <p:nvPicPr>
          <p:cNvPr id="6" name="图片 5"/>
          <p:cNvPicPr/>
          <p:nvPr/>
        </p:nvPicPr>
        <p:blipFill rotWithShape="1">
          <a:blip r:embed="rId3"/>
          <a:srcRect l="4349"/>
          <a:stretch/>
        </p:blipFill>
        <p:spPr bwMode="auto">
          <a:xfrm>
            <a:off x="5192375" y="1678876"/>
            <a:ext cx="6999625" cy="4711844"/>
          </a:xfrm>
          <a:prstGeom prst="rect">
            <a:avLst/>
          </a:prstGeom>
          <a:noFill/>
          <a:ln w="9525">
            <a:noFill/>
            <a:miter lim="800000"/>
            <a:headEnd/>
            <a:tailEnd/>
          </a:ln>
        </p:spPr>
      </p:pic>
      <p:sp>
        <p:nvSpPr>
          <p:cNvPr id="8" name="矩形 7"/>
          <p:cNvSpPr/>
          <p:nvPr/>
        </p:nvSpPr>
        <p:spPr>
          <a:xfrm>
            <a:off x="1038324" y="1278766"/>
            <a:ext cx="4193082" cy="400110"/>
          </a:xfrm>
          <a:prstGeom prst="rect">
            <a:avLst/>
          </a:prstGeom>
        </p:spPr>
        <p:txBody>
          <a:bodyPr wrap="square">
            <a:spAutoFit/>
          </a:bodyPr>
          <a:lstStyle/>
          <a:p>
            <a:r>
              <a:rPr lang="zh-CN" altLang="en-US" sz="2000" b="1" dirty="0" smtClean="0">
                <a:latin typeface="+mn-ea"/>
              </a:rPr>
              <a:t>排名前十的合并症：</a:t>
            </a:r>
            <a:endParaRPr lang="en-US" altLang="zh-CN" sz="2000" b="1" dirty="0">
              <a:latin typeface="+mn-ea"/>
            </a:endParaRPr>
          </a:p>
        </p:txBody>
      </p:sp>
    </p:spTree>
    <p:extLst>
      <p:ext uri="{BB962C8B-B14F-4D97-AF65-F5344CB8AC3E}">
        <p14:creationId xmlns:p14="http://schemas.microsoft.com/office/powerpoint/2010/main" val="26680239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6"/>
          <p:cNvGraphicFramePr>
            <a:graphicFrameLocks noGrp="1"/>
          </p:cNvGraphicFramePr>
          <p:nvPr>
            <p:ph idx="1"/>
            <p:extLst>
              <p:ext uri="{D42A27DB-BD31-4B8C-83A1-F6EECF244321}">
                <p14:modId xmlns:p14="http://schemas.microsoft.com/office/powerpoint/2010/main" val="2939068360"/>
              </p:ext>
            </p:extLst>
          </p:nvPr>
        </p:nvGraphicFramePr>
        <p:xfrm>
          <a:off x="1775520" y="548681"/>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747607" y="-92710"/>
            <a:ext cx="10500360" cy="112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sz="3600" b="0" dirty="0" smtClean="0">
                <a:solidFill>
                  <a:srgbClr val="000000"/>
                </a:solidFill>
                <a:latin typeface="微软雅黑" panose="020B0503020204020204" charset="-122"/>
                <a:ea typeface="微软雅黑" panose="020B0503020204020204" charset="-122"/>
                <a:sym typeface="Times New Roman" panose="02020603050405020304" charset="0"/>
              </a:rPr>
              <a:t>病程</a:t>
            </a:r>
            <a:endParaRPr lang="zh-CN"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9" name="矩形 8"/>
          <p:cNvSpPr/>
          <p:nvPr/>
        </p:nvSpPr>
        <p:spPr>
          <a:xfrm>
            <a:off x="7308464" y="5487581"/>
            <a:ext cx="3533373" cy="398780"/>
          </a:xfrm>
          <a:prstGeom prst="rect">
            <a:avLst/>
          </a:prstGeom>
        </p:spPr>
        <p:txBody>
          <a:bodyPr wrap="square">
            <a:spAutoFit/>
          </a:bodyPr>
          <a:lstStyle/>
          <a:p>
            <a:r>
              <a:rPr lang="zh-CN" altLang="en-US" sz="2000" b="1" dirty="0" smtClean="0">
                <a:latin typeface="+mn-ea"/>
              </a:rPr>
              <a:t>平均病程</a:t>
            </a:r>
            <a:r>
              <a:rPr lang="en-US" altLang="zh-CN" sz="2000" b="1" dirty="0" smtClean="0">
                <a:latin typeface="+mn-ea"/>
              </a:rPr>
              <a:t> 104.04±102.74</a:t>
            </a:r>
            <a:r>
              <a:rPr lang="zh-CN" altLang="en-US" sz="2000" b="1" dirty="0" smtClean="0">
                <a:latin typeface="+mn-ea"/>
              </a:rPr>
              <a:t>月</a:t>
            </a:r>
            <a:endParaRPr lang="zh-CN" altLang="en-US" sz="2000" b="1" dirty="0">
              <a:latin typeface="+mn-ea"/>
            </a:endParaRPr>
          </a:p>
        </p:txBody>
      </p:sp>
      <p:pic>
        <p:nvPicPr>
          <p:cNvPr id="6" name="图片 5"/>
          <p:cNvPicPr/>
          <p:nvPr/>
        </p:nvPicPr>
        <p:blipFill>
          <a:blip r:embed="rId3"/>
          <a:srcRect/>
          <a:stretch>
            <a:fillRect/>
          </a:stretch>
        </p:blipFill>
        <p:spPr bwMode="auto">
          <a:xfrm>
            <a:off x="2015944" y="3994729"/>
            <a:ext cx="4454603" cy="2701927"/>
          </a:xfrm>
          <a:prstGeom prst="rect">
            <a:avLst/>
          </a:prstGeom>
          <a:noFill/>
          <a:ln w="9525">
            <a:noFill/>
            <a:miter lim="800000"/>
            <a:headEnd/>
            <a:tailEnd/>
          </a:ln>
        </p:spPr>
      </p:pic>
      <p:pic>
        <p:nvPicPr>
          <p:cNvPr id="7" name="图片 6"/>
          <p:cNvPicPr/>
          <p:nvPr/>
        </p:nvPicPr>
        <p:blipFill rotWithShape="1">
          <a:blip r:embed="rId4"/>
          <a:srcRect l="9223" t="4493" r="11446"/>
          <a:stretch/>
        </p:blipFill>
        <p:spPr>
          <a:xfrm>
            <a:off x="6864684" y="1251576"/>
            <a:ext cx="4959454" cy="3789571"/>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372927457"/>
              </p:ext>
            </p:extLst>
          </p:nvPr>
        </p:nvGraphicFramePr>
        <p:xfrm>
          <a:off x="1793049" y="1450682"/>
          <a:ext cx="4539434" cy="2376002"/>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406406">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病程</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2399">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小于1年</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329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11.03%</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2399">
                <a:tc>
                  <a:txBody>
                    <a:bodyPr/>
                    <a:lstStyle/>
                    <a:p>
                      <a:pPr marL="0" algn="ctr" defTabSz="914400" rtl="0" eaLnBrk="1" latinLnBrk="0" hangingPunct="1">
                        <a:spcBef>
                          <a:spcPts val="180"/>
                        </a:spcBef>
                        <a:spcAft>
                          <a:spcPts val="180"/>
                        </a:spcAft>
                      </a:pPr>
                      <a:r>
                        <a:rPr lang="en-US" sz="1800" b="0" kern="1200" dirty="0" smtClean="0">
                          <a:solidFill>
                            <a:schemeClr val="tx1"/>
                          </a:solidFill>
                          <a:effectLst/>
                          <a:uFill>
                            <a:solidFill>
                              <a:srgbClr val="000000"/>
                            </a:solidFill>
                          </a:uFill>
                          <a:latin typeface="+mn-ea"/>
                          <a:ea typeface="+mn-ea"/>
                          <a:cs typeface="+mn-cs"/>
                        </a:rPr>
                        <a:t>1</a:t>
                      </a:r>
                      <a:r>
                        <a:rPr lang="en-US" altLang="zh-CN" sz="1800" b="0" kern="1200" dirty="0" smtClean="0">
                          <a:solidFill>
                            <a:schemeClr val="tx1"/>
                          </a:solidFill>
                          <a:effectLst/>
                          <a:uFill>
                            <a:solidFill>
                              <a:srgbClr val="000000"/>
                            </a:solidFill>
                          </a:uFill>
                          <a:latin typeface="+mn-ea"/>
                          <a:ea typeface="+mn-ea"/>
                          <a:cs typeface="+mn-cs"/>
                        </a:rPr>
                        <a:t>-</a:t>
                      </a:r>
                      <a:r>
                        <a:rPr lang="en-US" sz="1800" b="0" kern="1200" dirty="0" smtClean="0">
                          <a:solidFill>
                            <a:schemeClr val="tx1"/>
                          </a:solidFill>
                          <a:effectLst/>
                          <a:uFill>
                            <a:solidFill>
                              <a:srgbClr val="000000"/>
                            </a:solidFill>
                          </a:uFill>
                          <a:latin typeface="+mn-ea"/>
                          <a:ea typeface="+mn-ea"/>
                          <a:cs typeface="+mn-cs"/>
                        </a:rPr>
                        <a:t>5</a:t>
                      </a:r>
                      <a:r>
                        <a:rPr lang="en-US" sz="1800" b="0" kern="1200" dirty="0">
                          <a:solidFill>
                            <a:schemeClr val="tx1"/>
                          </a:solidFill>
                          <a:effectLst/>
                          <a:uFill>
                            <a:solidFill>
                              <a:srgbClr val="000000"/>
                            </a:solidFill>
                          </a:uFill>
                          <a:latin typeface="+mn-ea"/>
                          <a:ea typeface="+mn-ea"/>
                          <a:cs typeface="+mn-cs"/>
                        </a:rPr>
                        <a:t>年</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961</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32.21%</a:t>
                      </a:r>
                      <a:endParaRPr lang="zh-CN" sz="1800" b="0" kern="120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92399">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5-10年</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649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21.75%</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92399">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10年以上</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1045</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35.02%</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747607" y="-92710"/>
            <a:ext cx="10500360" cy="112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发作到确诊时间</a:t>
            </a:r>
            <a:endParaRPr lang="zh-CN"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9" name="矩形 8"/>
          <p:cNvSpPr/>
          <p:nvPr/>
        </p:nvSpPr>
        <p:spPr>
          <a:xfrm>
            <a:off x="4347798" y="1450282"/>
            <a:ext cx="4070943" cy="400110"/>
          </a:xfrm>
          <a:prstGeom prst="rect">
            <a:avLst/>
          </a:prstGeom>
        </p:spPr>
        <p:txBody>
          <a:bodyPr wrap="square">
            <a:spAutoFit/>
          </a:bodyPr>
          <a:lstStyle/>
          <a:p>
            <a:r>
              <a:rPr lang="zh-CN" altLang="en-US" sz="2000" b="1" dirty="0" smtClean="0">
                <a:latin typeface="+mn-ea"/>
              </a:rPr>
              <a:t>平均</a:t>
            </a:r>
            <a:r>
              <a:rPr lang="en-US" altLang="zh-CN" sz="2000" b="1" dirty="0" smtClean="0">
                <a:latin typeface="+mn-ea"/>
              </a:rPr>
              <a:t>106.7±107.09</a:t>
            </a:r>
            <a:r>
              <a:rPr lang="zh-CN" altLang="en-US" sz="2000" b="1" dirty="0" smtClean="0">
                <a:latin typeface="+mn-ea"/>
              </a:rPr>
              <a:t>月</a:t>
            </a:r>
            <a:endParaRPr lang="zh-CN" altLang="en-US" sz="2000" b="1" dirty="0">
              <a:latin typeface="+mn-ea"/>
            </a:endParaRPr>
          </a:p>
        </p:txBody>
      </p:sp>
      <p:pic>
        <p:nvPicPr>
          <p:cNvPr id="10" name="图片 9"/>
          <p:cNvPicPr/>
          <p:nvPr/>
        </p:nvPicPr>
        <p:blipFill>
          <a:blip r:embed="rId3"/>
          <a:stretch>
            <a:fillRect/>
          </a:stretch>
        </p:blipFill>
        <p:spPr>
          <a:xfrm>
            <a:off x="2109163" y="1850392"/>
            <a:ext cx="7973675" cy="4536504"/>
          </a:xfrm>
          <a:prstGeom prst="rect">
            <a:avLst/>
          </a:prstGeom>
        </p:spPr>
      </p:pic>
    </p:spTree>
    <p:extLst>
      <p:ext uri="{BB962C8B-B14F-4D97-AF65-F5344CB8AC3E}">
        <p14:creationId xmlns:p14="http://schemas.microsoft.com/office/powerpoint/2010/main" val="38578856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发病季节</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7" name="矩形 6"/>
          <p:cNvSpPr/>
          <p:nvPr/>
        </p:nvSpPr>
        <p:spPr>
          <a:xfrm>
            <a:off x="6937236" y="1731769"/>
            <a:ext cx="4193082" cy="400110"/>
          </a:xfrm>
          <a:prstGeom prst="rect">
            <a:avLst/>
          </a:prstGeom>
        </p:spPr>
        <p:txBody>
          <a:bodyPr wrap="square">
            <a:spAutoFit/>
          </a:bodyPr>
          <a:lstStyle/>
          <a:p>
            <a:r>
              <a:rPr lang="zh-CN" altLang="en-US" sz="2000" b="1" dirty="0" smtClean="0">
                <a:latin typeface="+mn-ea"/>
              </a:rPr>
              <a:t>本病相对好发于春季。</a:t>
            </a:r>
            <a:endParaRPr lang="en-US" altLang="zh-CN" sz="2000" b="1" dirty="0">
              <a:latin typeface="+mn-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77949620"/>
              </p:ext>
            </p:extLst>
          </p:nvPr>
        </p:nvGraphicFramePr>
        <p:xfrm>
          <a:off x="1229595" y="1568450"/>
          <a:ext cx="4866405" cy="4706226"/>
        </p:xfrm>
        <a:graphic>
          <a:graphicData uri="http://schemas.openxmlformats.org/presentationml/2006/ole">
            <mc:AlternateContent xmlns:mc="http://schemas.openxmlformats.org/markup-compatibility/2006">
              <mc:Choice xmlns:v="urn:schemas-microsoft-com:vml" Requires="v">
                <p:oleObj spid="_x0000_s2060" r:id="rId4" imgW="3209524" imgH="3914286" progId="PBrush">
                  <p:embed/>
                </p:oleObj>
              </mc:Choice>
              <mc:Fallback>
                <p:oleObj r:id="rId4" imgW="3209524" imgH="3914286"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595" y="1568450"/>
                        <a:ext cx="4866405" cy="4706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p:nvPr>
            <p:extLst>
              <p:ext uri="{D42A27DB-BD31-4B8C-83A1-F6EECF244321}">
                <p14:modId xmlns:p14="http://schemas.microsoft.com/office/powerpoint/2010/main" val="3185967054"/>
              </p:ext>
            </p:extLst>
          </p:nvPr>
        </p:nvGraphicFramePr>
        <p:xfrm>
          <a:off x="7143064" y="2571115"/>
          <a:ext cx="3781425" cy="2825115"/>
        </p:xfrm>
        <a:graphic>
          <a:graphicData uri="http://schemas.openxmlformats.org/drawingml/2006/table">
            <a:tbl>
              <a:tblPr firstRow="1" bandRow="1">
                <a:tableStyleId>{5940675A-B579-460E-94D1-54222C63F5DA}</a:tableStyleId>
              </a:tblPr>
              <a:tblGrid>
                <a:gridCol w="1414780">
                  <a:extLst>
                    <a:ext uri="{9D8B030D-6E8A-4147-A177-3AD203B41FA5}">
                      <a16:colId xmlns:a16="http://schemas.microsoft.com/office/drawing/2014/main" val="20000"/>
                    </a:ext>
                  </a:extLst>
                </a:gridCol>
                <a:gridCol w="1074420">
                  <a:extLst>
                    <a:ext uri="{9D8B030D-6E8A-4147-A177-3AD203B41FA5}">
                      <a16:colId xmlns:a16="http://schemas.microsoft.com/office/drawing/2014/main" val="20001"/>
                    </a:ext>
                  </a:extLst>
                </a:gridCol>
                <a:gridCol w="1292225">
                  <a:extLst>
                    <a:ext uri="{9D8B030D-6E8A-4147-A177-3AD203B41FA5}">
                      <a16:colId xmlns:a16="http://schemas.microsoft.com/office/drawing/2014/main" val="20002"/>
                    </a:ext>
                  </a:extLst>
                </a:gridCol>
              </a:tblGrid>
              <a:tr h="468630">
                <a:tc>
                  <a:txBody>
                    <a:bodyPr/>
                    <a:lstStyle/>
                    <a:p>
                      <a:pPr algn="l">
                        <a:buNone/>
                      </a:pPr>
                      <a:r>
                        <a:rPr lang="en-US" sz="1800" b="0">
                          <a:solidFill>
                            <a:srgbClr val="000000"/>
                          </a:solidFill>
                          <a:latin typeface="宋体" panose="02010600030101010101" pitchFamily="2" charset="-122"/>
                        </a:rPr>
                        <a:t>发病季节</a:t>
                      </a:r>
                    </a:p>
                  </a:txBody>
                  <a:tcPr marL="68580" marR="68580" marT="0" marB="0" anchor="ctr">
                    <a:lnL>
                      <a:noFill/>
                    </a:lnL>
                    <a:lnR>
                      <a:noFill/>
                    </a:lnR>
                    <a:lnT w="12700" cap="flat">
                      <a:solidFill>
                        <a:schemeClr val="tx1"/>
                      </a:solidFill>
                      <a:prstDash val="soli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病例数</a:t>
                      </a:r>
                    </a:p>
                  </a:txBody>
                  <a:tcPr marL="68580" marR="68580" marT="0" marB="0" anchor="ctr">
                    <a:lnL>
                      <a:noFill/>
                    </a:lnL>
                    <a:lnR>
                      <a:noFill/>
                    </a:lnR>
                    <a:lnT w="12700" cap="flat">
                      <a:solidFill>
                        <a:schemeClr val="tx1"/>
                      </a:solidFill>
                      <a:prstDash val="soli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百分比</a:t>
                      </a:r>
                    </a:p>
                  </a:txBody>
                  <a:tcPr marL="68580" marR="68580" marT="0" marB="0" anchor="ctr">
                    <a:lnL>
                      <a:noFill/>
                    </a:lnL>
                    <a:lnR cap="flat">
                      <a:noFill/>
                    </a:lnR>
                    <a:lnT w="12700" cap="flat">
                      <a:solidFill>
                        <a:schemeClr val="tx1"/>
                      </a:solidFill>
                      <a:prstDash val="soli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algn="l">
                        <a:buNone/>
                      </a:pPr>
                      <a:r>
                        <a:rPr lang="en-US" sz="1800" b="1">
                          <a:solidFill>
                            <a:srgbClr val="0070C0"/>
                          </a:solidFill>
                          <a:latin typeface="宋体" panose="02010600030101010101" pitchFamily="2" charset="-122"/>
                        </a:rPr>
                        <a:t>春</a:t>
                      </a: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l">
                        <a:buNone/>
                      </a:pPr>
                      <a:r>
                        <a:rPr lang="en-US" sz="1800" b="1">
                          <a:solidFill>
                            <a:srgbClr val="0070C0"/>
                          </a:solidFill>
                          <a:latin typeface="宋体" panose="02010600030101010101" pitchFamily="2" charset="-122"/>
                        </a:rPr>
                        <a:t>1067</a:t>
                      </a: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l">
                        <a:buNone/>
                      </a:pPr>
                      <a:r>
                        <a:rPr lang="en-US" sz="1800" b="1" dirty="0">
                          <a:solidFill>
                            <a:srgbClr val="0070C0"/>
                          </a:solidFill>
                          <a:latin typeface="宋体" panose="02010600030101010101" pitchFamily="2" charset="-122"/>
                        </a:rPr>
                        <a:t>32.88%</a:t>
                      </a: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94665">
                <a:tc>
                  <a:txBody>
                    <a:bodyPr/>
                    <a:lstStyle/>
                    <a:p>
                      <a:pPr algn="l">
                        <a:buNone/>
                      </a:pPr>
                      <a:r>
                        <a:rPr lang="en-US" sz="1800" b="0">
                          <a:solidFill>
                            <a:srgbClr val="000000"/>
                          </a:solidFill>
                          <a:latin typeface="宋体" panose="02010600030101010101" pitchFamily="2" charset="-122"/>
                        </a:rPr>
                        <a:t>夏</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825</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25.42%</a:t>
                      </a: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08000">
                <a:tc>
                  <a:txBody>
                    <a:bodyPr/>
                    <a:lstStyle/>
                    <a:p>
                      <a:pPr algn="l">
                        <a:buNone/>
                      </a:pPr>
                      <a:r>
                        <a:rPr lang="en-US" sz="1800" b="0">
                          <a:solidFill>
                            <a:srgbClr val="000000"/>
                          </a:solidFill>
                          <a:latin typeface="宋体" panose="02010600030101010101" pitchFamily="2" charset="-122"/>
                        </a:rPr>
                        <a:t>秋</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492</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15.16%</a:t>
                      </a: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95300">
                <a:tc>
                  <a:txBody>
                    <a:bodyPr/>
                    <a:lstStyle/>
                    <a:p>
                      <a:pPr algn="l">
                        <a:buNone/>
                      </a:pPr>
                      <a:r>
                        <a:rPr lang="en-US" sz="1800" b="0">
                          <a:solidFill>
                            <a:srgbClr val="000000"/>
                          </a:solidFill>
                          <a:latin typeface="宋体" panose="02010600030101010101" pitchFamily="2" charset="-122"/>
                        </a:rPr>
                        <a:t>冬</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838</a:t>
                      </a:r>
                    </a:p>
                  </a:txBody>
                  <a:tcPr marL="68580" marR="68580" marT="0" marB="0" anchor="ctr">
                    <a:lnL>
                      <a:noFill/>
                    </a:lnL>
                    <a:lnR>
                      <a:noFill/>
                    </a:lnR>
                    <a:lnT cap="flat">
                      <a:noFill/>
                    </a:lnT>
                    <a:lnB cap="flat">
                      <a:noFill/>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25.82%</a:t>
                      </a: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77520">
                <a:tc>
                  <a:txBody>
                    <a:bodyPr/>
                    <a:lstStyle/>
                    <a:p>
                      <a:pPr algn="l">
                        <a:buNone/>
                      </a:pPr>
                      <a:r>
                        <a:rPr lang="en-US" sz="1800" b="0">
                          <a:solidFill>
                            <a:srgbClr val="000000"/>
                          </a:solidFill>
                          <a:latin typeface="宋体" panose="02010600030101010101" pitchFamily="2" charset="-122"/>
                        </a:rPr>
                        <a:t>未提及</a:t>
                      </a:r>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algn="l">
                        <a:buNone/>
                      </a:pPr>
                      <a:r>
                        <a:rPr lang="en-US" sz="1800" b="0">
                          <a:solidFill>
                            <a:srgbClr val="000000"/>
                          </a:solidFill>
                          <a:latin typeface="宋体" panose="02010600030101010101" pitchFamily="2" charset="-122"/>
                        </a:rPr>
                        <a:t>23</a:t>
                      </a:r>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algn="l">
                        <a:buNone/>
                      </a:pPr>
                      <a:r>
                        <a:rPr lang="en-US" sz="1800" b="0" dirty="0">
                          <a:solidFill>
                            <a:srgbClr val="000000"/>
                          </a:solidFill>
                          <a:latin typeface="宋体" panose="02010600030101010101" pitchFamily="2" charset="-122"/>
                        </a:rPr>
                        <a:t>0.71%</a:t>
                      </a:r>
                    </a:p>
                  </a:txBody>
                  <a:tcPr marL="68580" marR="68580" marT="0" marB="0" anchor="ctr">
                    <a:lnL>
                      <a:noFill/>
                    </a:lnL>
                    <a:lnR cap="flat">
                      <a:noFill/>
                    </a:lnR>
                    <a:lnT cap="flat">
                      <a:noFill/>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747607" y="-92710"/>
            <a:ext cx="10500360" cy="112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solidFill>
                  <a:srgbClr val="000000"/>
                </a:solidFill>
                <a:latin typeface="微软雅黑" panose="020B0503020204020204" charset="-122"/>
                <a:ea typeface="微软雅黑" panose="020B0503020204020204" charset="-122"/>
                <a:sym typeface="Times New Roman" panose="02020603050405020304" charset="0"/>
              </a:rPr>
              <a:t>发病诱因</a:t>
            </a:r>
            <a:endParaRPr lang="zh-CN"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533573534"/>
              </p:ext>
            </p:extLst>
          </p:nvPr>
        </p:nvGraphicFramePr>
        <p:xfrm>
          <a:off x="747607" y="1413824"/>
          <a:ext cx="4068820" cy="5239224"/>
        </p:xfrm>
        <a:graphic>
          <a:graphicData uri="http://schemas.openxmlformats.org/drawingml/2006/table">
            <a:tbl>
              <a:tblPr firstRow="1" firstCol="1" lastRow="1" lastCol="1">
                <a:tableStyleId>{B301B821-A1FF-4177-AEE7-76D212191A09}</a:tableStyleId>
              </a:tblPr>
              <a:tblGrid>
                <a:gridCol w="1570335">
                  <a:extLst>
                    <a:ext uri="{9D8B030D-6E8A-4147-A177-3AD203B41FA5}">
                      <a16:colId xmlns:a16="http://schemas.microsoft.com/office/drawing/2014/main" val="20000"/>
                    </a:ext>
                  </a:extLst>
                </a:gridCol>
                <a:gridCol w="1552325">
                  <a:extLst>
                    <a:ext uri="{9D8B030D-6E8A-4147-A177-3AD203B41FA5}">
                      <a16:colId xmlns:a16="http://schemas.microsoft.com/office/drawing/2014/main" val="20001"/>
                    </a:ext>
                  </a:extLst>
                </a:gridCol>
                <a:gridCol w="946160">
                  <a:extLst>
                    <a:ext uri="{9D8B030D-6E8A-4147-A177-3AD203B41FA5}">
                      <a16:colId xmlns:a16="http://schemas.microsoft.com/office/drawing/2014/main" val="20002"/>
                    </a:ext>
                  </a:extLst>
                </a:gridCol>
              </a:tblGrid>
              <a:tr h="436602">
                <a:tc>
                  <a:txBody>
                    <a:bodyPr/>
                    <a:lstStyle/>
                    <a:p>
                      <a:pPr algn="ctr">
                        <a:spcBef>
                          <a:spcPts val="180"/>
                        </a:spcBef>
                        <a:spcAft>
                          <a:spcPts val="180"/>
                        </a:spcAft>
                      </a:pPr>
                      <a:r>
                        <a:rPr lang="en-US" sz="1800" dirty="0" smtClean="0">
                          <a:effectLst/>
                          <a:uFill>
                            <a:solidFill>
                              <a:srgbClr val="000000"/>
                            </a:solidFill>
                          </a:uFill>
                        </a:rPr>
                        <a:t>诱因</a:t>
                      </a:r>
                      <a:endParaRPr lang="zh-CN" sz="1800" dirty="0">
                        <a:effectLst/>
                        <a:uFill>
                          <a:solidFill>
                            <a:srgbClr val="000000"/>
                          </a:solidFill>
                        </a:uFill>
                        <a:latin typeface="+mn-ea"/>
                        <a:ea typeface="+mn-ea"/>
                        <a:cs typeface="Times New Roman" panose="02020603050405020304"/>
                      </a:endParaRPr>
                    </a:p>
                  </a:txBody>
                  <a:tcPr marT="0" marB="0" anchor="ctr"/>
                </a:tc>
                <a:tc>
                  <a:txBody>
                    <a:bodyPr/>
                    <a:lstStyle/>
                    <a:p>
                      <a:pPr marL="0" marR="0" indent="0" algn="ctr" defTabSz="914400" rtl="0" eaLnBrk="1" fontAlgn="auto" latinLnBrk="0" hangingPunct="1">
                        <a:lnSpc>
                          <a:spcPct val="100000"/>
                        </a:lnSpc>
                        <a:spcBef>
                          <a:spcPts val="180"/>
                        </a:spcBef>
                        <a:spcAft>
                          <a:spcPts val="180"/>
                        </a:spcAft>
                        <a:buClrTx/>
                        <a:buSzTx/>
                        <a:buFontTx/>
                        <a:buNone/>
                        <a:tabLst/>
                        <a:defRPr/>
                      </a:pPr>
                      <a:r>
                        <a:rPr lang="en-US" altLang="zh-CN" sz="1800" dirty="0" err="1" smtClean="0">
                          <a:effectLst/>
                          <a:uFill>
                            <a:solidFill>
                              <a:srgbClr val="000000"/>
                            </a:solidFill>
                          </a:uFill>
                        </a:rPr>
                        <a:t>频次</a:t>
                      </a:r>
                      <a:endParaRPr lang="zh-CN" altLang="zh-CN" sz="1800" dirty="0" smtClean="0">
                        <a:effectLst/>
                        <a:uFill>
                          <a:solidFill>
                            <a:srgbClr val="000000"/>
                          </a:solidFill>
                        </a:uFill>
                        <a:latin typeface="+mn-ea"/>
                        <a:ea typeface="+mn-ea"/>
                        <a:cs typeface="Times New Roman" panose="02020603050405020304"/>
                      </a:endParaRPr>
                    </a:p>
                  </a:txBody>
                  <a:tcPr marT="0" marB="0" anchor="ctr"/>
                </a:tc>
                <a:tc>
                  <a:txBody>
                    <a:bodyPr/>
                    <a:lstStyle/>
                    <a:p>
                      <a:pPr algn="ctr">
                        <a:spcBef>
                          <a:spcPts val="180"/>
                        </a:spcBef>
                        <a:spcAft>
                          <a:spcPts val="180"/>
                        </a:spcAft>
                      </a:pPr>
                      <a:r>
                        <a:rPr lang="en-US" sz="1800" dirty="0">
                          <a:effectLst/>
                          <a:uFill>
                            <a:solidFill>
                              <a:srgbClr val="000000"/>
                            </a:solidFill>
                          </a:uFill>
                        </a:rPr>
                        <a:t>比例</a:t>
                      </a:r>
                      <a:endParaRPr lang="zh-CN" sz="1800" dirty="0">
                        <a:effectLst/>
                        <a:uFill>
                          <a:solidFill>
                            <a:srgbClr val="000000"/>
                          </a:solidFill>
                        </a:uFill>
                        <a:latin typeface="+mn-ea"/>
                        <a:ea typeface="+mn-ea"/>
                        <a:cs typeface="Times New Roman" panose="02020603050405020304"/>
                      </a:endParaRPr>
                    </a:p>
                  </a:txBody>
                  <a:tcPr marT="0" marB="0" anchor="ctr"/>
                </a:tc>
                <a:extLst>
                  <a:ext uri="{0D108BD9-81ED-4DB2-BD59-A6C34878D82A}">
                    <a16:rowId xmlns:a16="http://schemas.microsoft.com/office/drawing/2014/main" val="10000"/>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受寒</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837</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25.12%</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1"/>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未提及</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140</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4.2%</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2"/>
                  </a:ext>
                </a:extLst>
              </a:tr>
              <a:tr h="436602">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产</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64</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1.92%</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3"/>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饮食</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64</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1.92%</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4"/>
                  </a:ext>
                </a:extLst>
              </a:tr>
              <a:tr h="436602">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停经</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16</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0.48%</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5"/>
                  </a:ext>
                </a:extLst>
              </a:tr>
              <a:tr h="436602">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孕</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10</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0.3%</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6"/>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流产</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0.27%</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7"/>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接触化工用品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a:effectLst/>
                          <a:uFill>
                            <a:solidFill>
                              <a:srgbClr val="000000"/>
                            </a:solidFill>
                          </a:uFill>
                        </a:rPr>
                        <a:t>0.27%</a:t>
                      </a:r>
                      <a:endParaRPr lang="zh-CN" sz="1800" b="0" kern="120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8"/>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子宫切除术</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4</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0.12%</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09"/>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卵巢切除术</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2</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0.06%</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10"/>
                  </a:ext>
                </a:extLst>
              </a:tr>
              <a:tr h="436602">
                <a:tc>
                  <a:txBody>
                    <a:bodyPr/>
                    <a:lstStyle/>
                    <a:p>
                      <a:pPr marL="0" algn="ctr" defTabSz="914400" rtl="0" eaLnBrk="1" latinLnBrk="0" hangingPunct="1">
                        <a:spcBef>
                          <a:spcPts val="180"/>
                        </a:spcBef>
                        <a:spcAft>
                          <a:spcPts val="180"/>
                        </a:spcAft>
                      </a:pPr>
                      <a:r>
                        <a:rPr lang="en-US" sz="1800" b="0" kern="1200" dirty="0" err="1">
                          <a:effectLst/>
                          <a:uFill>
                            <a:solidFill>
                              <a:srgbClr val="000000"/>
                            </a:solidFill>
                          </a:uFill>
                        </a:rPr>
                        <a:t>其它</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2177</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tc>
                  <a:txBody>
                    <a:bodyPr/>
                    <a:lstStyle/>
                    <a:p>
                      <a:pPr marL="0" algn="ctr" defTabSz="914400" rtl="0" eaLnBrk="1" latinLnBrk="0" hangingPunct="1">
                        <a:spcBef>
                          <a:spcPts val="180"/>
                        </a:spcBef>
                        <a:spcAft>
                          <a:spcPts val="180"/>
                        </a:spcAft>
                      </a:pPr>
                      <a:r>
                        <a:rPr lang="en-US" sz="1800" b="0" kern="1200" dirty="0">
                          <a:effectLst/>
                          <a:uFill>
                            <a:solidFill>
                              <a:srgbClr val="000000"/>
                            </a:solidFill>
                          </a:uFill>
                        </a:rPr>
                        <a:t>65.34%</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tc>
                <a:extLst>
                  <a:ext uri="{0D108BD9-81ED-4DB2-BD59-A6C34878D82A}">
                    <a16:rowId xmlns:a16="http://schemas.microsoft.com/office/drawing/2014/main" val="10011"/>
                  </a:ext>
                </a:extLst>
              </a:tr>
            </a:tbl>
          </a:graphicData>
        </a:graphic>
      </p:graphicFrame>
      <p:pic>
        <p:nvPicPr>
          <p:cNvPr id="7" name="图片 6"/>
          <p:cNvPicPr/>
          <p:nvPr/>
        </p:nvPicPr>
        <p:blipFill rotWithShape="1">
          <a:blip r:embed="rId3"/>
          <a:srcRect l="5989"/>
          <a:stretch/>
        </p:blipFill>
        <p:spPr>
          <a:xfrm>
            <a:off x="5234152" y="1627680"/>
            <a:ext cx="6556704" cy="4426278"/>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747607" y="-92710"/>
            <a:ext cx="10500360" cy="112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微软雅黑" panose="020B0503020204020204" charset="-122"/>
                <a:ea typeface="微软雅黑" panose="020B0503020204020204" charset="-122"/>
                <a:sym typeface="Times New Roman" panose="02020603050405020304" charset="0"/>
              </a:rPr>
              <a:t>加重因素</a:t>
            </a:r>
            <a:endParaRPr lang="zh-CN"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08924894"/>
              </p:ext>
            </p:extLst>
          </p:nvPr>
        </p:nvGraphicFramePr>
        <p:xfrm>
          <a:off x="747607" y="1679351"/>
          <a:ext cx="3855924" cy="4366020"/>
        </p:xfrm>
        <a:graphic>
          <a:graphicData uri="http://schemas.openxmlformats.org/drawingml/2006/table">
            <a:tbl>
              <a:tblPr firstRow="1" firstCol="1" lastRow="1" lastCol="1">
                <a:tableStyleId>{B301B821-A1FF-4177-AEE7-76D212191A09}</a:tableStyleId>
              </a:tblPr>
              <a:tblGrid>
                <a:gridCol w="1488169">
                  <a:extLst>
                    <a:ext uri="{9D8B030D-6E8A-4147-A177-3AD203B41FA5}">
                      <a16:colId xmlns:a16="http://schemas.microsoft.com/office/drawing/2014/main" val="20000"/>
                    </a:ext>
                  </a:extLst>
                </a:gridCol>
                <a:gridCol w="1232638">
                  <a:extLst>
                    <a:ext uri="{9D8B030D-6E8A-4147-A177-3AD203B41FA5}">
                      <a16:colId xmlns:a16="http://schemas.microsoft.com/office/drawing/2014/main" val="20001"/>
                    </a:ext>
                  </a:extLst>
                </a:gridCol>
                <a:gridCol w="1135117">
                  <a:extLst>
                    <a:ext uri="{9D8B030D-6E8A-4147-A177-3AD203B41FA5}">
                      <a16:colId xmlns:a16="http://schemas.microsoft.com/office/drawing/2014/main" val="20002"/>
                    </a:ext>
                  </a:extLst>
                </a:gridCol>
              </a:tblGrid>
              <a:tr h="436602">
                <a:tc>
                  <a:txBody>
                    <a:bodyPr/>
                    <a:lstStyle/>
                    <a:p>
                      <a:pPr marL="0" algn="ctr" defTabSz="914400" rtl="0" eaLnBrk="1" latinLnBrk="0" hangingPunct="1">
                        <a:spcBef>
                          <a:spcPts val="180"/>
                        </a:spcBef>
                        <a:spcAft>
                          <a:spcPts val="180"/>
                        </a:spcAft>
                      </a:pPr>
                      <a:r>
                        <a:rPr lang="zh-CN" altLang="en-US" sz="1800" b="1" kern="1200" dirty="0" smtClean="0">
                          <a:solidFill>
                            <a:schemeClr val="bg1"/>
                          </a:solidFill>
                          <a:effectLst/>
                          <a:uFill>
                            <a:solidFill>
                              <a:srgbClr val="000000"/>
                            </a:solidFill>
                          </a:uFill>
                          <a:latin typeface="+mn-ea"/>
                          <a:ea typeface="+mn-ea"/>
                          <a:cs typeface="+mn-cs"/>
                        </a:rPr>
                        <a:t>加重因素</a:t>
                      </a:r>
                      <a:endParaRPr lang="zh-CN" sz="1800" b="1" kern="1200" dirty="0">
                        <a:solidFill>
                          <a:schemeClr val="bg1"/>
                        </a:solidFill>
                        <a:effectLst/>
                        <a:uFill>
                          <a:solidFill>
                            <a:srgbClr val="000000"/>
                          </a:solidFill>
                        </a:uFill>
                        <a:latin typeface="+mn-ea"/>
                        <a:ea typeface="+mn-ea"/>
                        <a:cs typeface="+mn-cs"/>
                      </a:endParaRPr>
                    </a:p>
                  </a:txBody>
                  <a:tcPr marT="0" marB="0" anchor="ctr"/>
                </a:tc>
                <a:tc>
                  <a:txBody>
                    <a:bodyPr/>
                    <a:lstStyle/>
                    <a:p>
                      <a:pPr marL="0" marR="0" indent="0" algn="ctr" defTabSz="914400" rtl="0" eaLnBrk="1" fontAlgn="auto" latinLnBrk="0" hangingPunct="1">
                        <a:lnSpc>
                          <a:spcPct val="100000"/>
                        </a:lnSpc>
                        <a:spcBef>
                          <a:spcPts val="180"/>
                        </a:spcBef>
                        <a:spcAft>
                          <a:spcPts val="180"/>
                        </a:spcAft>
                        <a:buClrTx/>
                        <a:buSzTx/>
                        <a:buFontTx/>
                        <a:buNone/>
                        <a:tabLst/>
                        <a:defRPr/>
                      </a:pPr>
                      <a:r>
                        <a:rPr lang="en-US" altLang="zh-CN" sz="1800" b="1" kern="1200" dirty="0" err="1" smtClean="0">
                          <a:solidFill>
                            <a:schemeClr val="bg1"/>
                          </a:solidFill>
                          <a:effectLst/>
                          <a:uFill>
                            <a:solidFill>
                              <a:srgbClr val="000000"/>
                            </a:solidFill>
                          </a:uFill>
                          <a:latin typeface="+mn-ea"/>
                          <a:ea typeface="+mn-ea"/>
                          <a:cs typeface="+mn-cs"/>
                        </a:rPr>
                        <a:t>频次</a:t>
                      </a:r>
                      <a:endParaRPr lang="zh-CN" altLang="zh-CN" sz="1800" b="1" kern="1200" dirty="0" smtClean="0">
                        <a:solidFill>
                          <a:schemeClr val="bg1"/>
                        </a:solidFill>
                        <a:effectLst/>
                        <a:uFill>
                          <a:solidFill>
                            <a:srgbClr val="000000"/>
                          </a:solidFill>
                        </a:uFill>
                        <a:latin typeface="+mn-ea"/>
                        <a:ea typeface="+mn-ea"/>
                        <a:cs typeface="+mn-cs"/>
                      </a:endParaRPr>
                    </a:p>
                  </a:txBody>
                  <a:tcPr marT="0" marB="0" anchor="ctr"/>
                </a:tc>
                <a:tc>
                  <a:txBody>
                    <a:bodyPr/>
                    <a:lstStyle/>
                    <a:p>
                      <a:pPr marL="0" algn="ctr" defTabSz="914400" rtl="0" eaLnBrk="1" latinLnBrk="0" hangingPunct="1">
                        <a:spcBef>
                          <a:spcPts val="180"/>
                        </a:spcBef>
                        <a:spcAft>
                          <a:spcPts val="180"/>
                        </a:spcAft>
                      </a:pPr>
                      <a:r>
                        <a:rPr lang="en-US" sz="1800" b="1" kern="1200" dirty="0">
                          <a:solidFill>
                            <a:schemeClr val="bg1"/>
                          </a:solidFill>
                          <a:effectLst/>
                          <a:uFill>
                            <a:solidFill>
                              <a:srgbClr val="000000"/>
                            </a:solidFill>
                          </a:uFill>
                          <a:latin typeface="+mn-ea"/>
                          <a:ea typeface="+mn-ea"/>
                          <a:cs typeface="+mn-cs"/>
                        </a:rPr>
                        <a:t>比例</a:t>
                      </a:r>
                      <a:endParaRPr lang="zh-CN" sz="1800" b="1" kern="1200" dirty="0">
                        <a:solidFill>
                          <a:schemeClr val="bg1"/>
                        </a:solidFill>
                        <a:effectLst/>
                        <a:uFill>
                          <a:solidFill>
                            <a:srgbClr val="000000"/>
                          </a:solidFill>
                        </a:uFill>
                        <a:latin typeface="+mn-ea"/>
                        <a:ea typeface="+mn-ea"/>
                        <a:cs typeface="+mn-cs"/>
                      </a:endParaRPr>
                    </a:p>
                  </a:txBody>
                  <a:tcPr marT="0" marB="0" anchor="ctr"/>
                </a:tc>
                <a:extLst>
                  <a:ext uri="{0D108BD9-81ED-4DB2-BD59-A6C34878D82A}">
                    <a16:rowId xmlns:a16="http://schemas.microsoft.com/office/drawing/2014/main" val="10000"/>
                  </a:ext>
                </a:extLst>
              </a:tr>
              <a:tr h="436602">
                <a:tc>
                  <a:txBody>
                    <a:bodyPr/>
                    <a:lstStyle/>
                    <a:p>
                      <a:pPr marL="0" algn="ctr" defTabSz="914400" rtl="0" eaLnBrk="1" latinLnBrk="0" hangingPunct="1">
                        <a:spcBef>
                          <a:spcPts val="180"/>
                        </a:spcBef>
                        <a:spcAft>
                          <a:spcPts val="180"/>
                        </a:spcAft>
                      </a:pPr>
                      <a:r>
                        <a:rPr lang="en-US" sz="1800" b="0" kern="1200" dirty="0" err="1">
                          <a:solidFill>
                            <a:schemeClr val="tx1"/>
                          </a:solidFill>
                          <a:effectLst/>
                          <a:uFill>
                            <a:solidFill>
                              <a:srgbClr val="000000"/>
                            </a:solidFill>
                          </a:uFill>
                          <a:latin typeface="+mn-ea"/>
                          <a:ea typeface="+mn-ea"/>
                          <a:cs typeface="+mn-cs"/>
                        </a:rPr>
                        <a:t>阴雨天</a:t>
                      </a:r>
                      <a:endParaRPr lang="zh-CN" sz="1800" b="0" kern="1200" dirty="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1461</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23.75%</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1"/>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劳累</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1115</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18.13%</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2"/>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接触冷水</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925</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15.04%</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3"/>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感冒</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798</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12.97%</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4"/>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其它</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736</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11.97%</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5"/>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季节因素</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638</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10.37%</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6"/>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睡眠欠佳</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305</a:t>
                      </a:r>
                      <a:endParaRPr lang="zh-CN" sz="1800" b="0" kern="1200" dirty="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4.96%</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7"/>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情绪</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131</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2.13%</a:t>
                      </a:r>
                      <a:endParaRPr lang="zh-CN" sz="1800" b="0" kern="120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8"/>
                  </a:ext>
                </a:extLst>
              </a:tr>
              <a:tr h="436602">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未提及</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42</a:t>
                      </a:r>
                      <a:endParaRPr lang="zh-CN" sz="1800" b="0" kern="1200">
                        <a:solidFill>
                          <a:schemeClr val="tx1"/>
                        </a:solidFill>
                        <a:effectLst/>
                        <a:uFill>
                          <a:solidFill>
                            <a:srgbClr val="000000"/>
                          </a:solidFill>
                        </a:uFill>
                        <a:latin typeface="+mn-ea"/>
                        <a:ea typeface="+mn-ea"/>
                        <a:cs typeface="+mn-cs"/>
                      </a:endParaRPr>
                    </a:p>
                  </a:txBody>
                  <a:tcPr marL="68580" marR="68580" marT="0" marB="0"/>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0.68%</a:t>
                      </a:r>
                      <a:endParaRPr lang="zh-CN" sz="1800" b="0" kern="1200" dirty="0">
                        <a:solidFill>
                          <a:schemeClr val="tx1"/>
                        </a:solidFill>
                        <a:effectLst/>
                        <a:uFill>
                          <a:solidFill>
                            <a:srgbClr val="000000"/>
                          </a:solidFill>
                        </a:uFill>
                        <a:latin typeface="+mn-ea"/>
                        <a:ea typeface="+mn-ea"/>
                        <a:cs typeface="+mn-cs"/>
                      </a:endParaRPr>
                    </a:p>
                  </a:txBody>
                  <a:tcPr marL="68580" marR="68580" marT="0" marB="0"/>
                </a:tc>
                <a:extLst>
                  <a:ext uri="{0D108BD9-81ED-4DB2-BD59-A6C34878D82A}">
                    <a16:rowId xmlns:a16="http://schemas.microsoft.com/office/drawing/2014/main" val="10009"/>
                  </a:ext>
                </a:extLst>
              </a:tr>
            </a:tbl>
          </a:graphicData>
        </a:graphic>
      </p:graphicFrame>
      <p:pic>
        <p:nvPicPr>
          <p:cNvPr id="6" name="图片 5"/>
          <p:cNvPicPr/>
          <p:nvPr/>
        </p:nvPicPr>
        <p:blipFill rotWithShape="1">
          <a:blip r:embed="rId3"/>
          <a:srcRect l="7133"/>
          <a:stretch/>
        </p:blipFill>
        <p:spPr>
          <a:xfrm>
            <a:off x="4903076" y="1556576"/>
            <a:ext cx="6568358" cy="4488793"/>
          </a:xfrm>
          <a:prstGeom prst="rect">
            <a:avLst/>
          </a:prstGeom>
        </p:spPr>
      </p:pic>
    </p:spTree>
    <p:extLst>
      <p:ext uri="{BB962C8B-B14F-4D97-AF65-F5344CB8AC3E}">
        <p14:creationId xmlns:p14="http://schemas.microsoft.com/office/powerpoint/2010/main" val="6179441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dirty="0" smtClean="0">
                <a:solidFill>
                  <a:srgbClr val="000000"/>
                </a:solidFill>
                <a:latin typeface="微软雅黑" panose="020B0503020204020204" charset="-122"/>
                <a:ea typeface="微软雅黑" panose="020B0503020204020204" charset="-122"/>
                <a:sym typeface="Times New Roman" panose="02020603050405020304" charset="0"/>
              </a:rPr>
              <a:t>关节功能分级</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978584771"/>
              </p:ext>
            </p:extLst>
          </p:nvPr>
        </p:nvGraphicFramePr>
        <p:xfrm>
          <a:off x="7248283" y="3716228"/>
          <a:ext cx="4539434" cy="3059998"/>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519478">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关节功能</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8104">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1</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Times New Roman" panose="02020603050405020304"/>
                        </a:rPr>
                        <a:t>988</a:t>
                      </a:r>
                      <a:endParaRPr lang="zh-CN" sz="1800" b="0" kern="120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smtClean="0">
                          <a:solidFill>
                            <a:schemeClr val="tx1"/>
                          </a:solidFill>
                          <a:effectLst/>
                          <a:uFill>
                            <a:solidFill>
                              <a:srgbClr val="000000"/>
                            </a:solidFill>
                          </a:uFill>
                          <a:latin typeface="+mn-ea"/>
                          <a:ea typeface="+mn-ea"/>
                          <a:cs typeface="Times New Roman" panose="02020603050405020304"/>
                        </a:rPr>
                        <a:t>33.11</a:t>
                      </a:r>
                      <a:r>
                        <a:rPr lang="en-US" altLang="zh-CN" sz="1800" b="0" kern="1200" dirty="0" smtClean="0">
                          <a:solidFill>
                            <a:schemeClr val="tx1"/>
                          </a:solidFill>
                          <a:effectLst/>
                          <a:uFill>
                            <a:solidFill>
                              <a:srgbClr val="000000"/>
                            </a:solidFill>
                          </a:uFill>
                          <a:latin typeface="+mn-ea"/>
                          <a:ea typeface="+mn-ea"/>
                          <a:cs typeface="Times New Roman" panose="02020603050405020304"/>
                        </a:rPr>
                        <a:t>%</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8104">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Times New Roman" panose="02020603050405020304"/>
                        </a:rPr>
                        <a:t>2</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Times New Roman" panose="02020603050405020304"/>
                        </a:rPr>
                        <a:t>1341</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smtClean="0">
                          <a:solidFill>
                            <a:srgbClr val="0070C0"/>
                          </a:solidFill>
                          <a:effectLst/>
                          <a:uFill>
                            <a:solidFill>
                              <a:srgbClr val="000000"/>
                            </a:solidFill>
                          </a:uFill>
                          <a:latin typeface="+mn-ea"/>
                          <a:ea typeface="+mn-ea"/>
                          <a:cs typeface="Times New Roman" panose="02020603050405020304"/>
                        </a:rPr>
                        <a:t>44.94</a:t>
                      </a:r>
                      <a:r>
                        <a:rPr lang="en-US" altLang="zh-CN" sz="1800" b="1" kern="1200" dirty="0" smtClean="0">
                          <a:solidFill>
                            <a:srgbClr val="0070C0"/>
                          </a:solidFill>
                          <a:effectLst/>
                          <a:uFill>
                            <a:solidFill>
                              <a:srgbClr val="000000"/>
                            </a:solidFill>
                          </a:uFill>
                          <a:latin typeface="+mn-ea"/>
                          <a:ea typeface="+mn-ea"/>
                          <a:cs typeface="Times New Roman" panose="02020603050405020304"/>
                        </a:rPr>
                        <a:t>%</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8104">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3</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501</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smtClean="0">
                          <a:solidFill>
                            <a:schemeClr val="tx1"/>
                          </a:solidFill>
                          <a:effectLst/>
                          <a:uFill>
                            <a:solidFill>
                              <a:srgbClr val="000000"/>
                            </a:solidFill>
                          </a:uFill>
                          <a:latin typeface="+mn-ea"/>
                          <a:ea typeface="+mn-ea"/>
                          <a:cs typeface="Times New Roman" panose="02020603050405020304"/>
                        </a:rPr>
                        <a:t>16.79</a:t>
                      </a:r>
                      <a:r>
                        <a:rPr lang="en-US" altLang="zh-CN" sz="1800" b="0" kern="1200" dirty="0" smtClean="0">
                          <a:solidFill>
                            <a:schemeClr val="tx1"/>
                          </a:solidFill>
                          <a:effectLst/>
                          <a:uFill>
                            <a:solidFill>
                              <a:srgbClr val="000000"/>
                            </a:solidFill>
                          </a:uFill>
                          <a:latin typeface="+mn-ea"/>
                          <a:ea typeface="+mn-ea"/>
                          <a:cs typeface="Times New Roman" panose="02020603050405020304"/>
                        </a:rPr>
                        <a:t>%</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8104">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Times New Roman" panose="02020603050405020304"/>
                        </a:rPr>
                        <a:t>4</a:t>
                      </a:r>
                      <a:endParaRPr lang="zh-CN" sz="1800" b="0" kern="120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151</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smtClean="0">
                          <a:solidFill>
                            <a:schemeClr val="tx1"/>
                          </a:solidFill>
                          <a:effectLst/>
                          <a:uFill>
                            <a:solidFill>
                              <a:srgbClr val="000000"/>
                            </a:solidFill>
                          </a:uFill>
                          <a:latin typeface="+mn-ea"/>
                          <a:ea typeface="+mn-ea"/>
                          <a:cs typeface="Times New Roman" panose="02020603050405020304"/>
                        </a:rPr>
                        <a:t>5.06</a:t>
                      </a:r>
                      <a:r>
                        <a:rPr lang="en-US" altLang="zh-CN" sz="1800" b="0" kern="1200" dirty="0" smtClean="0">
                          <a:solidFill>
                            <a:schemeClr val="tx1"/>
                          </a:solidFill>
                          <a:effectLst/>
                          <a:uFill>
                            <a:solidFill>
                              <a:srgbClr val="000000"/>
                            </a:solidFill>
                          </a:uFill>
                          <a:latin typeface="+mn-ea"/>
                          <a:ea typeface="+mn-ea"/>
                          <a:cs typeface="Times New Roman" panose="02020603050405020304"/>
                        </a:rPr>
                        <a:t>%</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08104">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Times New Roman" panose="02020603050405020304"/>
                        </a:rPr>
                        <a:t>未提及</a:t>
                      </a:r>
                      <a:endParaRPr lang="zh-CN" sz="1800" b="0" kern="120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3</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smtClean="0">
                          <a:solidFill>
                            <a:schemeClr val="tx1"/>
                          </a:solidFill>
                          <a:effectLst/>
                          <a:uFill>
                            <a:solidFill>
                              <a:srgbClr val="000000"/>
                            </a:solidFill>
                          </a:uFill>
                          <a:latin typeface="+mn-ea"/>
                          <a:ea typeface="+mn-ea"/>
                          <a:cs typeface="Times New Roman" panose="02020603050405020304"/>
                        </a:rPr>
                        <a:t>0.10</a:t>
                      </a:r>
                      <a:r>
                        <a:rPr lang="en-US" altLang="zh-CN" sz="1800" b="0" kern="1200" dirty="0" smtClean="0">
                          <a:solidFill>
                            <a:schemeClr val="tx1"/>
                          </a:solidFill>
                          <a:effectLst/>
                          <a:uFill>
                            <a:solidFill>
                              <a:srgbClr val="000000"/>
                            </a:solidFill>
                          </a:uFill>
                          <a:latin typeface="+mn-ea"/>
                          <a:ea typeface="+mn-ea"/>
                          <a:cs typeface="Times New Roman" panose="02020603050405020304"/>
                        </a:rPr>
                        <a:t>%</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125"/>
          <a:stretch/>
        </p:blipFill>
        <p:spPr bwMode="auto">
          <a:xfrm>
            <a:off x="6600825" y="1344502"/>
            <a:ext cx="5591175" cy="2202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p:cNvPicPr/>
          <p:nvPr/>
        </p:nvPicPr>
        <p:blipFill>
          <a:blip r:embed="rId3"/>
          <a:stretch>
            <a:fillRect/>
          </a:stretch>
        </p:blipFill>
        <p:spPr>
          <a:xfrm>
            <a:off x="341585" y="1811194"/>
            <a:ext cx="6263037" cy="4053577"/>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79509" y="1126247"/>
            <a:ext cx="8928992" cy="5336416"/>
          </a:xfrm>
          <a:prstGeom prst="rect">
            <a:avLst/>
          </a:prstGeom>
        </p:spPr>
      </p:pic>
      <p:sp>
        <p:nvSpPr>
          <p:cNvPr id="3" name="标题 2"/>
          <p:cNvSpPr>
            <a:spLocks noGrp="1"/>
          </p:cNvSpPr>
          <p:nvPr>
            <p:ph type="title"/>
          </p:nvPr>
        </p:nvSpPr>
        <p:spPr/>
        <p:txBody>
          <a:bodyPr/>
          <a:lstStyle/>
          <a:p>
            <a:r>
              <a:rPr lang="en-US" altLang="zh-CN" sz="3200" b="1" dirty="0">
                <a:latin typeface="Microsoft YaHei" charset="0"/>
                <a:ea typeface="Microsoft YaHei" charset="0"/>
                <a:cs typeface="Microsoft YaHei" charset="0"/>
              </a:rPr>
              <a:t>RA</a:t>
            </a:r>
            <a:r>
              <a:rPr lang="zh-CN" altLang="en-US" sz="3200" b="1" dirty="0">
                <a:latin typeface="Microsoft YaHei" charset="0"/>
                <a:ea typeface="Microsoft YaHei" charset="0"/>
                <a:cs typeface="Microsoft YaHei" charset="0"/>
              </a:rPr>
              <a:t>流行</a:t>
            </a:r>
            <a:r>
              <a:rPr lang="zh-CN" altLang="en-US" sz="3200" b="1" dirty="0" smtClean="0">
                <a:latin typeface="Microsoft YaHei" charset="0"/>
                <a:ea typeface="Microsoft YaHei" charset="0"/>
                <a:cs typeface="Microsoft YaHei" charset="0"/>
              </a:rPr>
              <a:t>病学</a:t>
            </a:r>
            <a:endParaRPr lang="zh-CN" altLang="en-US" sz="3200" b="1" dirty="0">
              <a:latin typeface="Microsoft YaHei" charset="0"/>
              <a:ea typeface="Microsoft YaHei" charset="0"/>
              <a:cs typeface="Microsoft YaHei" charset="0"/>
            </a:endParaRPr>
          </a:p>
        </p:txBody>
      </p:sp>
      <p:sp>
        <p:nvSpPr>
          <p:cNvPr id="4" name="椭圆 3"/>
          <p:cNvSpPr/>
          <p:nvPr/>
        </p:nvSpPr>
        <p:spPr>
          <a:xfrm>
            <a:off x="1489579" y="4934184"/>
            <a:ext cx="1152128"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0" y="6545962"/>
            <a:ext cx="3451586" cy="256545"/>
          </a:xfrm>
          <a:prstGeom prst="rect">
            <a:avLst/>
          </a:prstGeom>
        </p:spPr>
        <p:txBody>
          <a:bodyPr wrap="none">
            <a:spAutoFit/>
          </a:bodyPr>
          <a:lstStyle/>
          <a:p>
            <a:r>
              <a:rPr lang="en-US" altLang="zh-CN" sz="1067" dirty="0" err="1">
                <a:solidFill>
                  <a:schemeClr val="tx1">
                    <a:lumMod val="85000"/>
                    <a:lumOff val="15000"/>
                  </a:schemeClr>
                </a:solidFill>
              </a:rPr>
              <a:t>Shapira</a:t>
            </a:r>
            <a:r>
              <a:rPr lang="en-US" altLang="zh-CN" sz="1067" dirty="0">
                <a:solidFill>
                  <a:schemeClr val="tx1">
                    <a:lumMod val="85000"/>
                    <a:lumOff val="15000"/>
                  </a:schemeClr>
                </a:solidFill>
              </a:rPr>
              <a:t> Y, et al. Nat Rev </a:t>
            </a:r>
            <a:r>
              <a:rPr lang="en-US" altLang="zh-CN" sz="1067" dirty="0" err="1">
                <a:solidFill>
                  <a:schemeClr val="tx1">
                    <a:lumMod val="85000"/>
                    <a:lumOff val="15000"/>
                  </a:schemeClr>
                </a:solidFill>
              </a:rPr>
              <a:t>Rheumatol</a:t>
            </a:r>
            <a:r>
              <a:rPr lang="en-US" altLang="zh-CN" sz="1067" dirty="0">
                <a:solidFill>
                  <a:schemeClr val="tx1">
                    <a:lumMod val="85000"/>
                    <a:lumOff val="15000"/>
                  </a:schemeClr>
                </a:solidFill>
              </a:rPr>
              <a:t>. 2010 Aug;6(8):468-76.</a:t>
            </a:r>
            <a:endParaRPr lang="zh-CN" altLang="en-US" sz="1067" dirty="0">
              <a:solidFill>
                <a:schemeClr val="tx1">
                  <a:lumMod val="85000"/>
                  <a:lumOff val="15000"/>
                </a:schemeClr>
              </a:solidFill>
            </a:endParaRPr>
          </a:p>
        </p:txBody>
      </p:sp>
    </p:spTree>
    <p:extLst>
      <p:ext uri="{BB962C8B-B14F-4D97-AF65-F5344CB8AC3E}">
        <p14:creationId xmlns:p14="http://schemas.microsoft.com/office/powerpoint/2010/main" val="28054141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pitchFamily="18" charset="0"/>
                <a:sym typeface="Times New Roman" panose="02020603050405020304" pitchFamily="18" charset="0"/>
              </a:rPr>
              <a:t> </a:t>
            </a:r>
            <a:r>
              <a:rPr lang="zh-CN" altLang="en-US" sz="3600" dirty="0" smtClean="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晨僵持续时间</a:t>
            </a:r>
            <a:endParaRPr lang="zh-CN" altLang="en-US" sz="36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endParaRPr>
          </a:p>
        </p:txBody>
      </p:sp>
      <p:graphicFrame>
        <p:nvGraphicFramePr>
          <p:cNvPr id="7" name="表格 6"/>
          <p:cNvGraphicFramePr>
            <a:graphicFrameLocks noGrp="1"/>
          </p:cNvGraphicFramePr>
          <p:nvPr/>
        </p:nvGraphicFramePr>
        <p:xfrm>
          <a:off x="6902568" y="2019300"/>
          <a:ext cx="3665873" cy="3878458"/>
        </p:xfrm>
        <a:graphic>
          <a:graphicData uri="http://schemas.openxmlformats.org/drawingml/2006/table">
            <a:tbl>
              <a:tblPr/>
              <a:tblGrid>
                <a:gridCol w="1783080">
                  <a:extLst>
                    <a:ext uri="{9D8B030D-6E8A-4147-A177-3AD203B41FA5}">
                      <a16:colId xmlns:a16="http://schemas.microsoft.com/office/drawing/2014/main" val="20000"/>
                    </a:ext>
                  </a:extLst>
                </a:gridCol>
                <a:gridCol w="739809">
                  <a:extLst>
                    <a:ext uri="{9D8B030D-6E8A-4147-A177-3AD203B41FA5}">
                      <a16:colId xmlns:a16="http://schemas.microsoft.com/office/drawing/2014/main" val="20001"/>
                    </a:ext>
                  </a:extLst>
                </a:gridCol>
                <a:gridCol w="1142984">
                  <a:extLst>
                    <a:ext uri="{9D8B030D-6E8A-4147-A177-3AD203B41FA5}">
                      <a16:colId xmlns:a16="http://schemas.microsoft.com/office/drawing/2014/main" val="20002"/>
                    </a:ext>
                  </a:extLst>
                </a:gridCol>
              </a:tblGrid>
              <a:tr h="663693">
                <a:tc>
                  <a:txBody>
                    <a:bodyPr/>
                    <a:lstStyle/>
                    <a:p>
                      <a:pPr algn="ctr" fontAlgn="b"/>
                      <a:r>
                        <a:rPr lang="en-US" sz="1800" b="0" i="0" u="none" strike="noStrike" dirty="0" err="1">
                          <a:solidFill>
                            <a:srgbClr val="000000"/>
                          </a:solidFill>
                          <a:latin typeface="+mn-ea"/>
                          <a:ea typeface="+mn-ea"/>
                        </a:rPr>
                        <a:t>晨僵时间分组</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err="1">
                          <a:solidFill>
                            <a:srgbClr val="000000"/>
                          </a:solidFill>
                          <a:latin typeface="+mn-ea"/>
                          <a:ea typeface="+mn-ea"/>
                        </a:rPr>
                        <a:t>病例数</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mn-ea"/>
                          <a:ea typeface="+mn-ea"/>
                        </a:rPr>
                        <a:t>百分比</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953">
                <a:tc>
                  <a:txBody>
                    <a:bodyPr/>
                    <a:lstStyle/>
                    <a:p>
                      <a:pPr algn="ctr" fontAlgn="t"/>
                      <a:r>
                        <a:rPr lang="en-US" sz="1800" b="1" i="0" u="none" strike="noStrike" dirty="0">
                          <a:solidFill>
                            <a:schemeClr val="accent1"/>
                          </a:solidFill>
                          <a:latin typeface="+mn-ea"/>
                          <a:ea typeface="+mn-ea"/>
                        </a:rPr>
                        <a:t>[0,30)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r>
                        <a:rPr lang="en-US" sz="1800" b="1" i="0" u="none" strike="noStrike" dirty="0">
                          <a:solidFill>
                            <a:schemeClr val="accent1"/>
                          </a:solidFill>
                          <a:latin typeface="+mn-ea"/>
                          <a:ea typeface="+mn-ea"/>
                        </a:rPr>
                        <a:t>2339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1800" b="1" i="0" u="none" strike="noStrike" dirty="0">
                          <a:solidFill>
                            <a:schemeClr val="accent1"/>
                          </a:solidFill>
                          <a:latin typeface="+mn-ea"/>
                          <a:ea typeface="+mn-ea"/>
                        </a:rPr>
                        <a:t>72.08%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42953">
                <a:tc>
                  <a:txBody>
                    <a:bodyPr/>
                    <a:lstStyle/>
                    <a:p>
                      <a:pPr algn="ctr" fontAlgn="t"/>
                      <a:r>
                        <a:rPr lang="en-US" sz="1800" b="0" i="0" u="none" strike="noStrike" dirty="0">
                          <a:solidFill>
                            <a:srgbClr val="000000"/>
                          </a:solidFill>
                          <a:latin typeface="+mn-ea"/>
                          <a:ea typeface="+mn-ea"/>
                        </a:rPr>
                        <a:t>[30,60)</a:t>
                      </a:r>
                    </a:p>
                  </a:txBody>
                  <a:tcPr marL="0" marR="0" marT="0" marB="0" anchor="ctr">
                    <a:lnL>
                      <a:noFill/>
                    </a:lnL>
                    <a:lnR>
                      <a:noFill/>
                    </a:lnR>
                    <a:lnT>
                      <a:noFill/>
                    </a:lnT>
                    <a:lnB>
                      <a:noFill/>
                    </a:lnB>
                  </a:tcPr>
                </a:tc>
                <a:tc>
                  <a:txBody>
                    <a:bodyPr/>
                    <a:lstStyle/>
                    <a:p>
                      <a:pPr algn="ctr" fontAlgn="t"/>
                      <a:r>
                        <a:rPr lang="en-US" sz="1800" b="0" i="0" u="none" strike="noStrike" dirty="0">
                          <a:solidFill>
                            <a:srgbClr val="000000"/>
                          </a:solidFill>
                          <a:latin typeface="+mn-ea"/>
                          <a:ea typeface="+mn-ea"/>
                        </a:rPr>
                        <a:t>631</a:t>
                      </a:r>
                    </a:p>
                  </a:txBody>
                  <a:tcPr marL="0" marR="0" marT="0" marB="0" anchor="ctr">
                    <a:lnL>
                      <a:noFill/>
                    </a:lnL>
                    <a:lnR>
                      <a:noFill/>
                    </a:lnR>
                    <a:lnT>
                      <a:noFill/>
                    </a:lnT>
                    <a:lnB>
                      <a:noFill/>
                    </a:lnB>
                  </a:tcPr>
                </a:tc>
                <a:tc>
                  <a:txBody>
                    <a:bodyPr/>
                    <a:lstStyle/>
                    <a:p>
                      <a:pPr algn="l" fontAlgn="t"/>
                      <a:r>
                        <a:rPr lang="en-US" sz="1800" b="0" i="0" u="none" strike="noStrike" dirty="0">
                          <a:solidFill>
                            <a:srgbClr val="000000"/>
                          </a:solidFill>
                          <a:latin typeface="+mn-ea"/>
                          <a:ea typeface="+mn-ea"/>
                        </a:rPr>
                        <a:t>19.45%</a:t>
                      </a:r>
                    </a:p>
                  </a:txBody>
                  <a:tcPr marL="0" marR="0" marT="0" marB="0" anchor="ctr">
                    <a:lnL>
                      <a:noFill/>
                    </a:lnL>
                    <a:lnR>
                      <a:noFill/>
                    </a:lnR>
                    <a:lnT>
                      <a:noFill/>
                    </a:lnT>
                    <a:lnB>
                      <a:noFill/>
                    </a:lnB>
                  </a:tcPr>
                </a:tc>
                <a:extLst>
                  <a:ext uri="{0D108BD9-81ED-4DB2-BD59-A6C34878D82A}">
                    <a16:rowId xmlns:a16="http://schemas.microsoft.com/office/drawing/2014/main" val="10002"/>
                  </a:ext>
                </a:extLst>
              </a:tr>
              <a:tr h="642953">
                <a:tc>
                  <a:txBody>
                    <a:bodyPr/>
                    <a:lstStyle/>
                    <a:p>
                      <a:pPr algn="ctr" fontAlgn="t"/>
                      <a:r>
                        <a:rPr lang="en-US" sz="1800" b="0" i="0" u="none" strike="noStrike" dirty="0">
                          <a:solidFill>
                            <a:srgbClr val="000000"/>
                          </a:solidFill>
                          <a:latin typeface="+mn-ea"/>
                          <a:ea typeface="+mn-ea"/>
                        </a:rPr>
                        <a:t>[60,120)</a:t>
                      </a:r>
                    </a:p>
                  </a:txBody>
                  <a:tcPr marL="0" marR="0" marT="0" marB="0" anchor="ctr">
                    <a:lnL>
                      <a:noFill/>
                    </a:lnL>
                    <a:lnR>
                      <a:noFill/>
                    </a:lnR>
                    <a:lnT>
                      <a:noFill/>
                    </a:lnT>
                    <a:lnB>
                      <a:noFill/>
                    </a:lnB>
                  </a:tcPr>
                </a:tc>
                <a:tc>
                  <a:txBody>
                    <a:bodyPr/>
                    <a:lstStyle/>
                    <a:p>
                      <a:pPr algn="ctr" fontAlgn="t"/>
                      <a:r>
                        <a:rPr lang="en-US" sz="1800" b="0" i="0" u="none" strike="noStrike">
                          <a:solidFill>
                            <a:srgbClr val="000000"/>
                          </a:solidFill>
                          <a:latin typeface="+mn-ea"/>
                          <a:ea typeface="+mn-ea"/>
                        </a:rPr>
                        <a:t>214</a:t>
                      </a:r>
                    </a:p>
                  </a:txBody>
                  <a:tcPr marL="0" marR="0" marT="0" marB="0" anchor="ctr">
                    <a:lnL>
                      <a:noFill/>
                    </a:lnL>
                    <a:lnR>
                      <a:noFill/>
                    </a:lnR>
                    <a:lnT>
                      <a:noFill/>
                    </a:lnT>
                    <a:lnB>
                      <a:noFill/>
                    </a:lnB>
                  </a:tcPr>
                </a:tc>
                <a:tc>
                  <a:txBody>
                    <a:bodyPr/>
                    <a:lstStyle/>
                    <a:p>
                      <a:pPr algn="l" fontAlgn="t"/>
                      <a:r>
                        <a:rPr lang="en-US" sz="1800" b="0" i="0" u="none" strike="noStrike" dirty="0">
                          <a:solidFill>
                            <a:srgbClr val="000000"/>
                          </a:solidFill>
                          <a:latin typeface="+mn-ea"/>
                          <a:ea typeface="+mn-ea"/>
                        </a:rPr>
                        <a:t>6.59%</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642953">
                <a:tc>
                  <a:txBody>
                    <a:bodyPr/>
                    <a:lstStyle/>
                    <a:p>
                      <a:pPr algn="ctr" fontAlgn="t"/>
                      <a:r>
                        <a:rPr lang="en-US" sz="1800" b="0" i="0" u="none" strike="noStrike" dirty="0">
                          <a:solidFill>
                            <a:srgbClr val="000000"/>
                          </a:solidFill>
                          <a:latin typeface="+mn-ea"/>
                          <a:ea typeface="+mn-ea"/>
                        </a:rPr>
                        <a:t>[120,180)</a:t>
                      </a:r>
                    </a:p>
                  </a:txBody>
                  <a:tcPr marL="0" marR="0" marT="0" marB="0" anchor="ctr">
                    <a:lnL>
                      <a:noFill/>
                    </a:lnL>
                    <a:lnR>
                      <a:noFill/>
                    </a:lnR>
                    <a:lnT>
                      <a:noFill/>
                    </a:lnT>
                    <a:lnB>
                      <a:noFill/>
                    </a:lnB>
                  </a:tcPr>
                </a:tc>
                <a:tc>
                  <a:txBody>
                    <a:bodyPr/>
                    <a:lstStyle/>
                    <a:p>
                      <a:pPr algn="ctr" fontAlgn="t"/>
                      <a:r>
                        <a:rPr lang="en-US" sz="1800" b="0" i="0" u="none" strike="noStrike" dirty="0">
                          <a:solidFill>
                            <a:srgbClr val="000000"/>
                          </a:solidFill>
                          <a:latin typeface="+mn-ea"/>
                          <a:ea typeface="+mn-ea"/>
                        </a:rPr>
                        <a:t>39</a:t>
                      </a:r>
                    </a:p>
                  </a:txBody>
                  <a:tcPr marL="0" marR="0" marT="0" marB="0" anchor="ctr">
                    <a:lnL>
                      <a:noFill/>
                    </a:lnL>
                    <a:lnR>
                      <a:noFill/>
                    </a:lnR>
                    <a:lnT>
                      <a:noFill/>
                    </a:lnT>
                    <a:lnB>
                      <a:noFill/>
                    </a:lnB>
                  </a:tcPr>
                </a:tc>
                <a:tc>
                  <a:txBody>
                    <a:bodyPr/>
                    <a:lstStyle/>
                    <a:p>
                      <a:pPr algn="l" fontAlgn="t"/>
                      <a:r>
                        <a:rPr lang="en-US" sz="1800" b="0" i="0" u="none" strike="noStrike" dirty="0">
                          <a:solidFill>
                            <a:srgbClr val="000000"/>
                          </a:solidFill>
                          <a:latin typeface="+mn-ea"/>
                          <a:ea typeface="+mn-ea"/>
                        </a:rPr>
                        <a:t>1.20%</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642953">
                <a:tc>
                  <a:txBody>
                    <a:bodyPr/>
                    <a:lstStyle/>
                    <a:p>
                      <a:pPr algn="ctr" fontAlgn="t"/>
                      <a:r>
                        <a:rPr lang="en-US" sz="1800" b="0" i="0" u="none" strike="noStrike" dirty="0">
                          <a:solidFill>
                            <a:srgbClr val="000000"/>
                          </a:solidFill>
                          <a:latin typeface="+mn-ea"/>
                          <a:ea typeface="+mn-ea"/>
                        </a:rPr>
                        <a:t>[180,240)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800" b="0" i="0" u="none" strike="noStrike">
                          <a:solidFill>
                            <a:srgbClr val="000000"/>
                          </a:solidFill>
                          <a:latin typeface="+mn-ea"/>
                          <a:ea typeface="+mn-ea"/>
                        </a:rPr>
                        <a:t>22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latin typeface="+mn-ea"/>
                          <a:ea typeface="+mn-ea"/>
                        </a:rPr>
                        <a:t>0.68%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矩形 10"/>
          <p:cNvSpPr/>
          <p:nvPr/>
        </p:nvSpPr>
        <p:spPr>
          <a:xfrm>
            <a:off x="7066398" y="1397119"/>
            <a:ext cx="3338924" cy="369332"/>
          </a:xfrm>
          <a:prstGeom prst="rect">
            <a:avLst/>
          </a:prstGeom>
        </p:spPr>
        <p:txBody>
          <a:bodyPr wrap="square">
            <a:spAutoFit/>
          </a:bodyPr>
          <a:lstStyle/>
          <a:p>
            <a:pPr algn="ctr"/>
            <a:r>
              <a:rPr lang="zh-CN" altLang="en-US" b="1" dirty="0" smtClean="0">
                <a:latin typeface="+mn-ea"/>
              </a:rPr>
              <a:t>平均时间</a:t>
            </a:r>
            <a:r>
              <a:rPr lang="en-US" altLang="zh-CN" b="1" dirty="0" smtClean="0">
                <a:latin typeface="+mn-ea"/>
              </a:rPr>
              <a:t> 15.8±24.35</a:t>
            </a:r>
            <a:r>
              <a:rPr lang="zh-CN" altLang="en-US" b="1" dirty="0" smtClean="0">
                <a:latin typeface="+mn-ea"/>
              </a:rPr>
              <a:t>分钟</a:t>
            </a:r>
            <a:endParaRPr lang="zh-CN" altLang="en-US" b="1" dirty="0">
              <a:latin typeface="+mn-ea"/>
            </a:endParaRPr>
          </a:p>
        </p:txBody>
      </p:sp>
      <p:pic>
        <p:nvPicPr>
          <p:cNvPr id="12" name="图片 11"/>
          <p:cNvPicPr/>
          <p:nvPr/>
        </p:nvPicPr>
        <p:blipFill rotWithShape="1">
          <a:blip r:embed="rId2" cstate="print"/>
          <a:srcRect l="6773"/>
          <a:stretch/>
        </p:blipFill>
        <p:spPr bwMode="auto">
          <a:xfrm>
            <a:off x="1229711" y="1396881"/>
            <a:ext cx="5202620" cy="2702154"/>
          </a:xfrm>
          <a:prstGeom prst="rect">
            <a:avLst/>
          </a:prstGeom>
          <a:noFill/>
          <a:ln w="9525">
            <a:noFill/>
            <a:miter lim="800000"/>
            <a:headEnd/>
            <a:tailEnd/>
          </a:ln>
        </p:spPr>
      </p:pic>
      <p:graphicFrame>
        <p:nvGraphicFramePr>
          <p:cNvPr id="8" name="图表 7"/>
          <p:cNvGraphicFramePr/>
          <p:nvPr>
            <p:extLst>
              <p:ext uri="{D42A27DB-BD31-4B8C-83A1-F6EECF244321}">
                <p14:modId xmlns:p14="http://schemas.microsoft.com/office/powerpoint/2010/main" val="1761181262"/>
              </p:ext>
            </p:extLst>
          </p:nvPr>
        </p:nvGraphicFramePr>
        <p:xfrm>
          <a:off x="78828" y="3499944"/>
          <a:ext cx="6353503" cy="34999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201556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触痛关节数、</a:t>
            </a:r>
            <a:r>
              <a:rPr lang="zh-CN" altLang="zh-CN" sz="3600" dirty="0" smtClean="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肿胀关节数</a:t>
            </a:r>
            <a:endParaRPr lang="zh-CN" altLang="en-US" sz="36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6" name="图片 5"/>
          <p:cNvPicPr/>
          <p:nvPr/>
        </p:nvPicPr>
        <p:blipFill rotWithShape="1">
          <a:blip r:embed="rId2" cstate="print"/>
          <a:srcRect l="6230"/>
          <a:stretch/>
        </p:blipFill>
        <p:spPr bwMode="auto">
          <a:xfrm>
            <a:off x="1450428" y="1704945"/>
            <a:ext cx="4626522" cy="4221718"/>
          </a:xfrm>
          <a:prstGeom prst="rect">
            <a:avLst/>
          </a:prstGeom>
          <a:noFill/>
          <a:ln w="9525">
            <a:noFill/>
            <a:miter lim="800000"/>
            <a:headEnd/>
            <a:tailEnd/>
          </a:ln>
        </p:spPr>
      </p:pic>
      <p:sp>
        <p:nvSpPr>
          <p:cNvPr id="7" name="矩形 6"/>
          <p:cNvSpPr/>
          <p:nvPr/>
        </p:nvSpPr>
        <p:spPr>
          <a:xfrm>
            <a:off x="2401518" y="1335613"/>
            <a:ext cx="2517036" cy="369332"/>
          </a:xfrm>
          <a:prstGeom prst="rect">
            <a:avLst/>
          </a:prstGeom>
        </p:spPr>
        <p:txBody>
          <a:bodyPr wrap="none">
            <a:spAutoFit/>
          </a:bodyPr>
          <a:lstStyle/>
          <a:p>
            <a:r>
              <a:rPr lang="zh-CN" altLang="en-US" b="1" dirty="0" smtClean="0">
                <a:latin typeface="+mn-ea"/>
              </a:rPr>
              <a:t>平均数 </a:t>
            </a:r>
            <a:r>
              <a:rPr lang="en-US" altLang="zh-CN" b="1" dirty="0" smtClean="0">
                <a:latin typeface="+mn-ea"/>
              </a:rPr>
              <a:t>7.02±6.49 </a:t>
            </a:r>
            <a:r>
              <a:rPr lang="zh-CN" altLang="en-US" b="1" dirty="0" smtClean="0">
                <a:latin typeface="+mn-ea"/>
              </a:rPr>
              <a:t>个</a:t>
            </a:r>
            <a:endParaRPr lang="zh-CN" altLang="en-US" b="1" dirty="0">
              <a:latin typeface="+mn-ea"/>
            </a:endParaRPr>
          </a:p>
        </p:txBody>
      </p:sp>
      <p:sp>
        <p:nvSpPr>
          <p:cNvPr id="8" name="矩形 7"/>
          <p:cNvSpPr/>
          <p:nvPr/>
        </p:nvSpPr>
        <p:spPr>
          <a:xfrm>
            <a:off x="7618782" y="1335613"/>
            <a:ext cx="2400016" cy="369332"/>
          </a:xfrm>
          <a:prstGeom prst="rect">
            <a:avLst/>
          </a:prstGeom>
        </p:spPr>
        <p:txBody>
          <a:bodyPr wrap="none">
            <a:spAutoFit/>
          </a:bodyPr>
          <a:lstStyle/>
          <a:p>
            <a:r>
              <a:rPr lang="zh-CN" altLang="en-US" b="1" dirty="0" smtClean="0">
                <a:latin typeface="+mn-ea"/>
              </a:rPr>
              <a:t>平均数 </a:t>
            </a:r>
            <a:r>
              <a:rPr lang="en-US" altLang="zh-CN" b="1" dirty="0" smtClean="0">
                <a:latin typeface="+mn-ea"/>
              </a:rPr>
              <a:t>4.52±5.24</a:t>
            </a:r>
            <a:r>
              <a:rPr lang="zh-CN" altLang="en-US" b="1" dirty="0" smtClean="0">
                <a:latin typeface="+mn-ea"/>
              </a:rPr>
              <a:t>个</a:t>
            </a:r>
            <a:endParaRPr lang="zh-CN" altLang="en-US" b="1" dirty="0">
              <a:latin typeface="+mn-ea"/>
            </a:endParaRPr>
          </a:p>
        </p:txBody>
      </p:sp>
      <p:pic>
        <p:nvPicPr>
          <p:cNvPr id="9" name="图片 8"/>
          <p:cNvPicPr/>
          <p:nvPr/>
        </p:nvPicPr>
        <p:blipFill rotWithShape="1">
          <a:blip r:embed="rId3" cstate="print"/>
          <a:srcRect l="5387"/>
          <a:stretch/>
        </p:blipFill>
        <p:spPr bwMode="auto">
          <a:xfrm>
            <a:off x="6794938" y="1704945"/>
            <a:ext cx="4654112" cy="4221718"/>
          </a:xfrm>
          <a:prstGeom prst="rect">
            <a:avLst/>
          </a:prstGeom>
          <a:noFill/>
          <a:ln w="9525">
            <a:noFill/>
            <a:miter lim="800000"/>
            <a:headEnd/>
            <a:tailEnd/>
          </a:ln>
        </p:spPr>
      </p:pic>
    </p:spTree>
    <p:extLst>
      <p:ext uri="{BB962C8B-B14F-4D97-AF65-F5344CB8AC3E}">
        <p14:creationId xmlns:p14="http://schemas.microsoft.com/office/powerpoint/2010/main" val="124135204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gn="ctr"/>
            <a:r>
              <a:rPr lang="en-US" altLang="zh-CN" sz="3600" dirty="0" smtClean="0">
                <a:latin typeface="微软雅黑" panose="020B0503020204020204" pitchFamily="34" charset="-122"/>
                <a:ea typeface="微软雅黑" panose="020B0503020204020204" pitchFamily="34" charset="-122"/>
                <a:cs typeface="+mn-cs"/>
              </a:rPr>
              <a:t>VAS</a:t>
            </a:r>
            <a:r>
              <a:rPr lang="zh-CN" altLang="zh-CN" sz="3600" dirty="0" smtClean="0">
                <a:latin typeface="微软雅黑" panose="020B0503020204020204" pitchFamily="34" charset="-122"/>
                <a:ea typeface="微软雅黑" panose="020B0503020204020204" pitchFamily="34" charset="-122"/>
                <a:cs typeface="+mn-cs"/>
              </a:rPr>
              <a:t>评分</a:t>
            </a:r>
            <a:endParaRPr lang="zh-CN" altLang="en-US" sz="3600" dirty="0" smtClean="0">
              <a:latin typeface="微软雅黑" panose="020B0503020204020204" pitchFamily="34" charset="-122"/>
              <a:ea typeface="微软雅黑" panose="020B0503020204020204" pitchFamily="34" charset="-122"/>
              <a:cs typeface="+mn-cs"/>
            </a:endParaRPr>
          </a:p>
        </p:txBody>
      </p:sp>
      <p:sp>
        <p:nvSpPr>
          <p:cNvPr id="3"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 name="矩形 3"/>
          <p:cNvSpPr/>
          <p:nvPr/>
        </p:nvSpPr>
        <p:spPr>
          <a:xfrm>
            <a:off x="1392555" y="1386860"/>
            <a:ext cx="2167581" cy="369332"/>
          </a:xfrm>
          <a:prstGeom prst="rect">
            <a:avLst/>
          </a:prstGeom>
        </p:spPr>
        <p:txBody>
          <a:bodyPr wrap="none">
            <a:spAutoFit/>
          </a:bodyPr>
          <a:lstStyle/>
          <a:p>
            <a:r>
              <a:rPr lang="zh-CN" altLang="en-US" b="1" dirty="0" smtClean="0">
                <a:latin typeface="+mn-ea"/>
              </a:rPr>
              <a:t>平均值 </a:t>
            </a:r>
            <a:r>
              <a:rPr lang="en-US" altLang="zh-CN" b="1" dirty="0" smtClean="0">
                <a:latin typeface="+mn-ea"/>
              </a:rPr>
              <a:t>3.35±1.88</a:t>
            </a:r>
            <a:endParaRPr lang="zh-CN" altLang="en-US" b="1" dirty="0">
              <a:latin typeface="+mn-ea"/>
            </a:endParaRPr>
          </a:p>
        </p:txBody>
      </p:sp>
      <p:pic>
        <p:nvPicPr>
          <p:cNvPr id="5" name="图片 4"/>
          <p:cNvPicPr/>
          <p:nvPr/>
        </p:nvPicPr>
        <p:blipFill rotWithShape="1">
          <a:blip r:embed="rId2" cstate="print"/>
          <a:srcRect l="4842"/>
          <a:stretch/>
        </p:blipFill>
        <p:spPr bwMode="auto">
          <a:xfrm>
            <a:off x="509510" y="2062677"/>
            <a:ext cx="3933670" cy="3648075"/>
          </a:xfrm>
          <a:prstGeom prst="rect">
            <a:avLst/>
          </a:prstGeom>
          <a:noFill/>
          <a:ln w="9525">
            <a:noFill/>
            <a:miter lim="800000"/>
            <a:headEnd/>
            <a:tailEnd/>
          </a:ln>
        </p:spPr>
      </p:pic>
      <p:pic>
        <p:nvPicPr>
          <p:cNvPr id="8" name="图片 7"/>
          <p:cNvPicPr/>
          <p:nvPr/>
        </p:nvPicPr>
        <p:blipFill rotWithShape="1">
          <a:blip r:embed="rId3" cstate="print"/>
          <a:srcRect l="4566"/>
          <a:stretch/>
        </p:blipFill>
        <p:spPr bwMode="auto">
          <a:xfrm>
            <a:off x="4443180" y="2062678"/>
            <a:ext cx="3481620" cy="3648075"/>
          </a:xfrm>
          <a:prstGeom prst="rect">
            <a:avLst/>
          </a:prstGeom>
          <a:noFill/>
          <a:ln w="9525">
            <a:noFill/>
            <a:miter lim="800000"/>
            <a:headEnd/>
            <a:tailEnd/>
          </a:ln>
        </p:spPr>
      </p:pic>
      <p:sp>
        <p:nvSpPr>
          <p:cNvPr id="12" name="矩形 11"/>
          <p:cNvSpPr/>
          <p:nvPr/>
        </p:nvSpPr>
        <p:spPr>
          <a:xfrm>
            <a:off x="5012209" y="1386860"/>
            <a:ext cx="2167581" cy="369332"/>
          </a:xfrm>
          <a:prstGeom prst="rect">
            <a:avLst/>
          </a:prstGeom>
        </p:spPr>
        <p:txBody>
          <a:bodyPr wrap="none">
            <a:spAutoFit/>
          </a:bodyPr>
          <a:lstStyle/>
          <a:p>
            <a:r>
              <a:rPr lang="zh-CN" altLang="en-US" b="1" dirty="0" smtClean="0">
                <a:latin typeface="+mn-ea"/>
              </a:rPr>
              <a:t>平均值 </a:t>
            </a:r>
            <a:r>
              <a:rPr lang="en-US" altLang="zh-CN" b="1" dirty="0" smtClean="0">
                <a:latin typeface="+mn-ea"/>
              </a:rPr>
              <a:t>3.46±1.92</a:t>
            </a:r>
            <a:endParaRPr lang="zh-CN" altLang="en-US" b="1" dirty="0">
              <a:latin typeface="+mn-ea"/>
            </a:endParaRPr>
          </a:p>
        </p:txBody>
      </p:sp>
      <p:sp>
        <p:nvSpPr>
          <p:cNvPr id="13" name="矩形 12"/>
          <p:cNvSpPr/>
          <p:nvPr/>
        </p:nvSpPr>
        <p:spPr>
          <a:xfrm>
            <a:off x="8778671" y="1386860"/>
            <a:ext cx="2167581" cy="369332"/>
          </a:xfrm>
          <a:prstGeom prst="rect">
            <a:avLst/>
          </a:prstGeom>
        </p:spPr>
        <p:txBody>
          <a:bodyPr wrap="none">
            <a:spAutoFit/>
          </a:bodyPr>
          <a:lstStyle/>
          <a:p>
            <a:r>
              <a:rPr lang="zh-CN" altLang="en-US" b="1" dirty="0" smtClean="0">
                <a:latin typeface="+mn-ea"/>
              </a:rPr>
              <a:t>平均值 </a:t>
            </a:r>
            <a:r>
              <a:rPr lang="en-US" altLang="zh-CN" b="1" dirty="0" smtClean="0">
                <a:latin typeface="+mn-ea"/>
              </a:rPr>
              <a:t>3.23±2.07</a:t>
            </a:r>
            <a:endParaRPr lang="zh-CN" altLang="en-US" b="1" dirty="0">
              <a:latin typeface="+mn-ea"/>
            </a:endParaRPr>
          </a:p>
        </p:txBody>
      </p:sp>
      <p:pic>
        <p:nvPicPr>
          <p:cNvPr id="14" name="图片 13"/>
          <p:cNvPicPr/>
          <p:nvPr/>
        </p:nvPicPr>
        <p:blipFill rotWithShape="1">
          <a:blip r:embed="rId4"/>
          <a:srcRect l="4740"/>
          <a:stretch/>
        </p:blipFill>
        <p:spPr bwMode="auto">
          <a:xfrm>
            <a:off x="7924800" y="2062678"/>
            <a:ext cx="4195300" cy="3648074"/>
          </a:xfrm>
          <a:prstGeom prst="rect">
            <a:avLst/>
          </a:prstGeom>
          <a:noFill/>
          <a:ln w="9525">
            <a:noFill/>
            <a:miter lim="800000"/>
            <a:headEnd/>
            <a:tailEnd/>
          </a:ln>
        </p:spPr>
      </p:pic>
    </p:spTree>
    <p:extLst>
      <p:ext uri="{BB962C8B-B14F-4D97-AF65-F5344CB8AC3E}">
        <p14:creationId xmlns:p14="http://schemas.microsoft.com/office/powerpoint/2010/main" val="2883296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dirty="0" smtClean="0">
                <a:latin typeface="微软雅黑" panose="020B0503020204020204" charset="-122"/>
                <a:ea typeface="微软雅黑" panose="020B0503020204020204" charset="-122"/>
              </a:rPr>
              <a:t>HAQ</a:t>
            </a:r>
            <a:r>
              <a:rPr lang="zh-CN" altLang="en-US" sz="3600" dirty="0" smtClean="0">
                <a:latin typeface="微软雅黑" panose="020B0503020204020204" charset="-122"/>
                <a:ea typeface="微软雅黑" panose="020B0503020204020204" charset="-122"/>
              </a:rPr>
              <a:t>评分</a:t>
            </a:r>
          </a:p>
        </p:txBody>
      </p:sp>
      <p:graphicFrame>
        <p:nvGraphicFramePr>
          <p:cNvPr id="3" name="表格 2"/>
          <p:cNvGraphicFramePr>
            <a:graphicFrameLocks noGrp="1"/>
          </p:cNvGraphicFramePr>
          <p:nvPr>
            <p:extLst>
              <p:ext uri="{D42A27DB-BD31-4B8C-83A1-F6EECF244321}">
                <p14:modId xmlns:p14="http://schemas.microsoft.com/office/powerpoint/2010/main" val="2091353327"/>
              </p:ext>
            </p:extLst>
          </p:nvPr>
        </p:nvGraphicFramePr>
        <p:xfrm>
          <a:off x="6810704" y="1910163"/>
          <a:ext cx="4976859" cy="3691718"/>
        </p:xfrm>
        <a:graphic>
          <a:graphicData uri="http://schemas.openxmlformats.org/drawingml/2006/table">
            <a:tbl>
              <a:tblPr firstRow="1" firstCol="1" lastRow="1" lastCol="1">
                <a:tableStyleId>{9D7B26C5-4107-4FEC-AEDC-1716B250A1EF}</a:tableStyleId>
              </a:tblPr>
              <a:tblGrid>
                <a:gridCol w="2144110">
                  <a:extLst>
                    <a:ext uri="{9D8B030D-6E8A-4147-A177-3AD203B41FA5}">
                      <a16:colId xmlns:a16="http://schemas.microsoft.com/office/drawing/2014/main" val="20000"/>
                    </a:ext>
                  </a:extLst>
                </a:gridCol>
                <a:gridCol w="1174029">
                  <a:extLst>
                    <a:ext uri="{9D8B030D-6E8A-4147-A177-3AD203B41FA5}">
                      <a16:colId xmlns:a16="http://schemas.microsoft.com/office/drawing/2014/main" val="20001"/>
                    </a:ext>
                  </a:extLst>
                </a:gridCol>
                <a:gridCol w="1658720">
                  <a:extLst>
                    <a:ext uri="{9D8B030D-6E8A-4147-A177-3AD203B41FA5}">
                      <a16:colId xmlns:a16="http://schemas.microsoft.com/office/drawing/2014/main" val="20002"/>
                    </a:ext>
                  </a:extLst>
                </a:gridCol>
              </a:tblGrid>
              <a:tr h="760730">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HAQ</a:t>
                      </a:r>
                      <a:r>
                        <a:rPr lang="zh-CN" altLang="en-US" sz="1800" b="0" dirty="0" smtClean="0">
                          <a:effectLst/>
                          <a:uFill>
                            <a:solidFill>
                              <a:srgbClr val="000000"/>
                            </a:solidFill>
                          </a:uFill>
                          <a:latin typeface="+mn-ea"/>
                          <a:ea typeface="+mn-ea"/>
                          <a:cs typeface="Times New Roman" panose="02020603050405020304"/>
                        </a:rPr>
                        <a:t>评分</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1411">
                <a:tc>
                  <a:txBody>
                    <a:bodyPr/>
                    <a:lstStyle/>
                    <a:p>
                      <a:pPr marL="0" algn="ctr" defTabSz="914400" rtl="0" eaLnBrk="1" latinLnBrk="0" hangingPunct="1">
                        <a:spcBef>
                          <a:spcPts val="180"/>
                        </a:spcBef>
                        <a:spcAft>
                          <a:spcPts val="180"/>
                        </a:spcAft>
                      </a:pPr>
                      <a:r>
                        <a:rPr lang="en-US" sz="1800" b="0" kern="1200" dirty="0" err="1" smtClean="0">
                          <a:solidFill>
                            <a:schemeClr val="tx1"/>
                          </a:solidFill>
                          <a:effectLst/>
                          <a:uFill>
                            <a:solidFill>
                              <a:srgbClr val="000000"/>
                            </a:solidFill>
                          </a:uFill>
                          <a:latin typeface="+mn-ea"/>
                          <a:ea typeface="+mn-ea"/>
                          <a:cs typeface="Times New Roman" panose="02020603050405020304"/>
                        </a:rPr>
                        <a:t>毫无困难</a:t>
                      </a:r>
                      <a:endParaRPr lang="en-US" sz="1800" b="0" kern="1200" dirty="0" smtClean="0">
                        <a:solidFill>
                          <a:schemeClr val="tx1"/>
                        </a:solidFill>
                        <a:effectLst/>
                        <a:uFill>
                          <a:solidFill>
                            <a:srgbClr val="000000"/>
                          </a:solidFill>
                        </a:uFill>
                        <a:latin typeface="+mn-ea"/>
                        <a:ea typeface="+mn-ea"/>
                        <a:cs typeface="Times New Roman" panose="02020603050405020304"/>
                      </a:endParaRPr>
                    </a:p>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Times New Roman" panose="02020603050405020304"/>
                        </a:rPr>
                        <a:t>（</a:t>
                      </a:r>
                      <a:r>
                        <a:rPr lang="en-US" altLang="zh-CN" sz="1800" b="0" kern="1200" dirty="0" smtClean="0">
                          <a:solidFill>
                            <a:schemeClr val="tx1"/>
                          </a:solidFill>
                          <a:effectLst/>
                          <a:uFill>
                            <a:solidFill>
                              <a:srgbClr val="000000"/>
                            </a:solidFill>
                          </a:uFill>
                          <a:latin typeface="+mn-ea"/>
                          <a:ea typeface="+mn-ea"/>
                          <a:cs typeface="Times New Roman" panose="02020603050405020304"/>
                        </a:rPr>
                        <a:t>0</a:t>
                      </a:r>
                      <a:r>
                        <a:rPr lang="zh-CN" altLang="en-US" sz="1800" b="0" kern="1200" dirty="0" smtClean="0">
                          <a:solidFill>
                            <a:schemeClr val="tx1"/>
                          </a:solidFill>
                          <a:effectLst/>
                          <a:uFill>
                            <a:solidFill>
                              <a:srgbClr val="000000"/>
                            </a:solidFill>
                          </a:uFill>
                          <a:latin typeface="+mn-ea"/>
                          <a:ea typeface="+mn-ea"/>
                          <a:cs typeface="Times New Roman" panose="02020603050405020304"/>
                        </a:rPr>
                        <a:t>分）</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568</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17.53%</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1411">
                <a:tc>
                  <a:txBody>
                    <a:bodyPr/>
                    <a:lstStyle/>
                    <a:p>
                      <a:pPr marL="0" algn="ctr" defTabSz="914400" rtl="0" eaLnBrk="1" latinLnBrk="0" hangingPunct="1">
                        <a:spcBef>
                          <a:spcPts val="180"/>
                        </a:spcBef>
                        <a:spcAft>
                          <a:spcPts val="180"/>
                        </a:spcAft>
                      </a:pPr>
                      <a:r>
                        <a:rPr lang="en-US" sz="1800" b="1" kern="1200" dirty="0" err="1" smtClean="0">
                          <a:solidFill>
                            <a:srgbClr val="0070C0"/>
                          </a:solidFill>
                          <a:effectLst/>
                          <a:uFill>
                            <a:solidFill>
                              <a:srgbClr val="000000"/>
                            </a:solidFill>
                          </a:uFill>
                          <a:latin typeface="+mn-ea"/>
                          <a:ea typeface="+mn-ea"/>
                          <a:cs typeface="Times New Roman" panose="02020603050405020304"/>
                        </a:rPr>
                        <a:t>有些困难</a:t>
                      </a:r>
                      <a:endParaRPr lang="en-US" sz="1800" b="1" kern="1200" dirty="0" smtClean="0">
                        <a:solidFill>
                          <a:srgbClr val="0070C0"/>
                        </a:solidFill>
                        <a:effectLst/>
                        <a:uFill>
                          <a:solidFill>
                            <a:srgbClr val="000000"/>
                          </a:solidFill>
                        </a:uFill>
                        <a:latin typeface="+mn-ea"/>
                        <a:ea typeface="+mn-ea"/>
                        <a:cs typeface="Times New Roman" panose="02020603050405020304"/>
                      </a:endParaRPr>
                    </a:p>
                    <a:p>
                      <a:pPr marL="0" algn="ctr" defTabSz="914400" rtl="0" eaLnBrk="1" latinLnBrk="0" hangingPunct="1">
                        <a:spcBef>
                          <a:spcPts val="180"/>
                        </a:spcBef>
                        <a:spcAft>
                          <a:spcPts val="180"/>
                        </a:spcAft>
                      </a:pPr>
                      <a:r>
                        <a:rPr lang="zh-CN" altLang="en-US" sz="1800" b="1" kern="1200" dirty="0" smtClean="0">
                          <a:solidFill>
                            <a:srgbClr val="0070C0"/>
                          </a:solidFill>
                          <a:effectLst/>
                          <a:uFill>
                            <a:solidFill>
                              <a:srgbClr val="000000"/>
                            </a:solidFill>
                          </a:uFill>
                          <a:latin typeface="+mn-ea"/>
                          <a:ea typeface="+mn-ea"/>
                          <a:cs typeface="Times New Roman" panose="02020603050405020304"/>
                        </a:rPr>
                        <a:t>（</a:t>
                      </a:r>
                      <a:r>
                        <a:rPr lang="en-US" altLang="zh-CN" sz="1800" b="1" kern="1200" dirty="0" smtClean="0">
                          <a:solidFill>
                            <a:srgbClr val="0070C0"/>
                          </a:solidFill>
                          <a:effectLst/>
                          <a:uFill>
                            <a:solidFill>
                              <a:srgbClr val="000000"/>
                            </a:solidFill>
                          </a:uFill>
                          <a:latin typeface="+mn-ea"/>
                          <a:ea typeface="+mn-ea"/>
                          <a:cs typeface="Times New Roman" panose="02020603050405020304"/>
                        </a:rPr>
                        <a:t>0-1</a:t>
                      </a:r>
                      <a:r>
                        <a:rPr lang="zh-CN" altLang="en-US" sz="1800" b="1" kern="1200" dirty="0" smtClean="0">
                          <a:solidFill>
                            <a:srgbClr val="0070C0"/>
                          </a:solidFill>
                          <a:effectLst/>
                          <a:uFill>
                            <a:solidFill>
                              <a:srgbClr val="000000"/>
                            </a:solidFill>
                          </a:uFill>
                          <a:latin typeface="+mn-ea"/>
                          <a:ea typeface="+mn-ea"/>
                          <a:cs typeface="Times New Roman" panose="02020603050405020304"/>
                        </a:rPr>
                        <a:t>分）</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Times New Roman" panose="02020603050405020304"/>
                        </a:rPr>
                        <a:t>2287</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Times New Roman" panose="02020603050405020304"/>
                        </a:rPr>
                        <a:t>70.59%</a:t>
                      </a:r>
                      <a:endParaRPr lang="zh-CN" sz="1800" b="1" kern="1200" dirty="0">
                        <a:solidFill>
                          <a:srgbClr val="0070C0"/>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4083">
                <a:tc>
                  <a:txBody>
                    <a:bodyPr/>
                    <a:lstStyle/>
                    <a:p>
                      <a:pPr marL="0" algn="ctr" defTabSz="914400" rtl="0" eaLnBrk="1" latinLnBrk="0" hangingPunct="1">
                        <a:spcBef>
                          <a:spcPts val="180"/>
                        </a:spcBef>
                        <a:spcAft>
                          <a:spcPts val="180"/>
                        </a:spcAft>
                      </a:pPr>
                      <a:r>
                        <a:rPr lang="en-US" sz="1800" b="0" kern="1200" dirty="0" err="1" smtClean="0">
                          <a:solidFill>
                            <a:schemeClr val="tx1"/>
                          </a:solidFill>
                          <a:effectLst/>
                          <a:uFill>
                            <a:solidFill>
                              <a:srgbClr val="000000"/>
                            </a:solidFill>
                          </a:uFill>
                          <a:latin typeface="+mn-ea"/>
                          <a:ea typeface="+mn-ea"/>
                          <a:cs typeface="Times New Roman" panose="02020603050405020304"/>
                        </a:rPr>
                        <a:t>很困难或需要协助</a:t>
                      </a:r>
                      <a:endParaRPr lang="en-US" sz="1800" b="0" kern="1200" dirty="0" smtClean="0">
                        <a:solidFill>
                          <a:schemeClr val="tx1"/>
                        </a:solidFill>
                        <a:effectLst/>
                        <a:uFill>
                          <a:solidFill>
                            <a:srgbClr val="000000"/>
                          </a:solidFill>
                        </a:uFill>
                        <a:latin typeface="+mn-ea"/>
                        <a:ea typeface="+mn-ea"/>
                        <a:cs typeface="Times New Roman" panose="02020603050405020304"/>
                      </a:endParaRPr>
                    </a:p>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Times New Roman" panose="02020603050405020304"/>
                        </a:rPr>
                        <a:t>（</a:t>
                      </a:r>
                      <a:r>
                        <a:rPr lang="en-US" altLang="zh-CN" sz="1800" b="0" kern="1200" dirty="0" smtClean="0">
                          <a:solidFill>
                            <a:schemeClr val="tx1"/>
                          </a:solidFill>
                          <a:effectLst/>
                          <a:uFill>
                            <a:solidFill>
                              <a:srgbClr val="000000"/>
                            </a:solidFill>
                          </a:uFill>
                          <a:latin typeface="+mn-ea"/>
                          <a:ea typeface="+mn-ea"/>
                          <a:cs typeface="Times New Roman" panose="02020603050405020304"/>
                        </a:rPr>
                        <a:t>1-2</a:t>
                      </a:r>
                      <a:r>
                        <a:rPr lang="zh-CN" altLang="en-US" sz="1800" b="0" kern="1200" dirty="0" smtClean="0">
                          <a:solidFill>
                            <a:schemeClr val="tx1"/>
                          </a:solidFill>
                          <a:effectLst/>
                          <a:uFill>
                            <a:solidFill>
                              <a:srgbClr val="000000"/>
                            </a:solidFill>
                          </a:uFill>
                          <a:latin typeface="+mn-ea"/>
                          <a:ea typeface="+mn-ea"/>
                          <a:cs typeface="Times New Roman" panose="02020603050405020304"/>
                        </a:rPr>
                        <a:t>分）</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328</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10.12%</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44083">
                <a:tc>
                  <a:txBody>
                    <a:bodyPr/>
                    <a:lstStyle/>
                    <a:p>
                      <a:pPr marL="0" algn="ctr" defTabSz="914400" rtl="0" eaLnBrk="1" latinLnBrk="0" hangingPunct="1">
                        <a:spcBef>
                          <a:spcPts val="180"/>
                        </a:spcBef>
                        <a:spcAft>
                          <a:spcPts val="180"/>
                        </a:spcAft>
                      </a:pPr>
                      <a:r>
                        <a:rPr lang="en-US" sz="1800" b="0" kern="1200" dirty="0" err="1" smtClean="0">
                          <a:solidFill>
                            <a:schemeClr val="tx1"/>
                          </a:solidFill>
                          <a:effectLst/>
                          <a:uFill>
                            <a:solidFill>
                              <a:srgbClr val="000000"/>
                            </a:solidFill>
                          </a:uFill>
                          <a:latin typeface="+mn-ea"/>
                          <a:ea typeface="+mn-ea"/>
                          <a:cs typeface="Times New Roman" panose="02020603050405020304"/>
                        </a:rPr>
                        <a:t>无法完成</a:t>
                      </a:r>
                      <a:endParaRPr lang="en-US" sz="1800" b="0" kern="1200" dirty="0" smtClean="0">
                        <a:solidFill>
                          <a:schemeClr val="tx1"/>
                        </a:solidFill>
                        <a:effectLst/>
                        <a:uFill>
                          <a:solidFill>
                            <a:srgbClr val="000000"/>
                          </a:solidFill>
                        </a:uFill>
                        <a:latin typeface="+mn-ea"/>
                        <a:ea typeface="+mn-ea"/>
                        <a:cs typeface="Times New Roman" panose="02020603050405020304"/>
                      </a:endParaRPr>
                    </a:p>
                    <a:p>
                      <a:pPr marL="0" algn="ctr" defTabSz="914400" rtl="0" eaLnBrk="1" latinLnBrk="0" hangingPunct="1">
                        <a:spcBef>
                          <a:spcPts val="180"/>
                        </a:spcBef>
                        <a:spcAft>
                          <a:spcPts val="180"/>
                        </a:spcAft>
                      </a:pPr>
                      <a:r>
                        <a:rPr lang="zh-CN" altLang="en-US" sz="1800" b="0" kern="1200" dirty="0" smtClean="0">
                          <a:solidFill>
                            <a:schemeClr val="tx1"/>
                          </a:solidFill>
                          <a:effectLst/>
                          <a:uFill>
                            <a:solidFill>
                              <a:srgbClr val="000000"/>
                            </a:solidFill>
                          </a:uFill>
                          <a:latin typeface="+mn-ea"/>
                          <a:ea typeface="+mn-ea"/>
                          <a:cs typeface="Times New Roman" panose="02020603050405020304"/>
                        </a:rPr>
                        <a:t>（</a:t>
                      </a:r>
                      <a:r>
                        <a:rPr lang="en-US" altLang="zh-CN" sz="1800" b="0" kern="1200" dirty="0" smtClean="0">
                          <a:solidFill>
                            <a:schemeClr val="tx1"/>
                          </a:solidFill>
                          <a:effectLst/>
                          <a:uFill>
                            <a:solidFill>
                              <a:srgbClr val="000000"/>
                            </a:solidFill>
                          </a:uFill>
                          <a:latin typeface="+mn-ea"/>
                          <a:ea typeface="+mn-ea"/>
                          <a:cs typeface="Times New Roman" panose="02020603050405020304"/>
                        </a:rPr>
                        <a:t>2-3</a:t>
                      </a:r>
                      <a:r>
                        <a:rPr lang="zh-CN" altLang="en-US" sz="1800" b="0" kern="1200" dirty="0" smtClean="0">
                          <a:solidFill>
                            <a:schemeClr val="tx1"/>
                          </a:solidFill>
                          <a:effectLst/>
                          <a:uFill>
                            <a:solidFill>
                              <a:srgbClr val="000000"/>
                            </a:solidFill>
                          </a:uFill>
                          <a:latin typeface="+mn-ea"/>
                          <a:ea typeface="+mn-ea"/>
                          <a:cs typeface="Times New Roman" panose="02020603050405020304"/>
                        </a:rPr>
                        <a:t>分）</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Times New Roman" panose="02020603050405020304"/>
                        </a:rPr>
                        <a:t>57</a:t>
                      </a:r>
                      <a:endParaRPr lang="zh-CN" sz="1800" b="0" kern="120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Times New Roman" panose="02020603050405020304"/>
                        </a:rPr>
                        <a:t>1.76%</a:t>
                      </a:r>
                      <a:endParaRPr lang="zh-CN" sz="1800" b="0" kern="1200" dirty="0">
                        <a:solidFill>
                          <a:schemeClr val="tx1"/>
                        </a:solidFill>
                        <a:effectLst/>
                        <a:uFill>
                          <a:solidFill>
                            <a:srgbClr val="000000"/>
                          </a:solidFill>
                        </a:uFill>
                        <a:latin typeface="+mn-ea"/>
                        <a:ea typeface="+mn-ea"/>
                        <a:cs typeface="Times New Roman" panose="02020603050405020304"/>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5" name="图片 4"/>
          <p:cNvPicPr/>
          <p:nvPr/>
        </p:nvPicPr>
        <p:blipFill>
          <a:blip r:embed="rId2"/>
          <a:srcRect/>
          <a:stretch>
            <a:fillRect/>
          </a:stretch>
        </p:blipFill>
        <p:spPr bwMode="auto">
          <a:xfrm>
            <a:off x="471651" y="1863464"/>
            <a:ext cx="6130611" cy="385941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实验室检查</a:t>
            </a:r>
            <a:r>
              <a:rPr lang="en-US" altLang="zh-CN" sz="3600" dirty="0" smtClean="0">
                <a:latin typeface="微软雅黑" panose="020B0503020204020204" charset="-122"/>
                <a:ea typeface="微软雅黑" panose="020B0503020204020204" charset="-122"/>
              </a:rPr>
              <a:t>——</a:t>
            </a:r>
            <a:r>
              <a:rPr lang="zh-CN" altLang="en-US" sz="3600" dirty="0" smtClean="0">
                <a:latin typeface="微软雅黑" panose="020B0503020204020204" charset="-122"/>
                <a:ea typeface="微软雅黑" panose="020B0503020204020204" charset="-122"/>
              </a:rPr>
              <a:t>炎症反应物</a:t>
            </a:r>
          </a:p>
        </p:txBody>
      </p:sp>
      <p:pic>
        <p:nvPicPr>
          <p:cNvPr id="6" name="图片 5"/>
          <p:cNvPicPr/>
          <p:nvPr/>
        </p:nvPicPr>
        <p:blipFill rotWithShape="1">
          <a:blip r:embed="rId2"/>
          <a:srcRect l="5015"/>
          <a:stretch/>
        </p:blipFill>
        <p:spPr bwMode="auto">
          <a:xfrm>
            <a:off x="1056290" y="1355264"/>
            <a:ext cx="4571999" cy="3500635"/>
          </a:xfrm>
          <a:prstGeom prst="rect">
            <a:avLst/>
          </a:prstGeom>
          <a:noFill/>
          <a:ln w="9525">
            <a:noFill/>
            <a:miter lim="800000"/>
            <a:headEnd/>
            <a:tailEnd/>
          </a:ln>
        </p:spPr>
      </p:pic>
      <p:pic>
        <p:nvPicPr>
          <p:cNvPr id="7" name="图片 6"/>
          <p:cNvPicPr/>
          <p:nvPr/>
        </p:nvPicPr>
        <p:blipFill rotWithShape="1">
          <a:blip r:embed="rId3"/>
          <a:srcRect l="4702"/>
          <a:stretch/>
        </p:blipFill>
        <p:spPr bwMode="auto">
          <a:xfrm>
            <a:off x="6747641" y="1355264"/>
            <a:ext cx="5040076" cy="3378008"/>
          </a:xfrm>
          <a:prstGeom prst="rect">
            <a:avLst/>
          </a:prstGeom>
          <a:noFill/>
          <a:ln w="9525">
            <a:noFill/>
            <a:miter lim="800000"/>
            <a:headEnd/>
            <a:tailEnd/>
          </a:ln>
        </p:spPr>
      </p:pic>
      <p:sp>
        <p:nvSpPr>
          <p:cNvPr id="8" name="矩形 7"/>
          <p:cNvSpPr/>
          <p:nvPr/>
        </p:nvSpPr>
        <p:spPr>
          <a:xfrm>
            <a:off x="7528051" y="5272199"/>
            <a:ext cx="3786335" cy="400110"/>
          </a:xfrm>
          <a:prstGeom prst="rect">
            <a:avLst/>
          </a:prstGeom>
        </p:spPr>
        <p:txBody>
          <a:bodyPr wrap="square">
            <a:spAutoFit/>
          </a:bodyPr>
          <a:lstStyle/>
          <a:p>
            <a:r>
              <a:rPr lang="zh-CN" altLang="en-US" sz="2000" b="1" dirty="0" smtClean="0"/>
              <a:t>均值</a:t>
            </a:r>
            <a:r>
              <a:rPr lang="en-US" altLang="zh-CN" sz="2000" b="1" dirty="0" smtClean="0"/>
              <a:t>15.02</a:t>
            </a:r>
            <a:r>
              <a:rPr lang="en-US" altLang="zh-CN" sz="2000" b="1" dirty="0" smtClean="0">
                <a:latin typeface="+mn-ea"/>
              </a:rPr>
              <a:t>±42.09</a:t>
            </a:r>
            <a:endParaRPr lang="zh-CN" altLang="en-US" sz="2000" b="1" dirty="0"/>
          </a:p>
        </p:txBody>
      </p:sp>
      <p:sp>
        <p:nvSpPr>
          <p:cNvPr id="10" name="矩形 9"/>
          <p:cNvSpPr/>
          <p:nvPr/>
        </p:nvSpPr>
        <p:spPr>
          <a:xfrm>
            <a:off x="1626492" y="5272199"/>
            <a:ext cx="3786335" cy="400110"/>
          </a:xfrm>
          <a:prstGeom prst="rect">
            <a:avLst/>
          </a:prstGeom>
        </p:spPr>
        <p:txBody>
          <a:bodyPr wrap="square">
            <a:spAutoFit/>
          </a:bodyPr>
          <a:lstStyle/>
          <a:p>
            <a:r>
              <a:rPr lang="zh-CN" altLang="en-US" sz="2000" b="1" dirty="0" smtClean="0"/>
              <a:t>均值</a:t>
            </a:r>
            <a:r>
              <a:rPr lang="en-US" altLang="zh-CN" sz="2000" b="1" dirty="0" smtClean="0"/>
              <a:t>31.12</a:t>
            </a:r>
            <a:r>
              <a:rPr lang="en-US" altLang="zh-CN" sz="2000" b="1" dirty="0" smtClean="0">
                <a:latin typeface="+mn-ea"/>
              </a:rPr>
              <a:t>±28.34</a:t>
            </a:r>
            <a:endParaRPr lang="zh-CN" altLang="en-US" sz="2000" b="1"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实验室检查</a:t>
            </a:r>
            <a:r>
              <a:rPr lang="en-US" altLang="zh-CN" sz="3600" dirty="0" smtClean="0">
                <a:latin typeface="微软雅黑" panose="020B0503020204020204" charset="-122"/>
                <a:ea typeface="微软雅黑" panose="020B0503020204020204" charset="-122"/>
              </a:rPr>
              <a:t>——</a:t>
            </a:r>
            <a:r>
              <a:rPr lang="zh-CN" altLang="en-US" sz="3600" dirty="0" smtClean="0">
                <a:latin typeface="微软雅黑" panose="020B0503020204020204" charset="-122"/>
                <a:ea typeface="微软雅黑" panose="020B0503020204020204" charset="-122"/>
              </a:rPr>
              <a:t>炎症反应物</a:t>
            </a:r>
          </a:p>
        </p:txBody>
      </p:sp>
      <p:grpSp>
        <p:nvGrpSpPr>
          <p:cNvPr id="12" name="组合 4"/>
          <p:cNvGrpSpPr>
            <a:grpSpLocks/>
          </p:cNvGrpSpPr>
          <p:nvPr/>
        </p:nvGrpSpPr>
        <p:grpSpPr bwMode="auto">
          <a:xfrm>
            <a:off x="2011362" y="1226591"/>
            <a:ext cx="3435350" cy="2555875"/>
            <a:chOff x="971600" y="980728"/>
            <a:chExt cx="3434804" cy="2556801"/>
          </a:xfrm>
        </p:grpSpPr>
        <p:graphicFrame>
          <p:nvGraphicFramePr>
            <p:cNvPr id="13" name="图表 12"/>
            <p:cNvGraphicFramePr/>
            <p:nvPr/>
          </p:nvGraphicFramePr>
          <p:xfrm>
            <a:off x="971600" y="980728"/>
            <a:ext cx="3434804" cy="2556801"/>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2"/>
            <p:cNvSpPr txBox="1">
              <a:spLocks noChangeArrowheads="1"/>
            </p:cNvSpPr>
            <p:nvPr/>
          </p:nvSpPr>
          <p:spPr bwMode="auto">
            <a:xfrm>
              <a:off x="977638" y="1012085"/>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itchFamily="34" charset="0"/>
                  <a:ea typeface="楷体" pitchFamily="49" charset="-122"/>
                </a:defRPr>
              </a:lvl1pPr>
              <a:lvl2pPr marL="742950" indent="-285750">
                <a:defRPr sz="1000">
                  <a:solidFill>
                    <a:schemeClr val="tx1"/>
                  </a:solidFill>
                  <a:latin typeface="Arial" pitchFamily="34" charset="0"/>
                  <a:ea typeface="楷体" pitchFamily="49" charset="-122"/>
                </a:defRPr>
              </a:lvl2pPr>
              <a:lvl3pPr marL="1143000" indent="-228600">
                <a:defRPr sz="1000">
                  <a:solidFill>
                    <a:schemeClr val="tx1"/>
                  </a:solidFill>
                  <a:latin typeface="Arial" pitchFamily="34" charset="0"/>
                  <a:ea typeface="楷体" pitchFamily="49" charset="-122"/>
                </a:defRPr>
              </a:lvl3pPr>
              <a:lvl4pPr marL="1600200" indent="-228600">
                <a:defRPr sz="1000">
                  <a:solidFill>
                    <a:schemeClr val="tx1"/>
                  </a:solidFill>
                  <a:latin typeface="Arial" pitchFamily="34" charset="0"/>
                  <a:ea typeface="楷体" pitchFamily="49" charset="-122"/>
                </a:defRPr>
              </a:lvl4pPr>
              <a:lvl5pPr marL="2057400" indent="-228600">
                <a:defRPr sz="1000">
                  <a:solidFill>
                    <a:schemeClr val="tx1"/>
                  </a:solidFill>
                  <a:latin typeface="Arial" pitchFamily="34" charset="0"/>
                  <a:ea typeface="楷体" pitchFamily="49" charset="-122"/>
                </a:defRPr>
              </a:lvl5pPr>
              <a:lvl6pPr marL="2514600" indent="-228600" eaLnBrk="0" fontAlgn="base" hangingPunct="0">
                <a:spcBef>
                  <a:spcPct val="0"/>
                </a:spcBef>
                <a:spcAft>
                  <a:spcPct val="0"/>
                </a:spcAft>
                <a:defRPr sz="1000">
                  <a:solidFill>
                    <a:schemeClr val="tx1"/>
                  </a:solidFill>
                  <a:latin typeface="Arial" pitchFamily="34" charset="0"/>
                  <a:ea typeface="楷体" pitchFamily="49" charset="-122"/>
                </a:defRPr>
              </a:lvl6pPr>
              <a:lvl7pPr marL="2971800" indent="-228600" eaLnBrk="0" fontAlgn="base" hangingPunct="0">
                <a:spcBef>
                  <a:spcPct val="0"/>
                </a:spcBef>
                <a:spcAft>
                  <a:spcPct val="0"/>
                </a:spcAft>
                <a:defRPr sz="1000">
                  <a:solidFill>
                    <a:schemeClr val="tx1"/>
                  </a:solidFill>
                  <a:latin typeface="Arial" pitchFamily="34" charset="0"/>
                  <a:ea typeface="楷体" pitchFamily="49" charset="-122"/>
                </a:defRPr>
              </a:lvl7pPr>
              <a:lvl8pPr marL="3429000" indent="-228600" eaLnBrk="0" fontAlgn="base" hangingPunct="0">
                <a:spcBef>
                  <a:spcPct val="0"/>
                </a:spcBef>
                <a:spcAft>
                  <a:spcPct val="0"/>
                </a:spcAft>
                <a:defRPr sz="1000">
                  <a:solidFill>
                    <a:schemeClr val="tx1"/>
                  </a:solidFill>
                  <a:latin typeface="Arial" pitchFamily="34" charset="0"/>
                  <a:ea typeface="楷体" pitchFamily="49" charset="-122"/>
                </a:defRPr>
              </a:lvl8pPr>
              <a:lvl9pPr marL="3886200" indent="-228600" eaLnBrk="0" fontAlgn="base" hangingPunct="0">
                <a:spcBef>
                  <a:spcPct val="0"/>
                </a:spcBef>
                <a:spcAft>
                  <a:spcPct val="0"/>
                </a:spcAft>
                <a:defRPr sz="1000">
                  <a:solidFill>
                    <a:schemeClr val="tx1"/>
                  </a:solidFill>
                  <a:latin typeface="Arial" pitchFamily="34" charset="0"/>
                  <a:ea typeface="楷体" pitchFamily="49" charset="-122"/>
                </a:defRPr>
              </a:lvl9pPr>
            </a:lstStyle>
            <a:p>
              <a:r>
                <a:rPr lang="en-US" altLang="zh-CN"/>
                <a:t>ESR</a:t>
              </a:r>
              <a:endParaRPr lang="zh-CN" altLang="en-US"/>
            </a:p>
          </p:txBody>
        </p:sp>
      </p:grpSp>
      <p:grpSp>
        <p:nvGrpSpPr>
          <p:cNvPr id="15" name="组合 3"/>
          <p:cNvGrpSpPr>
            <a:grpSpLocks/>
          </p:cNvGrpSpPr>
          <p:nvPr/>
        </p:nvGrpSpPr>
        <p:grpSpPr bwMode="auto">
          <a:xfrm>
            <a:off x="2011362" y="4077741"/>
            <a:ext cx="3455988" cy="2432050"/>
            <a:chOff x="971600" y="3832267"/>
            <a:chExt cx="3456384" cy="2432189"/>
          </a:xfrm>
        </p:grpSpPr>
        <p:graphicFrame>
          <p:nvGraphicFramePr>
            <p:cNvPr id="16" name="图表 15"/>
            <p:cNvGraphicFramePr/>
            <p:nvPr/>
          </p:nvGraphicFramePr>
          <p:xfrm>
            <a:off x="971600" y="3832267"/>
            <a:ext cx="3456384" cy="2432189"/>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9"/>
            <p:cNvSpPr txBox="1">
              <a:spLocks noChangeArrowheads="1"/>
            </p:cNvSpPr>
            <p:nvPr/>
          </p:nvSpPr>
          <p:spPr bwMode="auto">
            <a:xfrm>
              <a:off x="1008651" y="3859941"/>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itchFamily="34" charset="0"/>
                  <a:ea typeface="楷体" pitchFamily="49" charset="-122"/>
                </a:defRPr>
              </a:lvl1pPr>
              <a:lvl2pPr marL="742950" indent="-285750">
                <a:defRPr sz="1000">
                  <a:solidFill>
                    <a:schemeClr val="tx1"/>
                  </a:solidFill>
                  <a:latin typeface="Arial" pitchFamily="34" charset="0"/>
                  <a:ea typeface="楷体" pitchFamily="49" charset="-122"/>
                </a:defRPr>
              </a:lvl2pPr>
              <a:lvl3pPr marL="1143000" indent="-228600">
                <a:defRPr sz="1000">
                  <a:solidFill>
                    <a:schemeClr val="tx1"/>
                  </a:solidFill>
                  <a:latin typeface="Arial" pitchFamily="34" charset="0"/>
                  <a:ea typeface="楷体" pitchFamily="49" charset="-122"/>
                </a:defRPr>
              </a:lvl3pPr>
              <a:lvl4pPr marL="1600200" indent="-228600">
                <a:defRPr sz="1000">
                  <a:solidFill>
                    <a:schemeClr val="tx1"/>
                  </a:solidFill>
                  <a:latin typeface="Arial" pitchFamily="34" charset="0"/>
                  <a:ea typeface="楷体" pitchFamily="49" charset="-122"/>
                </a:defRPr>
              </a:lvl4pPr>
              <a:lvl5pPr marL="2057400" indent="-228600">
                <a:defRPr sz="1000">
                  <a:solidFill>
                    <a:schemeClr val="tx1"/>
                  </a:solidFill>
                  <a:latin typeface="Arial" pitchFamily="34" charset="0"/>
                  <a:ea typeface="楷体" pitchFamily="49" charset="-122"/>
                </a:defRPr>
              </a:lvl5pPr>
              <a:lvl6pPr marL="2514600" indent="-228600" eaLnBrk="0" fontAlgn="base" hangingPunct="0">
                <a:spcBef>
                  <a:spcPct val="0"/>
                </a:spcBef>
                <a:spcAft>
                  <a:spcPct val="0"/>
                </a:spcAft>
                <a:defRPr sz="1000">
                  <a:solidFill>
                    <a:schemeClr val="tx1"/>
                  </a:solidFill>
                  <a:latin typeface="Arial" pitchFamily="34" charset="0"/>
                  <a:ea typeface="楷体" pitchFamily="49" charset="-122"/>
                </a:defRPr>
              </a:lvl6pPr>
              <a:lvl7pPr marL="2971800" indent="-228600" eaLnBrk="0" fontAlgn="base" hangingPunct="0">
                <a:spcBef>
                  <a:spcPct val="0"/>
                </a:spcBef>
                <a:spcAft>
                  <a:spcPct val="0"/>
                </a:spcAft>
                <a:defRPr sz="1000">
                  <a:solidFill>
                    <a:schemeClr val="tx1"/>
                  </a:solidFill>
                  <a:latin typeface="Arial" pitchFamily="34" charset="0"/>
                  <a:ea typeface="楷体" pitchFamily="49" charset="-122"/>
                </a:defRPr>
              </a:lvl7pPr>
              <a:lvl8pPr marL="3429000" indent="-228600" eaLnBrk="0" fontAlgn="base" hangingPunct="0">
                <a:spcBef>
                  <a:spcPct val="0"/>
                </a:spcBef>
                <a:spcAft>
                  <a:spcPct val="0"/>
                </a:spcAft>
                <a:defRPr sz="1000">
                  <a:solidFill>
                    <a:schemeClr val="tx1"/>
                  </a:solidFill>
                  <a:latin typeface="Arial" pitchFamily="34" charset="0"/>
                  <a:ea typeface="楷体" pitchFamily="49" charset="-122"/>
                </a:defRPr>
              </a:lvl8pPr>
              <a:lvl9pPr marL="3886200" indent="-228600" eaLnBrk="0" fontAlgn="base" hangingPunct="0">
                <a:spcBef>
                  <a:spcPct val="0"/>
                </a:spcBef>
                <a:spcAft>
                  <a:spcPct val="0"/>
                </a:spcAft>
                <a:defRPr sz="1000">
                  <a:solidFill>
                    <a:schemeClr val="tx1"/>
                  </a:solidFill>
                  <a:latin typeface="Arial" pitchFamily="34" charset="0"/>
                  <a:ea typeface="楷体" pitchFamily="49" charset="-122"/>
                </a:defRPr>
              </a:lvl9pPr>
            </a:lstStyle>
            <a:p>
              <a:r>
                <a:rPr lang="en-US" altLang="zh-CN"/>
                <a:t>CRP</a:t>
              </a:r>
              <a:endParaRPr lang="zh-CN" altLang="en-US"/>
            </a:p>
          </p:txBody>
        </p:sp>
      </p:grpSp>
      <p:graphicFrame>
        <p:nvGraphicFramePr>
          <p:cNvPr id="3" name="表格 2"/>
          <p:cNvGraphicFramePr>
            <a:graphicFrameLocks noGrp="1"/>
          </p:cNvGraphicFramePr>
          <p:nvPr>
            <p:extLst>
              <p:ext uri="{D42A27DB-BD31-4B8C-83A1-F6EECF244321}">
                <p14:modId xmlns:p14="http://schemas.microsoft.com/office/powerpoint/2010/main" val="383194001"/>
              </p:ext>
            </p:extLst>
          </p:nvPr>
        </p:nvGraphicFramePr>
        <p:xfrm>
          <a:off x="6116637" y="1286349"/>
          <a:ext cx="3989059" cy="2225040"/>
        </p:xfrm>
        <a:graphic>
          <a:graphicData uri="http://schemas.openxmlformats.org/drawingml/2006/table">
            <a:tbl>
              <a:tblPr firstRow="1" bandRow="1">
                <a:tableStyleId>{5940675A-B579-460E-94D1-54222C63F5DA}</a:tableStyleId>
              </a:tblPr>
              <a:tblGrid>
                <a:gridCol w="1687294">
                  <a:extLst>
                    <a:ext uri="{9D8B030D-6E8A-4147-A177-3AD203B41FA5}">
                      <a16:colId xmlns:a16="http://schemas.microsoft.com/office/drawing/2014/main" val="20000"/>
                    </a:ext>
                  </a:extLst>
                </a:gridCol>
                <a:gridCol w="1008993">
                  <a:extLst>
                    <a:ext uri="{9D8B030D-6E8A-4147-A177-3AD203B41FA5}">
                      <a16:colId xmlns:a16="http://schemas.microsoft.com/office/drawing/2014/main" val="20001"/>
                    </a:ext>
                  </a:extLst>
                </a:gridCol>
                <a:gridCol w="1292772">
                  <a:extLst>
                    <a:ext uri="{9D8B030D-6E8A-4147-A177-3AD203B41FA5}">
                      <a16:colId xmlns:a16="http://schemas.microsoft.com/office/drawing/2014/main" val="20002"/>
                    </a:ext>
                  </a:extLst>
                </a:gridCol>
              </a:tblGrid>
              <a:tr h="0">
                <a:tc>
                  <a:txBody>
                    <a:bodyPr/>
                    <a:lstStyle/>
                    <a:p>
                      <a:r>
                        <a:rPr lang="en-US" altLang="zh-CN" sz="2000" dirty="0" smtClean="0"/>
                        <a:t>ESR</a:t>
                      </a:r>
                      <a:endParaRPr lang="zh-CN"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dirty="0" smtClean="0"/>
                        <a:t>病例数</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dirty="0" smtClean="0"/>
                        <a:t>百分比</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zh-CN" altLang="en-US" dirty="0" smtClean="0"/>
                        <a:t>正常值</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791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26.51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zh-CN" altLang="en-US" b="1" dirty="0" smtClean="0">
                          <a:solidFill>
                            <a:srgbClr val="0070C0"/>
                          </a:solidFill>
                        </a:rPr>
                        <a:t>升高</a:t>
                      </a:r>
                      <a:r>
                        <a:rPr lang="en-US" altLang="zh-CN" b="1" dirty="0" smtClean="0">
                          <a:solidFill>
                            <a:srgbClr val="0070C0"/>
                          </a:solidFill>
                        </a:rPr>
                        <a:t>1</a:t>
                      </a:r>
                      <a:r>
                        <a:rPr lang="zh-CN" altLang="en-US" b="1" dirty="0" smtClean="0">
                          <a:solidFill>
                            <a:srgbClr val="0070C0"/>
                          </a:solidFill>
                        </a:rPr>
                        <a:t>倍</a:t>
                      </a:r>
                      <a:endParaRPr lang="zh-CN" altLang="en-US"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smtClean="0">
                          <a:solidFill>
                            <a:srgbClr val="0070C0"/>
                          </a:solidFill>
                        </a:rPr>
                        <a:t>829</a:t>
                      </a:r>
                      <a:endParaRPr lang="zh-CN" altLang="en-US"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b="1" dirty="0" smtClean="0">
                          <a:solidFill>
                            <a:srgbClr val="0070C0"/>
                          </a:solidFill>
                        </a:rPr>
                        <a:t>27.78</a:t>
                      </a:r>
                      <a:endParaRPr lang="zh-CN" altLang="en-US"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zh-CN" altLang="en-US" dirty="0" smtClean="0"/>
                        <a:t>升高</a:t>
                      </a:r>
                      <a:r>
                        <a:rPr lang="en-US" altLang="zh-CN" dirty="0" smtClean="0"/>
                        <a:t>2</a:t>
                      </a:r>
                      <a:r>
                        <a:rPr lang="zh-CN" altLang="en-US" dirty="0" smtClean="0"/>
                        <a:t>倍</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465</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15.58</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zh-CN" altLang="en-US" dirty="0" smtClean="0"/>
                        <a:t>升高</a:t>
                      </a:r>
                      <a:r>
                        <a:rPr lang="en-US" altLang="zh-CN" dirty="0" smtClean="0"/>
                        <a:t>2</a:t>
                      </a:r>
                      <a:r>
                        <a:rPr lang="zh-CN" altLang="en-US" dirty="0" smtClean="0"/>
                        <a:t>倍以上</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489</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16.39</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zh-CN" altLang="en-US" dirty="0" smtClean="0"/>
                        <a:t>未提及</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smtClean="0"/>
                        <a:t>410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smtClean="0"/>
                        <a:t>13.74</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3152642139"/>
              </p:ext>
            </p:extLst>
          </p:nvPr>
        </p:nvGraphicFramePr>
        <p:xfrm>
          <a:off x="6301317" y="4166958"/>
          <a:ext cx="3989059" cy="2225040"/>
        </p:xfrm>
        <a:graphic>
          <a:graphicData uri="http://schemas.openxmlformats.org/drawingml/2006/table">
            <a:tbl>
              <a:tblPr firstRow="1" bandRow="1">
                <a:tableStyleId>{5940675A-B579-460E-94D1-54222C63F5DA}</a:tableStyleId>
              </a:tblPr>
              <a:tblGrid>
                <a:gridCol w="1687294">
                  <a:extLst>
                    <a:ext uri="{9D8B030D-6E8A-4147-A177-3AD203B41FA5}">
                      <a16:colId xmlns:a16="http://schemas.microsoft.com/office/drawing/2014/main" val="20000"/>
                    </a:ext>
                  </a:extLst>
                </a:gridCol>
                <a:gridCol w="1008993">
                  <a:extLst>
                    <a:ext uri="{9D8B030D-6E8A-4147-A177-3AD203B41FA5}">
                      <a16:colId xmlns:a16="http://schemas.microsoft.com/office/drawing/2014/main" val="20001"/>
                    </a:ext>
                  </a:extLst>
                </a:gridCol>
                <a:gridCol w="1292772">
                  <a:extLst>
                    <a:ext uri="{9D8B030D-6E8A-4147-A177-3AD203B41FA5}">
                      <a16:colId xmlns:a16="http://schemas.microsoft.com/office/drawing/2014/main" val="20002"/>
                    </a:ext>
                  </a:extLst>
                </a:gridCol>
              </a:tblGrid>
              <a:tr h="0">
                <a:tc>
                  <a:txBody>
                    <a:bodyPr/>
                    <a:lstStyle/>
                    <a:p>
                      <a:r>
                        <a:rPr lang="en-US" altLang="zh-CN" sz="2000" dirty="0" smtClean="0"/>
                        <a:t>CRP</a:t>
                      </a:r>
                      <a:endParaRPr lang="zh-CN"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dirty="0" smtClean="0"/>
                        <a:t>病例数</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dirty="0" smtClean="0"/>
                        <a:t>百分比</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algn="l" defTabSz="914400" rtl="0" eaLnBrk="1" latinLnBrk="0" hangingPunct="1"/>
                      <a:r>
                        <a:rPr lang="zh-CN" altLang="en-US" sz="1800" b="1" kern="1200" dirty="0" smtClean="0">
                          <a:solidFill>
                            <a:srgbClr val="0070C0"/>
                          </a:solidFill>
                          <a:latin typeface="+mn-lt"/>
                          <a:ea typeface="+mn-ea"/>
                          <a:cs typeface="+mn-cs"/>
                        </a:rPr>
                        <a:t>正常值</a:t>
                      </a:r>
                      <a:endParaRPr lang="zh-CN" altLang="en-US" sz="1800" b="1" kern="1200" dirty="0">
                        <a:solidFill>
                          <a:srgbClr val="0070C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400" rtl="0" eaLnBrk="1" latinLnBrk="0" hangingPunct="1"/>
                      <a:r>
                        <a:rPr lang="en-US" altLang="zh-CN" sz="1800" b="1" kern="1200" dirty="0" smtClean="0">
                          <a:solidFill>
                            <a:srgbClr val="0070C0"/>
                          </a:solidFill>
                          <a:latin typeface="+mn-lt"/>
                          <a:ea typeface="+mn-ea"/>
                          <a:cs typeface="+mn-cs"/>
                        </a:rPr>
                        <a:t>1602</a:t>
                      </a:r>
                      <a:endParaRPr lang="zh-CN" altLang="en-US" sz="1800" b="1" kern="1200" dirty="0">
                        <a:solidFill>
                          <a:srgbClr val="0070C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400" rtl="0" eaLnBrk="1" latinLnBrk="0" hangingPunct="1"/>
                      <a:r>
                        <a:rPr lang="en-US" altLang="zh-CN" sz="1800" b="1" kern="1200" dirty="0" smtClean="0">
                          <a:solidFill>
                            <a:srgbClr val="0070C0"/>
                          </a:solidFill>
                          <a:latin typeface="+mn-lt"/>
                          <a:ea typeface="+mn-ea"/>
                          <a:cs typeface="+mn-cs"/>
                        </a:rPr>
                        <a:t>53.69</a:t>
                      </a:r>
                      <a:endParaRPr lang="zh-CN" altLang="en-US" sz="1800" b="1" kern="1200" dirty="0">
                        <a:solidFill>
                          <a:srgbClr val="0070C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algn="l" defTabSz="914400" rtl="0" eaLnBrk="1" latinLnBrk="0" hangingPunct="1"/>
                      <a:r>
                        <a:rPr lang="zh-CN" altLang="en-US" sz="1800" kern="1200" dirty="0" smtClean="0">
                          <a:solidFill>
                            <a:schemeClr val="tx1"/>
                          </a:solidFill>
                          <a:latin typeface="+mn-lt"/>
                          <a:ea typeface="+mn-ea"/>
                          <a:cs typeface="+mn-cs"/>
                        </a:rPr>
                        <a:t>升高</a:t>
                      </a:r>
                      <a:r>
                        <a:rPr lang="en-US" altLang="zh-CN"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倍</a:t>
                      </a:r>
                      <a:endParaRPr lang="zh-CN" alt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tx1"/>
                          </a:solidFill>
                          <a:latin typeface="+mn-lt"/>
                          <a:ea typeface="+mn-ea"/>
                          <a:cs typeface="+mn-cs"/>
                        </a:rPr>
                        <a:t>321</a:t>
                      </a:r>
                      <a:endParaRPr lang="zh-CN" alt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tx1"/>
                          </a:solidFill>
                          <a:latin typeface="+mn-lt"/>
                          <a:ea typeface="+mn-ea"/>
                          <a:cs typeface="+mn-cs"/>
                        </a:rPr>
                        <a:t>10.76</a:t>
                      </a:r>
                      <a:endParaRPr lang="zh-CN" alt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zh-CN" altLang="en-US" dirty="0" smtClean="0"/>
                        <a:t>升高</a:t>
                      </a:r>
                      <a:r>
                        <a:rPr lang="en-US" altLang="zh-CN" dirty="0" smtClean="0"/>
                        <a:t>2</a:t>
                      </a:r>
                      <a:r>
                        <a:rPr lang="zh-CN" altLang="en-US" dirty="0" smtClean="0"/>
                        <a:t>倍</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196</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6.57</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zh-CN" altLang="en-US" dirty="0" smtClean="0"/>
                        <a:t>升高</a:t>
                      </a:r>
                      <a:r>
                        <a:rPr lang="en-US" altLang="zh-CN" dirty="0" smtClean="0"/>
                        <a:t>2</a:t>
                      </a:r>
                      <a:r>
                        <a:rPr lang="zh-CN" altLang="en-US" dirty="0" smtClean="0"/>
                        <a:t>倍以上</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363</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12.16</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zh-CN" altLang="en-US" dirty="0" smtClean="0"/>
                        <a:t>未提及</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smtClean="0"/>
                        <a:t>502</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altLang="zh-CN" dirty="0" smtClean="0"/>
                        <a:t>16.82</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239420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实验室检查</a:t>
            </a:r>
            <a:r>
              <a:rPr lang="en-US" altLang="zh-CN" sz="3600" dirty="0" smtClean="0">
                <a:latin typeface="微软雅黑" panose="020B0503020204020204" charset="-122"/>
                <a:ea typeface="微软雅黑" panose="020B0503020204020204" charset="-122"/>
              </a:rPr>
              <a:t>——</a:t>
            </a:r>
            <a:r>
              <a:rPr lang="zh-CN" altLang="en-US" sz="3600" dirty="0" smtClean="0">
                <a:latin typeface="微软雅黑" panose="020B0503020204020204" charset="-122"/>
                <a:ea typeface="微软雅黑" panose="020B0503020204020204" charset="-122"/>
              </a:rPr>
              <a:t>类风湿因子</a:t>
            </a:r>
          </a:p>
        </p:txBody>
      </p:sp>
      <p:sp>
        <p:nvSpPr>
          <p:cNvPr id="6" name="矩形 5"/>
          <p:cNvSpPr/>
          <p:nvPr/>
        </p:nvSpPr>
        <p:spPr>
          <a:xfrm>
            <a:off x="5094905" y="5816752"/>
            <a:ext cx="2551371" cy="400110"/>
          </a:xfrm>
          <a:prstGeom prst="rect">
            <a:avLst/>
          </a:prstGeom>
        </p:spPr>
        <p:txBody>
          <a:bodyPr wrap="square">
            <a:spAutoFit/>
          </a:bodyPr>
          <a:lstStyle/>
          <a:p>
            <a:r>
              <a:rPr lang="zh-CN" altLang="en-US" sz="2000" b="1" dirty="0" smtClean="0"/>
              <a:t>均值</a:t>
            </a:r>
            <a:r>
              <a:rPr lang="en-US" altLang="zh-CN" sz="2000" b="1" dirty="0" smtClean="0">
                <a:latin typeface="+mn-ea"/>
              </a:rPr>
              <a:t>279.76±467.51</a:t>
            </a:r>
            <a:endParaRPr lang="zh-CN" altLang="en-US" sz="2000" b="1" dirty="0"/>
          </a:p>
        </p:txBody>
      </p:sp>
      <p:pic>
        <p:nvPicPr>
          <p:cNvPr id="7" name="图片 6"/>
          <p:cNvPicPr/>
          <p:nvPr/>
        </p:nvPicPr>
        <p:blipFill rotWithShape="1">
          <a:blip r:embed="rId2"/>
          <a:srcRect l="5235"/>
          <a:stretch/>
        </p:blipFill>
        <p:spPr>
          <a:xfrm>
            <a:off x="3831021" y="1744714"/>
            <a:ext cx="4851735" cy="4072038"/>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实验室检查</a:t>
            </a:r>
            <a:r>
              <a:rPr lang="en-US" altLang="zh-CN" sz="3600" dirty="0" smtClean="0">
                <a:latin typeface="微软雅黑" panose="020B0503020204020204" charset="-122"/>
                <a:ea typeface="微软雅黑" panose="020B0503020204020204" charset="-122"/>
              </a:rPr>
              <a:t>——</a:t>
            </a:r>
            <a:r>
              <a:rPr lang="zh-CN" altLang="en-US" sz="3600" dirty="0">
                <a:latin typeface="微软雅黑" panose="020B0503020204020204" charset="-122"/>
                <a:ea typeface="微软雅黑" panose="020B0503020204020204" charset="-122"/>
              </a:rPr>
              <a:t>抗环</a:t>
            </a:r>
            <a:r>
              <a:rPr lang="zh-CN" altLang="en-US" sz="3600" dirty="0" smtClean="0">
                <a:latin typeface="微软雅黑" panose="020B0503020204020204" charset="-122"/>
                <a:ea typeface="微软雅黑" panose="020B0503020204020204" charset="-122"/>
              </a:rPr>
              <a:t>瓜氨酸肽抗体</a:t>
            </a:r>
          </a:p>
        </p:txBody>
      </p:sp>
      <p:pic>
        <p:nvPicPr>
          <p:cNvPr id="5" name="图片 4"/>
          <p:cNvPicPr/>
          <p:nvPr/>
        </p:nvPicPr>
        <p:blipFill rotWithShape="1">
          <a:blip r:embed="rId2"/>
          <a:srcRect l="4691"/>
          <a:stretch/>
        </p:blipFill>
        <p:spPr bwMode="auto">
          <a:xfrm>
            <a:off x="3626069" y="1579354"/>
            <a:ext cx="5627456" cy="3686328"/>
          </a:xfrm>
          <a:prstGeom prst="rect">
            <a:avLst/>
          </a:prstGeom>
          <a:noFill/>
          <a:ln w="9525">
            <a:noFill/>
            <a:miter lim="800000"/>
            <a:headEnd/>
            <a:tailEnd/>
          </a:ln>
        </p:spPr>
      </p:pic>
      <p:sp>
        <p:nvSpPr>
          <p:cNvPr id="6" name="矩形 5"/>
          <p:cNvSpPr/>
          <p:nvPr/>
        </p:nvSpPr>
        <p:spPr>
          <a:xfrm>
            <a:off x="5094906" y="5437446"/>
            <a:ext cx="3786335" cy="400110"/>
          </a:xfrm>
          <a:prstGeom prst="rect">
            <a:avLst/>
          </a:prstGeom>
        </p:spPr>
        <p:txBody>
          <a:bodyPr wrap="square">
            <a:spAutoFit/>
          </a:bodyPr>
          <a:lstStyle/>
          <a:p>
            <a:r>
              <a:rPr lang="zh-CN" altLang="en-US" sz="2000" b="1" dirty="0" smtClean="0"/>
              <a:t>均值</a:t>
            </a:r>
            <a:r>
              <a:rPr lang="en-US" altLang="zh-CN" sz="2000" b="1" dirty="0" smtClean="0">
                <a:latin typeface="+mn-ea"/>
              </a:rPr>
              <a:t>548.07±731.84</a:t>
            </a:r>
            <a:endParaRPr lang="zh-CN" altLang="en-US" sz="2000" b="1" dirty="0"/>
          </a:p>
        </p:txBody>
      </p:sp>
    </p:spTree>
    <p:extLst>
      <p:ext uri="{BB962C8B-B14F-4D97-AF65-F5344CB8AC3E}">
        <p14:creationId xmlns:p14="http://schemas.microsoft.com/office/powerpoint/2010/main" val="6632655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基线期疾病活动度情况</a:t>
            </a:r>
            <a:r>
              <a:rPr lang="en-US" altLang="zh-CN" sz="3600" dirty="0" smtClean="0">
                <a:latin typeface="微软雅黑" panose="020B0503020204020204" charset="-122"/>
                <a:ea typeface="微软雅黑" panose="020B0503020204020204" charset="-122"/>
              </a:rPr>
              <a:t>——DAS28-ESR</a:t>
            </a:r>
            <a:endParaRPr lang="zh-CN" altLang="en-US" sz="3600" dirty="0" smtClean="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36449902"/>
              </p:ext>
            </p:extLst>
          </p:nvPr>
        </p:nvGraphicFramePr>
        <p:xfrm>
          <a:off x="1095164" y="1442492"/>
          <a:ext cx="5206153" cy="2433050"/>
        </p:xfrm>
        <a:graphic>
          <a:graphicData uri="http://schemas.openxmlformats.org/drawingml/2006/table">
            <a:tbl>
              <a:tblPr firstRow="1" firstCol="1" bandRow="1">
                <a:tableStyleId>{5C22544A-7EE6-4342-B048-85BDC9FD1C3A}</a:tableStyleId>
              </a:tblPr>
              <a:tblGrid>
                <a:gridCol w="1734977">
                  <a:extLst>
                    <a:ext uri="{9D8B030D-6E8A-4147-A177-3AD203B41FA5}">
                      <a16:colId xmlns:a16="http://schemas.microsoft.com/office/drawing/2014/main" val="20000"/>
                    </a:ext>
                  </a:extLst>
                </a:gridCol>
                <a:gridCol w="1735588">
                  <a:extLst>
                    <a:ext uri="{9D8B030D-6E8A-4147-A177-3AD203B41FA5}">
                      <a16:colId xmlns:a16="http://schemas.microsoft.com/office/drawing/2014/main" val="20001"/>
                    </a:ext>
                  </a:extLst>
                </a:gridCol>
                <a:gridCol w="1735588">
                  <a:extLst>
                    <a:ext uri="{9D8B030D-6E8A-4147-A177-3AD203B41FA5}">
                      <a16:colId xmlns:a16="http://schemas.microsoft.com/office/drawing/2014/main" val="20002"/>
                    </a:ext>
                  </a:extLst>
                </a:gridCol>
              </a:tblGrid>
              <a:tr h="486610">
                <a:tc>
                  <a:txBody>
                    <a:bodyPr/>
                    <a:lstStyle/>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a:effectLst/>
                        </a:rPr>
                        <a:t>分组</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altLang="en-US" sz="1800" kern="100" dirty="0" smtClean="0">
                          <a:effectLst/>
                          <a:latin typeface="等线"/>
                          <a:ea typeface="等线"/>
                          <a:cs typeface="Times New Roman"/>
                        </a:rPr>
                        <a:t>比例</a:t>
                      </a: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486610">
                <a:tc>
                  <a:txBody>
                    <a:bodyPr/>
                    <a:lstStyle/>
                    <a:p>
                      <a:pPr algn="l">
                        <a:spcBef>
                          <a:spcPts val="900"/>
                        </a:spcBef>
                        <a:spcAft>
                          <a:spcPts val="900"/>
                        </a:spcAft>
                      </a:pPr>
                      <a:r>
                        <a:rPr lang="en-US" sz="1800" kern="0" dirty="0">
                          <a:effectLst/>
                        </a:rPr>
                        <a:t>DAS28</a:t>
                      </a:r>
                      <a:r>
                        <a:rPr lang="zh-CN" sz="1800" kern="0" dirty="0">
                          <a:effectLst/>
                        </a:rPr>
                        <a:t>＜</a:t>
                      </a:r>
                      <a:r>
                        <a:rPr lang="en-US" sz="1800" kern="0" dirty="0">
                          <a:effectLst/>
                        </a:rPr>
                        <a:t>2.6</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缓解期</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en-US" altLang="zh-CN" sz="1800" kern="0" dirty="0" smtClean="0">
                          <a:effectLst/>
                        </a:rPr>
                        <a:t>22.79%</a:t>
                      </a:r>
                      <a:endParaRPr lang="zh-CN" sz="1800" kern="100" dirty="0">
                        <a:effectLst/>
                        <a:latin typeface="等线"/>
                        <a:ea typeface="等线"/>
                        <a:cs typeface="Times New Roman"/>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1"/>
                  </a:ext>
                </a:extLst>
              </a:tr>
              <a:tr h="486610">
                <a:tc>
                  <a:txBody>
                    <a:bodyPr/>
                    <a:lstStyle/>
                    <a:p>
                      <a:pPr algn="l">
                        <a:spcBef>
                          <a:spcPts val="900"/>
                        </a:spcBef>
                        <a:spcAft>
                          <a:spcPts val="900"/>
                        </a:spcAft>
                      </a:pPr>
                      <a:r>
                        <a:rPr lang="en-US" sz="1800" kern="0" dirty="0">
                          <a:effectLst/>
                        </a:rPr>
                        <a:t>2.6</a:t>
                      </a:r>
                      <a:r>
                        <a:rPr lang="zh-CN" sz="1800" kern="0" dirty="0">
                          <a:effectLst/>
                        </a:rPr>
                        <a:t>≤</a:t>
                      </a:r>
                      <a:r>
                        <a:rPr lang="en-US" sz="1800" kern="0" dirty="0">
                          <a:effectLst/>
                        </a:rPr>
                        <a:t>DAS28</a:t>
                      </a:r>
                      <a:r>
                        <a:rPr lang="zh-CN" sz="1800" kern="0" dirty="0">
                          <a:effectLst/>
                        </a:rPr>
                        <a:t>＜</a:t>
                      </a:r>
                      <a:r>
                        <a:rPr lang="en-US" sz="1800" kern="0" dirty="0">
                          <a:effectLst/>
                        </a:rPr>
                        <a:t>3.2</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低疾病活动度</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en-US" altLang="zh-CN" sz="1800" kern="0" dirty="0" smtClean="0">
                          <a:effectLst/>
                        </a:rPr>
                        <a:t>11.57%</a:t>
                      </a:r>
                      <a:endParaRPr lang="zh-CN" sz="1800" kern="100" dirty="0">
                        <a:effectLst/>
                        <a:latin typeface="等线"/>
                        <a:ea typeface="等线"/>
                        <a:cs typeface="Times New Roman"/>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2"/>
                  </a:ext>
                </a:extLst>
              </a:tr>
              <a:tr h="486610">
                <a:tc>
                  <a:txBody>
                    <a:bodyPr/>
                    <a:lstStyle/>
                    <a:p>
                      <a:pPr algn="l">
                        <a:spcBef>
                          <a:spcPts val="900"/>
                        </a:spcBef>
                        <a:spcAft>
                          <a:spcPts val="900"/>
                        </a:spcAft>
                      </a:pPr>
                      <a:r>
                        <a:rPr lang="en-US" sz="1800" kern="0">
                          <a:effectLst/>
                        </a:rPr>
                        <a:t>3.2</a:t>
                      </a:r>
                      <a:r>
                        <a:rPr lang="zh-CN" sz="1800" kern="0">
                          <a:effectLst/>
                        </a:rPr>
                        <a:t>≤</a:t>
                      </a:r>
                      <a:r>
                        <a:rPr lang="en-US" sz="1800" kern="0">
                          <a:effectLst/>
                        </a:rPr>
                        <a:t>DAS28</a:t>
                      </a:r>
                      <a:r>
                        <a:rPr lang="zh-CN" sz="1800" kern="0">
                          <a:effectLst/>
                        </a:rPr>
                        <a:t>＜</a:t>
                      </a:r>
                      <a:r>
                        <a:rPr lang="en-US" sz="1800" kern="0">
                          <a:effectLst/>
                        </a:rPr>
                        <a:t>5.1</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中疾病活动度</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en-US" altLang="zh-CN" sz="1800" kern="0" dirty="0" smtClean="0">
                          <a:effectLst/>
                        </a:rPr>
                        <a:t>44.54%</a:t>
                      </a:r>
                      <a:endParaRPr lang="zh-CN" sz="1800" kern="100" dirty="0">
                        <a:effectLst/>
                        <a:latin typeface="等线"/>
                        <a:ea typeface="等线"/>
                        <a:cs typeface="Times New Roman"/>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0003"/>
                  </a:ext>
                </a:extLst>
              </a:tr>
              <a:tr h="486610">
                <a:tc>
                  <a:txBody>
                    <a:bodyPr/>
                    <a:lstStyle/>
                    <a:p>
                      <a:pPr algn="l">
                        <a:spcBef>
                          <a:spcPts val="900"/>
                        </a:spcBef>
                        <a:spcAft>
                          <a:spcPts val="900"/>
                        </a:spcAft>
                      </a:pPr>
                      <a:r>
                        <a:rPr lang="en-US" sz="1800" kern="0">
                          <a:effectLst/>
                        </a:rPr>
                        <a:t>DAS28</a:t>
                      </a:r>
                      <a:r>
                        <a:rPr lang="zh-CN" sz="1800" kern="0">
                          <a:effectLst/>
                        </a:rPr>
                        <a:t>≥</a:t>
                      </a:r>
                      <a:r>
                        <a:rPr lang="en-US" sz="1800" kern="0">
                          <a:effectLst/>
                        </a:rPr>
                        <a:t>5.1</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高疾病活动度</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en-US" altLang="zh-CN" sz="1800" kern="0" dirty="0" smtClean="0">
                          <a:effectLst/>
                        </a:rPr>
                        <a:t>21.1%</a:t>
                      </a:r>
                      <a:endParaRPr lang="zh-CN" sz="1800" kern="100" dirty="0">
                        <a:effectLst/>
                        <a:latin typeface="等线"/>
                        <a:ea typeface="等线"/>
                        <a:cs typeface="Times New Roman"/>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0004"/>
                  </a:ext>
                </a:extLst>
              </a:tr>
            </a:tbl>
          </a:graphicData>
        </a:graphic>
      </p:graphicFrame>
      <p:pic>
        <p:nvPicPr>
          <p:cNvPr id="8" name="图片 7"/>
          <p:cNvPicPr/>
          <p:nvPr/>
        </p:nvPicPr>
        <p:blipFill>
          <a:blip r:embed="rId2"/>
          <a:srcRect/>
          <a:stretch>
            <a:fillRect/>
          </a:stretch>
        </p:blipFill>
        <p:spPr bwMode="auto">
          <a:xfrm>
            <a:off x="7117178" y="1140844"/>
            <a:ext cx="4280535" cy="2721610"/>
          </a:xfrm>
          <a:prstGeom prst="rect">
            <a:avLst/>
          </a:prstGeom>
          <a:noFill/>
          <a:ln w="9525">
            <a:noFill/>
            <a:miter lim="800000"/>
            <a:headEnd/>
            <a:tailEnd/>
          </a:ln>
        </p:spPr>
      </p:pic>
      <p:pic>
        <p:nvPicPr>
          <p:cNvPr id="9" name="图片 8"/>
          <p:cNvPicPr/>
          <p:nvPr/>
        </p:nvPicPr>
        <p:blipFill rotWithShape="1">
          <a:blip r:embed="rId3"/>
          <a:srcRect b="7282"/>
          <a:stretch/>
        </p:blipFill>
        <p:spPr bwMode="auto">
          <a:xfrm>
            <a:off x="7337788" y="3862454"/>
            <a:ext cx="4210050" cy="2761258"/>
          </a:xfrm>
          <a:prstGeom prst="rect">
            <a:avLst/>
          </a:prstGeom>
          <a:noFill/>
          <a:ln w="9525">
            <a:noFill/>
            <a:miter lim="800000"/>
            <a:headEnd/>
            <a:tailEnd/>
          </a:ln>
        </p:spPr>
      </p:pic>
      <p:graphicFrame>
        <p:nvGraphicFramePr>
          <p:cNvPr id="10" name="表格 9"/>
          <p:cNvGraphicFramePr>
            <a:graphicFrameLocks noGrp="1"/>
          </p:cNvGraphicFramePr>
          <p:nvPr>
            <p:extLst>
              <p:ext uri="{D42A27DB-BD31-4B8C-83A1-F6EECF244321}">
                <p14:modId xmlns:p14="http://schemas.microsoft.com/office/powerpoint/2010/main" val="441940766"/>
              </p:ext>
            </p:extLst>
          </p:nvPr>
        </p:nvGraphicFramePr>
        <p:xfrm>
          <a:off x="1113925" y="4114802"/>
          <a:ext cx="4539434" cy="2248896"/>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760730">
                <a:tc>
                  <a:txBody>
                    <a:bodyPr/>
                    <a:lstStyle/>
                    <a:p>
                      <a:pPr algn="ctr">
                        <a:spcBef>
                          <a:spcPts val="180"/>
                        </a:spcBef>
                        <a:spcAft>
                          <a:spcPts val="180"/>
                        </a:spcAft>
                      </a:pP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未达标</a:t>
                      </a:r>
                      <a:endParaRPr lang="en-US" altLang="zh-CN" sz="1800" b="1" dirty="0" smtClean="0">
                        <a:solidFill>
                          <a:srgbClr val="0070C0"/>
                        </a:solidFill>
                        <a:effectLst/>
                        <a:uFill>
                          <a:solidFill>
                            <a:srgbClr val="000000"/>
                          </a:solidFill>
                        </a:uFill>
                        <a:latin typeface="+mn-ea"/>
                        <a:ea typeface="+mn-ea"/>
                        <a:cs typeface="+mn-cs"/>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2128</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65.64</a:t>
                      </a:r>
                      <a:r>
                        <a:rPr lang="en-US" altLang="zh-CN" sz="1800" b="1" dirty="0" smtClean="0">
                          <a:solidFill>
                            <a:srgbClr val="0070C0"/>
                          </a:solidFill>
                          <a:effectLst/>
                          <a:uFill>
                            <a:solidFill>
                              <a:srgbClr val="000000"/>
                            </a:solidFill>
                          </a:uFill>
                          <a:latin typeface="+mn-ea"/>
                          <a:ea typeface="+mn-ea"/>
                          <a:cs typeface="Times New Roman" panose="02020603050405020304"/>
                        </a:rPr>
                        <a:t>%</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达标</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Times New Roman" panose="02020603050405020304"/>
                        </a:rPr>
                        <a:t>1114</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34.36%</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16898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基线期疾病活动度情况</a:t>
            </a:r>
            <a:r>
              <a:rPr lang="en-US" altLang="zh-CN" sz="3600" dirty="0" smtClean="0">
                <a:latin typeface="微软雅黑" panose="020B0503020204020204" charset="-122"/>
                <a:ea typeface="微软雅黑" panose="020B0503020204020204" charset="-122"/>
              </a:rPr>
              <a:t>——CDAI</a:t>
            </a:r>
            <a:endParaRPr lang="zh-CN" altLang="en-US" sz="3600" dirty="0" smtClean="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98958930"/>
              </p:ext>
            </p:extLst>
          </p:nvPr>
        </p:nvGraphicFramePr>
        <p:xfrm>
          <a:off x="1113925" y="1475534"/>
          <a:ext cx="4446674" cy="2040176"/>
        </p:xfrm>
        <a:graphic>
          <a:graphicData uri="http://schemas.openxmlformats.org/drawingml/2006/table">
            <a:tbl>
              <a:tblPr firstRow="1" firstCol="1" bandRow="1">
                <a:tableStyleId>{5C22544A-7EE6-4342-B048-85BDC9FD1C3A}</a:tableStyleId>
              </a:tblPr>
              <a:tblGrid>
                <a:gridCol w="1482225">
                  <a:extLst>
                    <a:ext uri="{9D8B030D-6E8A-4147-A177-3AD203B41FA5}">
                      <a16:colId xmlns:a16="http://schemas.microsoft.com/office/drawing/2014/main" val="20000"/>
                    </a:ext>
                  </a:extLst>
                </a:gridCol>
                <a:gridCol w="1616060">
                  <a:extLst>
                    <a:ext uri="{9D8B030D-6E8A-4147-A177-3AD203B41FA5}">
                      <a16:colId xmlns:a16="http://schemas.microsoft.com/office/drawing/2014/main" val="20001"/>
                    </a:ext>
                  </a:extLst>
                </a:gridCol>
                <a:gridCol w="1348389">
                  <a:extLst>
                    <a:ext uri="{9D8B030D-6E8A-4147-A177-3AD203B41FA5}">
                      <a16:colId xmlns:a16="http://schemas.microsoft.com/office/drawing/2014/main" val="20002"/>
                    </a:ext>
                  </a:extLst>
                </a:gridCol>
              </a:tblGrid>
              <a:tr h="510044">
                <a:tc>
                  <a:txBody>
                    <a:bodyPr/>
                    <a:lstStyle/>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分组</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altLang="en-US" sz="1800" kern="100" dirty="0" smtClean="0">
                          <a:effectLst/>
                          <a:latin typeface="等线"/>
                          <a:ea typeface="等线"/>
                          <a:cs typeface="Times New Roman"/>
                        </a:rPr>
                        <a:t>比例</a:t>
                      </a: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510044">
                <a:tc>
                  <a:txBody>
                    <a:bodyPr/>
                    <a:lstStyle/>
                    <a:p>
                      <a:pPr algn="l">
                        <a:spcBef>
                          <a:spcPts val="900"/>
                        </a:spcBef>
                        <a:spcAft>
                          <a:spcPts val="900"/>
                        </a:spcAft>
                      </a:pPr>
                      <a:r>
                        <a:rPr lang="en-US" sz="1800" kern="0">
                          <a:effectLst/>
                        </a:rPr>
                        <a:t>CDAI</a:t>
                      </a:r>
                      <a:r>
                        <a:rPr lang="zh-CN" sz="1800" kern="0">
                          <a:effectLst/>
                        </a:rPr>
                        <a:t>≤</a:t>
                      </a:r>
                      <a:r>
                        <a:rPr lang="en-US" sz="1800" kern="0">
                          <a:effectLst/>
                        </a:rPr>
                        <a:t>10</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a:effectLst/>
                        </a:rPr>
                        <a:t>低疾病活动度</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达标</a:t>
                      </a: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510044">
                <a:tc>
                  <a:txBody>
                    <a:bodyPr/>
                    <a:lstStyle/>
                    <a:p>
                      <a:pPr algn="l">
                        <a:spcBef>
                          <a:spcPts val="900"/>
                        </a:spcBef>
                        <a:spcAft>
                          <a:spcPts val="900"/>
                        </a:spcAft>
                      </a:pPr>
                      <a:r>
                        <a:rPr lang="en-US" sz="1800" kern="0" dirty="0">
                          <a:effectLst/>
                        </a:rPr>
                        <a:t>10</a:t>
                      </a:r>
                      <a:r>
                        <a:rPr lang="zh-CN" sz="1800" kern="0" dirty="0">
                          <a:effectLst/>
                        </a:rPr>
                        <a:t>＜</a:t>
                      </a:r>
                      <a:r>
                        <a:rPr lang="en-US" sz="1800" kern="0" dirty="0">
                          <a:effectLst/>
                        </a:rPr>
                        <a:t>CDAI</a:t>
                      </a:r>
                      <a:r>
                        <a:rPr lang="zh-CN" sz="1800" kern="0" dirty="0">
                          <a:effectLst/>
                        </a:rPr>
                        <a:t>≤</a:t>
                      </a:r>
                      <a:r>
                        <a:rPr lang="en-US" sz="1800" kern="0" dirty="0">
                          <a:effectLst/>
                        </a:rPr>
                        <a:t>22</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中疾病活动度</a:t>
                      </a:r>
                      <a:endParaRPr lang="zh-CN" sz="1800" kern="100" dirty="0">
                        <a:effectLst/>
                        <a:latin typeface="等线"/>
                        <a:ea typeface="等线"/>
                        <a:cs typeface="Times New Roman"/>
                      </a:endParaRPr>
                    </a:p>
                  </a:txBody>
                  <a:tcPr marL="68580" marR="68580" marT="0" marB="0" anchor="ctr"/>
                </a:tc>
                <a:tc rowSpan="2">
                  <a:txBody>
                    <a:bodyPr/>
                    <a:lstStyle/>
                    <a:p>
                      <a:pPr algn="l">
                        <a:spcBef>
                          <a:spcPts val="900"/>
                        </a:spcBef>
                        <a:spcAft>
                          <a:spcPts val="900"/>
                        </a:spcAft>
                      </a:pPr>
                      <a:r>
                        <a:rPr lang="zh-CN" sz="1800" kern="0" dirty="0">
                          <a:effectLst/>
                        </a:rPr>
                        <a:t>未达标</a:t>
                      </a:r>
                      <a:endParaRPr lang="zh-CN" sz="1800" kern="100" dirty="0">
                        <a:effectLst/>
                        <a:latin typeface="等线"/>
                        <a:ea typeface="等线"/>
                        <a:cs typeface="Times New Roman"/>
                      </a:endParaRPr>
                    </a:p>
                  </a:txBody>
                  <a:tcPr anchor="ctr"/>
                </a:tc>
                <a:extLst>
                  <a:ext uri="{0D108BD9-81ED-4DB2-BD59-A6C34878D82A}">
                    <a16:rowId xmlns:a16="http://schemas.microsoft.com/office/drawing/2014/main" val="10002"/>
                  </a:ext>
                </a:extLst>
              </a:tr>
              <a:tr h="510044">
                <a:tc>
                  <a:txBody>
                    <a:bodyPr/>
                    <a:lstStyle/>
                    <a:p>
                      <a:pPr algn="l">
                        <a:spcBef>
                          <a:spcPts val="900"/>
                        </a:spcBef>
                        <a:spcAft>
                          <a:spcPts val="900"/>
                        </a:spcAft>
                      </a:pPr>
                      <a:r>
                        <a:rPr lang="en-US" sz="1800" kern="0" dirty="0">
                          <a:effectLst/>
                        </a:rPr>
                        <a:t>CDAI</a:t>
                      </a:r>
                      <a:r>
                        <a:rPr lang="zh-CN" sz="1800" kern="0" dirty="0">
                          <a:effectLst/>
                        </a:rPr>
                        <a:t>＞</a:t>
                      </a:r>
                      <a:r>
                        <a:rPr lang="en-US" sz="1800" kern="0" dirty="0">
                          <a:effectLst/>
                        </a:rPr>
                        <a:t>22</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高疾病活动度</a:t>
                      </a:r>
                      <a:endParaRPr lang="zh-CN" sz="1800" kern="100" dirty="0">
                        <a:effectLst/>
                        <a:latin typeface="等线"/>
                        <a:ea typeface="等线"/>
                        <a:cs typeface="Times New Roman"/>
                      </a:endParaRPr>
                    </a:p>
                  </a:txBody>
                  <a:tcPr marL="68580" marR="68580" marT="0" marB="0" anchor="ctr"/>
                </a:tc>
                <a:tc vMerge="1">
                  <a:txBody>
                    <a:bodyPr/>
                    <a:lstStyle/>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0785134"/>
              </p:ext>
            </p:extLst>
          </p:nvPr>
        </p:nvGraphicFramePr>
        <p:xfrm>
          <a:off x="1113925" y="4114802"/>
          <a:ext cx="4539434" cy="2248896"/>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760730">
                <a:tc>
                  <a:txBody>
                    <a:bodyPr/>
                    <a:lstStyle/>
                    <a:p>
                      <a:pPr algn="ctr">
                        <a:spcBef>
                          <a:spcPts val="180"/>
                        </a:spcBef>
                        <a:spcAft>
                          <a:spcPts val="180"/>
                        </a:spcAft>
                      </a:pP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未达标</a:t>
                      </a:r>
                      <a:endParaRPr lang="en-US" altLang="zh-CN" sz="1800" b="1" dirty="0" smtClean="0">
                        <a:solidFill>
                          <a:srgbClr val="0070C0"/>
                        </a:solidFill>
                        <a:effectLst/>
                        <a:uFill>
                          <a:solidFill>
                            <a:srgbClr val="000000"/>
                          </a:solidFill>
                        </a:uFill>
                        <a:latin typeface="+mn-ea"/>
                        <a:ea typeface="+mn-ea"/>
                        <a:cs typeface="+mn-cs"/>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2380</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73.41</a:t>
                      </a:r>
                      <a:r>
                        <a:rPr lang="en-US" altLang="zh-CN" sz="1800" b="1" dirty="0" smtClean="0">
                          <a:solidFill>
                            <a:srgbClr val="0070C0"/>
                          </a:solidFill>
                          <a:effectLst/>
                          <a:uFill>
                            <a:solidFill>
                              <a:srgbClr val="000000"/>
                            </a:solidFill>
                          </a:uFill>
                          <a:latin typeface="+mn-ea"/>
                          <a:ea typeface="+mn-ea"/>
                          <a:cs typeface="Times New Roman" panose="02020603050405020304"/>
                        </a:rPr>
                        <a:t>%</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达标</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Times New Roman" panose="02020603050405020304"/>
                        </a:rPr>
                        <a:t>862</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26.59%</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图片 6"/>
          <p:cNvPicPr/>
          <p:nvPr/>
        </p:nvPicPr>
        <p:blipFill>
          <a:blip r:embed="rId2"/>
          <a:srcRect/>
          <a:stretch>
            <a:fillRect/>
          </a:stretch>
        </p:blipFill>
        <p:spPr bwMode="auto">
          <a:xfrm>
            <a:off x="6736342" y="1792987"/>
            <a:ext cx="4567534" cy="4197910"/>
          </a:xfrm>
          <a:prstGeom prst="rect">
            <a:avLst/>
          </a:prstGeom>
          <a:noFill/>
          <a:ln w="9525">
            <a:noFill/>
            <a:miter lim="800000"/>
            <a:headEnd/>
            <a:tailEnd/>
          </a:ln>
        </p:spPr>
      </p:pic>
    </p:spTree>
    <p:extLst>
      <p:ext uri="{BB962C8B-B14F-4D97-AF65-F5344CB8AC3E}">
        <p14:creationId xmlns:p14="http://schemas.microsoft.com/office/powerpoint/2010/main" val="16581260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2"/>
            </p:custDataLst>
          </p:nvPr>
        </p:nvSpPr>
        <p:spPr>
          <a:xfrm>
            <a:off x="575920" y="1259865"/>
            <a:ext cx="2266949" cy="1720811"/>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grpSp>
        <p:nvGrpSpPr>
          <p:cNvPr id="8" name="组合 7"/>
          <p:cNvGrpSpPr/>
          <p:nvPr/>
        </p:nvGrpSpPr>
        <p:grpSpPr>
          <a:xfrm>
            <a:off x="3112907" y="1259865"/>
            <a:ext cx="7495595" cy="533400"/>
            <a:chOff x="755736" y="3075806"/>
            <a:chExt cx="1440000" cy="400050"/>
          </a:xfrm>
        </p:grpSpPr>
        <p:sp>
          <p:nvSpPr>
            <p:cNvPr id="24" name="圆角矩形 23"/>
            <p:cNvSpPr/>
            <p:nvPr/>
          </p:nvSpPr>
          <p:spPr>
            <a:xfrm>
              <a:off x="755736" y="3095831"/>
              <a:ext cx="1440000" cy="360000"/>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endParaRPr lang="zh-CN" altLang="en-US" sz="1867">
                <a:latin typeface="Impact" panose="020B0806030902050204" pitchFamily="34" charset="0"/>
              </a:endParaRPr>
            </a:p>
          </p:txBody>
        </p:sp>
        <p:sp>
          <p:nvSpPr>
            <p:cNvPr id="16" name="MH_SubTitle_1"/>
            <p:cNvSpPr/>
            <p:nvPr>
              <p:custDataLst>
                <p:tags r:id="rId10"/>
              </p:custDataLst>
            </p:nvPr>
          </p:nvSpPr>
          <p:spPr>
            <a:xfrm>
              <a:off x="838231" y="3075806"/>
              <a:ext cx="1330247"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sz="1867" b="1" dirty="0">
                  <a:solidFill>
                    <a:schemeClr val="bg1"/>
                  </a:solidFill>
                </a:rPr>
                <a:t>北京一项在</a:t>
              </a:r>
              <a:r>
                <a:rPr lang="en-US" altLang="zh-CN" sz="1867" b="1" dirty="0">
                  <a:solidFill>
                    <a:schemeClr val="bg1"/>
                  </a:solidFill>
                </a:rPr>
                <a:t>10 556</a:t>
              </a:r>
              <a:r>
                <a:rPr lang="zh-CN" altLang="en-US" sz="1867" b="1" dirty="0">
                  <a:solidFill>
                    <a:schemeClr val="bg1"/>
                  </a:solidFill>
                </a:rPr>
                <a:t>例人群中进行的大规模交叉</a:t>
              </a:r>
              <a:r>
                <a:rPr lang="en-US" altLang="zh-CN" sz="1867" b="1" dirty="0">
                  <a:solidFill>
                    <a:schemeClr val="bg1"/>
                  </a:solidFill>
                </a:rPr>
                <a:t>-</a:t>
              </a:r>
              <a:r>
                <a:rPr lang="zh-CN" altLang="en-US" sz="1867" b="1" dirty="0">
                  <a:solidFill>
                    <a:schemeClr val="bg1"/>
                  </a:solidFill>
                </a:rPr>
                <a:t>横断面研究显示</a:t>
              </a:r>
              <a:r>
                <a:rPr lang="en-US" altLang="zh-CN" sz="1867" b="1" baseline="30000" dirty="0">
                  <a:solidFill>
                    <a:schemeClr val="bg1"/>
                  </a:solidFill>
                </a:rPr>
                <a:t>1</a:t>
              </a:r>
              <a:endParaRPr lang="zh-CN" altLang="en-US" sz="1867" b="1" baseline="30000" dirty="0">
                <a:solidFill>
                  <a:schemeClr val="bg1"/>
                </a:solidFill>
              </a:endParaRPr>
            </a:p>
          </p:txBody>
        </p:sp>
      </p:grpSp>
      <p:sp>
        <p:nvSpPr>
          <p:cNvPr id="6" name="MH_Other_2"/>
          <p:cNvSpPr/>
          <p:nvPr>
            <p:custDataLst>
              <p:tags r:id="rId3"/>
            </p:custDataLst>
          </p:nvPr>
        </p:nvSpPr>
        <p:spPr>
          <a:xfrm>
            <a:off x="575921" y="3120089"/>
            <a:ext cx="2266951" cy="1720811"/>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MH_Other_3"/>
          <p:cNvSpPr/>
          <p:nvPr>
            <p:custDataLst>
              <p:tags r:id="rId4"/>
            </p:custDataLst>
          </p:nvPr>
        </p:nvSpPr>
        <p:spPr>
          <a:xfrm>
            <a:off x="575921" y="4991596"/>
            <a:ext cx="2266951" cy="1720811"/>
          </a:xfrm>
          <a:prstGeom prst="rect">
            <a:avLst/>
          </a:prstGeom>
          <a:solidFill>
            <a:srgbClr val="EEEEE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5" name="标题 4"/>
          <p:cNvSpPr>
            <a:spLocks noGrp="1"/>
          </p:cNvSpPr>
          <p:nvPr>
            <p:ph type="title"/>
          </p:nvPr>
        </p:nvSpPr>
        <p:spPr>
          <a:xfrm>
            <a:off x="1209302" y="356659"/>
            <a:ext cx="10551327" cy="440676"/>
          </a:xfrm>
        </p:spPr>
        <p:txBody>
          <a:bodyPr>
            <a:normAutofit fontScale="90000"/>
          </a:bodyPr>
          <a:lstStyle/>
          <a:p>
            <a:r>
              <a:rPr lang="en-US" altLang="zh-CN" sz="3733" b="1" dirty="0">
                <a:latin typeface="Microsoft YaHei" charset="0"/>
                <a:ea typeface="Microsoft YaHei" charset="0"/>
                <a:cs typeface="Microsoft YaHei" charset="0"/>
              </a:rPr>
              <a:t>RA</a:t>
            </a:r>
            <a:r>
              <a:rPr lang="zh-CN" altLang="en-US" sz="3733" b="1" dirty="0">
                <a:latin typeface="Microsoft YaHei" charset="0"/>
                <a:ea typeface="Microsoft YaHei" charset="0"/>
                <a:cs typeface="Microsoft YaHei" charset="0"/>
              </a:rPr>
              <a:t>主要累及中老年女性，是一种高致残性疾病</a:t>
            </a:r>
          </a:p>
        </p:txBody>
      </p:sp>
      <p:sp>
        <p:nvSpPr>
          <p:cNvPr id="20" name="MH_Text_1"/>
          <p:cNvSpPr txBox="1">
            <a:spLocks noChangeArrowheads="1"/>
          </p:cNvSpPr>
          <p:nvPr>
            <p:custDataLst>
              <p:tags r:id="rId5"/>
            </p:custDataLst>
          </p:nvPr>
        </p:nvSpPr>
        <p:spPr bwMode="auto">
          <a:xfrm>
            <a:off x="3503025" y="1796819"/>
            <a:ext cx="8122304" cy="10004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28594" indent="-228594">
              <a:lnSpc>
                <a:spcPct val="150000"/>
              </a:lnSpc>
              <a:buFont typeface="Arial" panose="020B0604020202020204" pitchFamily="34" charset="0"/>
              <a:buChar char="•"/>
              <a:defRPr/>
            </a:pPr>
            <a:r>
              <a:rPr lang="zh-CN" altLang="en-US" sz="1600" b="1" dirty="0">
                <a:solidFill>
                  <a:schemeClr val="tx1">
                    <a:lumMod val="85000"/>
                    <a:lumOff val="15000"/>
                  </a:schemeClr>
                </a:solidFill>
                <a:latin typeface="+mn-lt"/>
                <a:cs typeface="+mn-ea"/>
                <a:sym typeface="+mn-lt"/>
              </a:rPr>
              <a:t>年龄校正后的类风湿关节炎</a:t>
            </a:r>
            <a:r>
              <a:rPr lang="en-US" altLang="zh-CN" sz="1600" b="1" dirty="0">
                <a:solidFill>
                  <a:schemeClr val="tx1">
                    <a:lumMod val="85000"/>
                    <a:lumOff val="15000"/>
                  </a:schemeClr>
                </a:solidFill>
                <a:latin typeface="+mn-lt"/>
                <a:cs typeface="+mn-ea"/>
                <a:sym typeface="+mn-lt"/>
              </a:rPr>
              <a:t>(RA)</a:t>
            </a:r>
            <a:r>
              <a:rPr lang="zh-CN" altLang="en-US" sz="1600" b="1" dirty="0">
                <a:solidFill>
                  <a:schemeClr val="tx1">
                    <a:lumMod val="85000"/>
                    <a:lumOff val="15000"/>
                  </a:schemeClr>
                </a:solidFill>
                <a:latin typeface="+mn-lt"/>
                <a:cs typeface="+mn-ea"/>
                <a:sym typeface="+mn-lt"/>
              </a:rPr>
              <a:t>患病率为</a:t>
            </a:r>
            <a:r>
              <a:rPr lang="en-US" altLang="zh-CN" sz="1867" b="1" dirty="0">
                <a:solidFill>
                  <a:srgbClr val="C00000"/>
                </a:solidFill>
                <a:latin typeface="+mn-lt"/>
                <a:cs typeface="+mn-ea"/>
                <a:sym typeface="+mn-lt"/>
              </a:rPr>
              <a:t>0.28%</a:t>
            </a:r>
            <a:r>
              <a:rPr lang="en-US" altLang="zh-CN" sz="1600" b="1" dirty="0">
                <a:solidFill>
                  <a:schemeClr val="tx1">
                    <a:lumMod val="85000"/>
                    <a:lumOff val="15000"/>
                  </a:schemeClr>
                </a:solidFill>
                <a:latin typeface="+mn-lt"/>
                <a:cs typeface="+mn-ea"/>
                <a:sym typeface="+mn-lt"/>
              </a:rPr>
              <a:t> (95% CI</a:t>
            </a:r>
            <a:r>
              <a:rPr lang="zh-CN" altLang="en-US" sz="1600" b="1" dirty="0">
                <a:solidFill>
                  <a:schemeClr val="tx1">
                    <a:lumMod val="85000"/>
                    <a:lumOff val="15000"/>
                  </a:schemeClr>
                </a:solidFill>
                <a:latin typeface="+mn-lt"/>
                <a:cs typeface="+mn-ea"/>
                <a:sym typeface="+mn-lt"/>
              </a:rPr>
              <a:t>：</a:t>
            </a:r>
            <a:r>
              <a:rPr lang="en-US" altLang="zh-CN" sz="1600" b="1" dirty="0">
                <a:solidFill>
                  <a:schemeClr val="tx1">
                    <a:lumMod val="85000"/>
                    <a:lumOff val="15000"/>
                  </a:schemeClr>
                </a:solidFill>
                <a:latin typeface="+mn-lt"/>
                <a:cs typeface="+mn-ea"/>
                <a:sym typeface="+mn-lt"/>
              </a:rPr>
              <a:t>0.19%~0.41%)</a:t>
            </a:r>
          </a:p>
          <a:p>
            <a:pPr marL="228594" indent="-228594">
              <a:lnSpc>
                <a:spcPct val="150000"/>
              </a:lnSpc>
              <a:buFont typeface="Arial" panose="020B0604020202020204" pitchFamily="34" charset="0"/>
              <a:buChar char="•"/>
              <a:defRPr/>
            </a:pPr>
            <a:r>
              <a:rPr lang="zh-CN" altLang="en-US" sz="1600" b="1" dirty="0">
                <a:solidFill>
                  <a:schemeClr val="tx1">
                    <a:lumMod val="85000"/>
                    <a:lumOff val="15000"/>
                  </a:schemeClr>
                </a:solidFill>
                <a:latin typeface="+mn-lt"/>
                <a:cs typeface="+mn-ea"/>
                <a:sym typeface="+mn-lt"/>
              </a:rPr>
              <a:t>男女比例为</a:t>
            </a:r>
            <a:r>
              <a:rPr lang="en-US" altLang="zh-CN" sz="1867" b="1" dirty="0">
                <a:solidFill>
                  <a:srgbClr val="C00000"/>
                </a:solidFill>
                <a:latin typeface="+mn-lt"/>
                <a:cs typeface="+mn-ea"/>
                <a:sym typeface="+mn-lt"/>
              </a:rPr>
              <a:t>1:6</a:t>
            </a:r>
            <a:r>
              <a:rPr lang="en-US" altLang="zh-CN" sz="1600" b="1" dirty="0">
                <a:solidFill>
                  <a:schemeClr val="tx1">
                    <a:lumMod val="85000"/>
                    <a:lumOff val="15000"/>
                  </a:schemeClr>
                </a:solidFill>
                <a:latin typeface="+mn-lt"/>
                <a:cs typeface="+mn-ea"/>
                <a:sym typeface="+mn-lt"/>
              </a:rPr>
              <a:t>(P&lt;0.01);</a:t>
            </a:r>
            <a:r>
              <a:rPr lang="zh-CN" altLang="en-US" sz="1600" b="1" dirty="0">
                <a:solidFill>
                  <a:schemeClr val="tx1">
                    <a:lumMod val="85000"/>
                    <a:lumOff val="15000"/>
                  </a:schemeClr>
                </a:solidFill>
                <a:latin typeface="+mn-lt"/>
                <a:cs typeface="+mn-ea"/>
                <a:sym typeface="+mn-lt"/>
              </a:rPr>
              <a:t>女性中，中老年人群 </a:t>
            </a:r>
            <a:r>
              <a:rPr lang="en-US" altLang="zh-CN" sz="1600" b="1" dirty="0">
                <a:solidFill>
                  <a:schemeClr val="tx1">
                    <a:lumMod val="85000"/>
                    <a:lumOff val="15000"/>
                  </a:schemeClr>
                </a:solidFill>
                <a:latin typeface="+mn-lt"/>
                <a:cs typeface="+mn-ea"/>
                <a:sym typeface="+mn-lt"/>
              </a:rPr>
              <a:t>(&gt;46</a:t>
            </a:r>
            <a:r>
              <a:rPr lang="zh-CN" altLang="en-US" sz="1600" b="1" dirty="0">
                <a:solidFill>
                  <a:schemeClr val="tx1">
                    <a:lumMod val="85000"/>
                    <a:lumOff val="15000"/>
                  </a:schemeClr>
                </a:solidFill>
                <a:latin typeface="+mn-lt"/>
                <a:cs typeface="+mn-ea"/>
                <a:sym typeface="+mn-lt"/>
              </a:rPr>
              <a:t>岁</a:t>
            </a:r>
            <a:r>
              <a:rPr lang="en-US" altLang="zh-CN" sz="1600" b="1" dirty="0">
                <a:solidFill>
                  <a:schemeClr val="tx1">
                    <a:lumMod val="85000"/>
                    <a:lumOff val="15000"/>
                  </a:schemeClr>
                </a:solidFill>
                <a:latin typeface="+mn-lt"/>
                <a:cs typeface="+mn-ea"/>
                <a:sym typeface="+mn-lt"/>
              </a:rPr>
              <a:t>)</a:t>
            </a:r>
            <a:r>
              <a:rPr lang="zh-CN" altLang="en-US" sz="1600" b="1" dirty="0">
                <a:solidFill>
                  <a:schemeClr val="tx1">
                    <a:lumMod val="85000"/>
                    <a:lumOff val="15000"/>
                  </a:schemeClr>
                </a:solidFill>
                <a:latin typeface="+mn-lt"/>
                <a:cs typeface="+mn-ea"/>
                <a:sym typeface="+mn-lt"/>
              </a:rPr>
              <a:t>的患病率更高 </a:t>
            </a:r>
            <a:r>
              <a:rPr lang="en-US" altLang="zh-CN" sz="1600" b="1" dirty="0">
                <a:solidFill>
                  <a:schemeClr val="tx1">
                    <a:lumMod val="85000"/>
                    <a:lumOff val="15000"/>
                  </a:schemeClr>
                </a:solidFill>
                <a:latin typeface="+mn-lt"/>
                <a:cs typeface="+mn-ea"/>
                <a:sym typeface="+mn-lt"/>
              </a:rPr>
              <a:t>(P&lt;0.0001)</a:t>
            </a:r>
          </a:p>
        </p:txBody>
      </p:sp>
      <p:grpSp>
        <p:nvGrpSpPr>
          <p:cNvPr id="26" name="组合 25"/>
          <p:cNvGrpSpPr/>
          <p:nvPr/>
        </p:nvGrpSpPr>
        <p:grpSpPr>
          <a:xfrm>
            <a:off x="3112907" y="3125731"/>
            <a:ext cx="5399024" cy="533400"/>
            <a:chOff x="755736" y="3075806"/>
            <a:chExt cx="1357505" cy="400050"/>
          </a:xfrm>
        </p:grpSpPr>
        <p:sp>
          <p:nvSpPr>
            <p:cNvPr id="27" name="圆角矩形 26"/>
            <p:cNvSpPr/>
            <p:nvPr/>
          </p:nvSpPr>
          <p:spPr>
            <a:xfrm>
              <a:off x="755736" y="3095831"/>
              <a:ext cx="1126174" cy="360000"/>
            </a:xfrm>
            <a:prstGeom prst="roundRect">
              <a:avLst>
                <a:gd name="adj" fmla="val 50000"/>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endParaRPr lang="zh-CN" altLang="en-US" sz="1867">
                <a:latin typeface="Impact" panose="020B0806030902050204" pitchFamily="34" charset="0"/>
              </a:endParaRPr>
            </a:p>
          </p:txBody>
        </p:sp>
        <p:sp>
          <p:nvSpPr>
            <p:cNvPr id="28" name="MH_SubTitle_1"/>
            <p:cNvSpPr/>
            <p:nvPr>
              <p:custDataLst>
                <p:tags r:id="rId9"/>
              </p:custDataLst>
            </p:nvPr>
          </p:nvSpPr>
          <p:spPr>
            <a:xfrm>
              <a:off x="838231" y="3075806"/>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sz="1867" dirty="0">
                  <a:latin typeface="Arial" pitchFamily="34" charset="0"/>
                  <a:ea typeface="微软雅黑" pitchFamily="34" charset="-122"/>
                  <a:cs typeface="Arial" pitchFamily="34" charset="0"/>
                </a:rPr>
                <a:t>关节畸形和功能障碍发生率高</a:t>
              </a:r>
              <a:r>
                <a:rPr lang="en-US" altLang="zh-CN" sz="1867" baseline="30000" dirty="0">
                  <a:latin typeface="Arial" pitchFamily="34" charset="0"/>
                  <a:ea typeface="微软雅黑" pitchFamily="34" charset="-122"/>
                  <a:cs typeface="Arial" pitchFamily="34" charset="0"/>
                </a:rPr>
                <a:t>2</a:t>
              </a:r>
              <a:endParaRPr lang="zh-CN" altLang="en-US" sz="1867" b="1" baseline="30000" dirty="0">
                <a:solidFill>
                  <a:schemeClr val="bg1"/>
                </a:solidFill>
              </a:endParaRPr>
            </a:p>
          </p:txBody>
        </p:sp>
      </p:grpSp>
      <p:grpSp>
        <p:nvGrpSpPr>
          <p:cNvPr id="29" name="组合 28"/>
          <p:cNvGrpSpPr/>
          <p:nvPr/>
        </p:nvGrpSpPr>
        <p:grpSpPr>
          <a:xfrm>
            <a:off x="3112907" y="4991596"/>
            <a:ext cx="1728000" cy="533400"/>
            <a:chOff x="755736" y="3075806"/>
            <a:chExt cx="1440000" cy="400050"/>
          </a:xfrm>
        </p:grpSpPr>
        <p:sp>
          <p:nvSpPr>
            <p:cNvPr id="30" name="圆角矩形 29"/>
            <p:cNvSpPr/>
            <p:nvPr/>
          </p:nvSpPr>
          <p:spPr>
            <a:xfrm>
              <a:off x="755736" y="3095831"/>
              <a:ext cx="1440000" cy="360000"/>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1867">
                <a:latin typeface="Impact" panose="020B0806030902050204" pitchFamily="34" charset="0"/>
              </a:endParaRPr>
            </a:p>
          </p:txBody>
        </p:sp>
        <p:sp>
          <p:nvSpPr>
            <p:cNvPr id="31" name="MH_SubTitle_1"/>
            <p:cNvSpPr/>
            <p:nvPr>
              <p:custDataLst>
                <p:tags r:id="rId8"/>
              </p:custDataLst>
            </p:nvPr>
          </p:nvSpPr>
          <p:spPr>
            <a:xfrm>
              <a:off x="838231" y="3075806"/>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867" b="1" dirty="0">
                  <a:solidFill>
                    <a:schemeClr val="bg1"/>
                  </a:solidFill>
                </a:rPr>
                <a:t>高致残率</a:t>
              </a:r>
              <a:r>
                <a:rPr lang="en-US" altLang="zh-CN" sz="1867" b="1" baseline="30000" dirty="0">
                  <a:solidFill>
                    <a:schemeClr val="bg1"/>
                  </a:solidFill>
                </a:rPr>
                <a:t>3,4</a:t>
              </a:r>
              <a:endParaRPr lang="zh-CN" altLang="en-US" sz="1867" b="1" baseline="30000" dirty="0">
                <a:solidFill>
                  <a:schemeClr val="bg1"/>
                </a:solidFill>
              </a:endParaRPr>
            </a:p>
          </p:txBody>
        </p:sp>
      </p:grpSp>
      <p:pic>
        <p:nvPicPr>
          <p:cNvPr id="35" name="图片 34"/>
          <p:cNvPicPr>
            <a:picLocks noChangeAspect="1"/>
          </p:cNvPicPr>
          <p:nvPr/>
        </p:nvPicPr>
        <p:blipFill>
          <a:blip/>
          <a:stretch>
            <a:fillRect/>
          </a:stretch>
        </p:blipFill>
        <p:spPr>
          <a:xfrm>
            <a:off x="749487" y="1414569"/>
            <a:ext cx="1931147" cy="1462844"/>
          </a:xfrm>
          <a:prstGeom prst="rect">
            <a:avLst/>
          </a:prstGeom>
        </p:spPr>
      </p:pic>
      <p:sp>
        <p:nvSpPr>
          <p:cNvPr id="36" name="MH_Text_1"/>
          <p:cNvSpPr txBox="1">
            <a:spLocks noChangeArrowheads="1"/>
          </p:cNvSpPr>
          <p:nvPr>
            <p:custDataLst>
              <p:tags r:id="rId6"/>
            </p:custDataLst>
          </p:nvPr>
        </p:nvSpPr>
        <p:spPr bwMode="auto">
          <a:xfrm>
            <a:off x="3535570" y="3658227"/>
            <a:ext cx="7937028" cy="5472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28594" indent="-228594">
              <a:lnSpc>
                <a:spcPct val="150000"/>
              </a:lnSpc>
              <a:buFont typeface="Arial" panose="020B0604020202020204" pitchFamily="34" charset="0"/>
              <a:buChar char="•"/>
              <a:defRPr/>
            </a:pPr>
            <a:r>
              <a:rPr lang="zh-CN" altLang="en-US" sz="1600" b="1" dirty="0">
                <a:solidFill>
                  <a:schemeClr val="tx1">
                    <a:lumMod val="85000"/>
                    <a:lumOff val="15000"/>
                  </a:schemeClr>
                </a:solidFill>
                <a:latin typeface="+mn-lt"/>
                <a:cs typeface="+mn-ea"/>
                <a:sym typeface="+mn-lt"/>
              </a:rPr>
              <a:t>若不积极有效治疗，</a:t>
            </a:r>
            <a:r>
              <a:rPr lang="en-US" altLang="zh-CN" sz="1867" b="1" dirty="0">
                <a:solidFill>
                  <a:srgbClr val="C00000"/>
                </a:solidFill>
                <a:latin typeface="+mn-lt"/>
                <a:cs typeface="+mn-ea"/>
                <a:sym typeface="+mn-lt"/>
              </a:rPr>
              <a:t>70</a:t>
            </a:r>
            <a:r>
              <a:rPr lang="zh-CN" altLang="en-US" sz="1867" b="1" dirty="0">
                <a:solidFill>
                  <a:srgbClr val="C00000"/>
                </a:solidFill>
                <a:latin typeface="+mn-lt"/>
                <a:cs typeface="+mn-ea"/>
                <a:sym typeface="+mn-lt"/>
              </a:rPr>
              <a:t>％</a:t>
            </a:r>
            <a:r>
              <a:rPr lang="zh-CN" altLang="en-US" sz="1600" b="1" dirty="0">
                <a:solidFill>
                  <a:schemeClr val="tx1">
                    <a:lumMod val="85000"/>
                    <a:lumOff val="15000"/>
                  </a:schemeClr>
                </a:solidFill>
                <a:latin typeface="+mn-lt"/>
                <a:cs typeface="+mn-ea"/>
                <a:sym typeface="+mn-lt"/>
              </a:rPr>
              <a:t>的</a:t>
            </a:r>
            <a:r>
              <a:rPr lang="en-US" altLang="zh-CN" sz="1600" b="1" dirty="0">
                <a:solidFill>
                  <a:schemeClr val="tx1">
                    <a:lumMod val="85000"/>
                    <a:lumOff val="15000"/>
                  </a:schemeClr>
                </a:solidFill>
                <a:latin typeface="+mn-lt"/>
                <a:cs typeface="+mn-ea"/>
                <a:sym typeface="+mn-lt"/>
              </a:rPr>
              <a:t>RA</a:t>
            </a:r>
            <a:r>
              <a:rPr lang="zh-CN" altLang="en-US" sz="1600" b="1" dirty="0">
                <a:solidFill>
                  <a:schemeClr val="tx1">
                    <a:lumMod val="85000"/>
                    <a:lumOff val="15000"/>
                  </a:schemeClr>
                </a:solidFill>
                <a:latin typeface="+mn-lt"/>
                <a:cs typeface="+mn-ea"/>
                <a:sym typeface="+mn-lt"/>
              </a:rPr>
              <a:t>患者在起病</a:t>
            </a:r>
            <a:r>
              <a:rPr lang="en-US" altLang="zh-CN" sz="1867" b="1" dirty="0">
                <a:solidFill>
                  <a:srgbClr val="C00000"/>
                </a:solidFill>
                <a:latin typeface="+mn-lt"/>
                <a:cs typeface="+mn-ea"/>
                <a:sym typeface="+mn-lt"/>
              </a:rPr>
              <a:t>2</a:t>
            </a:r>
            <a:r>
              <a:rPr lang="zh-CN" altLang="en-US" sz="1867" b="1" dirty="0">
                <a:solidFill>
                  <a:srgbClr val="C00000"/>
                </a:solidFill>
                <a:latin typeface="+mn-lt"/>
                <a:cs typeface="+mn-ea"/>
                <a:sym typeface="+mn-lt"/>
              </a:rPr>
              <a:t>年内</a:t>
            </a:r>
            <a:r>
              <a:rPr lang="zh-CN" altLang="en-US" sz="1600" b="1" dirty="0">
                <a:solidFill>
                  <a:schemeClr val="tx1">
                    <a:lumMod val="85000"/>
                    <a:lumOff val="15000"/>
                  </a:schemeClr>
                </a:solidFill>
                <a:latin typeface="+mn-lt"/>
                <a:cs typeface="+mn-ea"/>
                <a:sym typeface="+mn-lt"/>
              </a:rPr>
              <a:t>可发生骨质破坏，最终导致关节畸形和功能障碍</a:t>
            </a:r>
            <a:endParaRPr lang="en-US" altLang="zh-CN" sz="1600" b="1" dirty="0">
              <a:solidFill>
                <a:schemeClr val="tx1">
                  <a:lumMod val="85000"/>
                  <a:lumOff val="15000"/>
                </a:schemeClr>
              </a:solidFill>
              <a:latin typeface="+mn-lt"/>
              <a:cs typeface="+mn-ea"/>
              <a:sym typeface="+mn-lt"/>
            </a:endParaRPr>
          </a:p>
        </p:txBody>
      </p:sp>
      <p:sp>
        <p:nvSpPr>
          <p:cNvPr id="37" name="MH_Text_1"/>
          <p:cNvSpPr txBox="1">
            <a:spLocks noChangeArrowheads="1"/>
          </p:cNvSpPr>
          <p:nvPr>
            <p:custDataLst>
              <p:tags r:id="rId7"/>
            </p:custDataLst>
          </p:nvPr>
        </p:nvSpPr>
        <p:spPr bwMode="auto">
          <a:xfrm>
            <a:off x="3535570" y="5503281"/>
            <a:ext cx="7937028" cy="5472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28594" indent="-228594">
              <a:lnSpc>
                <a:spcPct val="150000"/>
              </a:lnSpc>
              <a:buFont typeface="Arial" panose="020B0604020202020204" pitchFamily="34" charset="0"/>
              <a:buChar char="•"/>
              <a:defRPr/>
            </a:pPr>
            <a:r>
              <a:rPr lang="en-US" altLang="zh-CN" sz="1600" b="1" dirty="0">
                <a:solidFill>
                  <a:schemeClr val="tx1">
                    <a:lumMod val="85000"/>
                    <a:lumOff val="15000"/>
                  </a:schemeClr>
                </a:solidFill>
                <a:latin typeface="+mn-lt"/>
                <a:cs typeface="+mn-ea"/>
                <a:sym typeface="+mn-lt"/>
              </a:rPr>
              <a:t>2006</a:t>
            </a:r>
            <a:r>
              <a:rPr lang="zh-CN" altLang="en-US" sz="1600" b="1" dirty="0">
                <a:solidFill>
                  <a:schemeClr val="tx1">
                    <a:lumMod val="85000"/>
                    <a:lumOff val="15000"/>
                  </a:schemeClr>
                </a:solidFill>
                <a:latin typeface="+mn-lt"/>
                <a:cs typeface="+mn-ea"/>
                <a:sym typeface="+mn-lt"/>
              </a:rPr>
              <a:t>年第</a:t>
            </a:r>
            <a:r>
              <a:rPr lang="en-US" altLang="zh-CN" sz="1600" b="1" dirty="0">
                <a:solidFill>
                  <a:schemeClr val="tx1">
                    <a:lumMod val="85000"/>
                    <a:lumOff val="15000"/>
                  </a:schemeClr>
                </a:solidFill>
                <a:latin typeface="+mn-lt"/>
                <a:cs typeface="+mn-ea"/>
                <a:sym typeface="+mn-lt"/>
              </a:rPr>
              <a:t>2</a:t>
            </a:r>
            <a:r>
              <a:rPr lang="zh-CN" altLang="en-US" sz="1600" b="1" dirty="0">
                <a:solidFill>
                  <a:schemeClr val="tx1">
                    <a:lumMod val="85000"/>
                    <a:lumOff val="15000"/>
                  </a:schemeClr>
                </a:solidFill>
                <a:latin typeface="+mn-lt"/>
                <a:cs typeface="+mn-ea"/>
                <a:sym typeface="+mn-lt"/>
              </a:rPr>
              <a:t>次全国残疾人抽样调查结果显示，</a:t>
            </a:r>
            <a:r>
              <a:rPr lang="en-US" altLang="zh-CN" sz="1867" b="1" dirty="0">
                <a:solidFill>
                  <a:srgbClr val="C00000"/>
                </a:solidFill>
                <a:latin typeface="+mn-lt"/>
                <a:cs typeface="+mn-ea"/>
                <a:sym typeface="+mn-lt"/>
              </a:rPr>
              <a:t>RA</a:t>
            </a:r>
            <a:r>
              <a:rPr lang="zh-CN" altLang="en-US" sz="1600" b="1" dirty="0">
                <a:solidFill>
                  <a:schemeClr val="tx1">
                    <a:lumMod val="85000"/>
                    <a:lumOff val="15000"/>
                  </a:schemeClr>
                </a:solidFill>
                <a:latin typeface="+mn-lt"/>
                <a:cs typeface="+mn-ea"/>
                <a:sym typeface="+mn-lt"/>
              </a:rPr>
              <a:t>是目前我国关节病所致肢体残疾的</a:t>
            </a:r>
            <a:r>
              <a:rPr lang="zh-CN" altLang="en-US" sz="1867" b="1" dirty="0">
                <a:solidFill>
                  <a:srgbClr val="C00000"/>
                </a:solidFill>
                <a:latin typeface="+mn-lt"/>
                <a:cs typeface="+mn-ea"/>
                <a:sym typeface="+mn-lt"/>
              </a:rPr>
              <a:t>第</a:t>
            </a:r>
            <a:r>
              <a:rPr lang="en-US" altLang="zh-CN" sz="1867" b="1" dirty="0">
                <a:solidFill>
                  <a:srgbClr val="C00000"/>
                </a:solidFill>
                <a:latin typeface="+mn-lt"/>
                <a:cs typeface="+mn-ea"/>
                <a:sym typeface="+mn-lt"/>
              </a:rPr>
              <a:t>1</a:t>
            </a:r>
            <a:r>
              <a:rPr lang="zh-CN" altLang="en-US" sz="1867" b="1" dirty="0">
                <a:solidFill>
                  <a:srgbClr val="C00000"/>
                </a:solidFill>
                <a:latin typeface="+mn-lt"/>
                <a:cs typeface="+mn-ea"/>
                <a:sym typeface="+mn-lt"/>
              </a:rPr>
              <a:t>位原因</a:t>
            </a:r>
            <a:endParaRPr lang="en-US" altLang="zh-CN" sz="1600" b="1" dirty="0">
              <a:solidFill>
                <a:srgbClr val="C00000"/>
              </a:solidFill>
              <a:latin typeface="+mn-lt"/>
              <a:cs typeface="+mn-ea"/>
              <a:sym typeface="+mn-lt"/>
            </a:endParaRPr>
          </a:p>
        </p:txBody>
      </p:sp>
      <p:pic>
        <p:nvPicPr>
          <p:cNvPr id="38" name="图片 37"/>
          <p:cNvPicPr>
            <a:picLocks noChangeAspect="1"/>
          </p:cNvPicPr>
          <p:nvPr/>
        </p:nvPicPr>
        <p:blipFill>
          <a:blip r:embed="rId13"/>
          <a:stretch>
            <a:fillRect/>
          </a:stretch>
        </p:blipFill>
        <p:spPr>
          <a:xfrm>
            <a:off x="749488" y="3270786"/>
            <a:ext cx="1919817" cy="1535855"/>
          </a:xfrm>
          <a:prstGeom prst="rect">
            <a:avLst/>
          </a:prstGeom>
        </p:spPr>
      </p:pic>
      <p:pic>
        <p:nvPicPr>
          <p:cNvPr id="39" name="图片 38"/>
          <p:cNvPicPr/>
          <p:nvPr/>
        </p:nvPicPr>
        <p:blipFill>
          <a:blip r:embed="rId14"/>
          <a:stretch>
            <a:fillRect/>
          </a:stretch>
        </p:blipFill>
        <p:spPr>
          <a:xfrm>
            <a:off x="684506" y="5139108"/>
            <a:ext cx="2049780" cy="1425787"/>
          </a:xfrm>
          <a:prstGeom prst="rect">
            <a:avLst/>
          </a:prstGeom>
        </p:spPr>
      </p:pic>
      <p:sp>
        <p:nvSpPr>
          <p:cNvPr id="2" name="矩形 1"/>
          <p:cNvSpPr/>
          <p:nvPr/>
        </p:nvSpPr>
        <p:spPr>
          <a:xfrm>
            <a:off x="7717905" y="6241152"/>
            <a:ext cx="3552395" cy="420756"/>
          </a:xfrm>
          <a:prstGeom prst="rect">
            <a:avLst/>
          </a:prstGeom>
        </p:spPr>
        <p:txBody>
          <a:bodyPr wrap="square">
            <a:spAutoFit/>
          </a:bodyPr>
          <a:lstStyle/>
          <a:p>
            <a:pPr>
              <a:defRPr/>
            </a:pPr>
            <a:r>
              <a:rPr lang="en-US" altLang="zh-CN" sz="1067" dirty="0">
                <a:ea typeface="微软雅黑" panose="020B0503020204020204" pitchFamily="34" charset="-122"/>
                <a:cs typeface="Arial" panose="020B0604020202020204" pitchFamily="34" charset="0"/>
              </a:rPr>
              <a:t>3. </a:t>
            </a:r>
            <a:r>
              <a:rPr lang="zh-CN" altLang="zh-CN" sz="1067" dirty="0">
                <a:ea typeface="微软雅黑" panose="020B0503020204020204" pitchFamily="34" charset="-122"/>
                <a:cs typeface="Arial" panose="020B0604020202020204" pitchFamily="34" charset="0"/>
              </a:rPr>
              <a:t>史晓飞</a:t>
            </a:r>
            <a:r>
              <a:rPr lang="en-US" altLang="zh-CN" sz="1067" dirty="0">
                <a:ea typeface="微软雅黑" panose="020B0503020204020204" pitchFamily="34" charset="-122"/>
                <a:cs typeface="Arial" panose="020B0604020202020204" pitchFamily="34" charset="0"/>
              </a:rPr>
              <a:t>, </a:t>
            </a:r>
            <a:r>
              <a:rPr lang="zh-CN" altLang="en-US" sz="1067" dirty="0">
                <a:ea typeface="微软雅黑" panose="020B0503020204020204" pitchFamily="34" charset="-122"/>
                <a:cs typeface="Arial" panose="020B0604020202020204" pitchFamily="34" charset="0"/>
              </a:rPr>
              <a:t>等</a:t>
            </a:r>
            <a:r>
              <a:rPr lang="en-US" altLang="zh-CN" sz="1067" dirty="0">
                <a:ea typeface="微软雅黑" panose="020B0503020204020204" pitchFamily="34" charset="-122"/>
                <a:cs typeface="Arial" panose="020B0604020202020204" pitchFamily="34" charset="0"/>
              </a:rPr>
              <a:t>. </a:t>
            </a:r>
            <a:r>
              <a:rPr lang="zh-CN" altLang="zh-CN" sz="1067" dirty="0">
                <a:ea typeface="微软雅黑" panose="020B0503020204020204" pitchFamily="34" charset="-122"/>
                <a:cs typeface="Arial" panose="020B0604020202020204" pitchFamily="34" charset="0"/>
              </a:rPr>
              <a:t>中华风湿病学杂志</a:t>
            </a:r>
            <a:r>
              <a:rPr lang="en-US" altLang="zh-CN" sz="1067" dirty="0">
                <a:ea typeface="微软雅黑" panose="020B0503020204020204" pitchFamily="34" charset="-122"/>
                <a:cs typeface="Arial" panose="020B0604020202020204" pitchFamily="34" charset="0"/>
              </a:rPr>
              <a:t>.  2014;18(7):433-436.   </a:t>
            </a:r>
          </a:p>
          <a:p>
            <a:pPr>
              <a:defRPr/>
            </a:pPr>
            <a:r>
              <a:rPr lang="en-US" altLang="zh-CN" sz="1067" dirty="0">
                <a:ea typeface="微软雅黑" panose="020B0503020204020204" pitchFamily="34" charset="-122"/>
                <a:cs typeface="Arial" panose="020B0604020202020204" pitchFamily="34" charset="0"/>
              </a:rPr>
              <a:t>4. </a:t>
            </a:r>
            <a:r>
              <a:rPr lang="zh-CN" altLang="en-US" sz="1067" dirty="0">
                <a:ea typeface="微软雅黑" panose="020B0503020204020204" pitchFamily="34" charset="-122"/>
                <a:cs typeface="Arial" panose="020B0604020202020204" pitchFamily="34" charset="0"/>
              </a:rPr>
              <a:t>栗占国</a:t>
            </a:r>
            <a:r>
              <a:rPr lang="en-US" altLang="zh-CN" sz="1067" dirty="0">
                <a:ea typeface="微软雅黑" panose="020B0503020204020204" pitchFamily="34" charset="-122"/>
                <a:cs typeface="Arial" panose="020B0604020202020204" pitchFamily="34" charset="0"/>
              </a:rPr>
              <a:t>, </a:t>
            </a:r>
            <a:r>
              <a:rPr lang="zh-CN" altLang="en-US" sz="1067" dirty="0">
                <a:ea typeface="微软雅黑" panose="020B0503020204020204" pitchFamily="34" charset="-122"/>
                <a:cs typeface="Arial" panose="020B0604020202020204" pitchFamily="34" charset="0"/>
              </a:rPr>
              <a:t>等</a:t>
            </a:r>
            <a:r>
              <a:rPr lang="en-US" altLang="zh-CN" sz="1067" dirty="0">
                <a:ea typeface="微软雅黑" panose="020B0503020204020204" pitchFamily="34" charset="-122"/>
                <a:cs typeface="Arial" panose="020B0604020202020204" pitchFamily="34" charset="0"/>
              </a:rPr>
              <a:t>. </a:t>
            </a:r>
            <a:r>
              <a:rPr lang="zh-CN" altLang="en-US" sz="1067" dirty="0">
                <a:ea typeface="微软雅黑" panose="020B0503020204020204" pitchFamily="34" charset="-122"/>
                <a:cs typeface="Arial" panose="020B0604020202020204" pitchFamily="34" charset="0"/>
              </a:rPr>
              <a:t>中华医学杂志</a:t>
            </a:r>
            <a:r>
              <a:rPr lang="en-US" altLang="zh-CN" sz="1067" dirty="0">
                <a:ea typeface="微软雅黑" panose="020B0503020204020204" pitchFamily="34" charset="-122"/>
                <a:cs typeface="Arial" panose="020B0604020202020204" pitchFamily="34" charset="0"/>
              </a:rPr>
              <a:t>. 2009, 89(27):1873-1875.</a:t>
            </a:r>
            <a:endParaRPr lang="zh-CN" altLang="zh-CN" sz="1067" dirty="0">
              <a:ea typeface="微软雅黑" panose="020B0503020204020204" pitchFamily="34" charset="-122"/>
              <a:cs typeface="Arial" panose="020B0604020202020204" pitchFamily="34" charset="0"/>
            </a:endParaRPr>
          </a:p>
        </p:txBody>
      </p:sp>
      <p:sp>
        <p:nvSpPr>
          <p:cNvPr id="7" name="矩形 6"/>
          <p:cNvSpPr/>
          <p:nvPr/>
        </p:nvSpPr>
        <p:spPr>
          <a:xfrm>
            <a:off x="5174300" y="2726275"/>
            <a:ext cx="6096000" cy="256545"/>
          </a:xfrm>
          <a:prstGeom prst="rect">
            <a:avLst/>
          </a:prstGeom>
        </p:spPr>
        <p:txBody>
          <a:bodyPr>
            <a:spAutoFit/>
          </a:bodyPr>
          <a:lstStyle/>
          <a:p>
            <a:pPr algn="r"/>
            <a:r>
              <a:rPr lang="it-IT" altLang="zh-CN" sz="1067" dirty="0">
                <a:solidFill>
                  <a:schemeClr val="tx1">
                    <a:lumMod val="85000"/>
                    <a:lumOff val="15000"/>
                  </a:schemeClr>
                </a:solidFill>
              </a:rPr>
              <a:t> 1.Li R, et al. Rheumatology (Oxford). 2012 Apr;51(4):721-9. </a:t>
            </a:r>
            <a:endParaRPr lang="zh-CN" altLang="en-US" sz="1067" dirty="0">
              <a:solidFill>
                <a:schemeClr val="tx1">
                  <a:lumMod val="85000"/>
                  <a:lumOff val="15000"/>
                </a:schemeClr>
              </a:solidFill>
            </a:endParaRPr>
          </a:p>
        </p:txBody>
      </p:sp>
      <p:sp>
        <p:nvSpPr>
          <p:cNvPr id="25" name="矩形 24"/>
          <p:cNvSpPr/>
          <p:nvPr/>
        </p:nvSpPr>
        <p:spPr>
          <a:xfrm>
            <a:off x="5155991" y="4567129"/>
            <a:ext cx="6096000" cy="256545"/>
          </a:xfrm>
          <a:prstGeom prst="rect">
            <a:avLst/>
          </a:prstGeom>
        </p:spPr>
        <p:txBody>
          <a:bodyPr>
            <a:spAutoFit/>
          </a:bodyPr>
          <a:lstStyle/>
          <a:p>
            <a:pPr algn="r"/>
            <a:r>
              <a:rPr lang="it-IT" altLang="zh-CN" sz="1067" dirty="0">
                <a:solidFill>
                  <a:schemeClr val="tx1">
                    <a:lumMod val="85000"/>
                    <a:lumOff val="15000"/>
                  </a:schemeClr>
                </a:solidFill>
              </a:rPr>
              <a:t> </a:t>
            </a:r>
            <a:r>
              <a:rPr lang="en-US" altLang="zh-CN" sz="1067" dirty="0">
                <a:ea typeface="微软雅黑" panose="020B0503020204020204" pitchFamily="34" charset="-122"/>
              </a:rPr>
              <a:t>2. </a:t>
            </a:r>
            <a:r>
              <a:rPr lang="zh-CN" altLang="zh-CN" sz="1067" dirty="0">
                <a:ea typeface="微软雅黑" panose="020B0503020204020204" pitchFamily="34" charset="-122"/>
                <a:cs typeface="Arial" panose="020B0604020202020204" pitchFamily="34" charset="0"/>
              </a:rPr>
              <a:t>余菊</a:t>
            </a:r>
            <a:r>
              <a:rPr lang="en-US" altLang="zh-CN" sz="1067" dirty="0">
                <a:ea typeface="微软雅黑" panose="020B0503020204020204" pitchFamily="34" charset="-122"/>
                <a:cs typeface="Arial" panose="020B0604020202020204" pitchFamily="34" charset="0"/>
              </a:rPr>
              <a:t>, </a:t>
            </a:r>
            <a:r>
              <a:rPr lang="zh-CN" altLang="zh-CN" sz="1067" dirty="0">
                <a:ea typeface="微软雅黑" panose="020B0503020204020204" pitchFamily="34" charset="-122"/>
                <a:cs typeface="Arial" panose="020B0604020202020204" pitchFamily="34" charset="0"/>
              </a:rPr>
              <a:t>等</a:t>
            </a:r>
            <a:r>
              <a:rPr lang="en-US" altLang="zh-CN" sz="1067" dirty="0">
                <a:ea typeface="微软雅黑" panose="020B0503020204020204" pitchFamily="34" charset="-122"/>
                <a:cs typeface="Arial" panose="020B0604020202020204" pitchFamily="34" charset="0"/>
              </a:rPr>
              <a:t>. </a:t>
            </a:r>
            <a:r>
              <a:rPr lang="zh-CN" altLang="en-US" sz="1067" dirty="0">
                <a:ea typeface="微软雅黑" panose="020B0503020204020204" pitchFamily="34" charset="-122"/>
                <a:cs typeface="Arial" panose="020B0604020202020204" pitchFamily="34" charset="0"/>
              </a:rPr>
              <a:t>实用</a:t>
            </a:r>
            <a:r>
              <a:rPr lang="zh-CN" altLang="zh-CN" sz="1067" dirty="0">
                <a:ea typeface="微软雅黑" panose="020B0503020204020204" pitchFamily="34" charset="-122"/>
                <a:cs typeface="Arial" panose="020B0604020202020204" pitchFamily="34" charset="0"/>
              </a:rPr>
              <a:t>临床医药杂志</a:t>
            </a:r>
            <a:r>
              <a:rPr lang="en-US" altLang="zh-CN" sz="1067" dirty="0">
                <a:ea typeface="微软雅黑" panose="020B0503020204020204" pitchFamily="34" charset="-122"/>
                <a:cs typeface="Arial" panose="020B0604020202020204" pitchFamily="34" charset="0"/>
              </a:rPr>
              <a:t>. 2013; 17(18):75-85.</a:t>
            </a:r>
            <a:endParaRPr lang="zh-CN" altLang="en-US" sz="1067" dirty="0">
              <a:solidFill>
                <a:schemeClr val="tx1">
                  <a:lumMod val="85000"/>
                  <a:lumOff val="15000"/>
                </a:schemeClr>
              </a:solidFill>
            </a:endParaRPr>
          </a:p>
        </p:txBody>
      </p:sp>
    </p:spTree>
    <p:custDataLst>
      <p:tags r:id="rId1"/>
    </p:custDataLst>
    <p:extLst>
      <p:ext uri="{BB962C8B-B14F-4D97-AF65-F5344CB8AC3E}">
        <p14:creationId xmlns:p14="http://schemas.microsoft.com/office/powerpoint/2010/main" val="2256887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基线期疾病活动度情况</a:t>
            </a:r>
            <a:r>
              <a:rPr lang="en-US" altLang="zh-CN" sz="3600" dirty="0" smtClean="0">
                <a:latin typeface="微软雅黑" panose="020B0503020204020204" charset="-122"/>
                <a:ea typeface="微软雅黑" panose="020B0503020204020204" charset="-122"/>
              </a:rPr>
              <a:t>——SDAI</a:t>
            </a:r>
            <a:endParaRPr lang="zh-CN" altLang="en-US" sz="3600" dirty="0" smtClean="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75682990"/>
              </p:ext>
            </p:extLst>
          </p:nvPr>
        </p:nvGraphicFramePr>
        <p:xfrm>
          <a:off x="1154944" y="1676296"/>
          <a:ext cx="4536000" cy="2016000"/>
        </p:xfrm>
        <a:graphic>
          <a:graphicData uri="http://schemas.openxmlformats.org/drawingml/2006/table">
            <a:tbl>
              <a:tblPr firstRow="1" firstCol="1" bandRow="1">
                <a:tableStyleId>{5C22544A-7EE6-4342-B048-85BDC9FD1C3A}</a:tableStyleId>
              </a:tblPr>
              <a:tblGrid>
                <a:gridCol w="1584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tblGrid>
              <a:tr h="504000">
                <a:tc>
                  <a:txBody>
                    <a:bodyPr/>
                    <a:lstStyle/>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分组</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是否达标</a:t>
                      </a: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504000">
                <a:tc>
                  <a:txBody>
                    <a:bodyPr/>
                    <a:lstStyle/>
                    <a:p>
                      <a:pPr algn="l">
                        <a:spcBef>
                          <a:spcPts val="900"/>
                        </a:spcBef>
                        <a:spcAft>
                          <a:spcPts val="900"/>
                        </a:spcAft>
                      </a:pPr>
                      <a:r>
                        <a:rPr lang="en-US" sz="1800" kern="0" dirty="0">
                          <a:effectLst/>
                        </a:rPr>
                        <a:t>SDAI</a:t>
                      </a:r>
                      <a:r>
                        <a:rPr lang="zh-CN" sz="1800" kern="0" dirty="0">
                          <a:effectLst/>
                        </a:rPr>
                        <a:t>≤</a:t>
                      </a:r>
                      <a:r>
                        <a:rPr lang="en-US" sz="1800" kern="0" dirty="0">
                          <a:effectLst/>
                        </a:rPr>
                        <a:t>11</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低疾病活动度</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达标</a:t>
                      </a: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504000">
                <a:tc>
                  <a:txBody>
                    <a:bodyPr/>
                    <a:lstStyle/>
                    <a:p>
                      <a:pPr algn="l">
                        <a:spcBef>
                          <a:spcPts val="900"/>
                        </a:spcBef>
                        <a:spcAft>
                          <a:spcPts val="900"/>
                        </a:spcAft>
                      </a:pPr>
                      <a:r>
                        <a:rPr lang="en-US" sz="1800" kern="0" dirty="0">
                          <a:effectLst/>
                        </a:rPr>
                        <a:t>11</a:t>
                      </a:r>
                      <a:r>
                        <a:rPr lang="zh-CN" sz="1800" kern="0" dirty="0">
                          <a:effectLst/>
                        </a:rPr>
                        <a:t>＜</a:t>
                      </a:r>
                      <a:r>
                        <a:rPr lang="en-US" sz="1800" kern="0" dirty="0">
                          <a:effectLst/>
                        </a:rPr>
                        <a:t>SDAI</a:t>
                      </a:r>
                      <a:r>
                        <a:rPr lang="zh-CN" sz="1800" kern="0" dirty="0">
                          <a:effectLst/>
                        </a:rPr>
                        <a:t>≤</a:t>
                      </a:r>
                      <a:r>
                        <a:rPr lang="en-US" sz="1800" kern="0" dirty="0">
                          <a:effectLst/>
                        </a:rPr>
                        <a:t>26</a:t>
                      </a:r>
                      <a:endParaRPr lang="zh-CN" sz="1800" kern="100" dirty="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中疾病活动度</a:t>
                      </a:r>
                      <a:endParaRPr lang="zh-CN" sz="1800" kern="100" dirty="0">
                        <a:effectLst/>
                        <a:latin typeface="等线"/>
                        <a:ea typeface="等线"/>
                        <a:cs typeface="Times New Roman"/>
                      </a:endParaRPr>
                    </a:p>
                  </a:txBody>
                  <a:tcPr marL="68580" marR="68580" marT="0" marB="0" anchor="ctr"/>
                </a:tc>
                <a:tc rowSpan="2">
                  <a:txBody>
                    <a:bodyPr/>
                    <a:lstStyle/>
                    <a:p>
                      <a:pPr algn="l">
                        <a:spcBef>
                          <a:spcPts val="900"/>
                        </a:spcBef>
                        <a:spcAft>
                          <a:spcPts val="900"/>
                        </a:spcAft>
                      </a:pPr>
                      <a:r>
                        <a:rPr lang="zh-CN" sz="1800" kern="0" dirty="0">
                          <a:effectLst/>
                        </a:rPr>
                        <a:t>未达标</a:t>
                      </a:r>
                      <a:endParaRPr lang="zh-CN" sz="1800" kern="100" dirty="0">
                        <a:effectLst/>
                        <a:latin typeface="等线"/>
                        <a:ea typeface="等线"/>
                        <a:cs typeface="Times New Roman"/>
                      </a:endParaRPr>
                    </a:p>
                  </a:txBody>
                  <a:tcPr anchor="ctr"/>
                </a:tc>
                <a:extLst>
                  <a:ext uri="{0D108BD9-81ED-4DB2-BD59-A6C34878D82A}">
                    <a16:rowId xmlns:a16="http://schemas.microsoft.com/office/drawing/2014/main" val="10002"/>
                  </a:ext>
                </a:extLst>
              </a:tr>
              <a:tr h="504000">
                <a:tc>
                  <a:txBody>
                    <a:bodyPr/>
                    <a:lstStyle/>
                    <a:p>
                      <a:pPr algn="l">
                        <a:spcBef>
                          <a:spcPts val="900"/>
                        </a:spcBef>
                        <a:spcAft>
                          <a:spcPts val="900"/>
                        </a:spcAft>
                      </a:pPr>
                      <a:r>
                        <a:rPr lang="en-US" sz="1800" kern="0">
                          <a:effectLst/>
                        </a:rPr>
                        <a:t>SDAI</a:t>
                      </a:r>
                      <a:r>
                        <a:rPr lang="zh-CN" sz="1800" kern="0">
                          <a:effectLst/>
                        </a:rPr>
                        <a:t>＞</a:t>
                      </a:r>
                      <a:r>
                        <a:rPr lang="en-US" sz="1800" kern="0">
                          <a:effectLst/>
                        </a:rPr>
                        <a:t>26</a:t>
                      </a:r>
                      <a:endParaRPr lang="zh-CN" sz="1800" kern="100">
                        <a:effectLst/>
                        <a:latin typeface="等线"/>
                        <a:ea typeface="等线"/>
                        <a:cs typeface="Times New Roman"/>
                      </a:endParaRPr>
                    </a:p>
                  </a:txBody>
                  <a:tcPr marL="68580" marR="68580" marT="0" marB="0" anchor="ctr"/>
                </a:tc>
                <a:tc>
                  <a:txBody>
                    <a:bodyPr/>
                    <a:lstStyle/>
                    <a:p>
                      <a:pPr algn="l">
                        <a:spcBef>
                          <a:spcPts val="900"/>
                        </a:spcBef>
                        <a:spcAft>
                          <a:spcPts val="900"/>
                        </a:spcAft>
                      </a:pPr>
                      <a:r>
                        <a:rPr lang="zh-CN" sz="1800" kern="0" dirty="0">
                          <a:effectLst/>
                        </a:rPr>
                        <a:t>高疾病活动度</a:t>
                      </a:r>
                      <a:endParaRPr lang="zh-CN" sz="1800" kern="100" dirty="0">
                        <a:effectLst/>
                        <a:latin typeface="等线"/>
                        <a:ea typeface="等线"/>
                        <a:cs typeface="Times New Roman"/>
                      </a:endParaRPr>
                    </a:p>
                  </a:txBody>
                  <a:tcPr marL="68580" marR="68580" marT="0" marB="0" anchor="ctr"/>
                </a:tc>
                <a:tc vMerge="1">
                  <a:txBody>
                    <a:bodyPr/>
                    <a:lstStyle/>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pic>
        <p:nvPicPr>
          <p:cNvPr id="6" name="图片 5"/>
          <p:cNvPicPr/>
          <p:nvPr/>
        </p:nvPicPr>
        <p:blipFill>
          <a:blip r:embed="rId2"/>
          <a:srcRect/>
          <a:stretch>
            <a:fillRect/>
          </a:stretch>
        </p:blipFill>
        <p:spPr bwMode="auto">
          <a:xfrm>
            <a:off x="6545316" y="1797571"/>
            <a:ext cx="4742793" cy="4318388"/>
          </a:xfrm>
          <a:prstGeom prst="rect">
            <a:avLst/>
          </a:prstGeom>
          <a:noFill/>
          <a:ln w="9525">
            <a:noFill/>
            <a:miter lim="800000"/>
            <a:headEnd/>
            <a:tailEnd/>
          </a:ln>
        </p:spPr>
      </p:pic>
      <p:graphicFrame>
        <p:nvGraphicFramePr>
          <p:cNvPr id="8" name="表格 7"/>
          <p:cNvGraphicFramePr>
            <a:graphicFrameLocks noGrp="1"/>
          </p:cNvGraphicFramePr>
          <p:nvPr>
            <p:extLst>
              <p:ext uri="{D42A27DB-BD31-4B8C-83A1-F6EECF244321}">
                <p14:modId xmlns:p14="http://schemas.microsoft.com/office/powerpoint/2010/main" val="2693484108"/>
              </p:ext>
            </p:extLst>
          </p:nvPr>
        </p:nvGraphicFramePr>
        <p:xfrm>
          <a:off x="1113925" y="4114802"/>
          <a:ext cx="4539434" cy="2248896"/>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760730">
                <a:tc>
                  <a:txBody>
                    <a:bodyPr/>
                    <a:lstStyle/>
                    <a:p>
                      <a:pPr algn="ctr">
                        <a:spcBef>
                          <a:spcPts val="180"/>
                        </a:spcBef>
                        <a:spcAft>
                          <a:spcPts val="180"/>
                        </a:spcAft>
                      </a:pP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mn-cs"/>
                        </a:rPr>
                        <a:t>频次</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未达标</a:t>
                      </a:r>
                      <a:endParaRPr lang="en-US" altLang="zh-CN" sz="1800" b="1" dirty="0" smtClean="0">
                        <a:solidFill>
                          <a:srgbClr val="0070C0"/>
                        </a:solidFill>
                        <a:effectLst/>
                        <a:uFill>
                          <a:solidFill>
                            <a:srgbClr val="000000"/>
                          </a:solidFill>
                        </a:uFill>
                        <a:latin typeface="+mn-ea"/>
                        <a:ea typeface="+mn-ea"/>
                        <a:cs typeface="+mn-cs"/>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2420</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74.65</a:t>
                      </a:r>
                      <a:r>
                        <a:rPr lang="en-US" altLang="zh-CN" sz="1800" b="1" dirty="0" smtClean="0">
                          <a:solidFill>
                            <a:srgbClr val="0070C0"/>
                          </a:solidFill>
                          <a:effectLst/>
                          <a:uFill>
                            <a:solidFill>
                              <a:srgbClr val="000000"/>
                            </a:solidFill>
                          </a:uFill>
                          <a:latin typeface="+mn-ea"/>
                          <a:ea typeface="+mn-ea"/>
                          <a:cs typeface="Times New Roman" panose="02020603050405020304"/>
                        </a:rPr>
                        <a:t>%</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达标</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Times New Roman" panose="02020603050405020304"/>
                        </a:rPr>
                        <a:t>822</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25.35%</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416086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基线期疾病活动度情况</a:t>
            </a:r>
            <a:r>
              <a:rPr lang="en-US" altLang="zh-CN" sz="3600" dirty="0" smtClean="0">
                <a:latin typeface="微软雅黑" panose="020B0503020204020204" charset="-122"/>
                <a:ea typeface="微软雅黑" panose="020B0503020204020204" charset="-122"/>
              </a:rPr>
              <a:t>——BOOLEAN</a:t>
            </a:r>
            <a:r>
              <a:rPr lang="zh-CN" altLang="en-US" sz="3600" dirty="0" smtClean="0">
                <a:latin typeface="微软雅黑" panose="020B0503020204020204" charset="-122"/>
                <a:ea typeface="微软雅黑" panose="020B0503020204020204" charset="-122"/>
              </a:rPr>
              <a:t>评分</a:t>
            </a:r>
          </a:p>
        </p:txBody>
      </p:sp>
      <p:graphicFrame>
        <p:nvGraphicFramePr>
          <p:cNvPr id="2" name="表格 1"/>
          <p:cNvGraphicFramePr>
            <a:graphicFrameLocks noGrp="1"/>
          </p:cNvGraphicFramePr>
          <p:nvPr>
            <p:extLst>
              <p:ext uri="{D42A27DB-BD31-4B8C-83A1-F6EECF244321}">
                <p14:modId xmlns:p14="http://schemas.microsoft.com/office/powerpoint/2010/main" val="3070697600"/>
              </p:ext>
            </p:extLst>
          </p:nvPr>
        </p:nvGraphicFramePr>
        <p:xfrm>
          <a:off x="570917" y="1450426"/>
          <a:ext cx="5525083" cy="2002221"/>
        </p:xfrm>
        <a:graphic>
          <a:graphicData uri="http://schemas.openxmlformats.org/drawingml/2006/table">
            <a:tbl>
              <a:tblPr firstRow="1" firstCol="1" bandRow="1">
                <a:tableStyleId>{5FD0F851-EC5A-4D38-B0AD-8093EC10F338}</a:tableStyleId>
              </a:tblPr>
              <a:tblGrid>
                <a:gridCol w="2489979">
                  <a:extLst>
                    <a:ext uri="{9D8B030D-6E8A-4147-A177-3AD203B41FA5}">
                      <a16:colId xmlns:a16="http://schemas.microsoft.com/office/drawing/2014/main" val="20000"/>
                    </a:ext>
                  </a:extLst>
                </a:gridCol>
                <a:gridCol w="3035104">
                  <a:extLst>
                    <a:ext uri="{9D8B030D-6E8A-4147-A177-3AD203B41FA5}">
                      <a16:colId xmlns:a16="http://schemas.microsoft.com/office/drawing/2014/main" val="20001"/>
                    </a:ext>
                  </a:extLst>
                </a:gridCol>
              </a:tblGrid>
              <a:tr h="2002221">
                <a:tc>
                  <a:txBody>
                    <a:bodyPr/>
                    <a:lstStyle/>
                    <a:p>
                      <a:r>
                        <a:rPr lang="en-US" altLang="zh-CN" sz="1800" kern="1200" dirty="0" smtClean="0">
                          <a:effectLst/>
                        </a:rPr>
                        <a:t>Boolean</a:t>
                      </a:r>
                      <a:r>
                        <a:rPr lang="zh-CN" altLang="zh-CN" sz="1800" kern="1200" dirty="0" smtClean="0">
                          <a:effectLst/>
                        </a:rPr>
                        <a:t>达标的标准</a:t>
                      </a:r>
                      <a:endParaRPr lang="zh-CN" sz="1800" kern="100" dirty="0">
                        <a:effectLst/>
                        <a:latin typeface="等线"/>
                        <a:ea typeface="等线"/>
                        <a:cs typeface="Times New Roman"/>
                      </a:endParaRPr>
                    </a:p>
                  </a:txBody>
                  <a:tcPr marL="68580" marR="68580" marT="0" marB="0" anchor="ctr"/>
                </a:tc>
                <a:tc>
                  <a:txBody>
                    <a:bodyPr/>
                    <a:lstStyle/>
                    <a:p>
                      <a:r>
                        <a:rPr lang="en-US" altLang="zh-CN" sz="1800" kern="1200" dirty="0" smtClean="0">
                          <a:effectLst/>
                        </a:rPr>
                        <a:t>1</a:t>
                      </a:r>
                      <a:r>
                        <a:rPr lang="zh-CN" altLang="zh-CN" sz="1800" kern="1200" dirty="0" smtClean="0">
                          <a:effectLst/>
                        </a:rPr>
                        <a:t>）肿胀关节数≤</a:t>
                      </a:r>
                      <a:r>
                        <a:rPr lang="en-US" altLang="zh-CN" sz="1800" kern="1200" dirty="0" smtClean="0">
                          <a:effectLst/>
                        </a:rPr>
                        <a:t>1</a:t>
                      </a:r>
                      <a:r>
                        <a:rPr lang="zh-CN" altLang="zh-CN" sz="1800" kern="1200" dirty="0" smtClean="0">
                          <a:effectLst/>
                        </a:rPr>
                        <a:t>；</a:t>
                      </a:r>
                    </a:p>
                    <a:p>
                      <a:r>
                        <a:rPr lang="en-US" altLang="zh-CN" sz="1800" kern="1200" dirty="0" smtClean="0">
                          <a:effectLst/>
                        </a:rPr>
                        <a:t>2</a:t>
                      </a:r>
                      <a:r>
                        <a:rPr lang="zh-CN" altLang="zh-CN" sz="1800" kern="1200" dirty="0" smtClean="0">
                          <a:effectLst/>
                        </a:rPr>
                        <a:t>）压痛关节数≤</a:t>
                      </a:r>
                      <a:r>
                        <a:rPr lang="en-US" altLang="zh-CN" sz="1800" kern="1200" dirty="0" smtClean="0">
                          <a:effectLst/>
                        </a:rPr>
                        <a:t>1</a:t>
                      </a:r>
                      <a:r>
                        <a:rPr lang="zh-CN" altLang="zh-CN" sz="1800" kern="1200" dirty="0" smtClean="0">
                          <a:effectLst/>
                        </a:rPr>
                        <a:t>；</a:t>
                      </a:r>
                    </a:p>
                    <a:p>
                      <a:r>
                        <a:rPr lang="en-US" altLang="zh-CN" sz="1800" kern="1200" dirty="0" smtClean="0">
                          <a:effectLst/>
                        </a:rPr>
                        <a:t>3</a:t>
                      </a:r>
                      <a:r>
                        <a:rPr lang="zh-CN" altLang="zh-CN" sz="1800" kern="1200" dirty="0" smtClean="0">
                          <a:effectLst/>
                        </a:rPr>
                        <a:t>）患者自评总体</a:t>
                      </a:r>
                      <a:r>
                        <a:rPr lang="en-US" altLang="zh-CN" sz="1800" kern="1200" dirty="0" smtClean="0">
                          <a:effectLst/>
                        </a:rPr>
                        <a:t>VAS</a:t>
                      </a:r>
                      <a:r>
                        <a:rPr lang="zh-CN" altLang="zh-CN" sz="1800" kern="1200" dirty="0" smtClean="0">
                          <a:effectLst/>
                        </a:rPr>
                        <a:t>评分≤</a:t>
                      </a:r>
                      <a:r>
                        <a:rPr lang="en-US" altLang="zh-CN" sz="1800" kern="1200" dirty="0" smtClean="0">
                          <a:effectLst/>
                        </a:rPr>
                        <a:t>1</a:t>
                      </a:r>
                      <a:r>
                        <a:rPr lang="zh-CN" altLang="zh-CN" sz="1800" kern="1200" dirty="0" smtClean="0">
                          <a:effectLst/>
                        </a:rPr>
                        <a:t>；</a:t>
                      </a:r>
                    </a:p>
                    <a:p>
                      <a:r>
                        <a:rPr lang="en-US" altLang="zh-CN" sz="1800" kern="1200" dirty="0" smtClean="0">
                          <a:effectLst/>
                        </a:rPr>
                        <a:t>4</a:t>
                      </a:r>
                      <a:r>
                        <a:rPr lang="zh-CN" altLang="zh-CN" sz="1800" kern="1200" dirty="0" smtClean="0">
                          <a:effectLst/>
                        </a:rPr>
                        <a:t>）</a:t>
                      </a:r>
                      <a:r>
                        <a:rPr lang="en-US" altLang="zh-CN" sz="1800" kern="1200" dirty="0" smtClean="0">
                          <a:effectLst/>
                        </a:rPr>
                        <a:t>C</a:t>
                      </a:r>
                      <a:r>
                        <a:rPr lang="zh-CN" altLang="zh-CN" sz="1800" kern="1200" dirty="0" smtClean="0">
                          <a:effectLst/>
                        </a:rPr>
                        <a:t>反应蛋白≤</a:t>
                      </a:r>
                      <a:r>
                        <a:rPr lang="en-US" altLang="zh-CN" sz="1800" kern="1200" dirty="0" smtClean="0">
                          <a:effectLst/>
                        </a:rPr>
                        <a:t>1 mg/</a:t>
                      </a:r>
                      <a:r>
                        <a:rPr lang="en-US" altLang="zh-CN" sz="1800" kern="1200" dirty="0" err="1" smtClean="0">
                          <a:effectLst/>
                        </a:rPr>
                        <a:t>dL</a:t>
                      </a:r>
                      <a:r>
                        <a:rPr lang="en-US" altLang="zh-CN" sz="1800" kern="1200" dirty="0" smtClean="0">
                          <a:effectLst/>
                        </a:rPr>
                        <a:t>.</a:t>
                      </a:r>
                      <a:endParaRPr lang="zh-CN" altLang="zh-CN" sz="1800" kern="1200" dirty="0" smtClean="0">
                        <a:effectLst/>
                      </a:endParaRPr>
                    </a:p>
                    <a:p>
                      <a:pPr algn="l">
                        <a:spcBef>
                          <a:spcPts val="900"/>
                        </a:spcBef>
                        <a:spcAft>
                          <a:spcPts val="900"/>
                        </a:spcAft>
                      </a:pPr>
                      <a:endParaRPr lang="zh-CN" sz="18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88794650"/>
              </p:ext>
            </p:extLst>
          </p:nvPr>
        </p:nvGraphicFramePr>
        <p:xfrm>
          <a:off x="1113925" y="4114802"/>
          <a:ext cx="4539434" cy="2248896"/>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760730">
                <a:tc>
                  <a:txBody>
                    <a:bodyPr/>
                    <a:lstStyle/>
                    <a:p>
                      <a:pPr algn="ctr">
                        <a:spcBef>
                          <a:spcPts val="180"/>
                        </a:spcBef>
                        <a:spcAft>
                          <a:spcPts val="180"/>
                        </a:spcAft>
                      </a:pP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4083">
                <a:tc>
                  <a:txBody>
                    <a:bodyPr/>
                    <a:lstStyle/>
                    <a:p>
                      <a:pPr algn="ctr">
                        <a:spcBef>
                          <a:spcPts val="180"/>
                        </a:spcBef>
                        <a:spcAft>
                          <a:spcPts val="180"/>
                        </a:spcAft>
                      </a:pPr>
                      <a:r>
                        <a:rPr lang="zh-CN" altLang="en-US" sz="1800" b="1" dirty="0" smtClean="0">
                          <a:solidFill>
                            <a:srgbClr val="0070C0"/>
                          </a:solidFill>
                          <a:effectLst/>
                          <a:uFill>
                            <a:solidFill>
                              <a:srgbClr val="000000"/>
                            </a:solidFill>
                          </a:uFill>
                          <a:latin typeface="+mn-ea"/>
                          <a:ea typeface="+mn-ea"/>
                          <a:cs typeface="+mn-cs"/>
                        </a:rPr>
                        <a:t>未达标</a:t>
                      </a:r>
                      <a:endParaRPr lang="en-US" altLang="zh-CN" sz="1800" b="1" dirty="0" smtClean="0">
                        <a:solidFill>
                          <a:srgbClr val="0070C0"/>
                        </a:solidFill>
                        <a:effectLst/>
                        <a:uFill>
                          <a:solidFill>
                            <a:srgbClr val="000000"/>
                          </a:solidFill>
                        </a:uFill>
                        <a:latin typeface="+mn-ea"/>
                        <a:ea typeface="+mn-ea"/>
                        <a:cs typeface="+mn-cs"/>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3106</a:t>
                      </a: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spcBef>
                          <a:spcPts val="180"/>
                        </a:spcBef>
                        <a:spcAft>
                          <a:spcPts val="180"/>
                        </a:spcAft>
                      </a:pPr>
                      <a:r>
                        <a:rPr lang="en-US" sz="1800" b="1" dirty="0" smtClean="0">
                          <a:solidFill>
                            <a:srgbClr val="0070C0"/>
                          </a:solidFill>
                          <a:effectLst/>
                          <a:uFill>
                            <a:solidFill>
                              <a:srgbClr val="000000"/>
                            </a:solidFill>
                          </a:uFill>
                          <a:latin typeface="+mn-ea"/>
                          <a:ea typeface="+mn-ea"/>
                          <a:cs typeface="Times New Roman" panose="02020603050405020304"/>
                        </a:rPr>
                        <a:t>95.81</a:t>
                      </a:r>
                      <a:r>
                        <a:rPr lang="en-US" altLang="zh-CN" sz="1800" b="1" dirty="0" smtClean="0">
                          <a:solidFill>
                            <a:srgbClr val="0070C0"/>
                          </a:solidFill>
                          <a:effectLst/>
                          <a:uFill>
                            <a:solidFill>
                              <a:srgbClr val="000000"/>
                            </a:solidFill>
                          </a:uFill>
                          <a:latin typeface="+mn-ea"/>
                          <a:ea typeface="+mn-ea"/>
                          <a:cs typeface="Times New Roman" panose="02020603050405020304"/>
                        </a:rPr>
                        <a:t>%</a:t>
                      </a:r>
                      <a:endParaRPr lang="en-US" sz="1800" b="1" dirty="0" smtClean="0">
                        <a:solidFill>
                          <a:srgbClr val="0070C0"/>
                        </a:solidFill>
                        <a:effectLst/>
                        <a:uFill>
                          <a:solidFill>
                            <a:srgbClr val="000000"/>
                          </a:solidFill>
                        </a:uFill>
                        <a:latin typeface="+mn-ea"/>
                        <a:ea typeface="+mn-ea"/>
                        <a:cs typeface="Times New Roman" panose="02020603050405020304"/>
                      </a:endParaRPr>
                    </a:p>
                  </a:txBody>
                  <a:tcPr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083">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达标</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sz="1800" b="0" dirty="0" smtClean="0">
                          <a:effectLst/>
                          <a:uFill>
                            <a:solidFill>
                              <a:srgbClr val="000000"/>
                            </a:solidFill>
                          </a:uFill>
                          <a:latin typeface="+mn-ea"/>
                          <a:ea typeface="+mn-ea"/>
                          <a:cs typeface="Times New Roman" panose="02020603050405020304"/>
                        </a:rPr>
                        <a:t>136</a:t>
                      </a:r>
                      <a:endParaRPr lang="en-US"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180"/>
                        </a:spcBef>
                        <a:spcAft>
                          <a:spcPts val="180"/>
                        </a:spcAft>
                      </a:pPr>
                      <a:r>
                        <a:rPr lang="en-US" altLang="zh-CN" sz="1800" b="0" dirty="0" smtClean="0">
                          <a:effectLst/>
                          <a:uFill>
                            <a:solidFill>
                              <a:srgbClr val="000000"/>
                            </a:solidFill>
                          </a:uFill>
                          <a:latin typeface="+mn-ea"/>
                          <a:ea typeface="+mn-ea"/>
                          <a:cs typeface="Times New Roman" panose="02020603050405020304"/>
                        </a:rPr>
                        <a:t>4.19%</a:t>
                      </a:r>
                      <a:endParaRPr lang="zh-CN" sz="1800" b="0" dirty="0">
                        <a:effectLst/>
                        <a:uFill>
                          <a:solidFill>
                            <a:srgbClr val="000000"/>
                          </a:solidFill>
                        </a:uFill>
                        <a:latin typeface="+mn-ea"/>
                        <a:ea typeface="+mn-ea"/>
                        <a:cs typeface="Times New Roman" panose="02020603050405020304"/>
                      </a:endParaRPr>
                    </a:p>
                  </a:txBody>
                  <a:tcPr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图片 6"/>
          <p:cNvPicPr/>
          <p:nvPr/>
        </p:nvPicPr>
        <p:blipFill>
          <a:blip r:embed="rId3"/>
          <a:srcRect/>
          <a:stretch>
            <a:fillRect/>
          </a:stretch>
        </p:blipFill>
        <p:spPr bwMode="auto">
          <a:xfrm>
            <a:off x="6747804" y="1399428"/>
            <a:ext cx="4256361" cy="4865982"/>
          </a:xfrm>
          <a:prstGeom prst="rect">
            <a:avLst/>
          </a:prstGeom>
          <a:noFill/>
          <a:ln w="9525">
            <a:noFill/>
            <a:miter lim="800000"/>
            <a:headEnd/>
            <a:tailEnd/>
          </a:ln>
        </p:spPr>
      </p:pic>
    </p:spTree>
    <p:extLst>
      <p:ext uri="{BB962C8B-B14F-4D97-AF65-F5344CB8AC3E}">
        <p14:creationId xmlns:p14="http://schemas.microsoft.com/office/powerpoint/2010/main" val="40386277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5BCA5FCC-0B5E-4DFB-BFEA-A361ADBA237B}"/>
              </a:ext>
            </a:extLst>
          </p:cNvPr>
          <p:cNvSpPr>
            <a:spLocks noGrp="1"/>
          </p:cNvSpPr>
          <p:nvPr/>
        </p:nvSpPr>
        <p:spPr>
          <a:xfrm>
            <a:off x="930165" y="1415810"/>
            <a:ext cx="10562897" cy="775597"/>
          </a:xfrm>
          <a:prstGeom prst="rect">
            <a:avLst/>
          </a:prstGeom>
          <a:ln>
            <a:solidFill>
              <a:schemeClr val="accent2"/>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latin typeface="Microsoft YaHei" charset="0"/>
                <a:ea typeface="Microsoft YaHei" charset="0"/>
                <a:cs typeface="Microsoft YaHei" charset="0"/>
              </a:rPr>
              <a:t>RA</a:t>
            </a:r>
            <a:r>
              <a:rPr lang="zh-CN" altLang="en-US" sz="2800" b="1" dirty="0" smtClean="0">
                <a:latin typeface="Microsoft YaHei" charset="0"/>
                <a:ea typeface="Microsoft YaHei" charset="0"/>
                <a:cs typeface="Microsoft YaHei" charset="0"/>
              </a:rPr>
              <a:t>临床</a:t>
            </a:r>
            <a:r>
              <a:rPr lang="zh-CN" altLang="en-US" sz="2800" b="1" dirty="0">
                <a:latin typeface="Microsoft YaHei" charset="0"/>
                <a:ea typeface="Microsoft YaHei" charset="0"/>
                <a:cs typeface="Microsoft YaHei" charset="0"/>
              </a:rPr>
              <a:t>治疗</a:t>
            </a:r>
            <a:r>
              <a:rPr lang="zh-CN" altLang="en-US" sz="2800" b="1" dirty="0" smtClean="0">
                <a:latin typeface="Microsoft YaHei" charset="0"/>
                <a:ea typeface="Microsoft YaHei" charset="0"/>
                <a:cs typeface="Microsoft YaHei" charset="0"/>
              </a:rPr>
              <a:t>面临</a:t>
            </a:r>
            <a:r>
              <a:rPr lang="zh-CN" altLang="en-US" sz="2800" b="1" dirty="0">
                <a:latin typeface="Microsoft YaHei" charset="0"/>
                <a:ea typeface="Microsoft YaHei" charset="0"/>
                <a:cs typeface="Microsoft YaHei" charset="0"/>
              </a:rPr>
              <a:t>的挑战</a:t>
            </a:r>
            <a:r>
              <a:rPr lang="zh-CN" altLang="en-US" sz="2800" b="1" dirty="0" smtClean="0">
                <a:latin typeface="Microsoft YaHei" charset="0"/>
                <a:ea typeface="Microsoft YaHei" charset="0"/>
                <a:cs typeface="Microsoft YaHei" charset="0"/>
              </a:rPr>
              <a:t>：大部分就诊患者疾病处于中高活动度</a:t>
            </a:r>
            <a:endParaRPr lang="zh-CN" altLang="en-US" sz="2800" b="1" dirty="0">
              <a:latin typeface="Microsoft YaHei" charset="0"/>
              <a:ea typeface="Microsoft YaHei" charset="0"/>
              <a:cs typeface="Microsoft YaHei" charset="0"/>
            </a:endParaRPr>
          </a:p>
        </p:txBody>
      </p:sp>
      <p:sp>
        <p:nvSpPr>
          <p:cNvPr id="4" name="标题 1">
            <a:extLst>
              <a:ext uri="{FF2B5EF4-FFF2-40B4-BE49-F238E27FC236}">
                <a16:creationId xmlns:a16="http://schemas.microsoft.com/office/drawing/2014/main" id="{5BCA5FCC-0B5E-4DFB-BFEA-A361ADBA237B}"/>
              </a:ext>
            </a:extLst>
          </p:cNvPr>
          <p:cNvSpPr>
            <a:spLocks noGrp="1"/>
          </p:cNvSpPr>
          <p:nvPr/>
        </p:nvSpPr>
        <p:spPr>
          <a:xfrm>
            <a:off x="930164" y="3255120"/>
            <a:ext cx="10562897" cy="775597"/>
          </a:xfrm>
          <a:prstGeom prst="rect">
            <a:avLst/>
          </a:prstGeom>
          <a:ln>
            <a:solidFill>
              <a:schemeClr val="accent2"/>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smtClean="0">
                <a:latin typeface="Microsoft YaHei" charset="0"/>
                <a:ea typeface="Microsoft YaHei" charset="0"/>
                <a:cs typeface="Microsoft YaHei" charset="0"/>
              </a:rPr>
              <a:t>治疗后：临床疗效如何？</a:t>
            </a:r>
            <a:endParaRPr lang="zh-CN" altLang="en-US" sz="28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910158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首末次就诊疾病活动度情况分析</a:t>
            </a:r>
            <a:r>
              <a:rPr lang="en-US" altLang="zh-CN" sz="3600" dirty="0" smtClean="0">
                <a:latin typeface="微软雅黑" panose="020B0503020204020204" charset="-122"/>
                <a:ea typeface="微软雅黑" panose="020B0503020204020204" charset="-122"/>
              </a:rPr>
              <a:t>——DAS28</a:t>
            </a:r>
            <a:endParaRPr lang="zh-CN" altLang="en-US" sz="3600" dirty="0" smtClean="0">
              <a:latin typeface="微软雅黑" panose="020B0503020204020204" charset="-122"/>
              <a:ea typeface="微软雅黑" panose="020B0503020204020204" charset="-122"/>
            </a:endParaRPr>
          </a:p>
        </p:txBody>
      </p:sp>
      <p:pic>
        <p:nvPicPr>
          <p:cNvPr id="8" name="图片 7"/>
          <p:cNvPicPr/>
          <p:nvPr/>
        </p:nvPicPr>
        <p:blipFill>
          <a:blip r:embed="rId3"/>
          <a:stretch>
            <a:fillRect/>
          </a:stretch>
        </p:blipFill>
        <p:spPr>
          <a:xfrm>
            <a:off x="6905298" y="1429404"/>
            <a:ext cx="4240922" cy="4821270"/>
          </a:xfrm>
          <a:prstGeom prst="rect">
            <a:avLst/>
          </a:prstGeom>
        </p:spPr>
      </p:pic>
      <p:sp>
        <p:nvSpPr>
          <p:cNvPr id="3" name="矩形 2"/>
          <p:cNvSpPr/>
          <p:nvPr/>
        </p:nvSpPr>
        <p:spPr>
          <a:xfrm>
            <a:off x="609965" y="2916709"/>
            <a:ext cx="6096000" cy="1291379"/>
          </a:xfrm>
          <a:prstGeom prst="rect">
            <a:avLst/>
          </a:prstGeom>
        </p:spPr>
        <p:txBody>
          <a:bodyPr>
            <a:spAutoFit/>
          </a:bodyPr>
          <a:lstStyle/>
          <a:p>
            <a:pPr>
              <a:lnSpc>
                <a:spcPct val="150000"/>
              </a:lnSpc>
            </a:pPr>
            <a:r>
              <a:rPr lang="zh-CN" altLang="zh-CN" dirty="0"/>
              <a:t>就</a:t>
            </a:r>
            <a:r>
              <a:rPr lang="en-US" altLang="zh-CN" dirty="0"/>
              <a:t>DAS28_ESR</a:t>
            </a:r>
            <a:r>
              <a:rPr lang="zh-CN" altLang="zh-CN" dirty="0"/>
              <a:t>评价指标来说，首诊达标率为</a:t>
            </a:r>
            <a:r>
              <a:rPr lang="en-US" altLang="zh-CN" dirty="0"/>
              <a:t>31.8%</a:t>
            </a:r>
            <a:r>
              <a:rPr lang="zh-CN" altLang="zh-CN" dirty="0"/>
              <a:t>，末次就诊达标率为</a:t>
            </a:r>
            <a:r>
              <a:rPr lang="en-US" altLang="zh-CN" dirty="0"/>
              <a:t>54.8%</a:t>
            </a:r>
            <a:r>
              <a:rPr lang="zh-CN" altLang="zh-CN" dirty="0"/>
              <a:t>，有明显提高</a:t>
            </a:r>
            <a:r>
              <a:rPr lang="zh-CN" altLang="zh-CN" dirty="0" smtClean="0"/>
              <a:t>。</a:t>
            </a:r>
            <a:endParaRPr lang="en-US" altLang="zh-CN" dirty="0" smtClean="0"/>
          </a:p>
          <a:p>
            <a:pPr>
              <a:lnSpc>
                <a:spcPct val="150000"/>
              </a:lnSpc>
            </a:pPr>
            <a:r>
              <a:rPr lang="zh-CN" altLang="en-US" dirty="0" smtClean="0"/>
              <a:t>但仍有近半数患者未达标。</a:t>
            </a:r>
            <a:endParaRPr lang="en-US" altLang="zh-CN" dirty="0" smtClean="0"/>
          </a:p>
        </p:txBody>
      </p:sp>
    </p:spTree>
    <p:extLst>
      <p:ext uri="{BB962C8B-B14F-4D97-AF65-F5344CB8AC3E}">
        <p14:creationId xmlns:p14="http://schemas.microsoft.com/office/powerpoint/2010/main" val="69927806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用药分组及病程</a:t>
            </a:r>
          </a:p>
        </p:txBody>
      </p:sp>
      <p:pic>
        <p:nvPicPr>
          <p:cNvPr id="79875" name="Picture 3" descr="C:\Users\Administrator\Desktop\微信图片_20190410192131.jpg"/>
          <p:cNvPicPr>
            <a:picLocks noChangeAspect="1" noChangeArrowheads="1"/>
          </p:cNvPicPr>
          <p:nvPr/>
        </p:nvPicPr>
        <p:blipFill>
          <a:blip r:embed="rId3"/>
          <a:srcRect/>
          <a:stretch>
            <a:fillRect/>
          </a:stretch>
        </p:blipFill>
        <p:spPr bwMode="auto">
          <a:xfrm>
            <a:off x="252239" y="1456614"/>
            <a:ext cx="6416565" cy="4928420"/>
          </a:xfrm>
          <a:prstGeom prst="rect">
            <a:avLst/>
          </a:prstGeom>
          <a:noFill/>
        </p:spPr>
      </p:pic>
      <p:sp>
        <p:nvSpPr>
          <p:cNvPr id="9" name="矩形 8"/>
          <p:cNvSpPr/>
          <p:nvPr/>
        </p:nvSpPr>
        <p:spPr>
          <a:xfrm>
            <a:off x="7173676" y="4076710"/>
            <a:ext cx="4614041" cy="2483372"/>
          </a:xfrm>
          <a:prstGeom prst="rect">
            <a:avLst/>
          </a:prstGeom>
        </p:spPr>
        <p:txBody>
          <a:bodyPr wrap="square">
            <a:spAutoFit/>
          </a:bodyPr>
          <a:lstStyle/>
          <a:p>
            <a:pPr>
              <a:lnSpc>
                <a:spcPts val="2100"/>
              </a:lnSpc>
            </a:pPr>
            <a:r>
              <a:rPr lang="en-US" altLang="zh-CN" sz="1600" dirty="0" smtClean="0">
                <a:latin typeface="+mn-ea"/>
              </a:rPr>
              <a:t>A</a:t>
            </a:r>
            <a:r>
              <a:rPr lang="zh-CN" altLang="en-US" sz="1600" dirty="0" smtClean="0">
                <a:latin typeface="+mn-ea"/>
              </a:rPr>
              <a:t>组：甲氨蝶呤                               </a:t>
            </a:r>
            <a:endParaRPr lang="en-US" altLang="zh-CN" sz="1600" dirty="0" smtClean="0">
              <a:latin typeface="+mn-ea"/>
            </a:endParaRPr>
          </a:p>
          <a:p>
            <a:pPr>
              <a:lnSpc>
                <a:spcPts val="2100"/>
              </a:lnSpc>
            </a:pPr>
            <a:r>
              <a:rPr lang="en-US" altLang="zh-CN" sz="1600" dirty="0" smtClean="0">
                <a:latin typeface="+mn-ea"/>
              </a:rPr>
              <a:t>B</a:t>
            </a:r>
            <a:r>
              <a:rPr lang="zh-CN" altLang="en-US" sz="1600" dirty="0" smtClean="0">
                <a:latin typeface="+mn-ea"/>
              </a:rPr>
              <a:t>组：甲氨蝶呤</a:t>
            </a:r>
            <a:r>
              <a:rPr lang="en-US" altLang="zh-CN" sz="1600" dirty="0" smtClean="0">
                <a:latin typeface="+mn-ea"/>
              </a:rPr>
              <a:t>+</a:t>
            </a:r>
            <a:r>
              <a:rPr lang="zh-CN" altLang="en-US" sz="1600" dirty="0" smtClean="0">
                <a:latin typeface="+mn-ea"/>
              </a:rPr>
              <a:t>来氟米特                        </a:t>
            </a:r>
            <a:endParaRPr lang="en-US" altLang="zh-CN" sz="1600" dirty="0" smtClean="0">
              <a:latin typeface="+mn-ea"/>
            </a:endParaRPr>
          </a:p>
          <a:p>
            <a:pPr>
              <a:lnSpc>
                <a:spcPts val="2100"/>
              </a:lnSpc>
            </a:pPr>
            <a:r>
              <a:rPr lang="en-US" altLang="zh-CN" sz="1600" dirty="0" smtClean="0">
                <a:latin typeface="+mn-ea"/>
              </a:rPr>
              <a:t>C</a:t>
            </a:r>
            <a:r>
              <a:rPr lang="zh-CN" altLang="en-US" sz="1600" dirty="0" smtClean="0">
                <a:latin typeface="+mn-ea"/>
              </a:rPr>
              <a:t>组：甲氨蝶呤</a:t>
            </a:r>
            <a:r>
              <a:rPr lang="en-US" altLang="zh-CN" sz="1600" dirty="0" smtClean="0">
                <a:latin typeface="+mn-ea"/>
              </a:rPr>
              <a:t>+</a:t>
            </a:r>
            <a:r>
              <a:rPr lang="zh-CN" altLang="en-US" sz="1600" dirty="0" smtClean="0">
                <a:latin typeface="+mn-ea"/>
              </a:rPr>
              <a:t>羟基氯喹</a:t>
            </a:r>
          </a:p>
          <a:p>
            <a:pPr>
              <a:lnSpc>
                <a:spcPts val="2100"/>
              </a:lnSpc>
            </a:pPr>
            <a:r>
              <a:rPr lang="en-US" altLang="zh-CN" sz="1600" dirty="0" smtClean="0">
                <a:latin typeface="+mn-ea"/>
              </a:rPr>
              <a:t>D</a:t>
            </a:r>
            <a:r>
              <a:rPr lang="zh-CN" altLang="en-US" sz="1600" dirty="0" smtClean="0">
                <a:latin typeface="+mn-ea"/>
              </a:rPr>
              <a:t>组：甲氨蝶呤</a:t>
            </a:r>
            <a:r>
              <a:rPr lang="en-US" altLang="zh-CN" sz="1600" dirty="0" smtClean="0">
                <a:latin typeface="+mn-ea"/>
              </a:rPr>
              <a:t>+</a:t>
            </a:r>
            <a:r>
              <a:rPr lang="zh-CN" altLang="en-US" sz="1600" dirty="0" smtClean="0">
                <a:latin typeface="+mn-ea"/>
              </a:rPr>
              <a:t>羟基氯喹</a:t>
            </a:r>
            <a:r>
              <a:rPr lang="en-US" altLang="zh-CN" sz="1600" dirty="0" smtClean="0">
                <a:latin typeface="+mn-ea"/>
              </a:rPr>
              <a:t>+</a:t>
            </a:r>
            <a:r>
              <a:rPr lang="zh-CN" altLang="en-US" sz="1600" dirty="0" smtClean="0">
                <a:latin typeface="+mn-ea"/>
              </a:rPr>
              <a:t>柳氮磺吡啶</a:t>
            </a:r>
          </a:p>
          <a:p>
            <a:pPr>
              <a:lnSpc>
                <a:spcPts val="2100"/>
              </a:lnSpc>
            </a:pPr>
            <a:r>
              <a:rPr lang="en-US" altLang="zh-CN" sz="1600" dirty="0" smtClean="0">
                <a:latin typeface="+mn-ea"/>
              </a:rPr>
              <a:t>E</a:t>
            </a:r>
            <a:r>
              <a:rPr lang="zh-CN" altLang="en-US" sz="1600" dirty="0" smtClean="0">
                <a:latin typeface="+mn-ea"/>
              </a:rPr>
              <a:t>组：甲氨蝶呤</a:t>
            </a:r>
            <a:r>
              <a:rPr lang="en-US" altLang="zh-CN" sz="1600" dirty="0" smtClean="0">
                <a:latin typeface="+mn-ea"/>
              </a:rPr>
              <a:t>+</a:t>
            </a:r>
            <a:r>
              <a:rPr lang="zh-CN" altLang="en-US" sz="1600" dirty="0" smtClean="0">
                <a:latin typeface="+mn-ea"/>
              </a:rPr>
              <a:t>雷公藤类药物（雷公藤多甙，昆仙胶囊，复方雷公藤逐痛冲剂           </a:t>
            </a:r>
            <a:endParaRPr lang="en-US" altLang="zh-CN" sz="1600" dirty="0" smtClean="0">
              <a:latin typeface="+mn-ea"/>
            </a:endParaRPr>
          </a:p>
          <a:p>
            <a:pPr>
              <a:lnSpc>
                <a:spcPts val="2100"/>
              </a:lnSpc>
            </a:pPr>
            <a:r>
              <a:rPr lang="en-US" altLang="zh-CN" sz="1600" dirty="0" smtClean="0">
                <a:latin typeface="+mn-ea"/>
              </a:rPr>
              <a:t>F</a:t>
            </a:r>
            <a:r>
              <a:rPr lang="zh-CN" altLang="en-US" sz="1600" dirty="0" smtClean="0">
                <a:latin typeface="+mn-ea"/>
              </a:rPr>
              <a:t>组：青霉胺</a:t>
            </a:r>
            <a:endParaRPr lang="en-US" altLang="zh-CN" sz="1600" dirty="0" smtClean="0">
              <a:latin typeface="+mn-ea"/>
            </a:endParaRPr>
          </a:p>
          <a:p>
            <a:pPr>
              <a:lnSpc>
                <a:spcPts val="2100"/>
              </a:lnSpc>
            </a:pPr>
            <a:r>
              <a:rPr lang="zh-CN" altLang="en-US" sz="1600" dirty="0" smtClean="0">
                <a:latin typeface="+mn-ea"/>
              </a:rPr>
              <a:t>各组又按是否使用激素分为使用激素组及不使用激素组</a:t>
            </a:r>
            <a:endParaRPr lang="zh-CN" altLang="en-US" sz="1600" dirty="0">
              <a:latin typeface="+mn-ea"/>
            </a:endParaRPr>
          </a:p>
        </p:txBody>
      </p:sp>
      <p:graphicFrame>
        <p:nvGraphicFramePr>
          <p:cNvPr id="10" name="表格 9"/>
          <p:cNvGraphicFramePr>
            <a:graphicFrameLocks noGrp="1"/>
          </p:cNvGraphicFramePr>
          <p:nvPr/>
        </p:nvGraphicFramePr>
        <p:xfrm>
          <a:off x="6794932" y="1456614"/>
          <a:ext cx="5186861" cy="1996035"/>
        </p:xfrm>
        <a:graphic>
          <a:graphicData uri="http://schemas.openxmlformats.org/drawingml/2006/table">
            <a:tbl>
              <a:tblPr/>
              <a:tblGrid>
                <a:gridCol w="839950">
                  <a:extLst>
                    <a:ext uri="{9D8B030D-6E8A-4147-A177-3AD203B41FA5}">
                      <a16:colId xmlns:a16="http://schemas.microsoft.com/office/drawing/2014/main" val="20000"/>
                    </a:ext>
                  </a:extLst>
                </a:gridCol>
                <a:gridCol w="720842">
                  <a:extLst>
                    <a:ext uri="{9D8B030D-6E8A-4147-A177-3AD203B41FA5}">
                      <a16:colId xmlns:a16="http://schemas.microsoft.com/office/drawing/2014/main" val="20001"/>
                    </a:ext>
                  </a:extLst>
                </a:gridCol>
                <a:gridCol w="709448">
                  <a:extLst>
                    <a:ext uri="{9D8B030D-6E8A-4147-A177-3AD203B41FA5}">
                      <a16:colId xmlns:a16="http://schemas.microsoft.com/office/drawing/2014/main" val="20002"/>
                    </a:ext>
                  </a:extLst>
                </a:gridCol>
                <a:gridCol w="772511">
                  <a:extLst>
                    <a:ext uri="{9D8B030D-6E8A-4147-A177-3AD203B41FA5}">
                      <a16:colId xmlns:a16="http://schemas.microsoft.com/office/drawing/2014/main" val="20003"/>
                    </a:ext>
                  </a:extLst>
                </a:gridCol>
                <a:gridCol w="740979">
                  <a:extLst>
                    <a:ext uri="{9D8B030D-6E8A-4147-A177-3AD203B41FA5}">
                      <a16:colId xmlns:a16="http://schemas.microsoft.com/office/drawing/2014/main" val="20004"/>
                    </a:ext>
                  </a:extLst>
                </a:gridCol>
                <a:gridCol w="772510">
                  <a:extLst>
                    <a:ext uri="{9D8B030D-6E8A-4147-A177-3AD203B41FA5}">
                      <a16:colId xmlns:a16="http://schemas.microsoft.com/office/drawing/2014/main" val="20005"/>
                    </a:ext>
                  </a:extLst>
                </a:gridCol>
                <a:gridCol w="630621">
                  <a:extLst>
                    <a:ext uri="{9D8B030D-6E8A-4147-A177-3AD203B41FA5}">
                      <a16:colId xmlns:a16="http://schemas.microsoft.com/office/drawing/2014/main" val="20006"/>
                    </a:ext>
                  </a:extLst>
                </a:gridCol>
              </a:tblGrid>
              <a:tr h="665345">
                <a:tc>
                  <a:txBody>
                    <a:bodyPr/>
                    <a:lstStyle/>
                    <a:p>
                      <a:pPr algn="ctr" fontAlgn="ctr"/>
                      <a:r>
                        <a:rPr lang="zh-CN" altLang="en-US" sz="1600" b="0" i="0" u="none" strike="noStrike" dirty="0">
                          <a:solidFill>
                            <a:srgbClr val="000000"/>
                          </a:solidFill>
                          <a:latin typeface="宋体"/>
                        </a:rPr>
                        <a:t>是否使用激素</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宋体"/>
                        </a:rPr>
                        <a:t>A</a:t>
                      </a:r>
                      <a:r>
                        <a:rPr lang="zh-CN" altLang="en-US" sz="1600" b="0" i="0" u="none" strike="noStrike" dirty="0">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宋体"/>
                        </a:rPr>
                        <a:t>B</a:t>
                      </a:r>
                      <a:r>
                        <a:rPr lang="zh-CN" altLang="en-US" sz="1600" b="0" i="0" u="none" strike="noStrike" dirty="0">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宋体"/>
                        </a:rPr>
                        <a:t>C</a:t>
                      </a:r>
                      <a:r>
                        <a:rPr lang="zh-CN" altLang="en-US" sz="1600" b="0" i="0" u="none" strike="noStrike" dirty="0">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宋体"/>
                        </a:rPr>
                        <a:t>D</a:t>
                      </a:r>
                      <a:r>
                        <a:rPr lang="zh-CN" altLang="en-US" sz="1600" b="0" i="0" u="none" strike="noStrike">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宋体"/>
                        </a:rPr>
                        <a:t>E</a:t>
                      </a:r>
                      <a:r>
                        <a:rPr lang="zh-CN" altLang="en-US" sz="1600" b="0" i="0" u="none" strike="noStrike">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宋体"/>
                        </a:rPr>
                        <a:t>F</a:t>
                      </a:r>
                      <a:r>
                        <a:rPr lang="zh-CN" altLang="en-US" sz="1600" b="0" i="0" u="none" strike="noStrike">
                          <a:solidFill>
                            <a:srgbClr val="000000"/>
                          </a:solidFill>
                          <a:latin typeface="宋体"/>
                        </a:rPr>
                        <a:t>组</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5345">
                <a:tc>
                  <a:txBody>
                    <a:bodyPr/>
                    <a:lstStyle/>
                    <a:p>
                      <a:pPr algn="ctr" fontAlgn="ctr"/>
                      <a:r>
                        <a:rPr lang="zh-CN" altLang="en-US" sz="1600" b="0" i="0" u="none" strike="noStrike">
                          <a:solidFill>
                            <a:srgbClr val="000000"/>
                          </a:solidFill>
                          <a:latin typeface="宋体"/>
                        </a:rPr>
                        <a:t>是</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latin typeface="宋体"/>
                        </a:rPr>
                        <a:t>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latin typeface="宋体"/>
                        </a:rPr>
                        <a:t>73.5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latin typeface="宋体"/>
                        </a:rPr>
                        <a:t>96.0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latin typeface="宋体"/>
                        </a:rPr>
                        <a:t>108.0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dirty="0">
                          <a:solidFill>
                            <a:srgbClr val="000000"/>
                          </a:solidFill>
                          <a:latin typeface="宋体"/>
                        </a:rPr>
                        <a:t>67.0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600" b="0" i="0" u="none" strike="noStrike">
                          <a:solidFill>
                            <a:srgbClr val="000000"/>
                          </a:solidFill>
                          <a:latin typeface="宋体"/>
                        </a:rPr>
                        <a:t>85.5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65345">
                <a:tc>
                  <a:txBody>
                    <a:bodyPr/>
                    <a:lstStyle/>
                    <a:p>
                      <a:pPr algn="ctr" fontAlgn="ctr"/>
                      <a:r>
                        <a:rPr lang="zh-CN" altLang="en-US" sz="1600" b="0" i="0" u="none" strike="noStrike">
                          <a:solidFill>
                            <a:srgbClr val="000000"/>
                          </a:solidFill>
                          <a:latin typeface="宋体"/>
                        </a:rPr>
                        <a:t>否</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宋体"/>
                        </a:rPr>
                        <a:t>73.0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宋体"/>
                        </a:rPr>
                        <a:t>65.5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宋体"/>
                        </a:rPr>
                        <a:t>83.0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宋体"/>
                        </a:rPr>
                        <a:t>64.0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宋体"/>
                        </a:rPr>
                        <a:t>84.5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宋体"/>
                        </a:rPr>
                        <a:t>80.0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48744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各用药组首末次就诊疾病活动情况分析</a:t>
            </a:r>
            <a:r>
              <a:rPr lang="en-US" altLang="zh-CN" sz="3600" dirty="0" smtClean="0">
                <a:latin typeface="微软雅黑" panose="020B0503020204020204" charset="-122"/>
                <a:ea typeface="微软雅黑" panose="020B0503020204020204" charset="-122"/>
              </a:rPr>
              <a:t>——DAS28</a:t>
            </a:r>
            <a:endParaRPr lang="zh-CN" altLang="en-US" sz="3600" dirty="0" smtClean="0">
              <a:latin typeface="微软雅黑" panose="020B0503020204020204" charset="-122"/>
              <a:ea typeface="微软雅黑" panose="020B0503020204020204" charset="-122"/>
            </a:endParaRPr>
          </a:p>
        </p:txBody>
      </p:sp>
      <p:pic>
        <p:nvPicPr>
          <p:cNvPr id="76803" name="Picture 3"/>
          <p:cNvPicPr>
            <a:picLocks noChangeAspect="1" noChangeArrowheads="1"/>
          </p:cNvPicPr>
          <p:nvPr/>
        </p:nvPicPr>
        <p:blipFill>
          <a:blip r:embed="rId3"/>
          <a:srcRect/>
          <a:stretch>
            <a:fillRect/>
          </a:stretch>
        </p:blipFill>
        <p:spPr bwMode="auto">
          <a:xfrm>
            <a:off x="5434212" y="1125537"/>
            <a:ext cx="6521298" cy="5576505"/>
          </a:xfrm>
          <a:prstGeom prst="rect">
            <a:avLst/>
          </a:prstGeom>
          <a:noFill/>
          <a:ln w="9525">
            <a:noFill/>
            <a:miter lim="800000"/>
            <a:headEnd/>
            <a:tailEnd/>
          </a:ln>
        </p:spPr>
      </p:pic>
      <p:sp>
        <p:nvSpPr>
          <p:cNvPr id="15" name="矩形 14"/>
          <p:cNvSpPr/>
          <p:nvPr/>
        </p:nvSpPr>
        <p:spPr>
          <a:xfrm>
            <a:off x="814917" y="4012351"/>
            <a:ext cx="3836665" cy="1291379"/>
          </a:xfrm>
          <a:prstGeom prst="rect">
            <a:avLst/>
          </a:prstGeom>
        </p:spPr>
        <p:txBody>
          <a:bodyPr wrap="square">
            <a:spAutoFit/>
          </a:bodyPr>
          <a:lstStyle/>
          <a:p>
            <a:pPr>
              <a:lnSpc>
                <a:spcPct val="150000"/>
              </a:lnSpc>
            </a:pPr>
            <a:r>
              <a:rPr lang="zh-CN" altLang="en-US" dirty="0" smtClean="0"/>
              <a:t>使用激素的各组患者首末次各层级</a:t>
            </a:r>
            <a:r>
              <a:rPr lang="en-US" altLang="zh-CN" dirty="0" smtClean="0">
                <a:latin typeface="微软雅黑" panose="020B0503020204020204" charset="-122"/>
                <a:ea typeface="微软雅黑" panose="020B0503020204020204" charset="-122"/>
              </a:rPr>
              <a:t>DAS28</a:t>
            </a:r>
            <a:r>
              <a:rPr lang="zh-CN" altLang="en-US" dirty="0" smtClean="0"/>
              <a:t>的构成比的差异在统计学上有意义。</a:t>
            </a:r>
            <a:endParaRPr lang="zh-CN" altLang="en-US" dirty="0"/>
          </a:p>
        </p:txBody>
      </p:sp>
    </p:spTree>
    <p:extLst>
      <p:ext uri="{BB962C8B-B14F-4D97-AF65-F5344CB8AC3E}">
        <p14:creationId xmlns:p14="http://schemas.microsoft.com/office/powerpoint/2010/main" val="104487444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各用药组首末次就诊疾病活动度情况分析</a:t>
            </a:r>
            <a:r>
              <a:rPr lang="en-US" altLang="zh-CN" sz="3600" dirty="0" smtClean="0">
                <a:latin typeface="微软雅黑" panose="020B0503020204020204" charset="-122"/>
                <a:ea typeface="微软雅黑" panose="020B0503020204020204" charset="-122"/>
              </a:rPr>
              <a:t>——DAS28</a:t>
            </a:r>
            <a:endParaRPr lang="zh-CN" altLang="en-US" sz="3600" dirty="0" smtClean="0">
              <a:latin typeface="微软雅黑" panose="020B0503020204020204" charset="-122"/>
              <a:ea typeface="微软雅黑" panose="020B0503020204020204" charset="-122"/>
            </a:endParaRPr>
          </a:p>
        </p:txBody>
      </p:sp>
      <p:pic>
        <p:nvPicPr>
          <p:cNvPr id="77826" name="Picture 2" descr="C:\Users\Administrator\Desktop\微信图片_20190410192108.jpg"/>
          <p:cNvPicPr>
            <a:picLocks noChangeAspect="1" noChangeArrowheads="1"/>
          </p:cNvPicPr>
          <p:nvPr/>
        </p:nvPicPr>
        <p:blipFill>
          <a:blip r:embed="rId3"/>
          <a:srcRect/>
          <a:stretch>
            <a:fillRect/>
          </a:stretch>
        </p:blipFill>
        <p:spPr bwMode="auto">
          <a:xfrm>
            <a:off x="5912069" y="1108069"/>
            <a:ext cx="5660184" cy="5576505"/>
          </a:xfrm>
          <a:prstGeom prst="rect">
            <a:avLst/>
          </a:prstGeom>
          <a:noFill/>
        </p:spPr>
      </p:pic>
      <p:sp>
        <p:nvSpPr>
          <p:cNvPr id="7" name="矩形 6"/>
          <p:cNvSpPr/>
          <p:nvPr/>
        </p:nvSpPr>
        <p:spPr>
          <a:xfrm>
            <a:off x="814917" y="3752248"/>
            <a:ext cx="4062248" cy="1291379"/>
          </a:xfrm>
          <a:prstGeom prst="rect">
            <a:avLst/>
          </a:prstGeom>
        </p:spPr>
        <p:txBody>
          <a:bodyPr wrap="square">
            <a:spAutoFit/>
          </a:bodyPr>
          <a:lstStyle/>
          <a:p>
            <a:pPr>
              <a:lnSpc>
                <a:spcPct val="150000"/>
              </a:lnSpc>
            </a:pPr>
            <a:r>
              <a:rPr lang="zh-CN" altLang="en-US" dirty="0" smtClean="0"/>
              <a:t>不使用激素的患者除</a:t>
            </a:r>
            <a:r>
              <a:rPr lang="en-US" altLang="zh-CN" dirty="0" smtClean="0"/>
              <a:t>D</a:t>
            </a:r>
            <a:r>
              <a:rPr lang="zh-CN" altLang="en-US" dirty="0" smtClean="0"/>
              <a:t>组由于人数非常少无法比较外，其余各组患者首末次各层级</a:t>
            </a:r>
            <a:r>
              <a:rPr lang="en-US" altLang="zh-CN" dirty="0" smtClean="0">
                <a:latin typeface="微软雅黑" panose="020B0503020204020204" charset="-122"/>
                <a:ea typeface="微软雅黑" panose="020B0503020204020204" charset="-122"/>
              </a:rPr>
              <a:t>DAS28</a:t>
            </a:r>
            <a:r>
              <a:rPr lang="zh-CN" altLang="en-US" dirty="0" smtClean="0"/>
              <a:t>均有统计学差异。</a:t>
            </a:r>
            <a:endParaRPr lang="zh-CN" altLang="en-US" dirty="0"/>
          </a:p>
        </p:txBody>
      </p:sp>
    </p:spTree>
    <p:extLst>
      <p:ext uri="{BB962C8B-B14F-4D97-AF65-F5344CB8AC3E}">
        <p14:creationId xmlns:p14="http://schemas.microsoft.com/office/powerpoint/2010/main" val="104487444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各用药组首末次就诊疾病活动度情况分析</a:t>
            </a:r>
            <a:r>
              <a:rPr lang="en-US" altLang="zh-CN" sz="3600" dirty="0" smtClean="0">
                <a:latin typeface="微软雅黑" panose="020B0503020204020204" charset="-122"/>
                <a:ea typeface="微软雅黑" panose="020B0503020204020204" charset="-122"/>
              </a:rPr>
              <a:t>——DAS28</a:t>
            </a:r>
            <a:endParaRPr lang="zh-CN" altLang="en-US" sz="3600" dirty="0" smtClean="0">
              <a:latin typeface="微软雅黑" panose="020B0503020204020204" charset="-122"/>
              <a:ea typeface="微软雅黑" panose="020B0503020204020204" charset="-122"/>
            </a:endParaRPr>
          </a:p>
        </p:txBody>
      </p:sp>
      <p:pic>
        <p:nvPicPr>
          <p:cNvPr id="78850" name="Picture 2" descr="C:\Users\Administrator\Desktop\微信图片_20190410192147.jpg"/>
          <p:cNvPicPr>
            <a:picLocks noChangeAspect="1" noChangeArrowheads="1"/>
          </p:cNvPicPr>
          <p:nvPr/>
        </p:nvPicPr>
        <p:blipFill>
          <a:blip r:embed="rId3"/>
          <a:srcRect/>
          <a:stretch>
            <a:fillRect/>
          </a:stretch>
        </p:blipFill>
        <p:spPr bwMode="auto">
          <a:xfrm>
            <a:off x="3857659" y="1123950"/>
            <a:ext cx="7930058" cy="5586085"/>
          </a:xfrm>
          <a:prstGeom prst="rect">
            <a:avLst/>
          </a:prstGeom>
          <a:noFill/>
        </p:spPr>
      </p:pic>
      <p:sp>
        <p:nvSpPr>
          <p:cNvPr id="8" name="TextBox 7"/>
          <p:cNvSpPr txBox="1"/>
          <p:nvPr/>
        </p:nvSpPr>
        <p:spPr>
          <a:xfrm>
            <a:off x="620838" y="4478481"/>
            <a:ext cx="3236821" cy="1689373"/>
          </a:xfrm>
          <a:prstGeom prst="rect">
            <a:avLst/>
          </a:prstGeom>
          <a:noFill/>
        </p:spPr>
        <p:txBody>
          <a:bodyPr wrap="square" rtlCol="0">
            <a:spAutoFit/>
          </a:bodyPr>
          <a:lstStyle/>
          <a:p>
            <a:pPr>
              <a:lnSpc>
                <a:spcPct val="150000"/>
              </a:lnSpc>
            </a:pPr>
            <a:r>
              <a:rPr lang="zh-CN" altLang="en-US" dirty="0" smtClean="0">
                <a:latin typeface="+mn-ea"/>
              </a:rPr>
              <a:t>各用药组无论是否使用激素，在治疗后</a:t>
            </a:r>
            <a:r>
              <a:rPr lang="en-US" altLang="zh-CN" dirty="0" smtClean="0">
                <a:latin typeface="+mn-ea"/>
              </a:rPr>
              <a:t>DAS28</a:t>
            </a:r>
            <a:r>
              <a:rPr lang="zh-CN" altLang="en-US" dirty="0" smtClean="0">
                <a:latin typeface="+mn-ea"/>
              </a:rPr>
              <a:t>评分均有降低，差异有统计学意义，但组间比较未有显著差异。</a:t>
            </a:r>
            <a:endParaRPr lang="zh-CN" altLang="en-US" dirty="0">
              <a:latin typeface="+mn-ea"/>
            </a:endParaRPr>
          </a:p>
        </p:txBody>
      </p:sp>
    </p:spTree>
    <p:extLst>
      <p:ext uri="{BB962C8B-B14F-4D97-AF65-F5344CB8AC3E}">
        <p14:creationId xmlns:p14="http://schemas.microsoft.com/office/powerpoint/2010/main" val="104487444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首末次就诊疾病活动度情况分析</a:t>
            </a:r>
            <a:r>
              <a:rPr lang="en-US" altLang="zh-CN" sz="3600" dirty="0" smtClean="0">
                <a:latin typeface="微软雅黑" panose="020B0503020204020204" charset="-122"/>
                <a:ea typeface="微软雅黑" panose="020B0503020204020204" charset="-122"/>
              </a:rPr>
              <a:t>——</a:t>
            </a:r>
            <a:r>
              <a:rPr lang="en-US" altLang="zh-CN" sz="2400" dirty="0"/>
              <a:t>ACR20</a:t>
            </a:r>
            <a:r>
              <a:rPr lang="zh-CN" altLang="zh-CN" sz="2400" dirty="0"/>
              <a:t>、</a:t>
            </a:r>
            <a:r>
              <a:rPr lang="en-US" altLang="zh-CN" sz="2400" dirty="0"/>
              <a:t>ACR50</a:t>
            </a:r>
            <a:r>
              <a:rPr lang="zh-CN" altLang="zh-CN" sz="2400" dirty="0"/>
              <a:t>、</a:t>
            </a:r>
            <a:r>
              <a:rPr lang="en-US" altLang="zh-CN" sz="2400" dirty="0"/>
              <a:t>ACR70</a:t>
            </a:r>
            <a:endParaRPr lang="zh-CN" altLang="en-US" sz="2400" dirty="0" smtClean="0">
              <a:latin typeface="微软雅黑" panose="020B0503020204020204" charset="-122"/>
              <a:ea typeface="微软雅黑" panose="020B0503020204020204" charset="-122"/>
            </a:endParaRPr>
          </a:p>
        </p:txBody>
      </p:sp>
      <p:graphicFrame>
        <p:nvGraphicFramePr>
          <p:cNvPr id="7" name="图表 6"/>
          <p:cNvGraphicFramePr/>
          <p:nvPr>
            <p:extLst>
              <p:ext uri="{D42A27DB-BD31-4B8C-83A1-F6EECF244321}">
                <p14:modId xmlns:p14="http://schemas.microsoft.com/office/powerpoint/2010/main" val="1049006564"/>
              </p:ext>
            </p:extLst>
          </p:nvPr>
        </p:nvGraphicFramePr>
        <p:xfrm>
          <a:off x="468075" y="1513489"/>
          <a:ext cx="5447897" cy="32687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573672499"/>
              </p:ext>
            </p:extLst>
          </p:nvPr>
        </p:nvGraphicFramePr>
        <p:xfrm>
          <a:off x="6902668" y="1300654"/>
          <a:ext cx="3780000" cy="1620000"/>
        </p:xfrm>
        <a:graphic>
          <a:graphicData uri="http://schemas.openxmlformats.org/drawingml/2006/table">
            <a:tbl>
              <a:tblPr firstRow="1" firstCol="1" lastRow="1" lastCol="1">
                <a:tableStyleId>{3B4B98B0-60AC-42C2-AFA5-B58CD77FA1E5}</a:tableStyleId>
              </a:tblPr>
              <a:tblGrid>
                <a:gridCol w="126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tblGrid>
              <a:tr h="324000">
                <a:tc>
                  <a:txBody>
                    <a:bodyPr/>
                    <a:lstStyle/>
                    <a:p>
                      <a:pPr>
                        <a:spcBef>
                          <a:spcPts val="180"/>
                        </a:spcBef>
                        <a:spcAft>
                          <a:spcPts val="180"/>
                        </a:spcAft>
                      </a:pPr>
                      <a:r>
                        <a:rPr lang="en-US" altLang="zh-CN" sz="1600" b="1" dirty="0" smtClean="0">
                          <a:effectLst/>
                          <a:uFill>
                            <a:solidFill>
                              <a:srgbClr val="000000"/>
                            </a:solidFill>
                          </a:uFill>
                          <a:latin typeface="+mn-ea"/>
                          <a:ea typeface="+mn-ea"/>
                          <a:cs typeface="Times New Roman"/>
                        </a:rPr>
                        <a:t>ACR20</a:t>
                      </a:r>
                      <a:endParaRPr lang="zh-CN" sz="1600" b="1" dirty="0">
                        <a:effectLst/>
                        <a:uFill>
                          <a:solidFill>
                            <a:srgbClr val="000000"/>
                          </a:solidFill>
                        </a:uFill>
                        <a:latin typeface="+mn-ea"/>
                        <a:ea typeface="+mn-ea"/>
                        <a:cs typeface="Times New Roman"/>
                      </a:endParaRPr>
                    </a:p>
                  </a:txBody>
                  <a:tcPr marL="68580" marR="68580" marT="0" marB="0" anchor="b"/>
                </a:tc>
                <a:tc>
                  <a:txBody>
                    <a:bodyPr/>
                    <a:lstStyle/>
                    <a:p>
                      <a:pPr algn="ctr">
                        <a:spcBef>
                          <a:spcPts val="180"/>
                        </a:spcBef>
                        <a:spcAft>
                          <a:spcPts val="180"/>
                        </a:spcAft>
                      </a:pPr>
                      <a:r>
                        <a:rPr lang="en-US" sz="1600" b="1" dirty="0" err="1">
                          <a:effectLst/>
                          <a:uFill>
                            <a:solidFill>
                              <a:srgbClr val="000000"/>
                            </a:solidFill>
                          </a:uFill>
                          <a:latin typeface="+mn-ea"/>
                          <a:ea typeface="+mn-ea"/>
                        </a:rPr>
                        <a:t>百分比</a:t>
                      </a:r>
                      <a:endParaRPr lang="zh-CN" sz="1600" b="1" dirty="0">
                        <a:effectLst/>
                        <a:uFill>
                          <a:solidFill>
                            <a:srgbClr val="000000"/>
                          </a:solidFill>
                        </a:uFill>
                        <a:latin typeface="+mn-ea"/>
                        <a:ea typeface="+mn-ea"/>
                        <a:cs typeface="Times New Roman"/>
                      </a:endParaRPr>
                    </a:p>
                  </a:txBody>
                  <a:tcPr marL="68580" marR="68580" marT="0" marB="0" anchor="b"/>
                </a:tc>
                <a:tc>
                  <a:txBody>
                    <a:bodyPr/>
                    <a:lstStyle/>
                    <a:p>
                      <a:pPr>
                        <a:spcBef>
                          <a:spcPts val="180"/>
                        </a:spcBef>
                        <a:spcAft>
                          <a:spcPts val="180"/>
                        </a:spcAft>
                      </a:pPr>
                      <a:r>
                        <a:rPr lang="en-US" sz="1600" b="1" dirty="0">
                          <a:effectLst/>
                          <a:uFill>
                            <a:solidFill>
                              <a:srgbClr val="000000"/>
                            </a:solidFill>
                          </a:uFill>
                          <a:latin typeface="+mn-ea"/>
                          <a:ea typeface="+mn-ea"/>
                        </a:rPr>
                        <a:t>p-value</a:t>
                      </a:r>
                      <a:endParaRPr lang="zh-CN" sz="1600" b="1" dirty="0">
                        <a:effectLst/>
                        <a:uFill>
                          <a:solidFill>
                            <a:srgbClr val="000000"/>
                          </a:solidFill>
                        </a:uFill>
                        <a:latin typeface="+mn-ea"/>
                        <a:ea typeface="+mn-ea"/>
                        <a:cs typeface="Times New Roman"/>
                      </a:endParaRPr>
                    </a:p>
                  </a:txBody>
                  <a:tcPr marL="68580" marR="68580" marT="0" marB="0" anchor="b"/>
                </a:tc>
                <a:extLst>
                  <a:ext uri="{0D108BD9-81ED-4DB2-BD59-A6C34878D82A}">
                    <a16:rowId xmlns:a16="http://schemas.microsoft.com/office/drawing/2014/main" val="10000"/>
                  </a:ext>
                </a:extLst>
              </a:tr>
              <a:tr h="324000">
                <a:tc>
                  <a:txBody>
                    <a:bodyPr/>
                    <a:lstStyle/>
                    <a:p>
                      <a:pPr>
                        <a:spcBef>
                          <a:spcPts val="180"/>
                        </a:spcBef>
                        <a:spcAft>
                          <a:spcPts val="180"/>
                        </a:spcAft>
                      </a:pPr>
                      <a:r>
                        <a:rPr lang="en-US" sz="1600" b="0">
                          <a:effectLst/>
                          <a:uFill>
                            <a:solidFill>
                              <a:srgbClr val="000000"/>
                            </a:solidFill>
                          </a:uFill>
                          <a:latin typeface="+mn-ea"/>
                          <a:ea typeface="+mn-ea"/>
                        </a:rPr>
                        <a:t>总体</a:t>
                      </a:r>
                      <a:endParaRPr lang="zh-CN" sz="1600" b="0">
                        <a:effectLst/>
                        <a:uFill>
                          <a:solidFill>
                            <a:srgbClr val="000000"/>
                          </a:solidFill>
                        </a:uFill>
                        <a:latin typeface="+mn-ea"/>
                        <a:ea typeface="+mn-ea"/>
                        <a:cs typeface="Times New Roman"/>
                      </a:endParaRPr>
                    </a:p>
                  </a:txBody>
                  <a:tcPr marL="68580" marR="68580" marT="0" marB="0"/>
                </a:tc>
                <a:tc>
                  <a:txBody>
                    <a:bodyPr/>
                    <a:lstStyle/>
                    <a:p>
                      <a:pPr algn="ctr">
                        <a:spcBef>
                          <a:spcPts val="180"/>
                        </a:spcBef>
                        <a:spcAft>
                          <a:spcPts val="180"/>
                        </a:spcAft>
                      </a:pPr>
                      <a:r>
                        <a:rPr lang="en-US" sz="1600" b="0" dirty="0">
                          <a:effectLst/>
                          <a:uFill>
                            <a:solidFill>
                              <a:srgbClr val="000000"/>
                            </a:solidFill>
                          </a:uFill>
                          <a:latin typeface="+mn-ea"/>
                          <a:ea typeface="+mn-ea"/>
                        </a:rPr>
                        <a:t>40.30</a:t>
                      </a:r>
                      <a:endParaRPr lang="zh-CN" sz="1600" b="0" dirty="0">
                        <a:effectLst/>
                        <a:uFill>
                          <a:solidFill>
                            <a:srgbClr val="000000"/>
                          </a:solidFill>
                        </a:uFill>
                        <a:latin typeface="+mn-ea"/>
                        <a:ea typeface="+mn-ea"/>
                        <a:cs typeface="Times New Roman"/>
                      </a:endParaRPr>
                    </a:p>
                  </a:txBody>
                  <a:tcPr marL="68580" marR="68580" marT="0" marB="0"/>
                </a:tc>
                <a:tc>
                  <a:txBody>
                    <a:bodyPr/>
                    <a:lstStyle/>
                    <a:p>
                      <a:pPr>
                        <a:spcBef>
                          <a:spcPts val="180"/>
                        </a:spcBef>
                        <a:spcAft>
                          <a:spcPts val="180"/>
                        </a:spcAft>
                      </a:pPr>
                      <a:r>
                        <a:rPr lang="en-US" altLang="zh-CN" sz="1600" b="0" kern="1200" dirty="0" smtClean="0">
                          <a:solidFill>
                            <a:schemeClr val="tx1"/>
                          </a:solidFill>
                          <a:effectLst/>
                          <a:latin typeface="+mn-ea"/>
                          <a:ea typeface="+mn-ea"/>
                          <a:cs typeface="+mn-cs"/>
                        </a:rPr>
                        <a:t>&lt;0.001</a:t>
                      </a:r>
                      <a:endParaRPr lang="zh-CN" sz="1600" b="0" dirty="0">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1"/>
                  </a:ext>
                </a:extLst>
              </a:tr>
              <a:tr h="324000">
                <a:tc>
                  <a:txBody>
                    <a:bodyPr/>
                    <a:lstStyle/>
                    <a:p>
                      <a:pPr>
                        <a:spcBef>
                          <a:spcPts val="180"/>
                        </a:spcBef>
                        <a:spcAft>
                          <a:spcPts val="180"/>
                        </a:spcAft>
                      </a:pPr>
                      <a:r>
                        <a:rPr lang="en-US" sz="1600" b="0">
                          <a:effectLst/>
                          <a:uFill>
                            <a:solidFill>
                              <a:srgbClr val="000000"/>
                            </a:solidFill>
                          </a:uFill>
                          <a:latin typeface="+mn-ea"/>
                          <a:ea typeface="+mn-ea"/>
                        </a:rPr>
                        <a:t>西医组</a:t>
                      </a:r>
                      <a:endParaRPr lang="zh-CN" sz="1600" b="0">
                        <a:effectLst/>
                        <a:uFill>
                          <a:solidFill>
                            <a:srgbClr val="000000"/>
                          </a:solidFill>
                        </a:uFill>
                        <a:latin typeface="+mn-ea"/>
                        <a:ea typeface="+mn-ea"/>
                        <a:cs typeface="Times New Roman"/>
                      </a:endParaRPr>
                    </a:p>
                  </a:txBody>
                  <a:tcPr marL="68580" marR="68580" marT="0" marB="0"/>
                </a:tc>
                <a:tc>
                  <a:txBody>
                    <a:bodyPr/>
                    <a:lstStyle/>
                    <a:p>
                      <a:pPr algn="ctr">
                        <a:spcBef>
                          <a:spcPts val="180"/>
                        </a:spcBef>
                        <a:spcAft>
                          <a:spcPts val="180"/>
                        </a:spcAft>
                      </a:pPr>
                      <a:r>
                        <a:rPr lang="en-US" sz="1600" b="0" dirty="0">
                          <a:effectLst/>
                          <a:uFill>
                            <a:solidFill>
                              <a:srgbClr val="000000"/>
                            </a:solidFill>
                          </a:uFill>
                          <a:latin typeface="+mn-ea"/>
                          <a:ea typeface="+mn-ea"/>
                        </a:rPr>
                        <a:t>43.51</a:t>
                      </a:r>
                      <a:endParaRPr lang="zh-CN" sz="1600" b="0" dirty="0">
                        <a:effectLst/>
                        <a:uFill>
                          <a:solidFill>
                            <a:srgbClr val="000000"/>
                          </a:solidFill>
                        </a:uFill>
                        <a:latin typeface="+mn-ea"/>
                        <a:ea typeface="+mn-ea"/>
                        <a:cs typeface="Times New Roman"/>
                      </a:endParaRPr>
                    </a:p>
                  </a:txBody>
                  <a:tcPr marL="68580" marR="68580" marT="0" marB="0"/>
                </a:tc>
                <a:tc>
                  <a:txBody>
                    <a:bodyPr/>
                    <a:lstStyle/>
                    <a:p>
                      <a:pPr>
                        <a:spcBef>
                          <a:spcPts val="180"/>
                        </a:spcBef>
                        <a:spcAft>
                          <a:spcPts val="180"/>
                        </a:spcAft>
                      </a:pPr>
                      <a:r>
                        <a:rPr lang="en-US" sz="1600" b="0">
                          <a:effectLst/>
                          <a:uFill>
                            <a:solidFill>
                              <a:srgbClr val="000000"/>
                            </a:solidFill>
                          </a:uFill>
                          <a:latin typeface="+mn-ea"/>
                          <a:ea typeface="+mn-ea"/>
                        </a:rPr>
                        <a:t> </a:t>
                      </a:r>
                      <a:endParaRPr lang="zh-CN" sz="1600" b="0">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2"/>
                  </a:ext>
                </a:extLst>
              </a:tr>
              <a:tr h="324000">
                <a:tc>
                  <a:txBody>
                    <a:bodyPr/>
                    <a:lstStyle/>
                    <a:p>
                      <a:pPr>
                        <a:spcBef>
                          <a:spcPts val="180"/>
                        </a:spcBef>
                        <a:spcAft>
                          <a:spcPts val="180"/>
                        </a:spcAft>
                      </a:pPr>
                      <a:r>
                        <a:rPr lang="en-US" sz="1600" b="0" dirty="0" err="1">
                          <a:effectLst/>
                          <a:uFill>
                            <a:solidFill>
                              <a:srgbClr val="000000"/>
                            </a:solidFill>
                          </a:uFill>
                          <a:latin typeface="+mn-ea"/>
                          <a:ea typeface="+mn-ea"/>
                        </a:rPr>
                        <a:t>中西结合组</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algn="ctr">
                        <a:spcBef>
                          <a:spcPts val="180"/>
                        </a:spcBef>
                        <a:spcAft>
                          <a:spcPts val="180"/>
                        </a:spcAft>
                      </a:pPr>
                      <a:r>
                        <a:rPr lang="en-US" sz="1600" b="0" dirty="0">
                          <a:effectLst/>
                          <a:uFill>
                            <a:solidFill>
                              <a:srgbClr val="000000"/>
                            </a:solidFill>
                          </a:uFill>
                          <a:latin typeface="+mn-ea"/>
                          <a:ea typeface="+mn-ea"/>
                        </a:rPr>
                        <a:t>37.04</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24000">
                <a:tc>
                  <a:txBody>
                    <a:bodyPr/>
                    <a:lstStyle/>
                    <a:p>
                      <a:pPr>
                        <a:spcBef>
                          <a:spcPts val="180"/>
                        </a:spcBef>
                        <a:spcAft>
                          <a:spcPts val="180"/>
                        </a:spcAft>
                      </a:pPr>
                      <a:r>
                        <a:rPr lang="en-US" sz="1600" b="0">
                          <a:effectLst/>
                          <a:uFill>
                            <a:solidFill>
                              <a:srgbClr val="000000"/>
                            </a:solidFill>
                          </a:uFill>
                          <a:latin typeface="+mn-ea"/>
                          <a:ea typeface="+mn-ea"/>
                        </a:rPr>
                        <a:t>中医组</a:t>
                      </a:r>
                      <a:endParaRPr lang="zh-CN" sz="1600" b="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algn="ctr">
                        <a:spcBef>
                          <a:spcPts val="180"/>
                        </a:spcBef>
                        <a:spcAft>
                          <a:spcPts val="180"/>
                        </a:spcAft>
                      </a:pPr>
                      <a:r>
                        <a:rPr lang="en-US" sz="1600" b="0" dirty="0">
                          <a:effectLst/>
                          <a:uFill>
                            <a:solidFill>
                              <a:srgbClr val="000000"/>
                            </a:solidFill>
                          </a:uFill>
                          <a:latin typeface="+mn-ea"/>
                          <a:ea typeface="+mn-ea"/>
                        </a:rPr>
                        <a:t>21.67</a:t>
                      </a:r>
                      <a:endParaRPr lang="zh-CN" sz="1600" b="0" dirty="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394838847"/>
              </p:ext>
            </p:extLst>
          </p:nvPr>
        </p:nvGraphicFramePr>
        <p:xfrm>
          <a:off x="6902668" y="3107048"/>
          <a:ext cx="3780000" cy="1620000"/>
        </p:xfrm>
        <a:graphic>
          <a:graphicData uri="http://schemas.openxmlformats.org/drawingml/2006/table">
            <a:tbl>
              <a:tblPr firstRow="1" firstCol="1" lastRow="1" lastCol="1">
                <a:tableStyleId>{3B4B98B0-60AC-42C2-AFA5-B58CD77FA1E5}</a:tableStyleId>
              </a:tblPr>
              <a:tblGrid>
                <a:gridCol w="126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tblGrid>
              <a:tr h="324000">
                <a:tc>
                  <a:txBody>
                    <a:bodyPr/>
                    <a:lstStyle/>
                    <a:p>
                      <a:pPr>
                        <a:spcBef>
                          <a:spcPts val="180"/>
                        </a:spcBef>
                        <a:spcAft>
                          <a:spcPts val="180"/>
                        </a:spcAft>
                      </a:pPr>
                      <a:r>
                        <a:rPr lang="en-US" altLang="zh-CN" sz="1600" b="1" dirty="0" smtClean="0">
                          <a:effectLst/>
                          <a:uFill>
                            <a:solidFill>
                              <a:srgbClr val="000000"/>
                            </a:solidFill>
                          </a:uFill>
                          <a:latin typeface="+mn-ea"/>
                          <a:ea typeface="+mn-ea"/>
                          <a:cs typeface="Times New Roman"/>
                        </a:rPr>
                        <a:t>ACR50</a:t>
                      </a:r>
                      <a:endParaRPr lang="zh-CN" sz="1600" b="1" dirty="0">
                        <a:effectLst/>
                        <a:uFill>
                          <a:solidFill>
                            <a:srgbClr val="000000"/>
                          </a:solidFill>
                        </a:uFill>
                        <a:latin typeface="+mn-ea"/>
                        <a:ea typeface="+mn-ea"/>
                        <a:cs typeface="Times New Roman"/>
                      </a:endParaRPr>
                    </a:p>
                  </a:txBody>
                  <a:tcPr marL="68580" marR="68580" marT="0" marB="0" anchor="b"/>
                </a:tc>
                <a:tc>
                  <a:txBody>
                    <a:bodyPr/>
                    <a:lstStyle/>
                    <a:p>
                      <a:pPr algn="ctr">
                        <a:spcBef>
                          <a:spcPts val="180"/>
                        </a:spcBef>
                        <a:spcAft>
                          <a:spcPts val="180"/>
                        </a:spcAft>
                      </a:pPr>
                      <a:r>
                        <a:rPr lang="en-US" sz="1600" b="1">
                          <a:effectLst/>
                          <a:uFill>
                            <a:solidFill>
                              <a:srgbClr val="000000"/>
                            </a:solidFill>
                          </a:uFill>
                          <a:latin typeface="+mn-ea"/>
                          <a:ea typeface="+mn-ea"/>
                        </a:rPr>
                        <a:t>百分比</a:t>
                      </a:r>
                      <a:endParaRPr lang="zh-CN" sz="1600" b="1">
                        <a:effectLst/>
                        <a:uFill>
                          <a:solidFill>
                            <a:srgbClr val="000000"/>
                          </a:solidFill>
                        </a:uFill>
                        <a:latin typeface="+mn-ea"/>
                        <a:ea typeface="+mn-ea"/>
                        <a:cs typeface="Times New Roman"/>
                      </a:endParaRPr>
                    </a:p>
                  </a:txBody>
                  <a:tcPr marL="68580" marR="68580" marT="0" marB="0" anchor="b"/>
                </a:tc>
                <a:tc>
                  <a:txBody>
                    <a:bodyPr/>
                    <a:lstStyle/>
                    <a:p>
                      <a:pPr>
                        <a:spcBef>
                          <a:spcPts val="180"/>
                        </a:spcBef>
                        <a:spcAft>
                          <a:spcPts val="180"/>
                        </a:spcAft>
                      </a:pPr>
                      <a:r>
                        <a:rPr lang="en-US" sz="1600" b="1" dirty="0">
                          <a:effectLst/>
                          <a:uFill>
                            <a:solidFill>
                              <a:srgbClr val="000000"/>
                            </a:solidFill>
                          </a:uFill>
                          <a:latin typeface="+mn-ea"/>
                          <a:ea typeface="+mn-ea"/>
                        </a:rPr>
                        <a:t>p-value</a:t>
                      </a:r>
                      <a:endParaRPr lang="zh-CN" sz="1600" b="1" dirty="0">
                        <a:effectLst/>
                        <a:uFill>
                          <a:solidFill>
                            <a:srgbClr val="000000"/>
                          </a:solidFill>
                        </a:uFill>
                        <a:latin typeface="+mn-ea"/>
                        <a:ea typeface="+mn-ea"/>
                        <a:cs typeface="Times New Roman"/>
                      </a:endParaRPr>
                    </a:p>
                  </a:txBody>
                  <a:tcPr marL="68580" marR="68580" marT="0" marB="0" anchor="b"/>
                </a:tc>
                <a:extLst>
                  <a:ext uri="{0D108BD9-81ED-4DB2-BD59-A6C34878D82A}">
                    <a16:rowId xmlns:a16="http://schemas.microsoft.com/office/drawing/2014/main" val="10000"/>
                  </a:ext>
                </a:extLst>
              </a:tr>
              <a:tr h="324000">
                <a:tc>
                  <a:txBody>
                    <a:bodyPr/>
                    <a:lstStyle/>
                    <a:p>
                      <a:pPr>
                        <a:spcBef>
                          <a:spcPts val="180"/>
                        </a:spcBef>
                        <a:spcAft>
                          <a:spcPts val="180"/>
                        </a:spcAft>
                      </a:pPr>
                      <a:r>
                        <a:rPr lang="en-US" sz="1600" b="0">
                          <a:effectLst/>
                          <a:uFill>
                            <a:solidFill>
                              <a:srgbClr val="000000"/>
                            </a:solidFill>
                          </a:uFill>
                          <a:latin typeface="+mn-ea"/>
                          <a:ea typeface="+mn-ea"/>
                        </a:rPr>
                        <a:t>总体</a:t>
                      </a:r>
                      <a:endParaRPr lang="zh-CN" sz="1600" b="0">
                        <a:effectLst/>
                        <a:uFill>
                          <a:solidFill>
                            <a:srgbClr val="000000"/>
                          </a:solidFill>
                        </a:uFill>
                        <a:latin typeface="+mn-ea"/>
                        <a:ea typeface="+mn-ea"/>
                        <a:cs typeface="Times New Roman"/>
                      </a:endParaRPr>
                    </a:p>
                  </a:txBody>
                  <a:tcPr marL="68580" marR="68580" marT="0" marB="0"/>
                </a:tc>
                <a:tc>
                  <a:txBody>
                    <a:bodyPr/>
                    <a:lstStyle/>
                    <a:p>
                      <a:pPr algn="ctr">
                        <a:spcBef>
                          <a:spcPts val="180"/>
                        </a:spcBef>
                        <a:spcAft>
                          <a:spcPts val="180"/>
                        </a:spcAft>
                      </a:pPr>
                      <a:r>
                        <a:rPr lang="en-US" sz="1600" b="0" dirty="0">
                          <a:effectLst/>
                          <a:uFill>
                            <a:solidFill>
                              <a:srgbClr val="000000"/>
                            </a:solidFill>
                          </a:uFill>
                          <a:latin typeface="+mn-ea"/>
                          <a:ea typeface="+mn-ea"/>
                          <a:cs typeface="Times New Roman"/>
                        </a:rPr>
                        <a:t>15.66</a:t>
                      </a:r>
                      <a:endParaRPr lang="zh-CN" sz="1600" b="0" dirty="0">
                        <a:effectLst/>
                        <a:uFill>
                          <a:solidFill>
                            <a:srgbClr val="000000"/>
                          </a:solidFill>
                        </a:uFill>
                        <a:latin typeface="+mn-ea"/>
                        <a:ea typeface="+mn-ea"/>
                        <a:cs typeface="Times New Roman"/>
                      </a:endParaRPr>
                    </a:p>
                  </a:txBody>
                  <a:tcPr marL="68580" marR="68580" marT="0" marB="0"/>
                </a:tc>
                <a:tc>
                  <a:txBody>
                    <a:bodyPr/>
                    <a:lstStyle/>
                    <a:p>
                      <a:pPr marL="0" algn="l" defTabSz="914400" rtl="0" eaLnBrk="1" latinLnBrk="0" hangingPunct="1">
                        <a:spcBef>
                          <a:spcPts val="180"/>
                        </a:spcBef>
                        <a:spcAft>
                          <a:spcPts val="180"/>
                        </a:spcAft>
                      </a:pPr>
                      <a:r>
                        <a:rPr lang="en-US" altLang="zh-CN" sz="1600" b="0" kern="1200" dirty="0" smtClean="0">
                          <a:solidFill>
                            <a:schemeClr val="tx1"/>
                          </a:solidFill>
                          <a:effectLst/>
                          <a:uFill>
                            <a:solidFill>
                              <a:srgbClr val="000000"/>
                            </a:solidFill>
                          </a:uFill>
                          <a:latin typeface="+mn-ea"/>
                          <a:ea typeface="+mn-ea"/>
                          <a:cs typeface="Times New Roman"/>
                        </a:rPr>
                        <a:t>&lt;0.01</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1"/>
                  </a:ext>
                </a:extLst>
              </a:tr>
              <a:tr h="324000">
                <a:tc>
                  <a:txBody>
                    <a:bodyPr/>
                    <a:lstStyle/>
                    <a:p>
                      <a:pPr>
                        <a:spcBef>
                          <a:spcPts val="180"/>
                        </a:spcBef>
                        <a:spcAft>
                          <a:spcPts val="180"/>
                        </a:spcAft>
                      </a:pPr>
                      <a:r>
                        <a:rPr lang="en-US" sz="1600" b="0" dirty="0" err="1">
                          <a:effectLst/>
                          <a:uFill>
                            <a:solidFill>
                              <a:srgbClr val="000000"/>
                            </a:solidFill>
                          </a:uFill>
                          <a:latin typeface="+mn-ea"/>
                          <a:ea typeface="+mn-ea"/>
                        </a:rPr>
                        <a:t>西医组</a:t>
                      </a:r>
                      <a:endParaRPr lang="zh-CN" sz="1600" b="0" dirty="0">
                        <a:effectLst/>
                        <a:uFill>
                          <a:solidFill>
                            <a:srgbClr val="000000"/>
                          </a:solidFill>
                        </a:uFill>
                        <a:latin typeface="+mn-ea"/>
                        <a:ea typeface="+mn-ea"/>
                        <a:cs typeface="Times New Roman"/>
                      </a:endParaRPr>
                    </a:p>
                  </a:txBody>
                  <a:tcPr marL="68580" marR="68580" marT="0" marB="0"/>
                </a:tc>
                <a:tc>
                  <a:txBody>
                    <a:bodyPr/>
                    <a:lstStyle/>
                    <a:p>
                      <a:pPr algn="ctr">
                        <a:spcBef>
                          <a:spcPts val="180"/>
                        </a:spcBef>
                        <a:spcAft>
                          <a:spcPts val="180"/>
                        </a:spcAft>
                      </a:pPr>
                      <a:r>
                        <a:rPr lang="en-US" sz="1600" b="0" dirty="0">
                          <a:effectLst/>
                          <a:uFill>
                            <a:solidFill>
                              <a:srgbClr val="000000"/>
                            </a:solidFill>
                          </a:uFill>
                          <a:latin typeface="+mn-ea"/>
                          <a:ea typeface="+mn-ea"/>
                          <a:cs typeface="Times New Roman"/>
                        </a:rPr>
                        <a:t>18.08</a:t>
                      </a:r>
                      <a:endParaRPr lang="zh-CN" sz="1600" b="0" dirty="0">
                        <a:effectLst/>
                        <a:uFill>
                          <a:solidFill>
                            <a:srgbClr val="000000"/>
                          </a:solidFill>
                        </a:uFill>
                        <a:latin typeface="+mn-ea"/>
                        <a:ea typeface="+mn-ea"/>
                        <a:cs typeface="Times New Roman"/>
                      </a:endParaRPr>
                    </a:p>
                  </a:txBody>
                  <a:tcPr marL="68580" marR="68580" marT="0" marB="0"/>
                </a:tc>
                <a:tc>
                  <a:txBody>
                    <a:bodyPr/>
                    <a:lstStyle/>
                    <a:p>
                      <a:pPr>
                        <a:spcBef>
                          <a:spcPts val="180"/>
                        </a:spcBef>
                        <a:spcAft>
                          <a:spcPts val="180"/>
                        </a:spcAft>
                      </a:pPr>
                      <a:r>
                        <a:rPr lang="en-US" sz="1600" b="0">
                          <a:effectLst/>
                          <a:uFill>
                            <a:solidFill>
                              <a:srgbClr val="000000"/>
                            </a:solidFill>
                          </a:uFill>
                          <a:latin typeface="+mn-ea"/>
                          <a:ea typeface="+mn-ea"/>
                        </a:rPr>
                        <a:t> </a:t>
                      </a:r>
                      <a:endParaRPr lang="zh-CN" sz="1600" b="0">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2"/>
                  </a:ext>
                </a:extLst>
              </a:tr>
              <a:tr h="324000">
                <a:tc>
                  <a:txBody>
                    <a:bodyPr/>
                    <a:lstStyle/>
                    <a:p>
                      <a:pPr>
                        <a:spcBef>
                          <a:spcPts val="180"/>
                        </a:spcBef>
                        <a:spcAft>
                          <a:spcPts val="180"/>
                        </a:spcAft>
                      </a:pPr>
                      <a:r>
                        <a:rPr lang="en-US" sz="1600" b="0" dirty="0" err="1">
                          <a:effectLst/>
                          <a:uFill>
                            <a:solidFill>
                              <a:srgbClr val="000000"/>
                            </a:solidFill>
                          </a:uFill>
                          <a:latin typeface="+mn-ea"/>
                          <a:ea typeface="+mn-ea"/>
                        </a:rPr>
                        <a:t>中西结合组</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algn="ctr">
                        <a:spcBef>
                          <a:spcPts val="180"/>
                        </a:spcBef>
                        <a:spcAft>
                          <a:spcPts val="180"/>
                        </a:spcAft>
                      </a:pPr>
                      <a:r>
                        <a:rPr lang="en-US" sz="1600" b="0">
                          <a:effectLst/>
                          <a:uFill>
                            <a:solidFill>
                              <a:srgbClr val="000000"/>
                            </a:solidFill>
                          </a:uFill>
                          <a:latin typeface="+mn-ea"/>
                          <a:ea typeface="+mn-ea"/>
                          <a:cs typeface="Times New Roman"/>
                        </a:rPr>
                        <a:t>12.91</a:t>
                      </a:r>
                      <a:endParaRPr lang="zh-CN" sz="1600" b="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24000">
                <a:tc>
                  <a:txBody>
                    <a:bodyPr/>
                    <a:lstStyle/>
                    <a:p>
                      <a:pPr>
                        <a:spcBef>
                          <a:spcPts val="180"/>
                        </a:spcBef>
                        <a:spcAft>
                          <a:spcPts val="180"/>
                        </a:spcAft>
                      </a:pPr>
                      <a:r>
                        <a:rPr lang="en-US" sz="1600" b="0">
                          <a:effectLst/>
                          <a:uFill>
                            <a:solidFill>
                              <a:srgbClr val="000000"/>
                            </a:solidFill>
                          </a:uFill>
                          <a:latin typeface="+mn-ea"/>
                          <a:ea typeface="+mn-ea"/>
                        </a:rPr>
                        <a:t>中医组</a:t>
                      </a:r>
                      <a:endParaRPr lang="zh-CN" sz="1600" b="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algn="ctr">
                        <a:spcBef>
                          <a:spcPts val="180"/>
                        </a:spcBef>
                        <a:spcAft>
                          <a:spcPts val="180"/>
                        </a:spcAft>
                      </a:pPr>
                      <a:r>
                        <a:rPr lang="en-US" sz="1600" b="0" dirty="0">
                          <a:effectLst/>
                          <a:uFill>
                            <a:solidFill>
                              <a:srgbClr val="000000"/>
                            </a:solidFill>
                          </a:uFill>
                          <a:latin typeface="+mn-ea"/>
                          <a:ea typeface="+mn-ea"/>
                          <a:cs typeface="Times New Roman"/>
                        </a:rPr>
                        <a:t>6.67</a:t>
                      </a:r>
                      <a:endParaRPr lang="zh-CN" sz="1600" b="0" dirty="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857511694"/>
              </p:ext>
            </p:extLst>
          </p:nvPr>
        </p:nvGraphicFramePr>
        <p:xfrm>
          <a:off x="6902668" y="4948177"/>
          <a:ext cx="3780000" cy="1620000"/>
        </p:xfrm>
        <a:graphic>
          <a:graphicData uri="http://schemas.openxmlformats.org/drawingml/2006/table">
            <a:tbl>
              <a:tblPr firstRow="1" firstCol="1" lastRow="1" lastCol="1">
                <a:tableStyleId>{3B4B98B0-60AC-42C2-AFA5-B58CD77FA1E5}</a:tableStyleId>
              </a:tblPr>
              <a:tblGrid>
                <a:gridCol w="126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tblGrid>
              <a:tr h="324000">
                <a:tc>
                  <a:txBody>
                    <a:bodyPr/>
                    <a:lstStyle/>
                    <a:p>
                      <a:pPr>
                        <a:spcBef>
                          <a:spcPts val="180"/>
                        </a:spcBef>
                        <a:spcAft>
                          <a:spcPts val="180"/>
                        </a:spcAft>
                      </a:pPr>
                      <a:r>
                        <a:rPr lang="en-US" altLang="zh-CN" sz="1600" b="1" dirty="0" smtClean="0">
                          <a:effectLst/>
                          <a:uFill>
                            <a:solidFill>
                              <a:srgbClr val="000000"/>
                            </a:solidFill>
                          </a:uFill>
                          <a:latin typeface="+mn-ea"/>
                          <a:ea typeface="+mn-ea"/>
                          <a:cs typeface="Times New Roman"/>
                        </a:rPr>
                        <a:t>ACR70</a:t>
                      </a:r>
                      <a:endParaRPr lang="zh-CN" sz="1600" b="1" dirty="0">
                        <a:effectLst/>
                        <a:uFill>
                          <a:solidFill>
                            <a:srgbClr val="000000"/>
                          </a:solidFill>
                        </a:uFill>
                        <a:latin typeface="+mn-ea"/>
                        <a:ea typeface="+mn-ea"/>
                        <a:cs typeface="Times New Roman"/>
                      </a:endParaRPr>
                    </a:p>
                  </a:txBody>
                  <a:tcPr marL="68580" marR="68580" marT="0" marB="0" anchor="b"/>
                </a:tc>
                <a:tc>
                  <a:txBody>
                    <a:bodyPr/>
                    <a:lstStyle/>
                    <a:p>
                      <a:pPr algn="ctr">
                        <a:spcBef>
                          <a:spcPts val="180"/>
                        </a:spcBef>
                        <a:spcAft>
                          <a:spcPts val="180"/>
                        </a:spcAft>
                      </a:pPr>
                      <a:r>
                        <a:rPr lang="en-US" sz="1600" b="1">
                          <a:effectLst/>
                          <a:uFill>
                            <a:solidFill>
                              <a:srgbClr val="000000"/>
                            </a:solidFill>
                          </a:uFill>
                          <a:latin typeface="+mn-ea"/>
                          <a:ea typeface="+mn-ea"/>
                        </a:rPr>
                        <a:t>百分比</a:t>
                      </a:r>
                      <a:endParaRPr lang="zh-CN" sz="1600" b="1">
                        <a:effectLst/>
                        <a:uFill>
                          <a:solidFill>
                            <a:srgbClr val="000000"/>
                          </a:solidFill>
                        </a:uFill>
                        <a:latin typeface="+mn-ea"/>
                        <a:ea typeface="+mn-ea"/>
                        <a:cs typeface="Times New Roman"/>
                      </a:endParaRPr>
                    </a:p>
                  </a:txBody>
                  <a:tcPr marL="68580" marR="68580" marT="0" marB="0" anchor="b"/>
                </a:tc>
                <a:tc>
                  <a:txBody>
                    <a:bodyPr/>
                    <a:lstStyle/>
                    <a:p>
                      <a:pPr>
                        <a:spcBef>
                          <a:spcPts val="180"/>
                        </a:spcBef>
                        <a:spcAft>
                          <a:spcPts val="180"/>
                        </a:spcAft>
                      </a:pPr>
                      <a:r>
                        <a:rPr lang="en-US" sz="1600" b="1" dirty="0">
                          <a:effectLst/>
                          <a:uFill>
                            <a:solidFill>
                              <a:srgbClr val="000000"/>
                            </a:solidFill>
                          </a:uFill>
                          <a:latin typeface="+mn-ea"/>
                          <a:ea typeface="+mn-ea"/>
                        </a:rPr>
                        <a:t>p-value</a:t>
                      </a:r>
                      <a:endParaRPr lang="zh-CN" sz="1600" b="1" dirty="0">
                        <a:effectLst/>
                        <a:uFill>
                          <a:solidFill>
                            <a:srgbClr val="000000"/>
                          </a:solidFill>
                        </a:uFill>
                        <a:latin typeface="+mn-ea"/>
                        <a:ea typeface="+mn-ea"/>
                        <a:cs typeface="Times New Roman"/>
                      </a:endParaRPr>
                    </a:p>
                  </a:txBody>
                  <a:tcPr marL="68580" marR="68580" marT="0" marB="0" anchor="b"/>
                </a:tc>
                <a:extLst>
                  <a:ext uri="{0D108BD9-81ED-4DB2-BD59-A6C34878D82A}">
                    <a16:rowId xmlns:a16="http://schemas.microsoft.com/office/drawing/2014/main" val="10000"/>
                  </a:ext>
                </a:extLst>
              </a:tr>
              <a:tr h="324000">
                <a:tc>
                  <a:txBody>
                    <a:bodyPr/>
                    <a:lstStyle/>
                    <a:p>
                      <a:pPr>
                        <a:spcBef>
                          <a:spcPts val="180"/>
                        </a:spcBef>
                        <a:spcAft>
                          <a:spcPts val="180"/>
                        </a:spcAft>
                      </a:pPr>
                      <a:r>
                        <a:rPr lang="en-US" sz="1600" b="0">
                          <a:effectLst/>
                          <a:uFill>
                            <a:solidFill>
                              <a:srgbClr val="000000"/>
                            </a:solidFill>
                          </a:uFill>
                          <a:latin typeface="+mn-ea"/>
                          <a:ea typeface="+mn-ea"/>
                        </a:rPr>
                        <a:t>总体</a:t>
                      </a:r>
                      <a:endParaRPr lang="zh-CN" sz="1600" b="0">
                        <a:effectLst/>
                        <a:uFill>
                          <a:solidFill>
                            <a:srgbClr val="000000"/>
                          </a:solidFill>
                        </a:uFill>
                        <a:latin typeface="+mn-ea"/>
                        <a:ea typeface="+mn-ea"/>
                        <a:cs typeface="Times New Roman"/>
                      </a:endParaRPr>
                    </a:p>
                  </a:txBody>
                  <a:tcPr marL="68580" marR="68580" marT="0" marB="0"/>
                </a:tc>
                <a:tc>
                  <a:txBody>
                    <a:bodyPr/>
                    <a:lstStyle/>
                    <a:p>
                      <a:pPr marL="0" algn="ctr" defTabSz="914400" rtl="0" eaLnBrk="1" latinLnBrk="0" hangingPunct="1">
                        <a:spcBef>
                          <a:spcPts val="180"/>
                        </a:spcBef>
                        <a:spcAft>
                          <a:spcPts val="180"/>
                        </a:spcAft>
                      </a:pPr>
                      <a:r>
                        <a:rPr lang="en-US" sz="1600" b="0" kern="1200" dirty="0">
                          <a:solidFill>
                            <a:schemeClr val="tx1"/>
                          </a:solidFill>
                          <a:effectLst/>
                          <a:uFill>
                            <a:solidFill>
                              <a:srgbClr val="000000"/>
                            </a:solidFill>
                          </a:uFill>
                          <a:latin typeface="+mn-ea"/>
                          <a:ea typeface="+mn-ea"/>
                          <a:cs typeface="Times New Roman"/>
                        </a:rPr>
                        <a:t>4.47</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tc>
                <a:tc>
                  <a:txBody>
                    <a:bodyPr/>
                    <a:lstStyle/>
                    <a:p>
                      <a:pPr>
                        <a:spcBef>
                          <a:spcPts val="180"/>
                        </a:spcBef>
                        <a:spcAft>
                          <a:spcPts val="180"/>
                        </a:spcAft>
                      </a:pPr>
                      <a:r>
                        <a:rPr lang="en-US" altLang="zh-CN" sz="1600" kern="1200" dirty="0" smtClean="0">
                          <a:solidFill>
                            <a:schemeClr val="tx1"/>
                          </a:solidFill>
                          <a:effectLst/>
                          <a:latin typeface="+mn-lt"/>
                          <a:ea typeface="+mn-ea"/>
                          <a:cs typeface="+mn-cs"/>
                        </a:rPr>
                        <a:t>&lt;</a:t>
                      </a:r>
                      <a:r>
                        <a:rPr lang="en-US" altLang="zh-CN" sz="1600" b="0" kern="1200" dirty="0" smtClean="0">
                          <a:solidFill>
                            <a:schemeClr val="tx1"/>
                          </a:solidFill>
                          <a:effectLst/>
                          <a:uFill>
                            <a:solidFill>
                              <a:srgbClr val="000000"/>
                            </a:solidFill>
                          </a:uFill>
                          <a:latin typeface="+mn-ea"/>
                          <a:ea typeface="+mn-ea"/>
                          <a:cs typeface="Times New Roman"/>
                        </a:rPr>
                        <a:t>0.05</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1"/>
                  </a:ext>
                </a:extLst>
              </a:tr>
              <a:tr h="324000">
                <a:tc>
                  <a:txBody>
                    <a:bodyPr/>
                    <a:lstStyle/>
                    <a:p>
                      <a:pPr>
                        <a:spcBef>
                          <a:spcPts val="180"/>
                        </a:spcBef>
                        <a:spcAft>
                          <a:spcPts val="180"/>
                        </a:spcAft>
                      </a:pPr>
                      <a:r>
                        <a:rPr lang="en-US" sz="1600" b="0">
                          <a:effectLst/>
                          <a:uFill>
                            <a:solidFill>
                              <a:srgbClr val="000000"/>
                            </a:solidFill>
                          </a:uFill>
                          <a:latin typeface="+mn-ea"/>
                          <a:ea typeface="+mn-ea"/>
                        </a:rPr>
                        <a:t>西医组</a:t>
                      </a:r>
                      <a:endParaRPr lang="zh-CN" sz="1600" b="0">
                        <a:effectLst/>
                        <a:uFill>
                          <a:solidFill>
                            <a:srgbClr val="000000"/>
                          </a:solidFill>
                        </a:uFill>
                        <a:latin typeface="+mn-ea"/>
                        <a:ea typeface="+mn-ea"/>
                        <a:cs typeface="Times New Roman"/>
                      </a:endParaRPr>
                    </a:p>
                  </a:txBody>
                  <a:tcPr marL="68580" marR="68580" marT="0" marB="0"/>
                </a:tc>
                <a:tc>
                  <a:txBody>
                    <a:bodyPr/>
                    <a:lstStyle/>
                    <a:p>
                      <a:pPr marL="0" algn="ctr" defTabSz="914400" rtl="0" eaLnBrk="1" latinLnBrk="0" hangingPunct="1">
                        <a:spcBef>
                          <a:spcPts val="180"/>
                        </a:spcBef>
                        <a:spcAft>
                          <a:spcPts val="180"/>
                        </a:spcAft>
                      </a:pPr>
                      <a:r>
                        <a:rPr lang="en-US" sz="1600" b="0" kern="1200" dirty="0">
                          <a:solidFill>
                            <a:schemeClr val="tx1"/>
                          </a:solidFill>
                          <a:effectLst/>
                          <a:uFill>
                            <a:solidFill>
                              <a:srgbClr val="000000"/>
                            </a:solidFill>
                          </a:uFill>
                          <a:latin typeface="+mn-ea"/>
                          <a:ea typeface="+mn-ea"/>
                          <a:cs typeface="Times New Roman"/>
                        </a:rPr>
                        <a:t>5.69</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tc>
                <a:tc>
                  <a:txBody>
                    <a:bodyPr/>
                    <a:lstStyle/>
                    <a:p>
                      <a:pPr>
                        <a:spcBef>
                          <a:spcPts val="180"/>
                        </a:spcBef>
                        <a:spcAft>
                          <a:spcPts val="180"/>
                        </a:spcAft>
                      </a:pPr>
                      <a:r>
                        <a:rPr lang="en-US" sz="1600" b="0">
                          <a:effectLst/>
                          <a:uFill>
                            <a:solidFill>
                              <a:srgbClr val="000000"/>
                            </a:solidFill>
                          </a:uFill>
                          <a:latin typeface="+mn-ea"/>
                          <a:ea typeface="+mn-ea"/>
                        </a:rPr>
                        <a:t> </a:t>
                      </a:r>
                      <a:endParaRPr lang="zh-CN" sz="1600" b="0">
                        <a:effectLst/>
                        <a:uFill>
                          <a:solidFill>
                            <a:srgbClr val="000000"/>
                          </a:solidFill>
                        </a:uFill>
                        <a:latin typeface="+mn-ea"/>
                        <a:ea typeface="+mn-ea"/>
                        <a:cs typeface="Times New Roman"/>
                      </a:endParaRPr>
                    </a:p>
                  </a:txBody>
                  <a:tcPr marL="68580" marR="68580" marT="0" marB="0"/>
                </a:tc>
                <a:extLst>
                  <a:ext uri="{0D108BD9-81ED-4DB2-BD59-A6C34878D82A}">
                    <a16:rowId xmlns:a16="http://schemas.microsoft.com/office/drawing/2014/main" val="10002"/>
                  </a:ext>
                </a:extLst>
              </a:tr>
              <a:tr h="324000">
                <a:tc>
                  <a:txBody>
                    <a:bodyPr/>
                    <a:lstStyle/>
                    <a:p>
                      <a:pPr>
                        <a:spcBef>
                          <a:spcPts val="180"/>
                        </a:spcBef>
                        <a:spcAft>
                          <a:spcPts val="180"/>
                        </a:spcAft>
                      </a:pPr>
                      <a:r>
                        <a:rPr lang="en-US" sz="1600" b="0" dirty="0" err="1">
                          <a:effectLst/>
                          <a:uFill>
                            <a:solidFill>
                              <a:srgbClr val="000000"/>
                            </a:solidFill>
                          </a:uFill>
                          <a:latin typeface="+mn-ea"/>
                          <a:ea typeface="+mn-ea"/>
                        </a:rPr>
                        <a:t>中西结合组</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marL="0" algn="ctr" defTabSz="914400" rtl="0" eaLnBrk="1" latinLnBrk="0" hangingPunct="1">
                        <a:spcBef>
                          <a:spcPts val="180"/>
                        </a:spcBef>
                        <a:spcAft>
                          <a:spcPts val="180"/>
                        </a:spcAft>
                      </a:pPr>
                      <a:r>
                        <a:rPr lang="en-US" sz="1600" b="0" kern="1200" dirty="0">
                          <a:solidFill>
                            <a:schemeClr val="tx1"/>
                          </a:solidFill>
                          <a:effectLst/>
                          <a:uFill>
                            <a:solidFill>
                              <a:srgbClr val="000000"/>
                            </a:solidFill>
                          </a:uFill>
                          <a:latin typeface="+mn-ea"/>
                          <a:ea typeface="+mn-ea"/>
                          <a:cs typeface="Times New Roman"/>
                        </a:rPr>
                        <a:t>2.98</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24000">
                <a:tc>
                  <a:txBody>
                    <a:bodyPr/>
                    <a:lstStyle/>
                    <a:p>
                      <a:pPr>
                        <a:spcBef>
                          <a:spcPts val="180"/>
                        </a:spcBef>
                        <a:spcAft>
                          <a:spcPts val="180"/>
                        </a:spcAft>
                      </a:pPr>
                      <a:r>
                        <a:rPr lang="en-US" sz="1600" b="0">
                          <a:effectLst/>
                          <a:uFill>
                            <a:solidFill>
                              <a:srgbClr val="000000"/>
                            </a:solidFill>
                          </a:uFill>
                          <a:latin typeface="+mn-ea"/>
                          <a:ea typeface="+mn-ea"/>
                        </a:rPr>
                        <a:t>中医组</a:t>
                      </a:r>
                      <a:endParaRPr lang="zh-CN" sz="1600" b="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marL="0" algn="ctr" defTabSz="914400" rtl="0" eaLnBrk="1" latinLnBrk="0" hangingPunct="1">
                        <a:spcBef>
                          <a:spcPts val="180"/>
                        </a:spcBef>
                        <a:spcAft>
                          <a:spcPts val="180"/>
                        </a:spcAft>
                      </a:pPr>
                      <a:r>
                        <a:rPr lang="en-US" sz="1600" b="0" kern="1200" dirty="0">
                          <a:solidFill>
                            <a:schemeClr val="tx1"/>
                          </a:solidFill>
                          <a:effectLst/>
                          <a:uFill>
                            <a:solidFill>
                              <a:srgbClr val="000000"/>
                            </a:solidFill>
                          </a:uFill>
                          <a:latin typeface="+mn-ea"/>
                          <a:ea typeface="+mn-ea"/>
                          <a:cs typeface="Times New Roman"/>
                        </a:rPr>
                        <a:t>1.67</a:t>
                      </a:r>
                      <a:endParaRPr lang="zh-CN" sz="1600" b="0" kern="1200" dirty="0">
                        <a:solidFill>
                          <a:schemeClr val="tx1"/>
                        </a:solidFill>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tc>
                  <a:txBody>
                    <a:bodyPr/>
                    <a:lstStyle/>
                    <a:p>
                      <a:pPr>
                        <a:spcBef>
                          <a:spcPts val="180"/>
                        </a:spcBef>
                        <a:spcAft>
                          <a:spcPts val="180"/>
                        </a:spcAft>
                      </a:pPr>
                      <a:r>
                        <a:rPr lang="en-US" sz="1600" b="0" dirty="0">
                          <a:effectLst/>
                          <a:uFill>
                            <a:solidFill>
                              <a:srgbClr val="000000"/>
                            </a:solidFill>
                          </a:uFill>
                          <a:latin typeface="+mn-ea"/>
                          <a:ea typeface="+mn-ea"/>
                        </a:rPr>
                        <a:t> </a:t>
                      </a:r>
                      <a:endParaRPr lang="zh-CN" sz="1600" b="0" dirty="0">
                        <a:effectLst/>
                        <a:uFill>
                          <a:solidFill>
                            <a:srgbClr val="000000"/>
                          </a:solidFill>
                        </a:uFill>
                        <a:latin typeface="+mn-ea"/>
                        <a:ea typeface="+mn-ea"/>
                        <a:cs typeface="Times New Roman"/>
                      </a:endParaRP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4" name="矩形 3"/>
          <p:cNvSpPr/>
          <p:nvPr/>
        </p:nvSpPr>
        <p:spPr>
          <a:xfrm>
            <a:off x="468075" y="5206038"/>
            <a:ext cx="6096000" cy="923330"/>
          </a:xfrm>
          <a:prstGeom prst="rect">
            <a:avLst/>
          </a:prstGeom>
        </p:spPr>
        <p:txBody>
          <a:bodyPr>
            <a:spAutoFit/>
          </a:bodyPr>
          <a:lstStyle/>
          <a:p>
            <a:r>
              <a:rPr lang="zh-CN" altLang="zh-CN" dirty="0"/>
              <a:t>西医组三项指标达成率都高于总体水平，中医组与中西结合组的三项指标达成率都低于总体水平，可能与西医组中生物制剂联合使用等治疗方案有关</a:t>
            </a:r>
            <a:endParaRPr lang="zh-CN" altLang="en-US" dirty="0"/>
          </a:p>
        </p:txBody>
      </p:sp>
    </p:spTree>
    <p:extLst>
      <p:ext uri="{BB962C8B-B14F-4D97-AF65-F5344CB8AC3E}">
        <p14:creationId xmlns:p14="http://schemas.microsoft.com/office/powerpoint/2010/main" val="104487444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6"/>
          <p:cNvGraphicFramePr>
            <a:graphicFrameLocks noGrp="1"/>
          </p:cNvGraphicFramePr>
          <p:nvPr>
            <p:ph idx="1"/>
            <p:extLst>
              <p:ext uri="{D42A27DB-BD31-4B8C-83A1-F6EECF244321}">
                <p14:modId xmlns:p14="http://schemas.microsoft.com/office/powerpoint/2010/main" val="387552181"/>
              </p:ext>
            </p:extLst>
          </p:nvPr>
        </p:nvGraphicFramePr>
        <p:xfrm>
          <a:off x="1775520" y="548681"/>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017" y="0"/>
            <a:ext cx="4297103" cy="6858000"/>
          </a:xfrm>
          <a:prstGeom prst="rect">
            <a:avLst/>
          </a:prstGeom>
        </p:spPr>
      </p:pic>
      <p:sp>
        <p:nvSpPr>
          <p:cNvPr id="3" name="矩形 2"/>
          <p:cNvSpPr/>
          <p:nvPr/>
        </p:nvSpPr>
        <p:spPr>
          <a:xfrm>
            <a:off x="6586120" y="715145"/>
            <a:ext cx="3047737" cy="338554"/>
          </a:xfrm>
          <a:prstGeom prst="rect">
            <a:avLst/>
          </a:prstGeom>
        </p:spPr>
        <p:txBody>
          <a:bodyPr wrap="square">
            <a:spAutoFit/>
          </a:bodyPr>
          <a:lstStyle/>
          <a:p>
            <a:r>
              <a:rPr kumimoji="1" lang="zh-CN" altLang="en-US" sz="1600" dirty="0" smtClean="0">
                <a:solidFill>
                  <a:schemeClr val="accent5">
                    <a:lumMod val="50000"/>
                  </a:schemeClr>
                </a:solidFill>
                <a:latin typeface="SimHei" charset="0"/>
                <a:ea typeface="SimHei" charset="0"/>
                <a:cs typeface="SimHei" charset="0"/>
              </a:rPr>
              <a:t>环境、基因</a:t>
            </a:r>
            <a:r>
              <a:rPr kumimoji="1" lang="zh-CN" altLang="en-US" sz="1600" dirty="0">
                <a:solidFill>
                  <a:schemeClr val="accent5">
                    <a:lumMod val="50000"/>
                  </a:schemeClr>
                </a:solidFill>
                <a:latin typeface="SimHei" charset="0"/>
                <a:ea typeface="SimHei" charset="0"/>
                <a:cs typeface="SimHei" charset="0"/>
              </a:rPr>
              <a:t>等触发自身免疫反应</a:t>
            </a:r>
            <a:endParaRPr lang="zh-CN" altLang="en-US" sz="1600" dirty="0">
              <a:solidFill>
                <a:schemeClr val="accent5">
                  <a:lumMod val="50000"/>
                </a:schemeClr>
              </a:solidFill>
              <a:latin typeface="SimHei" charset="0"/>
              <a:ea typeface="SimHei" charset="0"/>
              <a:cs typeface="SimHei" charset="0"/>
            </a:endParaRPr>
          </a:p>
        </p:txBody>
      </p:sp>
      <p:sp>
        <p:nvSpPr>
          <p:cNvPr id="4" name="矩形 3"/>
          <p:cNvSpPr/>
          <p:nvPr/>
        </p:nvSpPr>
        <p:spPr>
          <a:xfrm>
            <a:off x="2303362" y="1053700"/>
            <a:ext cx="1313180" cy="338554"/>
          </a:xfrm>
          <a:prstGeom prst="rect">
            <a:avLst/>
          </a:prstGeom>
        </p:spPr>
        <p:txBody>
          <a:bodyPr wrap="none">
            <a:spAutoFit/>
          </a:bodyPr>
          <a:lstStyle/>
          <a:p>
            <a:r>
              <a:rPr kumimoji="1" lang="zh-CN" altLang="en-US" sz="1600" dirty="0" smtClean="0">
                <a:solidFill>
                  <a:srgbClr val="C00000"/>
                </a:solidFill>
                <a:latin typeface="SimHei" charset="0"/>
                <a:ea typeface="SimHei" charset="0"/>
                <a:cs typeface="SimHei" charset="0"/>
              </a:rPr>
              <a:t>启动、触发 </a:t>
            </a:r>
            <a:endParaRPr lang="zh-CN" altLang="en-US" sz="1600" dirty="0">
              <a:solidFill>
                <a:srgbClr val="C00000"/>
              </a:solidFill>
              <a:latin typeface="SimHei" charset="0"/>
              <a:ea typeface="SimHei" charset="0"/>
              <a:cs typeface="SimHei" charset="0"/>
            </a:endParaRPr>
          </a:p>
        </p:txBody>
      </p:sp>
      <p:sp>
        <p:nvSpPr>
          <p:cNvPr id="5" name="矩形 4"/>
          <p:cNvSpPr/>
          <p:nvPr/>
        </p:nvSpPr>
        <p:spPr>
          <a:xfrm>
            <a:off x="1472725" y="2710615"/>
            <a:ext cx="782587" cy="338554"/>
          </a:xfrm>
          <a:prstGeom prst="rect">
            <a:avLst/>
          </a:prstGeom>
        </p:spPr>
        <p:txBody>
          <a:bodyPr wrap="none">
            <a:spAutoFit/>
          </a:bodyPr>
          <a:lstStyle/>
          <a:p>
            <a:r>
              <a:rPr kumimoji="1" lang="en-US" altLang="zh-CN" sz="1600" dirty="0" smtClean="0">
                <a:solidFill>
                  <a:srgbClr val="C00000"/>
                </a:solidFill>
              </a:rPr>
              <a:t>Phase2</a:t>
            </a:r>
            <a:endParaRPr lang="zh-CN" altLang="en-US" sz="1600" dirty="0">
              <a:solidFill>
                <a:srgbClr val="C00000"/>
              </a:solidFill>
            </a:endParaRPr>
          </a:p>
        </p:txBody>
      </p:sp>
      <p:sp>
        <p:nvSpPr>
          <p:cNvPr id="6" name="矩形 5"/>
          <p:cNvSpPr/>
          <p:nvPr/>
        </p:nvSpPr>
        <p:spPr>
          <a:xfrm>
            <a:off x="6619825" y="2069384"/>
            <a:ext cx="3260271" cy="830997"/>
          </a:xfrm>
          <a:prstGeom prst="rect">
            <a:avLst/>
          </a:prstGeom>
        </p:spPr>
        <p:txBody>
          <a:bodyPr wrap="square">
            <a:spAutoFit/>
          </a:bodyPr>
          <a:lstStyle/>
          <a:p>
            <a:r>
              <a:rPr kumimoji="1" lang="zh-CN" altLang="en-US" sz="1600" dirty="0">
                <a:solidFill>
                  <a:schemeClr val="accent5">
                    <a:lumMod val="50000"/>
                  </a:schemeClr>
                </a:solidFill>
                <a:latin typeface="SimHei" charset="0"/>
                <a:ea typeface="SimHei" charset="0"/>
                <a:cs typeface="SimHei" charset="0"/>
              </a:rPr>
              <a:t>自身免疫反应的逐步成熟</a:t>
            </a:r>
            <a:r>
              <a:rPr kumimoji="1" lang="zh-CN" altLang="en-US" sz="1600" dirty="0" smtClean="0">
                <a:solidFill>
                  <a:schemeClr val="accent5">
                    <a:lumMod val="50000"/>
                  </a:schemeClr>
                </a:solidFill>
                <a:latin typeface="SimHei" charset="0"/>
                <a:ea typeface="SimHei" charset="0"/>
                <a:cs typeface="SimHei" charset="0"/>
              </a:rPr>
              <a:t>、</a:t>
            </a:r>
          </a:p>
          <a:p>
            <a:r>
              <a:rPr kumimoji="1" lang="zh-CN" altLang="en-US" sz="1600" dirty="0" smtClean="0">
                <a:solidFill>
                  <a:schemeClr val="accent5">
                    <a:lumMod val="50000"/>
                  </a:schemeClr>
                </a:solidFill>
                <a:latin typeface="SimHei" charset="0"/>
                <a:ea typeface="SimHei" charset="0"/>
                <a:cs typeface="SimHei" charset="0"/>
              </a:rPr>
              <a:t>发生</a:t>
            </a:r>
            <a:r>
              <a:rPr kumimoji="1" lang="zh-CN" altLang="en-US" sz="1600" dirty="0">
                <a:solidFill>
                  <a:schemeClr val="accent5">
                    <a:lumMod val="50000"/>
                  </a:schemeClr>
                </a:solidFill>
                <a:latin typeface="SimHei" charset="0"/>
                <a:ea typeface="SimHei" charset="0"/>
                <a:cs typeface="SimHei" charset="0"/>
              </a:rPr>
              <a:t>自身免疫</a:t>
            </a:r>
            <a:r>
              <a:rPr kumimoji="1" lang="zh-CN" altLang="en-US" sz="1600" dirty="0" smtClean="0">
                <a:solidFill>
                  <a:schemeClr val="accent5">
                    <a:lumMod val="50000"/>
                  </a:schemeClr>
                </a:solidFill>
                <a:latin typeface="SimHei" charset="0"/>
                <a:ea typeface="SimHei" charset="0"/>
                <a:cs typeface="SimHei" charset="0"/>
              </a:rPr>
              <a:t>反应</a:t>
            </a:r>
          </a:p>
          <a:p>
            <a:r>
              <a:rPr kumimoji="1" lang="en-US" altLang="zh-CN" sz="1600" dirty="0" smtClean="0">
                <a:solidFill>
                  <a:schemeClr val="accent5">
                    <a:lumMod val="50000"/>
                  </a:schemeClr>
                </a:solidFill>
                <a:latin typeface="SimHei" charset="0"/>
                <a:ea typeface="SimHei" charset="0"/>
                <a:cs typeface="SimHei" charset="0"/>
              </a:rPr>
              <a:t>T</a:t>
            </a:r>
            <a:r>
              <a:rPr kumimoji="1" lang="zh-CN" altLang="en-US" sz="1600" dirty="0">
                <a:solidFill>
                  <a:schemeClr val="accent5">
                    <a:lumMod val="50000"/>
                  </a:schemeClr>
                </a:solidFill>
                <a:latin typeface="SimHei" charset="0"/>
                <a:ea typeface="SimHei" charset="0"/>
                <a:cs typeface="SimHei" charset="0"/>
              </a:rPr>
              <a:t>细胞和</a:t>
            </a:r>
            <a:r>
              <a:rPr kumimoji="1" lang="en-US" altLang="zh-CN" sz="1600" dirty="0">
                <a:solidFill>
                  <a:schemeClr val="accent5">
                    <a:lumMod val="50000"/>
                  </a:schemeClr>
                </a:solidFill>
                <a:latin typeface="SimHei" charset="0"/>
                <a:ea typeface="SimHei" charset="0"/>
                <a:cs typeface="SimHei" charset="0"/>
              </a:rPr>
              <a:t>B</a:t>
            </a:r>
            <a:r>
              <a:rPr kumimoji="1" lang="zh-CN" altLang="en-US" sz="1600" dirty="0">
                <a:solidFill>
                  <a:schemeClr val="accent5">
                    <a:lumMod val="50000"/>
                  </a:schemeClr>
                </a:solidFill>
                <a:latin typeface="SimHei" charset="0"/>
                <a:ea typeface="SimHei" charset="0"/>
                <a:cs typeface="SimHei" charset="0"/>
              </a:rPr>
              <a:t>细胞之间的相互</a:t>
            </a:r>
            <a:r>
              <a:rPr kumimoji="1" lang="zh-CN" altLang="en-US" sz="1600" dirty="0" smtClean="0">
                <a:solidFill>
                  <a:schemeClr val="accent5">
                    <a:lumMod val="50000"/>
                  </a:schemeClr>
                </a:solidFill>
                <a:latin typeface="SimHei" charset="0"/>
                <a:ea typeface="SimHei" charset="0"/>
                <a:cs typeface="SimHei" charset="0"/>
              </a:rPr>
              <a:t>作用</a:t>
            </a:r>
            <a:endParaRPr lang="zh-CN" altLang="en-US" sz="1600" dirty="0">
              <a:solidFill>
                <a:schemeClr val="accent5">
                  <a:lumMod val="50000"/>
                </a:schemeClr>
              </a:solidFill>
              <a:latin typeface="SimHei" charset="0"/>
              <a:ea typeface="SimHei" charset="0"/>
              <a:cs typeface="SimHei" charset="0"/>
            </a:endParaRPr>
          </a:p>
        </p:txBody>
      </p:sp>
      <p:sp>
        <p:nvSpPr>
          <p:cNvPr id="7" name="矩形 6"/>
          <p:cNvSpPr/>
          <p:nvPr/>
        </p:nvSpPr>
        <p:spPr>
          <a:xfrm>
            <a:off x="1508792" y="4430399"/>
            <a:ext cx="710451" cy="307777"/>
          </a:xfrm>
          <a:prstGeom prst="rect">
            <a:avLst/>
          </a:prstGeom>
        </p:spPr>
        <p:txBody>
          <a:bodyPr wrap="none">
            <a:spAutoFit/>
          </a:bodyPr>
          <a:lstStyle/>
          <a:p>
            <a:r>
              <a:rPr kumimoji="1" lang="en-US" altLang="zh-CN" sz="1400" dirty="0" smtClean="0">
                <a:solidFill>
                  <a:srgbClr val="C00000"/>
                </a:solidFill>
              </a:rPr>
              <a:t>Phase3</a:t>
            </a:r>
            <a:endParaRPr lang="zh-CN" altLang="en-US" sz="1400" dirty="0">
              <a:solidFill>
                <a:srgbClr val="C00000"/>
              </a:solidFill>
            </a:endParaRPr>
          </a:p>
        </p:txBody>
      </p:sp>
      <p:sp>
        <p:nvSpPr>
          <p:cNvPr id="8" name="矩形 7"/>
          <p:cNvSpPr/>
          <p:nvPr/>
        </p:nvSpPr>
        <p:spPr>
          <a:xfrm>
            <a:off x="6553200" y="3707125"/>
            <a:ext cx="3276600" cy="861774"/>
          </a:xfrm>
          <a:prstGeom prst="rect">
            <a:avLst/>
          </a:prstGeom>
        </p:spPr>
        <p:txBody>
          <a:bodyPr wrap="square">
            <a:spAutoFit/>
          </a:bodyPr>
          <a:lstStyle/>
          <a:p>
            <a:r>
              <a:rPr kumimoji="1" lang="zh-CN" altLang="en-US" sz="1600" dirty="0">
                <a:solidFill>
                  <a:schemeClr val="accent5">
                    <a:lumMod val="50000"/>
                  </a:schemeClr>
                </a:solidFill>
                <a:latin typeface="SimHei" charset="0"/>
                <a:ea typeface="SimHei" charset="0"/>
                <a:cs typeface="SimHei" charset="0"/>
              </a:rPr>
              <a:t>由于</a:t>
            </a:r>
            <a:r>
              <a:rPr kumimoji="1" lang="en-US" altLang="zh-CN" sz="1600" dirty="0">
                <a:solidFill>
                  <a:schemeClr val="accent5">
                    <a:lumMod val="50000"/>
                  </a:schemeClr>
                </a:solidFill>
                <a:latin typeface="SimHei" charset="0"/>
                <a:ea typeface="SimHei" charset="0"/>
                <a:cs typeface="SimHei" charset="0"/>
              </a:rPr>
              <a:t>ACPA</a:t>
            </a:r>
            <a:r>
              <a:rPr kumimoji="1" lang="zh-CN" altLang="en-US" sz="1600" dirty="0">
                <a:solidFill>
                  <a:schemeClr val="accent5">
                    <a:lumMod val="50000"/>
                  </a:schemeClr>
                </a:solidFill>
                <a:latin typeface="SimHei" charset="0"/>
                <a:ea typeface="SimHei" charset="0"/>
                <a:cs typeface="SimHei" charset="0"/>
              </a:rPr>
              <a:t>和</a:t>
            </a:r>
            <a:r>
              <a:rPr kumimoji="1" lang="en-US" altLang="zh-CN" sz="1600" dirty="0">
                <a:solidFill>
                  <a:schemeClr val="accent5">
                    <a:lumMod val="50000"/>
                  </a:schemeClr>
                </a:solidFill>
                <a:latin typeface="SimHei" charset="0"/>
                <a:ea typeface="SimHei" charset="0"/>
                <a:cs typeface="SimHei" charset="0"/>
              </a:rPr>
              <a:t>RF</a:t>
            </a:r>
            <a:r>
              <a:rPr kumimoji="1" lang="zh-CN" altLang="en-US" sz="1600" dirty="0">
                <a:solidFill>
                  <a:schemeClr val="accent5">
                    <a:lumMod val="50000"/>
                  </a:schemeClr>
                </a:solidFill>
                <a:latin typeface="SimHei" charset="0"/>
                <a:ea typeface="SimHei" charset="0"/>
                <a:cs typeface="SimHei" charset="0"/>
              </a:rPr>
              <a:t>的协同作用</a:t>
            </a:r>
            <a:r>
              <a:rPr kumimoji="1" lang="zh-CN" altLang="en-US" sz="1600" dirty="0" smtClean="0">
                <a:solidFill>
                  <a:schemeClr val="accent5">
                    <a:lumMod val="50000"/>
                  </a:schemeClr>
                </a:solidFill>
                <a:latin typeface="SimHei" charset="0"/>
                <a:ea typeface="SimHei" charset="0"/>
                <a:cs typeface="SimHei" charset="0"/>
              </a:rPr>
              <a:t>，</a:t>
            </a:r>
          </a:p>
          <a:p>
            <a:r>
              <a:rPr kumimoji="1" lang="zh-CN" altLang="en-US" sz="1600" dirty="0" smtClean="0">
                <a:solidFill>
                  <a:schemeClr val="accent5">
                    <a:lumMod val="50000"/>
                  </a:schemeClr>
                </a:solidFill>
                <a:latin typeface="SimHei" charset="0"/>
                <a:ea typeface="SimHei" charset="0"/>
                <a:cs typeface="SimHei" charset="0"/>
              </a:rPr>
              <a:t>出现了目标性的破坏</a:t>
            </a:r>
          </a:p>
          <a:p>
            <a:r>
              <a:rPr kumimoji="1" lang="zh-CN" altLang="en-US" sz="1600" dirty="0" smtClean="0">
                <a:solidFill>
                  <a:schemeClr val="accent5">
                    <a:lumMod val="50000"/>
                  </a:schemeClr>
                </a:solidFill>
                <a:latin typeface="SimHei" charset="0"/>
                <a:ea typeface="SimHei" charset="0"/>
                <a:cs typeface="SimHei" charset="0"/>
              </a:rPr>
              <a:t>骨量</a:t>
            </a:r>
            <a:r>
              <a:rPr kumimoji="1" lang="zh-CN" altLang="en-US" sz="1600" dirty="0">
                <a:solidFill>
                  <a:schemeClr val="accent5">
                    <a:lumMod val="50000"/>
                  </a:schemeClr>
                </a:solidFill>
                <a:latin typeface="SimHei" charset="0"/>
                <a:ea typeface="SimHei" charset="0"/>
                <a:cs typeface="SimHei" charset="0"/>
              </a:rPr>
              <a:t>减少、关节痛等症状</a:t>
            </a:r>
          </a:p>
        </p:txBody>
      </p:sp>
      <p:sp>
        <p:nvSpPr>
          <p:cNvPr id="9" name="矩形 8"/>
          <p:cNvSpPr/>
          <p:nvPr/>
        </p:nvSpPr>
        <p:spPr>
          <a:xfrm>
            <a:off x="1506430" y="6185357"/>
            <a:ext cx="782587" cy="338554"/>
          </a:xfrm>
          <a:prstGeom prst="rect">
            <a:avLst/>
          </a:prstGeom>
        </p:spPr>
        <p:txBody>
          <a:bodyPr wrap="none">
            <a:spAutoFit/>
          </a:bodyPr>
          <a:lstStyle/>
          <a:p>
            <a:r>
              <a:rPr kumimoji="1" lang="en-US" altLang="zh-CN" sz="1600" dirty="0" smtClean="0">
                <a:solidFill>
                  <a:srgbClr val="C00000"/>
                </a:solidFill>
              </a:rPr>
              <a:t>Phase4</a:t>
            </a:r>
            <a:endParaRPr kumimoji="1" lang="zh-CN" altLang="en-US" dirty="0">
              <a:solidFill>
                <a:srgbClr val="C00000"/>
              </a:solidFill>
            </a:endParaRPr>
          </a:p>
        </p:txBody>
      </p:sp>
      <p:sp>
        <p:nvSpPr>
          <p:cNvPr id="10" name="文本框 9"/>
          <p:cNvSpPr txBox="1"/>
          <p:nvPr/>
        </p:nvSpPr>
        <p:spPr>
          <a:xfrm>
            <a:off x="6728843" y="5316948"/>
            <a:ext cx="2522609" cy="584775"/>
          </a:xfrm>
          <a:prstGeom prst="rect">
            <a:avLst/>
          </a:prstGeom>
          <a:noFill/>
        </p:spPr>
        <p:txBody>
          <a:bodyPr wrap="square" rtlCol="0">
            <a:spAutoFit/>
          </a:bodyPr>
          <a:lstStyle/>
          <a:p>
            <a:r>
              <a:rPr kumimoji="1" lang="zh-CN" altLang="en-US" sz="1600" dirty="0" smtClean="0">
                <a:solidFill>
                  <a:schemeClr val="accent5">
                    <a:lumMod val="50000"/>
                  </a:schemeClr>
                </a:solidFill>
                <a:latin typeface="SimHei" charset="0"/>
                <a:ea typeface="SimHei" charset="0"/>
                <a:cs typeface="SimHei" charset="0"/>
              </a:rPr>
              <a:t>多种炎性细胞激活</a:t>
            </a:r>
          </a:p>
          <a:p>
            <a:r>
              <a:rPr kumimoji="1" lang="zh-CN" altLang="en-US" sz="1600" dirty="0" smtClean="0">
                <a:solidFill>
                  <a:schemeClr val="accent5">
                    <a:lumMod val="50000"/>
                  </a:schemeClr>
                </a:solidFill>
                <a:latin typeface="SimHei" charset="0"/>
                <a:ea typeface="SimHei" charset="0"/>
                <a:cs typeface="SimHei" charset="0"/>
              </a:rPr>
              <a:t>分泌多种炎症因子</a:t>
            </a:r>
            <a:endParaRPr kumimoji="1" lang="zh-CN" altLang="en-US" sz="1600" dirty="0">
              <a:solidFill>
                <a:schemeClr val="accent5">
                  <a:lumMod val="50000"/>
                </a:schemeClr>
              </a:solidFill>
              <a:latin typeface="SimHei" charset="0"/>
              <a:ea typeface="SimHei" charset="0"/>
              <a:cs typeface="SimHei" charset="0"/>
            </a:endParaRPr>
          </a:p>
        </p:txBody>
      </p:sp>
      <p:sp>
        <p:nvSpPr>
          <p:cNvPr id="11" name="矩形 10"/>
          <p:cNvSpPr/>
          <p:nvPr/>
        </p:nvSpPr>
        <p:spPr>
          <a:xfrm>
            <a:off x="1392535" y="1095029"/>
            <a:ext cx="829073" cy="338554"/>
          </a:xfrm>
          <a:prstGeom prst="rect">
            <a:avLst/>
          </a:prstGeom>
        </p:spPr>
        <p:txBody>
          <a:bodyPr wrap="none">
            <a:spAutoFit/>
          </a:bodyPr>
          <a:lstStyle/>
          <a:p>
            <a:r>
              <a:rPr kumimoji="1" lang="en-US" altLang="zh-CN" sz="1600" dirty="0">
                <a:solidFill>
                  <a:srgbClr val="C00000"/>
                </a:solidFill>
              </a:rPr>
              <a:t>Phase</a:t>
            </a:r>
            <a:r>
              <a:rPr kumimoji="1" lang="zh-CN" altLang="en-US" sz="1600" dirty="0">
                <a:solidFill>
                  <a:srgbClr val="C00000"/>
                </a:solidFill>
              </a:rPr>
              <a:t> </a:t>
            </a:r>
            <a:r>
              <a:rPr kumimoji="1" lang="en-US" altLang="zh-CN" sz="1600" dirty="0" smtClean="0">
                <a:solidFill>
                  <a:srgbClr val="C00000"/>
                </a:solidFill>
              </a:rPr>
              <a:t>1</a:t>
            </a:r>
            <a:endParaRPr lang="zh-CN" altLang="en-US" sz="1600" dirty="0">
              <a:solidFill>
                <a:srgbClr val="C00000"/>
              </a:solidFill>
            </a:endParaRPr>
          </a:p>
        </p:txBody>
      </p:sp>
      <p:sp>
        <p:nvSpPr>
          <p:cNvPr id="12" name="矩形 11"/>
          <p:cNvSpPr/>
          <p:nvPr/>
        </p:nvSpPr>
        <p:spPr>
          <a:xfrm>
            <a:off x="2375480" y="2710687"/>
            <a:ext cx="595035" cy="338554"/>
          </a:xfrm>
          <a:prstGeom prst="rect">
            <a:avLst/>
          </a:prstGeom>
        </p:spPr>
        <p:txBody>
          <a:bodyPr wrap="none">
            <a:spAutoFit/>
          </a:bodyPr>
          <a:lstStyle/>
          <a:p>
            <a:r>
              <a:rPr kumimoji="1" lang="zh-CN" altLang="en-US" sz="1600" dirty="0">
                <a:solidFill>
                  <a:srgbClr val="C00000"/>
                </a:solidFill>
                <a:latin typeface="SimHei" charset="0"/>
                <a:ea typeface="SimHei" charset="0"/>
                <a:cs typeface="SimHei" charset="0"/>
              </a:rPr>
              <a:t>成熟</a:t>
            </a:r>
            <a:endParaRPr lang="zh-CN" altLang="en-US" sz="1600" dirty="0">
              <a:solidFill>
                <a:srgbClr val="C00000"/>
              </a:solidFill>
              <a:latin typeface="SimHei" charset="0"/>
              <a:ea typeface="SimHei" charset="0"/>
              <a:cs typeface="SimHei" charset="0"/>
            </a:endParaRPr>
          </a:p>
        </p:txBody>
      </p:sp>
      <p:sp>
        <p:nvSpPr>
          <p:cNvPr id="13" name="矩形 12"/>
          <p:cNvSpPr/>
          <p:nvPr/>
        </p:nvSpPr>
        <p:spPr>
          <a:xfrm>
            <a:off x="2324184" y="4399622"/>
            <a:ext cx="595035" cy="338554"/>
          </a:xfrm>
          <a:prstGeom prst="rect">
            <a:avLst/>
          </a:prstGeom>
        </p:spPr>
        <p:txBody>
          <a:bodyPr wrap="none">
            <a:spAutoFit/>
          </a:bodyPr>
          <a:lstStyle/>
          <a:p>
            <a:r>
              <a:rPr kumimoji="1" lang="zh-CN" altLang="en-US" sz="1600" dirty="0">
                <a:solidFill>
                  <a:srgbClr val="C00000"/>
                </a:solidFill>
                <a:latin typeface="SimHei" charset="0"/>
                <a:ea typeface="SimHei" charset="0"/>
                <a:cs typeface="SimHei" charset="0"/>
              </a:rPr>
              <a:t>目标</a:t>
            </a:r>
            <a:endParaRPr lang="zh-CN" altLang="en-US" sz="1600" dirty="0">
              <a:solidFill>
                <a:srgbClr val="C00000"/>
              </a:solidFill>
              <a:latin typeface="SimHei" charset="0"/>
              <a:ea typeface="SimHei" charset="0"/>
              <a:cs typeface="SimHei" charset="0"/>
            </a:endParaRPr>
          </a:p>
        </p:txBody>
      </p:sp>
      <p:sp>
        <p:nvSpPr>
          <p:cNvPr id="14" name="矩形 13"/>
          <p:cNvSpPr/>
          <p:nvPr/>
        </p:nvSpPr>
        <p:spPr>
          <a:xfrm>
            <a:off x="2324184" y="6216134"/>
            <a:ext cx="543739" cy="307777"/>
          </a:xfrm>
          <a:prstGeom prst="rect">
            <a:avLst/>
          </a:prstGeom>
        </p:spPr>
        <p:txBody>
          <a:bodyPr wrap="none">
            <a:spAutoFit/>
          </a:bodyPr>
          <a:lstStyle/>
          <a:p>
            <a:r>
              <a:rPr kumimoji="1" lang="zh-CN" altLang="en-US" sz="1400" dirty="0">
                <a:solidFill>
                  <a:srgbClr val="C00000"/>
                </a:solidFill>
                <a:latin typeface="SimHei" charset="0"/>
                <a:ea typeface="SimHei" charset="0"/>
                <a:cs typeface="SimHei" charset="0"/>
              </a:rPr>
              <a:t>爆发</a:t>
            </a:r>
          </a:p>
        </p:txBody>
      </p:sp>
      <p:sp>
        <p:nvSpPr>
          <p:cNvPr id="17" name="下箭头 16"/>
          <p:cNvSpPr/>
          <p:nvPr/>
        </p:nvSpPr>
        <p:spPr>
          <a:xfrm>
            <a:off x="701868" y="1053699"/>
            <a:ext cx="853968" cy="5428882"/>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0"/>
                <a:ea typeface="SimHei" charset="0"/>
                <a:cs typeface="SimHei" charset="0"/>
              </a:rPr>
              <a:t>类风湿关节炎</a:t>
            </a:r>
          </a:p>
          <a:p>
            <a:pPr algn="ctr"/>
            <a:endParaRPr kumimoji="1" lang="zh-CN" altLang="en-US" dirty="0" smtClean="0">
              <a:latin typeface="SimHei" charset="0"/>
              <a:ea typeface="SimHei" charset="0"/>
              <a:cs typeface="SimHei" charset="0"/>
            </a:endParaRPr>
          </a:p>
          <a:p>
            <a:pPr algn="ctr"/>
            <a:r>
              <a:rPr kumimoji="1" lang="zh-CN" altLang="en-US" dirty="0" smtClean="0">
                <a:latin typeface="SimHei" charset="0"/>
                <a:ea typeface="SimHei" charset="0"/>
                <a:cs typeface="SimHei" charset="0"/>
              </a:rPr>
              <a:t>发展过程</a:t>
            </a:r>
            <a:endParaRPr kumimoji="1" lang="zh-CN" altLang="en-US" dirty="0">
              <a:latin typeface="SimHei" charset="0"/>
              <a:ea typeface="SimHei" charset="0"/>
              <a:cs typeface="SimHei" charset="0"/>
            </a:endParaRPr>
          </a:p>
        </p:txBody>
      </p:sp>
      <p:grpSp>
        <p:nvGrpSpPr>
          <p:cNvPr id="19" name="组合 10"/>
          <p:cNvGrpSpPr>
            <a:grpSpLocks/>
          </p:cNvGrpSpPr>
          <p:nvPr/>
        </p:nvGrpSpPr>
        <p:grpSpPr bwMode="auto">
          <a:xfrm>
            <a:off x="7728570" y="6230169"/>
            <a:ext cx="3043237" cy="504825"/>
            <a:chOff x="0" y="0"/>
            <a:chExt cx="3043478" cy="504056"/>
          </a:xfrm>
        </p:grpSpPr>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2319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p:cNvSpPr>
              <a:spLocks noChangeArrowheads="1"/>
            </p:cNvSpPr>
            <p:nvPr/>
          </p:nvSpPr>
          <p:spPr bwMode="auto">
            <a:xfrm>
              <a:off x="523197" y="72008"/>
              <a:ext cx="2520281" cy="39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宋体" charset="0"/>
                  <a:sym typeface="Calibri" charset="0"/>
                </a:defRPr>
              </a:lvl1pPr>
              <a:lvl2pPr marL="742950" indent="-285750">
                <a:spcBef>
                  <a:spcPct val="20000"/>
                </a:spcBef>
                <a:buFont typeface="Arial" charset="0"/>
                <a:buChar char="–"/>
                <a:defRPr sz="2800">
                  <a:solidFill>
                    <a:schemeClr val="tx1"/>
                  </a:solidFill>
                  <a:latin typeface="Calibri" charset="0"/>
                  <a:ea typeface="宋体" charset="0"/>
                  <a:sym typeface="Calibri" charset="0"/>
                </a:defRPr>
              </a:lvl2pPr>
              <a:lvl3pPr marL="1143000" indent="-228600">
                <a:spcBef>
                  <a:spcPct val="20000"/>
                </a:spcBef>
                <a:buFont typeface="Arial" charset="0"/>
                <a:buChar char="•"/>
                <a:defRPr sz="2400">
                  <a:solidFill>
                    <a:schemeClr val="tx1"/>
                  </a:solidFill>
                  <a:latin typeface="Calibri" charset="0"/>
                  <a:ea typeface="宋体" charset="0"/>
                  <a:sym typeface="Calibri" charset="0"/>
                </a:defRPr>
              </a:lvl3pPr>
              <a:lvl4pPr marL="1600200" indent="-228600">
                <a:spcBef>
                  <a:spcPct val="20000"/>
                </a:spcBef>
                <a:buFont typeface="Arial" charset="0"/>
                <a:buChar char="–"/>
                <a:defRPr sz="2000">
                  <a:solidFill>
                    <a:schemeClr val="tx1"/>
                  </a:solidFill>
                  <a:latin typeface="Calibri" charset="0"/>
                  <a:ea typeface="宋体" charset="0"/>
                  <a:sym typeface="Calibri" charset="0"/>
                </a:defRPr>
              </a:lvl4pPr>
              <a:lvl5pPr marL="2057400" indent="-228600">
                <a:spcBef>
                  <a:spcPct val="20000"/>
                </a:spcBef>
                <a:buFont typeface="Arial" charset="0"/>
                <a:buChar char="»"/>
                <a:defRPr sz="2000">
                  <a:solidFill>
                    <a:schemeClr val="tx1"/>
                  </a:solidFill>
                  <a:latin typeface="Calibri" charset="0"/>
                  <a:ea typeface="宋体" charset="0"/>
                  <a:sym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0"/>
                  <a:sym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0"/>
                  <a:sym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0"/>
                  <a:sym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0"/>
                  <a:sym typeface="Calibri" charset="0"/>
                </a:defRPr>
              </a:lvl9pPr>
            </a:lstStyle>
            <a:p>
              <a:pPr eaLnBrk="1" hangingPunct="1">
                <a:spcBef>
                  <a:spcPct val="0"/>
                </a:spcBef>
                <a:buFont typeface="Arial" charset="0"/>
                <a:buNone/>
              </a:pPr>
              <a:r>
                <a:rPr lang="zh-CN" altLang="en-US" sz="2000">
                  <a:solidFill>
                    <a:srgbClr val="4BACC6"/>
                  </a:solidFill>
                  <a:sym typeface="宋体" charset="0"/>
                </a:rPr>
                <a:t>光华中西医结合医院</a:t>
              </a:r>
            </a:p>
          </p:txBody>
        </p:sp>
      </p:grpSp>
      <p:sp>
        <p:nvSpPr>
          <p:cNvPr id="22" name="下箭头 21"/>
          <p:cNvSpPr/>
          <p:nvPr/>
        </p:nvSpPr>
        <p:spPr>
          <a:xfrm rot="10800000">
            <a:off x="9730750" y="992684"/>
            <a:ext cx="366102" cy="5428882"/>
          </a:xfrm>
          <a:prstGeom prst="downArrow">
            <a:avLst/>
          </a:prstGeom>
          <a:gradFill>
            <a:gsLst>
              <a:gs pos="0">
                <a:srgbClr val="FF0000"/>
              </a:gs>
              <a:gs pos="100000">
                <a:schemeClr val="accent2">
                  <a:lumMod val="97000"/>
                  <a:lumOff val="3000"/>
                </a:schemeClr>
              </a:gs>
              <a:gs pos="100000">
                <a:schemeClr val="accent2">
                  <a:lumMod val="60000"/>
                  <a:lumOff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SimHei" charset="0"/>
              <a:ea typeface="SimHei" charset="0"/>
              <a:cs typeface="SimHei" charset="0"/>
            </a:endParaRPr>
          </a:p>
        </p:txBody>
      </p:sp>
      <p:sp>
        <p:nvSpPr>
          <p:cNvPr id="23" name="矩形 22"/>
          <p:cNvSpPr/>
          <p:nvPr/>
        </p:nvSpPr>
        <p:spPr>
          <a:xfrm>
            <a:off x="9926693" y="3193517"/>
            <a:ext cx="1382131" cy="1938992"/>
          </a:xfrm>
          <a:prstGeom prst="rect">
            <a:avLst/>
          </a:prstGeom>
        </p:spPr>
        <p:txBody>
          <a:bodyPr wrap="square">
            <a:spAutoFit/>
          </a:bodyPr>
          <a:lstStyle/>
          <a:p>
            <a:pPr marL="285750" indent="-285750">
              <a:lnSpc>
                <a:spcPct val="200000"/>
              </a:lnSpc>
              <a:buFont typeface="Wingdings" charset="2"/>
              <a:buChar char="Ø"/>
            </a:pPr>
            <a:r>
              <a:rPr kumimoji="1" lang="zh-CN" altLang="en-US" sz="1600" b="1" dirty="0" smtClean="0">
                <a:latin typeface="SimHei" charset="0"/>
                <a:ea typeface="SimHei" charset="0"/>
                <a:cs typeface="SimHei" charset="0"/>
              </a:rPr>
              <a:t>早诊断</a:t>
            </a:r>
            <a:endParaRPr kumimoji="1" lang="en-US" altLang="zh-CN" sz="1600" b="1" dirty="0" smtClean="0">
              <a:latin typeface="SimHei" charset="0"/>
              <a:ea typeface="SimHei" charset="0"/>
              <a:cs typeface="SimHei" charset="0"/>
            </a:endParaRPr>
          </a:p>
          <a:p>
            <a:pPr marL="285750" indent="-285750">
              <a:lnSpc>
                <a:spcPct val="200000"/>
              </a:lnSpc>
              <a:buFont typeface="Wingdings" charset="2"/>
              <a:buChar char="Ø"/>
            </a:pPr>
            <a:r>
              <a:rPr kumimoji="1" lang="zh-CN" altLang="en-US" sz="1600" b="1" dirty="0" smtClean="0">
                <a:latin typeface="SimHei" charset="0"/>
                <a:ea typeface="SimHei" charset="0"/>
                <a:cs typeface="SimHei" charset="0"/>
              </a:rPr>
              <a:t>早治疗</a:t>
            </a:r>
            <a:endParaRPr kumimoji="1" lang="en-US" altLang="zh-CN" sz="1600" b="1" dirty="0" smtClean="0">
              <a:latin typeface="SimHei" charset="0"/>
              <a:ea typeface="SimHei" charset="0"/>
              <a:cs typeface="SimHei" charset="0"/>
            </a:endParaRPr>
          </a:p>
          <a:p>
            <a:pPr marL="285750" indent="-285750">
              <a:lnSpc>
                <a:spcPct val="200000"/>
              </a:lnSpc>
              <a:buFont typeface="Wingdings" charset="2"/>
              <a:buChar char="Ø"/>
            </a:pPr>
            <a:r>
              <a:rPr kumimoji="1" lang="zh-CN" altLang="en-US" sz="1600" b="1" dirty="0" smtClean="0">
                <a:latin typeface="SimHei" charset="0"/>
                <a:ea typeface="SimHei" charset="0"/>
                <a:cs typeface="SimHei" charset="0"/>
              </a:rPr>
              <a:t>早达标</a:t>
            </a:r>
            <a:r>
              <a:rPr kumimoji="1" lang="en-US" altLang="zh-CN" sz="1600" b="1" dirty="0" smtClean="0">
                <a:latin typeface="SimHei" charset="0"/>
                <a:ea typeface="SimHei" charset="0"/>
                <a:cs typeface="SimHei" charset="0"/>
              </a:rPr>
              <a:t>/</a:t>
            </a:r>
            <a:endParaRPr kumimoji="1" lang="zh-CN" altLang="en-US" sz="1600" b="1" dirty="0">
              <a:latin typeface="SimHei" charset="0"/>
              <a:ea typeface="SimHei" charset="0"/>
              <a:cs typeface="SimHei" charset="0"/>
            </a:endParaRPr>
          </a:p>
          <a:p>
            <a:pPr>
              <a:lnSpc>
                <a:spcPct val="200000"/>
              </a:lnSpc>
            </a:pPr>
            <a:r>
              <a:rPr kumimoji="1" lang="zh-CN" altLang="en-US" sz="1200" b="1" dirty="0" smtClean="0">
                <a:latin typeface="SimHei" charset="0"/>
                <a:ea typeface="SimHei" charset="0"/>
                <a:cs typeface="SimHei" charset="0"/>
              </a:rPr>
              <a:t>   低疾病活动度</a:t>
            </a:r>
            <a:endParaRPr kumimoji="1" lang="zh-CN" altLang="en-US" sz="1200" b="1" dirty="0">
              <a:latin typeface="SimHei" charset="0"/>
              <a:ea typeface="SimHei" charset="0"/>
              <a:cs typeface="SimHei" charset="0"/>
            </a:endParaRPr>
          </a:p>
        </p:txBody>
      </p:sp>
      <p:sp>
        <p:nvSpPr>
          <p:cNvPr id="16" name="闪电形 15"/>
          <p:cNvSpPr/>
          <p:nvPr/>
        </p:nvSpPr>
        <p:spPr>
          <a:xfrm rot="10800000">
            <a:off x="10096852" y="2210307"/>
            <a:ext cx="914400" cy="914400"/>
          </a:xfrm>
          <a:prstGeom prst="lightningBol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rot="19923329">
            <a:off x="10449841" y="1617390"/>
            <a:ext cx="431419" cy="1200329"/>
          </a:xfrm>
          <a:prstGeom prst="rect">
            <a:avLst/>
          </a:prstGeom>
          <a:noFill/>
        </p:spPr>
        <p:txBody>
          <a:bodyPr wrap="square" rtlCol="0">
            <a:spAutoFit/>
          </a:bodyPr>
          <a:lstStyle/>
          <a:p>
            <a:r>
              <a:rPr kumimoji="1" lang="zh-CN" altLang="en-US" b="1" dirty="0" smtClean="0">
                <a:solidFill>
                  <a:srgbClr val="002060"/>
                </a:solidFill>
                <a:latin typeface="Microsoft YaHei" charset="0"/>
                <a:ea typeface="Microsoft YaHei" charset="0"/>
                <a:cs typeface="Microsoft YaHei" charset="0"/>
              </a:rPr>
              <a:t>预防治疗</a:t>
            </a:r>
            <a:endParaRPr kumimoji="1" lang="zh-CN" altLang="en-US" b="1" dirty="0">
              <a:solidFill>
                <a:srgbClr val="00206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5936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16"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中医四诊信息收集</a:t>
            </a:r>
          </a:p>
        </p:txBody>
      </p:sp>
      <p:graphicFrame>
        <p:nvGraphicFramePr>
          <p:cNvPr id="2" name="图示 1"/>
          <p:cNvGraphicFramePr/>
          <p:nvPr>
            <p:extLst>
              <p:ext uri="{D42A27DB-BD31-4B8C-83A1-F6EECF244321}">
                <p14:modId xmlns:p14="http://schemas.microsoft.com/office/powerpoint/2010/main" val="1646414072"/>
              </p:ext>
            </p:extLst>
          </p:nvPr>
        </p:nvGraphicFramePr>
        <p:xfrm>
          <a:off x="961697" y="1318756"/>
          <a:ext cx="10826020" cy="4908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274703" y="6267868"/>
            <a:ext cx="8513014" cy="646331"/>
          </a:xfrm>
          <a:prstGeom prst="rect">
            <a:avLst/>
          </a:prstGeom>
        </p:spPr>
        <p:txBody>
          <a:bodyPr wrap="square">
            <a:spAutoFit/>
          </a:bodyPr>
          <a:lstStyle/>
          <a:p>
            <a:r>
              <a:rPr lang="en-US" altLang="zh-CN" dirty="0" smtClean="0"/>
              <a:t>——</a:t>
            </a:r>
            <a:r>
              <a:rPr lang="zh-CN" altLang="zh-CN" dirty="0" smtClean="0"/>
              <a:t>参照</a:t>
            </a:r>
            <a:r>
              <a:rPr lang="zh-CN" altLang="zh-CN" dirty="0"/>
              <a:t>《中药新药临床研究指导原则》中中药新药</a:t>
            </a:r>
            <a:r>
              <a:rPr lang="zh-CN" altLang="zh-CN" dirty="0" smtClean="0"/>
              <a:t>治疗</a:t>
            </a:r>
            <a:r>
              <a:rPr lang="zh-CN" altLang="en-US" dirty="0" smtClean="0"/>
              <a:t>类风湿关节炎</a:t>
            </a:r>
            <a:r>
              <a:rPr lang="zh-CN" altLang="zh-CN" dirty="0" smtClean="0"/>
              <a:t>的</a:t>
            </a:r>
            <a:r>
              <a:rPr lang="zh-CN" altLang="zh-CN" dirty="0"/>
              <a:t>临床研究指导原则</a:t>
            </a:r>
            <a:endParaRPr lang="zh-CN"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dirty="0" smtClean="0">
                <a:latin typeface="微软雅黑" panose="020B0503020204020204" charset="-122"/>
                <a:ea typeface="微软雅黑" panose="020B0503020204020204" charset="-122"/>
              </a:rPr>
              <a:t>中医四诊信息收集</a:t>
            </a:r>
          </a:p>
        </p:txBody>
      </p:sp>
      <p:pic>
        <p:nvPicPr>
          <p:cNvPr id="6" name="Picture 2" descr="https://ss2.bdstatic.com/70cFvnSh_Q1YnxGkpoWK1HF6hhy/it/u=2720746815,2404156941&amp;fm=200&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092" y="3648514"/>
            <a:ext cx="3498850"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956534" y="1529282"/>
            <a:ext cx="3647966" cy="1938992"/>
          </a:xfrm>
          <a:prstGeom prst="rect">
            <a:avLst/>
          </a:prstGeom>
        </p:spPr>
        <p:txBody>
          <a:bodyPr wrap="square">
            <a:spAutoFit/>
          </a:bodyPr>
          <a:lstStyle/>
          <a:p>
            <a:r>
              <a:rPr lang="zh-CN" altLang="en-US" sz="2000" b="1" dirty="0"/>
              <a:t>证</a:t>
            </a:r>
            <a:r>
              <a:rPr lang="zh-CN" altLang="en-US" sz="2000" b="1" dirty="0" smtClean="0"/>
              <a:t>候积分辩证规则</a:t>
            </a:r>
            <a:r>
              <a:rPr lang="zh-CN" altLang="en-US" sz="2000" dirty="0" smtClean="0"/>
              <a:t>：</a:t>
            </a:r>
            <a:endParaRPr lang="en-US" altLang="zh-CN" sz="2000" dirty="0" smtClean="0"/>
          </a:p>
          <a:p>
            <a:r>
              <a:rPr lang="zh-CN" altLang="en-US" sz="2000" dirty="0" smtClean="0"/>
              <a:t>符合</a:t>
            </a:r>
            <a:r>
              <a:rPr lang="en-US" altLang="zh-CN" sz="2000" dirty="0" smtClean="0"/>
              <a:t>1</a:t>
            </a:r>
            <a:r>
              <a:rPr lang="zh-CN" altLang="en-US" sz="2000" dirty="0" smtClean="0"/>
              <a:t>条主症积</a:t>
            </a:r>
            <a:r>
              <a:rPr lang="en-US" altLang="zh-CN" sz="2000" dirty="0"/>
              <a:t>2</a:t>
            </a:r>
            <a:r>
              <a:rPr lang="zh-CN" altLang="en-US" sz="2000" dirty="0" smtClean="0"/>
              <a:t>分；</a:t>
            </a:r>
            <a:endParaRPr lang="en-US" altLang="zh-CN" sz="2000" dirty="0" smtClean="0"/>
          </a:p>
          <a:p>
            <a:r>
              <a:rPr lang="zh-CN" altLang="en-US" sz="2000" dirty="0" smtClean="0"/>
              <a:t>符合</a:t>
            </a:r>
            <a:r>
              <a:rPr lang="en-US" altLang="zh-CN" sz="2000" dirty="0" smtClean="0"/>
              <a:t>1</a:t>
            </a:r>
            <a:r>
              <a:rPr lang="zh-CN" altLang="en-US" sz="2000" dirty="0" smtClean="0"/>
              <a:t>条次症积</a:t>
            </a:r>
            <a:r>
              <a:rPr lang="en-US" altLang="zh-CN" sz="2000" dirty="0" smtClean="0"/>
              <a:t>1</a:t>
            </a:r>
            <a:r>
              <a:rPr lang="zh-CN" altLang="en-US" sz="2000" dirty="0" smtClean="0"/>
              <a:t>分；</a:t>
            </a:r>
            <a:endParaRPr lang="en-US" altLang="zh-CN" sz="2000" dirty="0" smtClean="0"/>
          </a:p>
          <a:p>
            <a:r>
              <a:rPr lang="zh-CN" altLang="en-US" sz="2000" dirty="0" smtClean="0"/>
              <a:t>符合舌苔积</a:t>
            </a:r>
            <a:r>
              <a:rPr lang="en-US" altLang="zh-CN" sz="2000" dirty="0" smtClean="0"/>
              <a:t>2</a:t>
            </a:r>
            <a:r>
              <a:rPr lang="zh-CN" altLang="en-US" sz="2000" dirty="0" smtClean="0"/>
              <a:t>分；</a:t>
            </a:r>
            <a:endParaRPr lang="en-US" altLang="zh-CN" sz="2000" dirty="0" smtClean="0"/>
          </a:p>
          <a:p>
            <a:r>
              <a:rPr lang="zh-CN" altLang="en-US" sz="2000" dirty="0" smtClean="0"/>
              <a:t>符合脉象积</a:t>
            </a:r>
            <a:r>
              <a:rPr lang="en-US" altLang="zh-CN" sz="2000" dirty="0" smtClean="0"/>
              <a:t>1</a:t>
            </a:r>
            <a:r>
              <a:rPr lang="zh-CN" altLang="en-US" sz="2000" dirty="0" smtClean="0"/>
              <a:t>分；</a:t>
            </a:r>
            <a:endParaRPr lang="en-US" altLang="zh-CN" sz="2000" dirty="0" smtClean="0"/>
          </a:p>
          <a:p>
            <a:r>
              <a:rPr lang="zh-CN" altLang="en-US" sz="2000" dirty="0" smtClean="0"/>
              <a:t>总分≥</a:t>
            </a:r>
            <a:r>
              <a:rPr lang="en-US" altLang="zh-CN" sz="2000" dirty="0" smtClean="0"/>
              <a:t>4</a:t>
            </a:r>
            <a:r>
              <a:rPr lang="zh-CN" altLang="en-US" sz="2000" dirty="0" smtClean="0"/>
              <a:t>分辩证成立</a:t>
            </a:r>
            <a:endParaRPr lang="en-US" altLang="zh-CN" sz="2000" dirty="0" smtClean="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85" t="4669" r="50991" b="8136"/>
          <a:stretch/>
        </p:blipFill>
        <p:spPr bwMode="auto">
          <a:xfrm>
            <a:off x="189185" y="195373"/>
            <a:ext cx="4051738" cy="410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2589" t="6508" r="4439" b="33340"/>
          <a:stretch/>
        </p:blipFill>
        <p:spPr bwMode="auto">
          <a:xfrm>
            <a:off x="341950" y="4120850"/>
            <a:ext cx="3898973" cy="2593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en-US" altLang="zh-CN" sz="3600" b="0" dirty="0">
                <a:solidFill>
                  <a:srgbClr val="000000"/>
                </a:solidFill>
                <a:latin typeface="Times New Roman" panose="02020603050405020304" charset="0"/>
                <a:sym typeface="Times New Roman" panose="02020603050405020304" charset="0"/>
              </a:rPr>
              <a:t> </a:t>
            </a:r>
            <a:r>
              <a:rPr lang="zh-CN" altLang="en-US" sz="3600" b="0" dirty="0" smtClean="0">
                <a:solidFill>
                  <a:srgbClr val="000000"/>
                </a:solidFill>
                <a:latin typeface="Times New Roman" panose="02020603050405020304" charset="0"/>
                <a:sym typeface="Times New Roman" panose="02020603050405020304" charset="0"/>
              </a:rPr>
              <a:t>证候分布情况</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charset="0"/>
            </a:endParaRPr>
          </a:p>
        </p:txBody>
      </p:sp>
      <p:sp>
        <p:nvSpPr>
          <p:cNvPr id="8" name="矩形 7"/>
          <p:cNvSpPr/>
          <p:nvPr/>
        </p:nvSpPr>
        <p:spPr>
          <a:xfrm>
            <a:off x="6515642" y="1515052"/>
            <a:ext cx="5040481" cy="1077218"/>
          </a:xfrm>
          <a:prstGeom prst="rect">
            <a:avLst/>
          </a:prstGeom>
        </p:spPr>
        <p:txBody>
          <a:bodyPr wrap="square">
            <a:spAutoFit/>
          </a:bodyPr>
          <a:lstStyle/>
          <a:p>
            <a:r>
              <a:rPr lang="zh-CN" altLang="en-US" sz="2000" b="1" dirty="0" smtClean="0"/>
              <a:t>根据证候积分辩证规则，</a:t>
            </a:r>
            <a:r>
              <a:rPr lang="zh-CN" altLang="en-US" sz="2000" b="1" dirty="0"/>
              <a:t>得到有效</a:t>
            </a:r>
            <a:r>
              <a:rPr lang="zh-CN" altLang="zh-CN" sz="2000" b="1" dirty="0"/>
              <a:t>病例数为</a:t>
            </a:r>
            <a:r>
              <a:rPr lang="en-US" altLang="zh-CN" sz="2400" b="1" dirty="0" smtClean="0"/>
              <a:t>2984</a:t>
            </a:r>
            <a:r>
              <a:rPr lang="zh-CN" altLang="en-US" sz="2400" b="1" dirty="0" smtClean="0"/>
              <a:t>，</a:t>
            </a:r>
            <a:r>
              <a:rPr lang="zh-CN" altLang="zh-CN" sz="2000" b="1" dirty="0"/>
              <a:t>肝肾亏虚证患者比例为</a:t>
            </a:r>
            <a:r>
              <a:rPr lang="en-US" altLang="zh-CN" sz="2000" b="1" dirty="0"/>
              <a:t>51.89%</a:t>
            </a:r>
            <a:r>
              <a:rPr lang="zh-CN" altLang="zh-CN" sz="2000" b="1" dirty="0"/>
              <a:t>，为最常见证型。</a:t>
            </a:r>
            <a:endParaRPr lang="en-US" altLang="zh-CN" sz="2000" b="1" dirty="0"/>
          </a:p>
        </p:txBody>
      </p:sp>
      <p:pic>
        <p:nvPicPr>
          <p:cNvPr id="11" name="图片 10"/>
          <p:cNvPicPr/>
          <p:nvPr/>
        </p:nvPicPr>
        <p:blipFill>
          <a:blip r:embed="rId2"/>
          <a:stretch>
            <a:fillRect/>
          </a:stretch>
        </p:blipFill>
        <p:spPr>
          <a:xfrm>
            <a:off x="434537" y="1875231"/>
            <a:ext cx="5336948" cy="3727042"/>
          </a:xfrm>
          <a:prstGeom prst="rect">
            <a:avLst/>
          </a:prstGeom>
        </p:spPr>
      </p:pic>
      <p:graphicFrame>
        <p:nvGraphicFramePr>
          <p:cNvPr id="12" name="表格 11"/>
          <p:cNvGraphicFramePr>
            <a:graphicFrameLocks noGrp="1"/>
          </p:cNvGraphicFramePr>
          <p:nvPr>
            <p:extLst>
              <p:ext uri="{D42A27DB-BD31-4B8C-83A1-F6EECF244321}">
                <p14:modId xmlns:p14="http://schemas.microsoft.com/office/powerpoint/2010/main" val="744738003"/>
              </p:ext>
            </p:extLst>
          </p:nvPr>
        </p:nvGraphicFramePr>
        <p:xfrm>
          <a:off x="6766165" y="2891815"/>
          <a:ext cx="4539434" cy="2808000"/>
        </p:xfrm>
        <a:graphic>
          <a:graphicData uri="http://schemas.openxmlformats.org/drawingml/2006/table">
            <a:tbl>
              <a:tblPr firstRow="1" firstCol="1" lastRow="1" lastCol="1">
                <a:tableStyleId>{9D7B26C5-4107-4FEC-AEDC-1716B250A1EF}</a:tableStyleId>
              </a:tblPr>
              <a:tblGrid>
                <a:gridCol w="1730303">
                  <a:extLst>
                    <a:ext uri="{9D8B030D-6E8A-4147-A177-3AD203B41FA5}">
                      <a16:colId xmlns:a16="http://schemas.microsoft.com/office/drawing/2014/main" val="20000"/>
                    </a:ext>
                  </a:extLst>
                </a:gridCol>
                <a:gridCol w="1296199">
                  <a:extLst>
                    <a:ext uri="{9D8B030D-6E8A-4147-A177-3AD203B41FA5}">
                      <a16:colId xmlns:a16="http://schemas.microsoft.com/office/drawing/2014/main" val="20001"/>
                    </a:ext>
                  </a:extLst>
                </a:gridCol>
                <a:gridCol w="1512932">
                  <a:extLst>
                    <a:ext uri="{9D8B030D-6E8A-4147-A177-3AD203B41FA5}">
                      <a16:colId xmlns:a16="http://schemas.microsoft.com/office/drawing/2014/main" val="20002"/>
                    </a:ext>
                  </a:extLst>
                </a:gridCol>
              </a:tblGrid>
              <a:tr h="468000">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分型</a:t>
                      </a:r>
                      <a:endParaRPr lang="zh-CN" sz="1800" b="0" dirty="0">
                        <a:effectLst/>
                        <a:uFill>
                          <a:solidFill>
                            <a:srgbClr val="000000"/>
                          </a:solidFill>
                        </a:uFill>
                        <a:latin typeface="+mn-ea"/>
                        <a:ea typeface="+mn-ea"/>
                        <a:cs typeface="Times New Roman" panose="02020603050405020304"/>
                      </a:endParaRPr>
                    </a:p>
                  </a:txBody>
                  <a:tcPr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zh-CN" altLang="en-US" sz="1800" b="0" dirty="0" smtClean="0">
                          <a:effectLst/>
                          <a:uFill>
                            <a:solidFill>
                              <a:srgbClr val="000000"/>
                            </a:solidFill>
                          </a:uFill>
                          <a:latin typeface="+mn-ea"/>
                          <a:ea typeface="+mn-ea"/>
                          <a:cs typeface="Times New Roman" panose="02020603050405020304"/>
                        </a:rPr>
                        <a:t>病例数</a:t>
                      </a:r>
                      <a:endParaRPr lang="zh-CN" sz="1800" b="0" dirty="0">
                        <a:effectLst/>
                        <a:uFill>
                          <a:solidFill>
                            <a:srgbClr val="000000"/>
                          </a:solidFill>
                        </a:uFill>
                        <a:latin typeface="+mn-ea"/>
                        <a:ea typeface="+mn-ea"/>
                        <a:cs typeface="Times New Roman" panose="02020603050405020304"/>
                      </a:endParaRPr>
                    </a:p>
                  </a:txBody>
                  <a:tcPr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80"/>
                        </a:spcBef>
                        <a:spcAft>
                          <a:spcPts val="180"/>
                        </a:spcAft>
                      </a:pPr>
                      <a:r>
                        <a:rPr lang="en-US" sz="1800" b="0" dirty="0">
                          <a:effectLst/>
                          <a:uFill>
                            <a:solidFill>
                              <a:srgbClr val="000000"/>
                            </a:solidFill>
                          </a:uFill>
                          <a:latin typeface="+mn-ea"/>
                          <a:ea typeface="+mn-ea"/>
                        </a:rPr>
                        <a:t>比例</a:t>
                      </a:r>
                      <a:endParaRPr lang="zh-CN" sz="1800" b="0" dirty="0">
                        <a:effectLst/>
                        <a:uFill>
                          <a:solidFill>
                            <a:srgbClr val="000000"/>
                          </a:solidFill>
                        </a:uFill>
                        <a:latin typeface="+mn-ea"/>
                        <a:ea typeface="+mn-ea"/>
                        <a:cs typeface="Times New Roman" panose="02020603050405020304"/>
                      </a:endParaRPr>
                    </a:p>
                  </a:txBody>
                  <a:tcPr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marL="0" algn="ctr" defTabSz="914400" rtl="0" eaLnBrk="1" latinLnBrk="0" hangingPunct="1">
                        <a:spcBef>
                          <a:spcPts val="180"/>
                        </a:spcBef>
                        <a:spcAft>
                          <a:spcPts val="180"/>
                        </a:spcAft>
                      </a:pPr>
                      <a:r>
                        <a:rPr lang="en-US" sz="1800" b="0" kern="1200" dirty="0" err="1">
                          <a:solidFill>
                            <a:schemeClr val="tx1"/>
                          </a:solidFill>
                          <a:effectLst/>
                          <a:uFill>
                            <a:solidFill>
                              <a:srgbClr val="000000"/>
                            </a:solidFill>
                          </a:uFill>
                          <a:latin typeface="+mn-ea"/>
                          <a:ea typeface="+mn-ea"/>
                          <a:cs typeface="+mn-cs"/>
                        </a:rPr>
                        <a:t>寒湿阻络证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289</a:t>
                      </a:r>
                      <a:endParaRPr lang="zh-CN" sz="1800" b="0" kern="120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9.75%</a:t>
                      </a:r>
                      <a:endParaRPr lang="zh-CN" sz="1800" b="0" kern="120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8000">
                <a:tc>
                  <a:txBody>
                    <a:bodyPr/>
                    <a:lstStyle/>
                    <a:p>
                      <a:pPr marL="0" algn="ctr" defTabSz="914400" rtl="0" eaLnBrk="1" latinLnBrk="0" hangingPunct="1">
                        <a:spcBef>
                          <a:spcPts val="180"/>
                        </a:spcBef>
                        <a:spcAft>
                          <a:spcPts val="180"/>
                        </a:spcAft>
                      </a:pPr>
                      <a:r>
                        <a:rPr lang="en-US" sz="1800" b="1" kern="1200" dirty="0" err="1">
                          <a:solidFill>
                            <a:srgbClr val="0070C0"/>
                          </a:solidFill>
                          <a:effectLst/>
                          <a:uFill>
                            <a:solidFill>
                              <a:srgbClr val="000000"/>
                            </a:solidFill>
                          </a:uFill>
                          <a:latin typeface="+mn-ea"/>
                          <a:ea typeface="+mn-ea"/>
                          <a:cs typeface="+mn-cs"/>
                        </a:rPr>
                        <a:t>肝肾亏虚证</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1538</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1" kern="1200" dirty="0">
                          <a:solidFill>
                            <a:srgbClr val="0070C0"/>
                          </a:solidFill>
                          <a:effectLst/>
                          <a:uFill>
                            <a:solidFill>
                              <a:srgbClr val="000000"/>
                            </a:solidFill>
                          </a:uFill>
                          <a:latin typeface="+mn-ea"/>
                          <a:ea typeface="+mn-ea"/>
                          <a:cs typeface="+mn-cs"/>
                        </a:rPr>
                        <a:t>51.89%</a:t>
                      </a:r>
                      <a:endParaRPr lang="zh-CN" sz="1800" b="1" kern="1200" dirty="0">
                        <a:solidFill>
                          <a:srgbClr val="0070C0"/>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8000">
                <a:tc>
                  <a:txBody>
                    <a:bodyPr/>
                    <a:lstStyle/>
                    <a:p>
                      <a:pPr marL="0" algn="ctr" defTabSz="914400" rtl="0" eaLnBrk="1" latinLnBrk="0" hangingPunct="1">
                        <a:spcBef>
                          <a:spcPts val="180"/>
                        </a:spcBef>
                        <a:spcAft>
                          <a:spcPts val="180"/>
                        </a:spcAft>
                      </a:pPr>
                      <a:r>
                        <a:rPr lang="en-US" sz="1800" b="0" kern="1200" dirty="0" err="1">
                          <a:solidFill>
                            <a:schemeClr val="tx1"/>
                          </a:solidFill>
                          <a:effectLst/>
                          <a:uFill>
                            <a:solidFill>
                              <a:srgbClr val="000000"/>
                            </a:solidFill>
                          </a:uFill>
                          <a:latin typeface="+mn-ea"/>
                          <a:ea typeface="+mn-ea"/>
                          <a:cs typeface="+mn-cs"/>
                        </a:rPr>
                        <a:t>气血亏虚证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139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4.69%</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8000">
                <a:tc>
                  <a:txBody>
                    <a:bodyPr/>
                    <a:lstStyle/>
                    <a:p>
                      <a:pPr marL="0" algn="ctr" defTabSz="914400" rtl="0" eaLnBrk="1" latinLnBrk="0" hangingPunct="1">
                        <a:spcBef>
                          <a:spcPts val="180"/>
                        </a:spcBef>
                        <a:spcAft>
                          <a:spcPts val="180"/>
                        </a:spcAft>
                      </a:pPr>
                      <a:r>
                        <a:rPr lang="en-US" sz="1800" b="0" kern="1200" dirty="0" err="1">
                          <a:solidFill>
                            <a:schemeClr val="tx1"/>
                          </a:solidFill>
                          <a:effectLst/>
                          <a:uFill>
                            <a:solidFill>
                              <a:srgbClr val="000000"/>
                            </a:solidFill>
                          </a:uFill>
                          <a:latin typeface="+mn-ea"/>
                          <a:ea typeface="+mn-ea"/>
                          <a:cs typeface="+mn-cs"/>
                        </a:rPr>
                        <a:t>湿热痹阻证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685</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23.11%</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8000">
                <a:tc>
                  <a:txBody>
                    <a:bodyPr/>
                    <a:lstStyle/>
                    <a:p>
                      <a:pPr marL="0" algn="ctr" defTabSz="914400" rtl="0" eaLnBrk="1" latinLnBrk="0" hangingPunct="1">
                        <a:spcBef>
                          <a:spcPts val="180"/>
                        </a:spcBef>
                        <a:spcAft>
                          <a:spcPts val="180"/>
                        </a:spcAft>
                      </a:pPr>
                      <a:r>
                        <a:rPr lang="en-US" sz="1800" b="0" kern="1200" dirty="0" err="1">
                          <a:solidFill>
                            <a:schemeClr val="tx1"/>
                          </a:solidFill>
                          <a:effectLst/>
                          <a:uFill>
                            <a:solidFill>
                              <a:srgbClr val="000000"/>
                            </a:solidFill>
                          </a:uFill>
                          <a:latin typeface="+mn-ea"/>
                          <a:ea typeface="+mn-ea"/>
                          <a:cs typeface="+mn-cs"/>
                        </a:rPr>
                        <a:t>痰瘀互结证</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a:solidFill>
                            <a:schemeClr val="tx1"/>
                          </a:solidFill>
                          <a:effectLst/>
                          <a:uFill>
                            <a:solidFill>
                              <a:srgbClr val="000000"/>
                            </a:solidFill>
                          </a:uFill>
                          <a:latin typeface="+mn-ea"/>
                          <a:ea typeface="+mn-ea"/>
                          <a:cs typeface="+mn-cs"/>
                        </a:rPr>
                        <a:t>313</a:t>
                      </a:r>
                      <a:endParaRPr lang="zh-CN" sz="1800" b="0" kern="120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spcBef>
                          <a:spcPts val="180"/>
                        </a:spcBef>
                        <a:spcAft>
                          <a:spcPts val="180"/>
                        </a:spcAft>
                      </a:pPr>
                      <a:r>
                        <a:rPr lang="en-US" sz="1800" b="0" kern="1200" dirty="0">
                          <a:solidFill>
                            <a:schemeClr val="tx1"/>
                          </a:solidFill>
                          <a:effectLst/>
                          <a:uFill>
                            <a:solidFill>
                              <a:srgbClr val="000000"/>
                            </a:solidFill>
                          </a:uFill>
                          <a:latin typeface="+mn-ea"/>
                          <a:ea typeface="+mn-ea"/>
                          <a:cs typeface="+mn-cs"/>
                        </a:rPr>
                        <a:t>10.56%</a:t>
                      </a:r>
                      <a:endParaRPr lang="zh-CN" sz="1800" b="0" kern="1200" dirty="0">
                        <a:solidFill>
                          <a:schemeClr val="tx1"/>
                        </a:solidFill>
                        <a:effectLst/>
                        <a:uFill>
                          <a:solidFill>
                            <a:srgbClr val="000000"/>
                          </a:solidFill>
                        </a:uFill>
                        <a:latin typeface="+mn-ea"/>
                        <a:ea typeface="+mn-ea"/>
                        <a:cs typeface="+mn-cs"/>
                      </a:endParaRPr>
                    </a:p>
                  </a:txBody>
                  <a:tcPr marL="68580" marR="68580"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6"/>
          <p:cNvGraphicFramePr>
            <a:graphicFrameLocks noGrp="1"/>
          </p:cNvGraphicFramePr>
          <p:nvPr>
            <p:ph idx="1"/>
          </p:nvPr>
        </p:nvGraphicFramePr>
        <p:xfrm>
          <a:off x="1775520" y="548681"/>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endParaRPr lang="zh-CN" altLang="en-US" sz="3600" b="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874932028"/>
              </p:ext>
            </p:extLst>
          </p:nvPr>
        </p:nvGraphicFramePr>
        <p:xfrm>
          <a:off x="7236615" y="1800794"/>
          <a:ext cx="4367808" cy="3399686"/>
        </p:xfrm>
        <a:graphic>
          <a:graphicData uri="http://schemas.openxmlformats.org/drawingml/2006/table">
            <a:tbl>
              <a:tblPr>
                <a:tableStyleId>{46F890A9-2807-4EBB-B81D-B2AA78EC7F39}</a:tableStyleId>
              </a:tblPr>
              <a:tblGrid>
                <a:gridCol w="1686668">
                  <a:extLst>
                    <a:ext uri="{9D8B030D-6E8A-4147-A177-3AD203B41FA5}">
                      <a16:colId xmlns:a16="http://schemas.microsoft.com/office/drawing/2014/main" val="20000"/>
                    </a:ext>
                  </a:extLst>
                </a:gridCol>
                <a:gridCol w="1509291">
                  <a:extLst>
                    <a:ext uri="{9D8B030D-6E8A-4147-A177-3AD203B41FA5}">
                      <a16:colId xmlns:a16="http://schemas.microsoft.com/office/drawing/2014/main" val="20001"/>
                    </a:ext>
                  </a:extLst>
                </a:gridCol>
                <a:gridCol w="1171849">
                  <a:extLst>
                    <a:ext uri="{9D8B030D-6E8A-4147-A177-3AD203B41FA5}">
                      <a16:colId xmlns:a16="http://schemas.microsoft.com/office/drawing/2014/main" val="20002"/>
                    </a:ext>
                  </a:extLst>
                </a:gridCol>
              </a:tblGrid>
              <a:tr h="684000">
                <a:tc>
                  <a:txBody>
                    <a:bodyPr/>
                    <a:lstStyle/>
                    <a:p>
                      <a:pPr algn="l">
                        <a:spcBef>
                          <a:spcPts val="180"/>
                        </a:spcBef>
                        <a:spcAft>
                          <a:spcPts val="180"/>
                        </a:spcAft>
                      </a:pPr>
                      <a:r>
                        <a:rPr lang="zh-CN" altLang="en-US" sz="2000" kern="0" dirty="0" smtClean="0">
                          <a:solidFill>
                            <a:schemeClr val="bg1"/>
                          </a:solidFill>
                        </a:rPr>
                        <a:t>药物分类</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000" dirty="0" smtClean="0">
                          <a:solidFill>
                            <a:schemeClr val="bg1"/>
                          </a:solidFill>
                          <a:latin typeface="+mn-ea"/>
                          <a:ea typeface="+mn-ea"/>
                          <a:cs typeface="Times New Roman"/>
                        </a:rPr>
                        <a:t>用药病例数</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000" kern="0" dirty="0">
                          <a:solidFill>
                            <a:schemeClr val="bg1"/>
                          </a:solidFill>
                        </a:rPr>
                        <a:t>比例</a:t>
                      </a:r>
                      <a:endParaRPr lang="zh-CN" altLang="en-US" sz="2000" dirty="0">
                        <a:solidFill>
                          <a:schemeClr val="bg1"/>
                        </a:solidFill>
                        <a:latin typeface="+mn-ea"/>
                        <a:ea typeface="+mn-ea"/>
                        <a:cs typeface="Times New Roman"/>
                      </a:endParaRPr>
                    </a:p>
                  </a:txBody>
                  <a:tcPr anchor="ctr">
                    <a:solidFill>
                      <a:srgbClr val="0070C0"/>
                    </a:solidFill>
                  </a:tcPr>
                </a:tc>
                <a:extLst>
                  <a:ext uri="{0D108BD9-81ED-4DB2-BD59-A6C34878D82A}">
                    <a16:rowId xmlns:a16="http://schemas.microsoft.com/office/drawing/2014/main" val="10000"/>
                  </a:ext>
                </a:extLst>
              </a:tr>
              <a:tr h="460357">
                <a:tc>
                  <a:txBody>
                    <a:bodyPr/>
                    <a:lstStyle/>
                    <a:p>
                      <a:pPr marL="0" algn="l" defTabSz="914400" rtl="0" eaLnBrk="1" latinLnBrk="0" hangingPunct="1">
                        <a:spcBef>
                          <a:spcPts val="180"/>
                        </a:spcBef>
                        <a:spcAft>
                          <a:spcPts val="180"/>
                        </a:spcAft>
                      </a:pPr>
                      <a:r>
                        <a:rPr lang="en-US" sz="2000" kern="0" dirty="0">
                          <a:solidFill>
                            <a:schemeClr val="dk1"/>
                          </a:solidFill>
                          <a:latin typeface="宋体"/>
                          <a:ea typeface="宋体"/>
                          <a:cs typeface="Times New Roman"/>
                        </a:rPr>
                        <a:t>NSAIDS</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2103</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64.81%</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1"/>
                  </a:ext>
                </a:extLst>
              </a:tr>
              <a:tr h="460357">
                <a:tc>
                  <a:txBody>
                    <a:bodyPr/>
                    <a:lstStyle/>
                    <a:p>
                      <a:pPr marL="0" algn="l" defTabSz="914400" rtl="0" eaLnBrk="1" latinLnBrk="0" hangingPunct="1">
                        <a:spcBef>
                          <a:spcPts val="180"/>
                        </a:spcBef>
                        <a:spcAft>
                          <a:spcPts val="180"/>
                        </a:spcAft>
                      </a:pPr>
                      <a:r>
                        <a:rPr lang="en-US" sz="2000" kern="0" dirty="0" err="1">
                          <a:solidFill>
                            <a:schemeClr val="dk1"/>
                          </a:solidFill>
                          <a:latin typeface="宋体"/>
                          <a:ea typeface="宋体"/>
                          <a:cs typeface="Times New Roman"/>
                        </a:rPr>
                        <a:t>激素</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1114</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34.33%</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2"/>
                  </a:ext>
                </a:extLst>
              </a:tr>
              <a:tr h="460357">
                <a:tc>
                  <a:txBody>
                    <a:bodyPr/>
                    <a:lstStyle/>
                    <a:p>
                      <a:pPr marL="0" algn="l" defTabSz="914400" rtl="0" eaLnBrk="1" latinLnBrk="0" hangingPunct="1">
                        <a:spcBef>
                          <a:spcPts val="180"/>
                        </a:spcBef>
                        <a:spcAft>
                          <a:spcPts val="180"/>
                        </a:spcAft>
                      </a:pPr>
                      <a:r>
                        <a:rPr lang="en-US" sz="2000" kern="0" dirty="0" err="1">
                          <a:solidFill>
                            <a:schemeClr val="dk1"/>
                          </a:solidFill>
                          <a:latin typeface="宋体"/>
                          <a:ea typeface="宋体"/>
                          <a:cs typeface="Times New Roman"/>
                        </a:rPr>
                        <a:t>csDMARDs</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2582</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79.57%</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3"/>
                  </a:ext>
                </a:extLst>
              </a:tr>
              <a:tr h="460357">
                <a:tc>
                  <a:txBody>
                    <a:bodyPr/>
                    <a:lstStyle/>
                    <a:p>
                      <a:pPr marL="0" algn="l" defTabSz="914400" rtl="0" eaLnBrk="1" latinLnBrk="0" hangingPunct="1">
                        <a:spcBef>
                          <a:spcPts val="180"/>
                        </a:spcBef>
                        <a:spcAft>
                          <a:spcPts val="180"/>
                        </a:spcAft>
                      </a:pPr>
                      <a:r>
                        <a:rPr lang="en-US" sz="2000" kern="0" dirty="0" err="1">
                          <a:solidFill>
                            <a:schemeClr val="dk1"/>
                          </a:solidFill>
                          <a:latin typeface="宋体"/>
                          <a:ea typeface="宋体"/>
                          <a:cs typeface="Times New Roman"/>
                        </a:rPr>
                        <a:t>bDMARDs</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75</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2.31%</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4"/>
                  </a:ext>
                </a:extLst>
              </a:tr>
              <a:tr h="460357">
                <a:tc>
                  <a:txBody>
                    <a:bodyPr/>
                    <a:lstStyle/>
                    <a:p>
                      <a:pPr marL="0" algn="l" defTabSz="914400" rtl="0" eaLnBrk="1" latinLnBrk="0" hangingPunct="1">
                        <a:spcBef>
                          <a:spcPts val="180"/>
                        </a:spcBef>
                        <a:spcAft>
                          <a:spcPts val="180"/>
                        </a:spcAft>
                      </a:pPr>
                      <a:r>
                        <a:rPr lang="en-US" sz="2000" kern="0" dirty="0" err="1">
                          <a:solidFill>
                            <a:schemeClr val="dk1"/>
                          </a:solidFill>
                          <a:latin typeface="宋体"/>
                          <a:ea typeface="宋体"/>
                          <a:cs typeface="Times New Roman"/>
                        </a:rPr>
                        <a:t>中成药</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1750</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53.93%</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5"/>
                  </a:ext>
                </a:extLst>
              </a:tr>
              <a:tr h="413901">
                <a:tc>
                  <a:txBody>
                    <a:bodyPr/>
                    <a:lstStyle/>
                    <a:p>
                      <a:pPr marL="0" algn="l" defTabSz="914400" rtl="0" eaLnBrk="1" latinLnBrk="0" hangingPunct="1">
                        <a:spcBef>
                          <a:spcPts val="180"/>
                        </a:spcBef>
                        <a:spcAft>
                          <a:spcPts val="180"/>
                        </a:spcAft>
                      </a:pPr>
                      <a:r>
                        <a:rPr lang="en-US" sz="2000" kern="0" dirty="0" err="1">
                          <a:solidFill>
                            <a:schemeClr val="dk1"/>
                          </a:solidFill>
                          <a:latin typeface="宋体"/>
                          <a:ea typeface="宋体"/>
                          <a:cs typeface="Times New Roman"/>
                        </a:rPr>
                        <a:t>其他辅助用药</a:t>
                      </a:r>
                      <a:endParaRPr lang="zh-CN" sz="2000" kern="0" dirty="0">
                        <a:solidFill>
                          <a:schemeClr val="dk1"/>
                        </a:solidFill>
                        <a:latin typeface="宋体"/>
                        <a:ea typeface="宋体"/>
                        <a:cs typeface="Times New Roman"/>
                      </a:endParaRPr>
                    </a:p>
                  </a:txBody>
                  <a:tcPr marL="68580" marR="68580" marT="0" marB="0" anchor="ctr"/>
                </a:tc>
                <a:tc>
                  <a:txBody>
                    <a:bodyPr/>
                    <a:lstStyle/>
                    <a:p>
                      <a:pPr algn="ctr"/>
                      <a:r>
                        <a:rPr lang="en-US" altLang="zh-CN" sz="2000" dirty="0" smtClean="0"/>
                        <a:t>19</a:t>
                      </a:r>
                      <a:endParaRPr lang="zh-CN" altLang="en-US" sz="2000" dirty="0"/>
                    </a:p>
                  </a:txBody>
                  <a:tcPr marL="68580" marR="68580" marT="0" marB="0" anchor="ctr"/>
                </a:tc>
                <a:tc>
                  <a:txBody>
                    <a:bodyPr/>
                    <a:lstStyle/>
                    <a:p>
                      <a:pPr marL="0" algn="ctr" defTabSz="914400" rtl="0" eaLnBrk="1" latinLnBrk="0" hangingPunct="1">
                        <a:spcBef>
                          <a:spcPts val="180"/>
                        </a:spcBef>
                        <a:spcAft>
                          <a:spcPts val="180"/>
                        </a:spcAft>
                      </a:pPr>
                      <a:r>
                        <a:rPr lang="en-US" sz="2000" kern="0" dirty="0" smtClean="0">
                          <a:solidFill>
                            <a:schemeClr val="dk1"/>
                          </a:solidFill>
                          <a:latin typeface="宋体"/>
                          <a:ea typeface="宋体"/>
                          <a:cs typeface="Times New Roman"/>
                        </a:rPr>
                        <a:t>0.59</a:t>
                      </a:r>
                      <a:r>
                        <a:rPr lang="en-US" sz="2000" kern="0" dirty="0">
                          <a:solidFill>
                            <a:schemeClr val="dk1"/>
                          </a:solidFill>
                          <a:latin typeface="宋体"/>
                          <a:ea typeface="宋体"/>
                          <a:cs typeface="Times New Roman"/>
                        </a:rPr>
                        <a:t>%</a:t>
                      </a:r>
                      <a:endParaRPr lang="zh-CN" sz="2000" kern="0" dirty="0">
                        <a:solidFill>
                          <a:schemeClr val="dk1"/>
                        </a:solidFill>
                        <a:latin typeface="宋体"/>
                        <a:ea typeface="宋体"/>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pic>
        <p:nvPicPr>
          <p:cNvPr id="24577" name="Picture 1"/>
          <p:cNvPicPr>
            <a:picLocks noChangeAspect="1" noChangeArrowheads="1"/>
          </p:cNvPicPr>
          <p:nvPr/>
        </p:nvPicPr>
        <p:blipFill>
          <a:blip r:embed="rId3"/>
          <a:srcRect/>
          <a:stretch>
            <a:fillRect/>
          </a:stretch>
        </p:blipFill>
        <p:spPr bwMode="auto">
          <a:xfrm>
            <a:off x="1195070" y="1395730"/>
            <a:ext cx="5486400" cy="4781550"/>
          </a:xfrm>
          <a:prstGeom prst="rect">
            <a:avLst/>
          </a:prstGeom>
          <a:noFill/>
          <a:ln w="9525">
            <a:noFill/>
            <a:miter lim="800000"/>
            <a:headEnd/>
            <a:tailEnd/>
          </a:ln>
        </p:spPr>
      </p:pic>
    </p:spTree>
    <p:extLst>
      <p:ext uri="{BB962C8B-B14F-4D97-AF65-F5344CB8AC3E}">
        <p14:creationId xmlns:p14="http://schemas.microsoft.com/office/powerpoint/2010/main" val="333295476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r>
              <a:rPr lang="en-US" altLang="zh-CN" sz="3600" dirty="0">
                <a:solidFill>
                  <a:srgbClr val="000000"/>
                </a:solidFill>
                <a:latin typeface="Times New Roman" panose="02020603050405020304" pitchFamily="18" charset="0"/>
                <a:sym typeface="Times New Roman" panose="02020603050405020304" pitchFamily="18" charset="0"/>
              </a:rPr>
              <a:t>——</a:t>
            </a:r>
            <a:r>
              <a:rPr lang="en-US" altLang="zh-CN" sz="3600" dirty="0" smtClean="0">
                <a:solidFill>
                  <a:srgbClr val="000000"/>
                </a:solidFill>
                <a:latin typeface="Times New Roman" panose="02020603050405020304" pitchFamily="18" charset="0"/>
                <a:sym typeface="Times New Roman" panose="02020603050405020304" pitchFamily="18" charset="0"/>
              </a:rPr>
              <a:t>NSAIDS</a:t>
            </a:r>
            <a:endParaRPr lang="zh-CN" altLang="en-US" sz="360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949151289"/>
              </p:ext>
            </p:extLst>
          </p:nvPr>
        </p:nvGraphicFramePr>
        <p:xfrm>
          <a:off x="6834351" y="1385395"/>
          <a:ext cx="5254808" cy="5188822"/>
        </p:xfrm>
        <a:graphic>
          <a:graphicData uri="http://schemas.openxmlformats.org/drawingml/2006/table">
            <a:tbl>
              <a:tblPr>
                <a:tableStyleId>{46F890A9-2807-4EBB-B81D-B2AA78EC7F39}</a:tableStyleId>
              </a:tblPr>
              <a:tblGrid>
                <a:gridCol w="3236821">
                  <a:extLst>
                    <a:ext uri="{9D8B030D-6E8A-4147-A177-3AD203B41FA5}">
                      <a16:colId xmlns:a16="http://schemas.microsoft.com/office/drawing/2014/main" val="20000"/>
                    </a:ext>
                  </a:extLst>
                </a:gridCol>
                <a:gridCol w="895146">
                  <a:extLst>
                    <a:ext uri="{9D8B030D-6E8A-4147-A177-3AD203B41FA5}">
                      <a16:colId xmlns:a16="http://schemas.microsoft.com/office/drawing/2014/main" val="20001"/>
                    </a:ext>
                  </a:extLst>
                </a:gridCol>
                <a:gridCol w="1122841">
                  <a:extLst>
                    <a:ext uri="{9D8B030D-6E8A-4147-A177-3AD203B41FA5}">
                      <a16:colId xmlns:a16="http://schemas.microsoft.com/office/drawing/2014/main" val="20002"/>
                    </a:ext>
                  </a:extLst>
                </a:gridCol>
              </a:tblGrid>
              <a:tr h="468274">
                <a:tc>
                  <a:txBody>
                    <a:bodyPr/>
                    <a:lstStyle/>
                    <a:p>
                      <a:pPr algn="l">
                        <a:spcBef>
                          <a:spcPts val="180"/>
                        </a:spcBef>
                        <a:spcAft>
                          <a:spcPts val="180"/>
                        </a:spcAft>
                      </a:pPr>
                      <a:r>
                        <a:rPr lang="zh-CN" altLang="en-US" sz="2000" kern="0" dirty="0" smtClean="0">
                          <a:solidFill>
                            <a:schemeClr val="bg1"/>
                          </a:solidFill>
                        </a:rPr>
                        <a:t>药物（用药记录数</a:t>
                      </a:r>
                      <a:r>
                        <a:rPr lang="en-US" altLang="zh-CN" sz="2000" kern="0" dirty="0" smtClean="0">
                          <a:solidFill>
                            <a:schemeClr val="bg1"/>
                          </a:solidFill>
                        </a:rPr>
                        <a:t>3913</a:t>
                      </a:r>
                      <a:r>
                        <a:rPr lang="zh-CN" altLang="en-US" sz="2000" kern="0" dirty="0" smtClean="0">
                          <a:solidFill>
                            <a:schemeClr val="bg1"/>
                          </a:solidFill>
                        </a:rPr>
                        <a:t>）</a:t>
                      </a:r>
                      <a:endParaRPr lang="zh-CN" altLang="en-US" sz="2000" dirty="0">
                        <a:solidFill>
                          <a:schemeClr val="bg1"/>
                        </a:solidFill>
                        <a:latin typeface="+mn-ea"/>
                        <a:ea typeface="+mn-ea"/>
                        <a:cs typeface="Times New Roman"/>
                      </a:endParaRPr>
                    </a:p>
                  </a:txBody>
                  <a:tcPr marL="104870" marR="104870" marT="52435" marB="52435" anchor="ctr">
                    <a:solidFill>
                      <a:srgbClr val="0070C0"/>
                    </a:solidFill>
                  </a:tcPr>
                </a:tc>
                <a:tc>
                  <a:txBody>
                    <a:bodyPr/>
                    <a:lstStyle/>
                    <a:p>
                      <a:pPr algn="ctr">
                        <a:spcBef>
                          <a:spcPts val="180"/>
                        </a:spcBef>
                        <a:spcAft>
                          <a:spcPts val="180"/>
                        </a:spcAft>
                      </a:pPr>
                      <a:r>
                        <a:rPr lang="zh-CN" altLang="en-US" sz="2000" kern="0" dirty="0">
                          <a:solidFill>
                            <a:schemeClr val="bg1"/>
                          </a:solidFill>
                        </a:rPr>
                        <a:t>频次</a:t>
                      </a:r>
                      <a:endParaRPr lang="zh-CN" altLang="en-US" sz="2000" dirty="0">
                        <a:solidFill>
                          <a:schemeClr val="bg1"/>
                        </a:solidFill>
                        <a:latin typeface="+mn-ea"/>
                        <a:ea typeface="+mn-ea"/>
                        <a:cs typeface="Times New Roman"/>
                      </a:endParaRPr>
                    </a:p>
                  </a:txBody>
                  <a:tcPr marL="104870" marR="104870" marT="52435" marB="52435" anchor="ctr">
                    <a:solidFill>
                      <a:srgbClr val="0070C0"/>
                    </a:solidFill>
                  </a:tcPr>
                </a:tc>
                <a:tc>
                  <a:txBody>
                    <a:bodyPr/>
                    <a:lstStyle/>
                    <a:p>
                      <a:pPr algn="l">
                        <a:spcBef>
                          <a:spcPts val="180"/>
                        </a:spcBef>
                        <a:spcAft>
                          <a:spcPts val="180"/>
                        </a:spcAft>
                      </a:pPr>
                      <a:r>
                        <a:rPr lang="zh-CN" altLang="en-US" sz="2000" kern="0" dirty="0">
                          <a:solidFill>
                            <a:schemeClr val="bg1"/>
                          </a:solidFill>
                        </a:rPr>
                        <a:t>比例</a:t>
                      </a:r>
                      <a:endParaRPr lang="zh-CN" altLang="en-US" sz="2000" dirty="0">
                        <a:solidFill>
                          <a:schemeClr val="bg1"/>
                        </a:solidFill>
                        <a:latin typeface="+mn-ea"/>
                        <a:ea typeface="+mn-ea"/>
                        <a:cs typeface="Times New Roman"/>
                      </a:endParaRPr>
                    </a:p>
                  </a:txBody>
                  <a:tcPr marL="104870" marR="104870" marT="52435" marB="52435" anchor="ctr">
                    <a:solidFill>
                      <a:srgbClr val="0070C0"/>
                    </a:solidFill>
                  </a:tcPr>
                </a:tc>
                <a:extLst>
                  <a:ext uri="{0D108BD9-81ED-4DB2-BD59-A6C34878D82A}">
                    <a16:rowId xmlns:a16="http://schemas.microsoft.com/office/drawing/2014/main" val="10000"/>
                  </a:ext>
                </a:extLst>
              </a:tr>
              <a:tr h="337182">
                <a:tc>
                  <a:txBody>
                    <a:bodyPr/>
                    <a:lstStyle/>
                    <a:p>
                      <a:pPr algn="l" fontAlgn="b"/>
                      <a:r>
                        <a:rPr lang="zh-CN" altLang="en-US" sz="1800" b="0" i="0" u="none" strike="noStrike" dirty="0">
                          <a:solidFill>
                            <a:srgbClr val="000000"/>
                          </a:solidFill>
                          <a:effectLst/>
                          <a:latin typeface="DengXian"/>
                        </a:rPr>
                        <a:t>美洛昔康</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1301</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40.09%</a:t>
                      </a:r>
                    </a:p>
                  </a:txBody>
                  <a:tcPr marL="9525" marR="9525" marT="9525" marB="0" anchor="b"/>
                </a:tc>
                <a:extLst>
                  <a:ext uri="{0D108BD9-81ED-4DB2-BD59-A6C34878D82A}">
                    <a16:rowId xmlns:a16="http://schemas.microsoft.com/office/drawing/2014/main" val="10001"/>
                  </a:ext>
                </a:extLst>
              </a:tr>
              <a:tr h="337182">
                <a:tc>
                  <a:txBody>
                    <a:bodyPr/>
                    <a:lstStyle/>
                    <a:p>
                      <a:pPr algn="l" fontAlgn="b"/>
                      <a:r>
                        <a:rPr lang="zh-CN" altLang="en-US" sz="1800" b="0" i="0" u="none" strike="noStrike" dirty="0">
                          <a:solidFill>
                            <a:srgbClr val="000000"/>
                          </a:solidFill>
                          <a:effectLst/>
                          <a:latin typeface="DengXian"/>
                        </a:rPr>
                        <a:t>尼美舒利</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926</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28.54%</a:t>
                      </a:r>
                    </a:p>
                  </a:txBody>
                  <a:tcPr marL="9525" marR="9525" marT="9525" marB="0" anchor="b"/>
                </a:tc>
                <a:extLst>
                  <a:ext uri="{0D108BD9-81ED-4DB2-BD59-A6C34878D82A}">
                    <a16:rowId xmlns:a16="http://schemas.microsoft.com/office/drawing/2014/main" val="10002"/>
                  </a:ext>
                </a:extLst>
              </a:tr>
              <a:tr h="337182">
                <a:tc>
                  <a:txBody>
                    <a:bodyPr/>
                    <a:lstStyle/>
                    <a:p>
                      <a:pPr algn="l" fontAlgn="b"/>
                      <a:r>
                        <a:rPr lang="zh-CN" altLang="en-US" sz="1800" b="0" i="0" u="none" strike="noStrike" dirty="0">
                          <a:solidFill>
                            <a:srgbClr val="000000"/>
                          </a:solidFill>
                          <a:effectLst/>
                          <a:latin typeface="DengXian"/>
                        </a:rPr>
                        <a:t>洛索洛芬钠</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611</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18.83%</a:t>
                      </a:r>
                    </a:p>
                  </a:txBody>
                  <a:tcPr marL="9525" marR="9525" marT="9525" marB="0" anchor="b"/>
                </a:tc>
                <a:extLst>
                  <a:ext uri="{0D108BD9-81ED-4DB2-BD59-A6C34878D82A}">
                    <a16:rowId xmlns:a16="http://schemas.microsoft.com/office/drawing/2014/main" val="10003"/>
                  </a:ext>
                </a:extLst>
              </a:tr>
              <a:tr h="337182">
                <a:tc>
                  <a:txBody>
                    <a:bodyPr/>
                    <a:lstStyle/>
                    <a:p>
                      <a:pPr algn="l" fontAlgn="b"/>
                      <a:r>
                        <a:rPr lang="zh-CN" altLang="en-US" sz="1800" b="0" i="0" u="none" strike="noStrike" dirty="0">
                          <a:solidFill>
                            <a:srgbClr val="000000"/>
                          </a:solidFill>
                          <a:effectLst/>
                          <a:latin typeface="DengXian"/>
                        </a:rPr>
                        <a:t>塞来昔布</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388</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11.96%</a:t>
                      </a:r>
                    </a:p>
                  </a:txBody>
                  <a:tcPr marL="9525" marR="9525" marT="9525" marB="0" anchor="b"/>
                </a:tc>
                <a:extLst>
                  <a:ext uri="{0D108BD9-81ED-4DB2-BD59-A6C34878D82A}">
                    <a16:rowId xmlns:a16="http://schemas.microsoft.com/office/drawing/2014/main" val="10004"/>
                  </a:ext>
                </a:extLst>
              </a:tr>
              <a:tr h="337182">
                <a:tc>
                  <a:txBody>
                    <a:bodyPr/>
                    <a:lstStyle/>
                    <a:p>
                      <a:pPr algn="l" fontAlgn="b"/>
                      <a:r>
                        <a:rPr lang="zh-CN" altLang="en-US" sz="1800" b="0" i="0" u="none" strike="noStrike" dirty="0">
                          <a:solidFill>
                            <a:srgbClr val="000000"/>
                          </a:solidFill>
                          <a:effectLst/>
                          <a:latin typeface="DengXian"/>
                        </a:rPr>
                        <a:t>双氯芬酸钠</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376</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11.59%</a:t>
                      </a:r>
                    </a:p>
                  </a:txBody>
                  <a:tcPr marL="9525" marR="9525" marT="9525" marB="0" anchor="b"/>
                </a:tc>
                <a:extLst>
                  <a:ext uri="{0D108BD9-81ED-4DB2-BD59-A6C34878D82A}">
                    <a16:rowId xmlns:a16="http://schemas.microsoft.com/office/drawing/2014/main" val="10005"/>
                  </a:ext>
                </a:extLst>
              </a:tr>
              <a:tr h="337182">
                <a:tc>
                  <a:txBody>
                    <a:bodyPr/>
                    <a:lstStyle/>
                    <a:p>
                      <a:pPr algn="l" fontAlgn="b"/>
                      <a:r>
                        <a:rPr lang="zh-CN" altLang="en-US" sz="1800" b="0" i="0" u="none" strike="noStrike" dirty="0">
                          <a:solidFill>
                            <a:srgbClr val="000000"/>
                          </a:solidFill>
                          <a:effectLst/>
                          <a:latin typeface="DengXian"/>
                        </a:rPr>
                        <a:t>萘丁美酮</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78</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2.40%</a:t>
                      </a:r>
                    </a:p>
                  </a:txBody>
                  <a:tcPr marL="9525" marR="9525" marT="9525" marB="0" anchor="b"/>
                </a:tc>
                <a:extLst>
                  <a:ext uri="{0D108BD9-81ED-4DB2-BD59-A6C34878D82A}">
                    <a16:rowId xmlns:a16="http://schemas.microsoft.com/office/drawing/2014/main" val="10006"/>
                  </a:ext>
                </a:extLst>
              </a:tr>
              <a:tr h="337182">
                <a:tc>
                  <a:txBody>
                    <a:bodyPr/>
                    <a:lstStyle/>
                    <a:p>
                      <a:pPr algn="l" fontAlgn="b"/>
                      <a:r>
                        <a:rPr lang="zh-CN" altLang="en-US" sz="1800" b="0" i="0" u="none" strike="noStrike" dirty="0">
                          <a:solidFill>
                            <a:srgbClr val="000000"/>
                          </a:solidFill>
                          <a:effectLst/>
                          <a:latin typeface="DengXian"/>
                        </a:rPr>
                        <a:t>洛芬待因</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62</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1.91%</a:t>
                      </a:r>
                    </a:p>
                  </a:txBody>
                  <a:tcPr marL="9525" marR="9525" marT="9525" marB="0" anchor="b"/>
                </a:tc>
                <a:extLst>
                  <a:ext uri="{0D108BD9-81ED-4DB2-BD59-A6C34878D82A}">
                    <a16:rowId xmlns:a16="http://schemas.microsoft.com/office/drawing/2014/main" val="10007"/>
                  </a:ext>
                </a:extLst>
              </a:tr>
              <a:tr h="337182">
                <a:tc>
                  <a:txBody>
                    <a:bodyPr/>
                    <a:lstStyle/>
                    <a:p>
                      <a:pPr algn="l" fontAlgn="b"/>
                      <a:r>
                        <a:rPr lang="zh-CN" altLang="en-US" sz="1800" b="0" i="0" u="none" strike="noStrike" dirty="0">
                          <a:solidFill>
                            <a:srgbClr val="000000"/>
                          </a:solidFill>
                          <a:effectLst/>
                          <a:latin typeface="DengXian"/>
                        </a:rPr>
                        <a:t>醋氯芬酸</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52</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1.60%</a:t>
                      </a:r>
                    </a:p>
                  </a:txBody>
                  <a:tcPr marL="9525" marR="9525" marT="9525" marB="0" anchor="b"/>
                </a:tc>
                <a:extLst>
                  <a:ext uri="{0D108BD9-81ED-4DB2-BD59-A6C34878D82A}">
                    <a16:rowId xmlns:a16="http://schemas.microsoft.com/office/drawing/2014/main" val="10008"/>
                  </a:ext>
                </a:extLst>
              </a:tr>
              <a:tr h="337182">
                <a:tc>
                  <a:txBody>
                    <a:bodyPr/>
                    <a:lstStyle/>
                    <a:p>
                      <a:pPr algn="l" fontAlgn="b"/>
                      <a:r>
                        <a:rPr lang="zh-CN" altLang="en-US" sz="1800" b="0" i="0" u="none" strike="noStrike" dirty="0">
                          <a:solidFill>
                            <a:srgbClr val="000000"/>
                          </a:solidFill>
                          <a:effectLst/>
                          <a:latin typeface="DengXian"/>
                        </a:rPr>
                        <a:t>氨糖美辛</a:t>
                      </a:r>
                      <a:r>
                        <a:rPr lang="en-US" altLang="zh-CN" sz="1800" b="0" i="0" u="none" strike="noStrike" dirty="0">
                          <a:solidFill>
                            <a:srgbClr val="000000"/>
                          </a:solidFill>
                          <a:effectLst/>
                          <a:latin typeface="DengXian"/>
                        </a:rPr>
                        <a:t>(</a:t>
                      </a:r>
                      <a:r>
                        <a:rPr lang="zh-CN" altLang="en-US" sz="1800" b="0" i="0" u="none" strike="noStrike" dirty="0">
                          <a:solidFill>
                            <a:srgbClr val="000000"/>
                          </a:solidFill>
                          <a:effectLst/>
                          <a:latin typeface="DengXian"/>
                        </a:rPr>
                        <a:t>有片剂或肠溶片</a:t>
                      </a:r>
                      <a:r>
                        <a:rPr lang="en-US" altLang="zh-CN" sz="1800" b="0" i="0" u="none" strike="noStrike" dirty="0">
                          <a:solidFill>
                            <a:srgbClr val="000000"/>
                          </a:solidFill>
                          <a:effectLst/>
                          <a:latin typeface="DengXian"/>
                        </a:rPr>
                        <a:t>)</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51</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1.57%</a:t>
                      </a:r>
                    </a:p>
                  </a:txBody>
                  <a:tcPr marL="9525" marR="9525" marT="9525" marB="0" anchor="b"/>
                </a:tc>
                <a:extLst>
                  <a:ext uri="{0D108BD9-81ED-4DB2-BD59-A6C34878D82A}">
                    <a16:rowId xmlns:a16="http://schemas.microsoft.com/office/drawing/2014/main" val="10009"/>
                  </a:ext>
                </a:extLst>
              </a:tr>
              <a:tr h="337182">
                <a:tc>
                  <a:txBody>
                    <a:bodyPr/>
                    <a:lstStyle/>
                    <a:p>
                      <a:pPr algn="l" fontAlgn="b"/>
                      <a:r>
                        <a:rPr lang="zh-CN" altLang="en-US" sz="1800" b="0" i="0" u="none" strike="noStrike" dirty="0">
                          <a:solidFill>
                            <a:srgbClr val="000000"/>
                          </a:solidFill>
                          <a:effectLst/>
                          <a:latin typeface="DengXian"/>
                        </a:rPr>
                        <a:t>依托考昔</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22</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0.68%</a:t>
                      </a:r>
                    </a:p>
                  </a:txBody>
                  <a:tcPr marL="9525" marR="9525" marT="9525" marB="0" anchor="b"/>
                </a:tc>
                <a:extLst>
                  <a:ext uri="{0D108BD9-81ED-4DB2-BD59-A6C34878D82A}">
                    <a16:rowId xmlns:a16="http://schemas.microsoft.com/office/drawing/2014/main" val="10010"/>
                  </a:ext>
                </a:extLst>
              </a:tr>
              <a:tr h="337182">
                <a:tc>
                  <a:txBody>
                    <a:bodyPr/>
                    <a:lstStyle/>
                    <a:p>
                      <a:pPr algn="l" fontAlgn="b"/>
                      <a:r>
                        <a:rPr lang="zh-CN" altLang="en-US" sz="1800" b="0" i="0" u="none" strike="noStrike" dirty="0">
                          <a:solidFill>
                            <a:srgbClr val="000000"/>
                          </a:solidFill>
                          <a:effectLst/>
                          <a:latin typeface="DengXian"/>
                        </a:rPr>
                        <a:t>吲哚美辛</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14</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0.43%</a:t>
                      </a:r>
                    </a:p>
                  </a:txBody>
                  <a:tcPr marL="9525" marR="9525" marT="9525" marB="0" anchor="b"/>
                </a:tc>
                <a:extLst>
                  <a:ext uri="{0D108BD9-81ED-4DB2-BD59-A6C34878D82A}">
                    <a16:rowId xmlns:a16="http://schemas.microsoft.com/office/drawing/2014/main" val="10011"/>
                  </a:ext>
                </a:extLst>
              </a:tr>
              <a:tr h="337182">
                <a:tc>
                  <a:txBody>
                    <a:bodyPr/>
                    <a:lstStyle/>
                    <a:p>
                      <a:pPr algn="l" fontAlgn="b"/>
                      <a:r>
                        <a:rPr lang="zh-CN" altLang="en-US" sz="1800" b="0" i="0" u="none" strike="noStrike">
                          <a:solidFill>
                            <a:srgbClr val="000000"/>
                          </a:solidFill>
                          <a:effectLst/>
                          <a:latin typeface="DengXian"/>
                        </a:rPr>
                        <a:t>艾瑞昔布</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12</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0.37%</a:t>
                      </a:r>
                    </a:p>
                  </a:txBody>
                  <a:tcPr marL="9525" marR="9525" marT="9525" marB="0" anchor="b"/>
                </a:tc>
                <a:extLst>
                  <a:ext uri="{0D108BD9-81ED-4DB2-BD59-A6C34878D82A}">
                    <a16:rowId xmlns:a16="http://schemas.microsoft.com/office/drawing/2014/main" val="10012"/>
                  </a:ext>
                </a:extLst>
              </a:tr>
              <a:tr h="337182">
                <a:tc>
                  <a:txBody>
                    <a:bodyPr/>
                    <a:lstStyle/>
                    <a:p>
                      <a:pPr algn="l" fontAlgn="b"/>
                      <a:r>
                        <a:rPr lang="zh-CN" altLang="en-US" sz="1800" b="0" i="0" u="none" strike="noStrike" dirty="0">
                          <a:solidFill>
                            <a:srgbClr val="000000"/>
                          </a:solidFill>
                          <a:effectLst/>
                          <a:latin typeface="DengXian"/>
                        </a:rPr>
                        <a:t>布洛芬</a:t>
                      </a:r>
                      <a:r>
                        <a:rPr lang="en-US" altLang="zh-CN" sz="1800" b="0" i="0" u="none" strike="noStrike" dirty="0">
                          <a:solidFill>
                            <a:srgbClr val="000000"/>
                          </a:solidFill>
                          <a:effectLst/>
                          <a:latin typeface="DengXian"/>
                        </a:rPr>
                        <a:t>(</a:t>
                      </a:r>
                      <a:r>
                        <a:rPr lang="zh-CN" altLang="en-US" sz="1800" b="0" i="0" u="none" strike="noStrike" dirty="0">
                          <a:solidFill>
                            <a:srgbClr val="000000"/>
                          </a:solidFill>
                          <a:effectLst/>
                          <a:latin typeface="DengXian"/>
                        </a:rPr>
                        <a:t>有片剂及胶囊</a:t>
                      </a:r>
                      <a:r>
                        <a:rPr lang="en-US" altLang="zh-CN" sz="1800" b="0" i="0" u="none" strike="noStrike" dirty="0">
                          <a:solidFill>
                            <a:srgbClr val="000000"/>
                          </a:solidFill>
                          <a:effectLst/>
                          <a:latin typeface="DengXian"/>
                        </a:rPr>
                        <a:t>)</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12</a:t>
                      </a:r>
                    </a:p>
                  </a:txBody>
                  <a:tcPr marL="9525" marR="9525" marT="9525" marB="0" anchor="b"/>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0.37%</a:t>
                      </a:r>
                    </a:p>
                  </a:txBody>
                  <a:tcPr marL="9525" marR="9525" marT="9525" marB="0" anchor="b"/>
                </a:tc>
                <a:extLst>
                  <a:ext uri="{0D108BD9-81ED-4DB2-BD59-A6C34878D82A}">
                    <a16:rowId xmlns:a16="http://schemas.microsoft.com/office/drawing/2014/main" val="10013"/>
                  </a:ext>
                </a:extLst>
              </a:tr>
              <a:tr h="337182">
                <a:tc>
                  <a:txBody>
                    <a:bodyPr/>
                    <a:lstStyle/>
                    <a:p>
                      <a:pPr algn="l" fontAlgn="b"/>
                      <a:r>
                        <a:rPr lang="zh-CN" altLang="en-US" sz="1800" b="0" i="0" u="none" strike="noStrike" dirty="0">
                          <a:solidFill>
                            <a:srgbClr val="000000"/>
                          </a:solidFill>
                          <a:effectLst/>
                          <a:latin typeface="DengXian"/>
                        </a:rPr>
                        <a:t>复方水杨酸甲酯苯海拉明喷雾剂</a:t>
                      </a:r>
                    </a:p>
                  </a:txBody>
                  <a:tcPr marL="9525" marR="9525" marT="9525" marB="0" anchor="ctr"/>
                </a:tc>
                <a:tc>
                  <a:txBody>
                    <a:bodyPr/>
                    <a:lstStyle/>
                    <a:p>
                      <a:pPr marL="0" algn="ctr" defTabSz="914400" rtl="0" eaLnBrk="1" fontAlgn="b" latinLnBrk="0" hangingPunct="1"/>
                      <a:r>
                        <a:rPr lang="en-US" altLang="zh-CN" sz="1800" b="0" i="0" u="none" strike="noStrike" kern="1200" dirty="0">
                          <a:solidFill>
                            <a:srgbClr val="000000"/>
                          </a:solidFill>
                          <a:effectLst/>
                          <a:latin typeface="DengXian"/>
                          <a:ea typeface="+mn-ea"/>
                          <a:cs typeface="+mn-cs"/>
                        </a:rPr>
                        <a:t>5</a:t>
                      </a:r>
                    </a:p>
                  </a:txBody>
                  <a:tcPr marL="9525" marR="9525" marT="9525" marB="0" anchor="ctr"/>
                </a:tc>
                <a:tc>
                  <a:txBody>
                    <a:bodyPr/>
                    <a:lstStyle/>
                    <a:p>
                      <a:pPr marL="0" algn="l" defTabSz="914400" rtl="0" eaLnBrk="1" fontAlgn="b" latinLnBrk="0" hangingPunct="1"/>
                      <a:r>
                        <a:rPr lang="en-US" altLang="zh-CN" sz="1800" b="0" i="0" u="none" strike="noStrike" kern="1200" dirty="0">
                          <a:solidFill>
                            <a:srgbClr val="000000"/>
                          </a:solidFill>
                          <a:effectLst/>
                          <a:latin typeface="DengXian"/>
                          <a:ea typeface="+mn-ea"/>
                          <a:cs typeface="+mn-cs"/>
                        </a:rPr>
                        <a:t>0.15%</a:t>
                      </a:r>
                    </a:p>
                  </a:txBody>
                  <a:tcPr marL="9525" marR="9525" marT="9525" marB="0" anchor="ctr"/>
                </a:tc>
                <a:extLst>
                  <a:ext uri="{0D108BD9-81ED-4DB2-BD59-A6C34878D82A}">
                    <a16:rowId xmlns:a16="http://schemas.microsoft.com/office/drawing/2014/main" val="10014"/>
                  </a:ext>
                </a:extLst>
              </a:tr>
            </a:tbl>
          </a:graphicData>
        </a:graphic>
      </p:graphicFrame>
      <p:pic>
        <p:nvPicPr>
          <p:cNvPr id="22529" name="Picture 1"/>
          <p:cNvPicPr>
            <a:picLocks noChangeAspect="1" noChangeArrowheads="1"/>
          </p:cNvPicPr>
          <p:nvPr/>
        </p:nvPicPr>
        <p:blipFill>
          <a:blip r:embed="rId2"/>
          <a:srcRect/>
          <a:stretch>
            <a:fillRect/>
          </a:stretch>
        </p:blipFill>
        <p:spPr bwMode="auto">
          <a:xfrm>
            <a:off x="206538" y="1300480"/>
            <a:ext cx="6511127" cy="5400675"/>
          </a:xfrm>
          <a:prstGeom prst="rect">
            <a:avLst/>
          </a:prstGeom>
          <a:noFill/>
          <a:ln w="9525">
            <a:noFill/>
            <a:miter lim="800000"/>
            <a:headEnd/>
            <a:tailEnd/>
          </a:ln>
        </p:spPr>
      </p:pic>
    </p:spTree>
    <p:extLst>
      <p:ext uri="{BB962C8B-B14F-4D97-AF65-F5344CB8AC3E}">
        <p14:creationId xmlns:p14="http://schemas.microsoft.com/office/powerpoint/2010/main" val="281393951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r>
              <a:rPr lang="en-US" altLang="zh-CN" sz="3600" dirty="0" smtClean="0">
                <a:solidFill>
                  <a:srgbClr val="000000"/>
                </a:solidFill>
                <a:latin typeface="Times New Roman" panose="02020603050405020304" pitchFamily="18" charset="0"/>
                <a:sym typeface="Times New Roman" panose="02020603050405020304" pitchFamily="18" charset="0"/>
              </a:rPr>
              <a:t>——</a:t>
            </a:r>
            <a:r>
              <a:rPr lang="zh-CN" altLang="en-US" sz="3600" dirty="0" smtClean="0">
                <a:solidFill>
                  <a:srgbClr val="000000"/>
                </a:solidFill>
                <a:latin typeface="Times New Roman" panose="02020603050405020304" pitchFamily="18" charset="0"/>
                <a:sym typeface="Times New Roman" panose="02020603050405020304" pitchFamily="18" charset="0"/>
              </a:rPr>
              <a:t>激素</a:t>
            </a:r>
            <a:endParaRPr lang="zh-CN" altLang="en-US" sz="360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04981305"/>
              </p:ext>
            </p:extLst>
          </p:nvPr>
        </p:nvGraphicFramePr>
        <p:xfrm>
          <a:off x="6684579" y="1651635"/>
          <a:ext cx="4888313" cy="3635902"/>
        </p:xfrm>
        <a:graphic>
          <a:graphicData uri="http://schemas.openxmlformats.org/drawingml/2006/table">
            <a:tbl>
              <a:tblPr>
                <a:tableStyleId>{46F890A9-2807-4EBB-B81D-B2AA78EC7F39}</a:tableStyleId>
              </a:tblPr>
              <a:tblGrid>
                <a:gridCol w="2875745">
                  <a:extLst>
                    <a:ext uri="{9D8B030D-6E8A-4147-A177-3AD203B41FA5}">
                      <a16:colId xmlns:a16="http://schemas.microsoft.com/office/drawing/2014/main" val="20000"/>
                    </a:ext>
                  </a:extLst>
                </a:gridCol>
                <a:gridCol w="864569">
                  <a:extLst>
                    <a:ext uri="{9D8B030D-6E8A-4147-A177-3AD203B41FA5}">
                      <a16:colId xmlns:a16="http://schemas.microsoft.com/office/drawing/2014/main" val="20001"/>
                    </a:ext>
                  </a:extLst>
                </a:gridCol>
                <a:gridCol w="1147999">
                  <a:extLst>
                    <a:ext uri="{9D8B030D-6E8A-4147-A177-3AD203B41FA5}">
                      <a16:colId xmlns:a16="http://schemas.microsoft.com/office/drawing/2014/main" val="20002"/>
                    </a:ext>
                  </a:extLst>
                </a:gridCol>
              </a:tblGrid>
              <a:tr h="332573">
                <a:tc>
                  <a:txBody>
                    <a:bodyPr/>
                    <a:lstStyle/>
                    <a:p>
                      <a:pPr algn="l">
                        <a:spcBef>
                          <a:spcPts val="180"/>
                        </a:spcBef>
                        <a:spcAft>
                          <a:spcPts val="180"/>
                        </a:spcAft>
                      </a:pPr>
                      <a:r>
                        <a:rPr lang="zh-CN" altLang="en-US" sz="2400" kern="0" dirty="0" smtClean="0">
                          <a:solidFill>
                            <a:schemeClr val="bg1"/>
                          </a:solidFill>
                        </a:rPr>
                        <a:t>药物</a:t>
                      </a:r>
                      <a:endParaRPr lang="en-US" altLang="zh-CN" sz="2400" kern="0" dirty="0" smtClean="0">
                        <a:solidFill>
                          <a:schemeClr val="bg1"/>
                        </a:solidFill>
                      </a:endParaRPr>
                    </a:p>
                    <a:p>
                      <a:pPr algn="l">
                        <a:spcBef>
                          <a:spcPts val="180"/>
                        </a:spcBef>
                        <a:spcAft>
                          <a:spcPts val="180"/>
                        </a:spcAft>
                      </a:pPr>
                      <a:r>
                        <a:rPr lang="zh-CN" altLang="en-US" sz="2400" kern="0" dirty="0" smtClean="0">
                          <a:solidFill>
                            <a:schemeClr val="bg1"/>
                          </a:solidFill>
                        </a:rPr>
                        <a:t>（用药记录数</a:t>
                      </a:r>
                      <a:r>
                        <a:rPr lang="en-US" altLang="zh-CN" sz="2400" kern="0" dirty="0" smtClean="0">
                          <a:solidFill>
                            <a:schemeClr val="bg1"/>
                          </a:solidFill>
                        </a:rPr>
                        <a:t>718</a:t>
                      </a:r>
                      <a:r>
                        <a:rPr lang="zh-CN" altLang="en-US" sz="2400" kern="0" dirty="0" smtClean="0">
                          <a:solidFill>
                            <a:schemeClr val="bg1"/>
                          </a:solidFill>
                        </a:rPr>
                        <a:t>）</a:t>
                      </a:r>
                      <a:endParaRPr lang="zh-CN" altLang="en-US" sz="24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400" kern="0" dirty="0">
                          <a:solidFill>
                            <a:schemeClr val="bg1"/>
                          </a:solidFill>
                        </a:rPr>
                        <a:t>频次</a:t>
                      </a:r>
                      <a:endParaRPr lang="zh-CN" altLang="en-US" sz="2400" dirty="0">
                        <a:solidFill>
                          <a:schemeClr val="bg1"/>
                        </a:solidFill>
                        <a:latin typeface="+mn-ea"/>
                        <a:ea typeface="+mn-ea"/>
                        <a:cs typeface="Times New Roman"/>
                      </a:endParaRPr>
                    </a:p>
                  </a:txBody>
                  <a:tcPr anchor="ctr">
                    <a:solidFill>
                      <a:srgbClr val="0070C0"/>
                    </a:solidFill>
                  </a:tcPr>
                </a:tc>
                <a:tc>
                  <a:txBody>
                    <a:bodyPr/>
                    <a:lstStyle/>
                    <a:p>
                      <a:pPr algn="l">
                        <a:spcBef>
                          <a:spcPts val="180"/>
                        </a:spcBef>
                        <a:spcAft>
                          <a:spcPts val="180"/>
                        </a:spcAft>
                      </a:pPr>
                      <a:r>
                        <a:rPr lang="zh-CN" altLang="en-US" sz="2400" kern="0" dirty="0">
                          <a:solidFill>
                            <a:schemeClr val="bg1"/>
                          </a:solidFill>
                        </a:rPr>
                        <a:t>比例</a:t>
                      </a:r>
                      <a:endParaRPr lang="zh-CN" altLang="en-US" sz="2400" dirty="0">
                        <a:solidFill>
                          <a:schemeClr val="bg1"/>
                        </a:solidFill>
                        <a:latin typeface="+mn-ea"/>
                        <a:ea typeface="+mn-ea"/>
                        <a:cs typeface="Times New Roman"/>
                      </a:endParaRPr>
                    </a:p>
                  </a:txBody>
                  <a:tcPr anchor="ctr">
                    <a:solidFill>
                      <a:srgbClr val="0070C0"/>
                    </a:solidFill>
                  </a:tcPr>
                </a:tc>
                <a:extLst>
                  <a:ext uri="{0D108BD9-81ED-4DB2-BD59-A6C34878D82A}">
                    <a16:rowId xmlns:a16="http://schemas.microsoft.com/office/drawing/2014/main" val="10000"/>
                  </a:ext>
                </a:extLst>
              </a:tr>
              <a:tr h="460357">
                <a:tc>
                  <a:txBody>
                    <a:bodyPr/>
                    <a:lstStyle/>
                    <a:p>
                      <a:pPr algn="l" fontAlgn="b"/>
                      <a:r>
                        <a:rPr lang="zh-CN" altLang="en-US" sz="1800" b="0" i="0" u="none" strike="noStrike" dirty="0">
                          <a:solidFill>
                            <a:srgbClr val="000000"/>
                          </a:solidFill>
                          <a:effectLst/>
                          <a:latin typeface="DengXian"/>
                        </a:rPr>
                        <a:t>甲泼尼龙片</a:t>
                      </a:r>
                    </a:p>
                  </a:txBody>
                  <a:tcPr marL="9525" marR="9525" marT="9525" marB="0" anchor="ctr"/>
                </a:tc>
                <a:tc>
                  <a:txBody>
                    <a:bodyPr/>
                    <a:lstStyle/>
                    <a:p>
                      <a:pPr algn="ctr" fontAlgn="b"/>
                      <a:r>
                        <a:rPr lang="en-US" altLang="zh-CN" sz="1800" b="0" i="0" u="none" strike="noStrike" dirty="0">
                          <a:solidFill>
                            <a:srgbClr val="000000"/>
                          </a:solidFill>
                          <a:effectLst/>
                          <a:latin typeface="DengXian"/>
                        </a:rPr>
                        <a:t>563</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17.35%</a:t>
                      </a:r>
                    </a:p>
                  </a:txBody>
                  <a:tcPr marL="9525" marR="9525" marT="9525" marB="0" anchor="ctr"/>
                </a:tc>
                <a:extLst>
                  <a:ext uri="{0D108BD9-81ED-4DB2-BD59-A6C34878D82A}">
                    <a16:rowId xmlns:a16="http://schemas.microsoft.com/office/drawing/2014/main" val="10001"/>
                  </a:ext>
                </a:extLst>
              </a:tr>
              <a:tr h="460357">
                <a:tc>
                  <a:txBody>
                    <a:bodyPr/>
                    <a:lstStyle/>
                    <a:p>
                      <a:pPr algn="l" fontAlgn="b"/>
                      <a:r>
                        <a:rPr lang="zh-CN" altLang="en-US" sz="1800" b="0" i="0" u="none" strike="noStrike" dirty="0">
                          <a:solidFill>
                            <a:srgbClr val="000000"/>
                          </a:solidFill>
                          <a:effectLst/>
                          <a:latin typeface="DengXian"/>
                        </a:rPr>
                        <a:t>泼尼松片</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136</a:t>
                      </a:r>
                    </a:p>
                  </a:txBody>
                  <a:tcPr marL="9525" marR="9525" marT="9525" marB="0" anchor="ctr"/>
                </a:tc>
                <a:tc>
                  <a:txBody>
                    <a:bodyPr/>
                    <a:lstStyle/>
                    <a:p>
                      <a:pPr algn="ctr" fontAlgn="b"/>
                      <a:r>
                        <a:rPr lang="en-US" altLang="zh-CN" sz="1800" b="0" i="0" u="none" strike="noStrike" dirty="0">
                          <a:solidFill>
                            <a:srgbClr val="000000"/>
                          </a:solidFill>
                          <a:effectLst/>
                          <a:latin typeface="DengXian"/>
                        </a:rPr>
                        <a:t>4.19%</a:t>
                      </a:r>
                    </a:p>
                  </a:txBody>
                  <a:tcPr marL="9525" marR="9525" marT="9525" marB="0" anchor="ctr"/>
                </a:tc>
                <a:extLst>
                  <a:ext uri="{0D108BD9-81ED-4DB2-BD59-A6C34878D82A}">
                    <a16:rowId xmlns:a16="http://schemas.microsoft.com/office/drawing/2014/main" val="10002"/>
                  </a:ext>
                </a:extLst>
              </a:tr>
              <a:tr h="460357">
                <a:tc>
                  <a:txBody>
                    <a:bodyPr/>
                    <a:lstStyle/>
                    <a:p>
                      <a:pPr algn="l" fontAlgn="b"/>
                      <a:r>
                        <a:rPr lang="zh-CN" altLang="en-US" sz="1800" b="0" i="0" u="none" strike="noStrike" dirty="0">
                          <a:solidFill>
                            <a:srgbClr val="000000"/>
                          </a:solidFill>
                          <a:effectLst/>
                          <a:latin typeface="DengXian"/>
                        </a:rPr>
                        <a:t>泼尼松龙片</a:t>
                      </a:r>
                    </a:p>
                  </a:txBody>
                  <a:tcPr marL="9525" marR="9525" marT="9525" marB="0" anchor="ctr"/>
                </a:tc>
                <a:tc>
                  <a:txBody>
                    <a:bodyPr/>
                    <a:lstStyle/>
                    <a:p>
                      <a:pPr algn="ctr" fontAlgn="b"/>
                      <a:r>
                        <a:rPr lang="en-US" altLang="zh-CN" sz="1800" b="0" i="0" u="none" strike="noStrike" dirty="0">
                          <a:solidFill>
                            <a:srgbClr val="000000"/>
                          </a:solidFill>
                          <a:effectLst/>
                          <a:latin typeface="DengXian"/>
                        </a:rPr>
                        <a:t>5</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0.15%</a:t>
                      </a:r>
                    </a:p>
                  </a:txBody>
                  <a:tcPr marL="9525" marR="9525" marT="9525" marB="0" anchor="ctr"/>
                </a:tc>
                <a:extLst>
                  <a:ext uri="{0D108BD9-81ED-4DB2-BD59-A6C34878D82A}">
                    <a16:rowId xmlns:a16="http://schemas.microsoft.com/office/drawing/2014/main" val="10003"/>
                  </a:ext>
                </a:extLst>
              </a:tr>
              <a:tr h="460357">
                <a:tc>
                  <a:txBody>
                    <a:bodyPr/>
                    <a:lstStyle/>
                    <a:p>
                      <a:pPr algn="l" fontAlgn="b"/>
                      <a:r>
                        <a:rPr lang="zh-CN" altLang="en-US" sz="1800" b="0" i="0" u="none" strike="noStrike" dirty="0">
                          <a:solidFill>
                            <a:srgbClr val="000000"/>
                          </a:solidFill>
                          <a:effectLst/>
                          <a:latin typeface="DengXian"/>
                        </a:rPr>
                        <a:t>复方倍他米松注射液</a:t>
                      </a:r>
                    </a:p>
                  </a:txBody>
                  <a:tcPr marL="9525" marR="9525" marT="9525" marB="0" anchor="ctr"/>
                </a:tc>
                <a:tc>
                  <a:txBody>
                    <a:bodyPr/>
                    <a:lstStyle/>
                    <a:p>
                      <a:pPr algn="ctr" fontAlgn="b"/>
                      <a:r>
                        <a:rPr lang="en-US" altLang="zh-CN" sz="1800" b="0" i="0" u="none" strike="noStrike">
                          <a:solidFill>
                            <a:srgbClr val="000000"/>
                          </a:solidFill>
                          <a:effectLst/>
                          <a:latin typeface="DengXian"/>
                        </a:rPr>
                        <a:t>8</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0.25%</a:t>
                      </a:r>
                    </a:p>
                  </a:txBody>
                  <a:tcPr marL="9525" marR="9525" marT="9525" marB="0" anchor="ctr"/>
                </a:tc>
                <a:extLst>
                  <a:ext uri="{0D108BD9-81ED-4DB2-BD59-A6C34878D82A}">
                    <a16:rowId xmlns:a16="http://schemas.microsoft.com/office/drawing/2014/main" val="10004"/>
                  </a:ext>
                </a:extLst>
              </a:tr>
              <a:tr h="460357">
                <a:tc>
                  <a:txBody>
                    <a:bodyPr/>
                    <a:lstStyle/>
                    <a:p>
                      <a:pPr algn="l" fontAlgn="b"/>
                      <a:r>
                        <a:rPr lang="zh-CN" altLang="en-US" sz="1800" b="0" i="0" u="none" strike="noStrike" dirty="0">
                          <a:solidFill>
                            <a:srgbClr val="000000"/>
                          </a:solidFill>
                          <a:effectLst/>
                          <a:latin typeface="DengXian"/>
                        </a:rPr>
                        <a:t>注射用甲泼尼龙琥珀酸钠</a:t>
                      </a:r>
                    </a:p>
                  </a:txBody>
                  <a:tcPr marL="9525" marR="9525" marT="9525" marB="0" anchor="ctr"/>
                </a:tc>
                <a:tc>
                  <a:txBody>
                    <a:bodyPr/>
                    <a:lstStyle/>
                    <a:p>
                      <a:pPr algn="ctr" fontAlgn="b"/>
                      <a:r>
                        <a:rPr lang="en-US" altLang="zh-CN" sz="1800" b="0" i="0" u="none" strike="noStrike" dirty="0">
                          <a:solidFill>
                            <a:srgbClr val="000000"/>
                          </a:solidFill>
                          <a:effectLst/>
                          <a:latin typeface="DengXian"/>
                        </a:rPr>
                        <a:t>4</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0.12%</a:t>
                      </a:r>
                    </a:p>
                  </a:txBody>
                  <a:tcPr marL="9525" marR="9525" marT="9525" marB="0" anchor="ctr"/>
                </a:tc>
                <a:extLst>
                  <a:ext uri="{0D108BD9-81ED-4DB2-BD59-A6C34878D82A}">
                    <a16:rowId xmlns:a16="http://schemas.microsoft.com/office/drawing/2014/main" val="10005"/>
                  </a:ext>
                </a:extLst>
              </a:tr>
              <a:tr h="460357">
                <a:tc>
                  <a:txBody>
                    <a:bodyPr/>
                    <a:lstStyle/>
                    <a:p>
                      <a:pPr algn="l" fontAlgn="b"/>
                      <a:r>
                        <a:rPr lang="zh-CN" altLang="en-US" sz="1800" b="0" i="0" u="none" strike="noStrike" dirty="0">
                          <a:solidFill>
                            <a:srgbClr val="000000"/>
                          </a:solidFill>
                          <a:effectLst/>
                          <a:latin typeface="DengXian"/>
                        </a:rPr>
                        <a:t>地塞米松</a:t>
                      </a:r>
                    </a:p>
                  </a:txBody>
                  <a:tcPr marL="9525" marR="9525" marT="9525" marB="0" anchor="ctr"/>
                </a:tc>
                <a:tc>
                  <a:txBody>
                    <a:bodyPr/>
                    <a:lstStyle/>
                    <a:p>
                      <a:pPr algn="ctr" fontAlgn="b"/>
                      <a:r>
                        <a:rPr lang="en-US" altLang="zh-CN" sz="1800" b="0" i="0" u="none" strike="noStrike" dirty="0">
                          <a:solidFill>
                            <a:srgbClr val="000000"/>
                          </a:solidFill>
                          <a:effectLst/>
                          <a:latin typeface="DengXian"/>
                        </a:rPr>
                        <a:t>2</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0.06%</a:t>
                      </a:r>
                    </a:p>
                  </a:txBody>
                  <a:tcPr marL="9525" marR="9525" marT="9525" marB="0" anchor="ctr"/>
                </a:tc>
                <a:extLst>
                  <a:ext uri="{0D108BD9-81ED-4DB2-BD59-A6C34878D82A}">
                    <a16:rowId xmlns:a16="http://schemas.microsoft.com/office/drawing/2014/main" val="10006"/>
                  </a:ext>
                </a:extLst>
              </a:tr>
            </a:tbl>
          </a:graphicData>
        </a:graphic>
      </p:graphicFrame>
      <p:pic>
        <p:nvPicPr>
          <p:cNvPr id="21505" name="Picture 1"/>
          <p:cNvPicPr>
            <a:picLocks noChangeAspect="1" noChangeArrowheads="1"/>
          </p:cNvPicPr>
          <p:nvPr/>
        </p:nvPicPr>
        <p:blipFill>
          <a:blip r:embed="rId3"/>
          <a:srcRect/>
          <a:stretch>
            <a:fillRect/>
          </a:stretch>
        </p:blipFill>
        <p:spPr bwMode="auto">
          <a:xfrm>
            <a:off x="814917" y="1265555"/>
            <a:ext cx="5543550" cy="5067300"/>
          </a:xfrm>
          <a:prstGeom prst="rect">
            <a:avLst/>
          </a:prstGeom>
          <a:noFill/>
          <a:ln w="9525">
            <a:noFill/>
            <a:miter lim="800000"/>
            <a:headEnd/>
            <a:tailEnd/>
          </a:ln>
        </p:spPr>
      </p:pic>
    </p:spTree>
    <p:extLst>
      <p:ext uri="{BB962C8B-B14F-4D97-AF65-F5344CB8AC3E}">
        <p14:creationId xmlns:p14="http://schemas.microsoft.com/office/powerpoint/2010/main" val="301853361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r>
              <a:rPr lang="en-US" altLang="zh-CN" sz="3600" dirty="0" smtClean="0">
                <a:solidFill>
                  <a:srgbClr val="000000"/>
                </a:solidFill>
                <a:latin typeface="Times New Roman" panose="02020603050405020304" pitchFamily="18" charset="0"/>
                <a:sym typeface="Times New Roman" panose="02020603050405020304" pitchFamily="18" charset="0"/>
              </a:rPr>
              <a:t>——</a:t>
            </a:r>
            <a:r>
              <a:rPr lang="en-US" altLang="zh-CN" sz="3600" dirty="0" err="1"/>
              <a:t>传统DMARDs（csDMARDs</a:t>
            </a:r>
            <a:r>
              <a:rPr lang="en-US" altLang="zh-CN" sz="3600" dirty="0"/>
              <a:t>）</a:t>
            </a:r>
            <a:endParaRPr lang="zh-CN" altLang="en-US" sz="360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950803403"/>
              </p:ext>
            </p:extLst>
          </p:nvPr>
        </p:nvGraphicFramePr>
        <p:xfrm>
          <a:off x="7409794" y="1805484"/>
          <a:ext cx="4377924" cy="3974339"/>
        </p:xfrm>
        <a:graphic>
          <a:graphicData uri="http://schemas.openxmlformats.org/drawingml/2006/table">
            <a:tbl>
              <a:tblPr>
                <a:tableStyleId>{46F890A9-2807-4EBB-B81D-B2AA78EC7F39}</a:tableStyleId>
              </a:tblPr>
              <a:tblGrid>
                <a:gridCol w="2201280">
                  <a:extLst>
                    <a:ext uri="{9D8B030D-6E8A-4147-A177-3AD203B41FA5}">
                      <a16:colId xmlns:a16="http://schemas.microsoft.com/office/drawing/2014/main" val="20000"/>
                    </a:ext>
                  </a:extLst>
                </a:gridCol>
                <a:gridCol w="1245476">
                  <a:extLst>
                    <a:ext uri="{9D8B030D-6E8A-4147-A177-3AD203B41FA5}">
                      <a16:colId xmlns:a16="http://schemas.microsoft.com/office/drawing/2014/main" val="20001"/>
                    </a:ext>
                  </a:extLst>
                </a:gridCol>
                <a:gridCol w="931168">
                  <a:extLst>
                    <a:ext uri="{9D8B030D-6E8A-4147-A177-3AD203B41FA5}">
                      <a16:colId xmlns:a16="http://schemas.microsoft.com/office/drawing/2014/main" val="20002"/>
                    </a:ext>
                  </a:extLst>
                </a:gridCol>
              </a:tblGrid>
              <a:tr h="332573">
                <a:tc>
                  <a:txBody>
                    <a:bodyPr/>
                    <a:lstStyle/>
                    <a:p>
                      <a:pPr algn="l">
                        <a:spcBef>
                          <a:spcPts val="180"/>
                        </a:spcBef>
                        <a:spcAft>
                          <a:spcPts val="180"/>
                        </a:spcAft>
                      </a:pPr>
                      <a:r>
                        <a:rPr lang="zh-CN" altLang="en-US" sz="2000" kern="0" dirty="0" smtClean="0">
                          <a:solidFill>
                            <a:schemeClr val="bg1"/>
                          </a:solidFill>
                        </a:rPr>
                        <a:t>药物</a:t>
                      </a:r>
                      <a:endParaRPr lang="en-US" altLang="zh-CN" sz="2000" kern="0" dirty="0" smtClean="0">
                        <a:solidFill>
                          <a:schemeClr val="bg1"/>
                        </a:solidFill>
                      </a:endParaRPr>
                    </a:p>
                    <a:p>
                      <a:pPr algn="l">
                        <a:spcBef>
                          <a:spcPts val="180"/>
                        </a:spcBef>
                        <a:spcAft>
                          <a:spcPts val="180"/>
                        </a:spcAft>
                      </a:pPr>
                      <a:r>
                        <a:rPr lang="en-US" altLang="zh-CN" sz="2000" kern="0" dirty="0" smtClean="0">
                          <a:solidFill>
                            <a:schemeClr val="bg1"/>
                          </a:solidFill>
                        </a:rPr>
                        <a:t>(</a:t>
                      </a:r>
                      <a:r>
                        <a:rPr lang="zh-CN" altLang="en-US" sz="2000" kern="0" dirty="0" smtClean="0">
                          <a:solidFill>
                            <a:schemeClr val="bg1"/>
                          </a:solidFill>
                        </a:rPr>
                        <a:t>用药记录数</a:t>
                      </a:r>
                      <a:r>
                        <a:rPr lang="en-US" altLang="zh-CN" sz="2000" kern="0" dirty="0" smtClean="0">
                          <a:solidFill>
                            <a:schemeClr val="bg1"/>
                          </a:solidFill>
                        </a:rPr>
                        <a:t>4120</a:t>
                      </a:r>
                      <a:r>
                        <a:rPr lang="zh-CN" altLang="en-US" sz="2000" kern="0" dirty="0" smtClean="0">
                          <a:solidFill>
                            <a:schemeClr val="bg1"/>
                          </a:solidFill>
                        </a:rPr>
                        <a:t>）</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000" kern="0" dirty="0">
                          <a:solidFill>
                            <a:schemeClr val="bg1"/>
                          </a:solidFill>
                        </a:rPr>
                        <a:t>频次</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l">
                        <a:spcBef>
                          <a:spcPts val="180"/>
                        </a:spcBef>
                        <a:spcAft>
                          <a:spcPts val="180"/>
                        </a:spcAft>
                      </a:pPr>
                      <a:r>
                        <a:rPr lang="zh-CN" altLang="en-US" sz="2000" kern="0" dirty="0">
                          <a:solidFill>
                            <a:schemeClr val="bg1"/>
                          </a:solidFill>
                        </a:rPr>
                        <a:t>比例</a:t>
                      </a:r>
                      <a:endParaRPr lang="zh-CN" altLang="en-US" sz="2000" dirty="0">
                        <a:solidFill>
                          <a:schemeClr val="bg1"/>
                        </a:solidFill>
                        <a:latin typeface="+mn-ea"/>
                        <a:ea typeface="+mn-ea"/>
                        <a:cs typeface="Times New Roman"/>
                      </a:endParaRPr>
                    </a:p>
                  </a:txBody>
                  <a:tcPr anchor="ctr">
                    <a:solidFill>
                      <a:srgbClr val="0070C0"/>
                    </a:solidFill>
                  </a:tcPr>
                </a:tc>
                <a:extLst>
                  <a:ext uri="{0D108BD9-81ED-4DB2-BD59-A6C34878D82A}">
                    <a16:rowId xmlns:a16="http://schemas.microsoft.com/office/drawing/2014/main" val="10000"/>
                  </a:ext>
                </a:extLst>
              </a:tr>
              <a:tr h="460357">
                <a:tc>
                  <a:txBody>
                    <a:bodyPr/>
                    <a:lstStyle/>
                    <a:p>
                      <a:pPr algn="l" fontAlgn="b"/>
                      <a:r>
                        <a:rPr lang="zh-CN" altLang="en-US" sz="1800" b="0" i="0" u="none" strike="noStrike" dirty="0">
                          <a:solidFill>
                            <a:srgbClr val="000000"/>
                          </a:solidFill>
                          <a:effectLst/>
                          <a:latin typeface="DengXian"/>
                        </a:rPr>
                        <a:t>甲氨蝶呤</a:t>
                      </a:r>
                    </a:p>
                  </a:txBody>
                  <a:tcPr marL="9525" marR="9525" marT="9525" marB="0" anchor="ctr"/>
                </a:tc>
                <a:tc>
                  <a:txBody>
                    <a:bodyPr/>
                    <a:lstStyle/>
                    <a:p>
                      <a:pPr algn="ctr" fontAlgn="b"/>
                      <a:r>
                        <a:rPr lang="en-US" altLang="zh-CN" sz="1800" b="0" i="0" u="none" strike="noStrike" dirty="0">
                          <a:solidFill>
                            <a:srgbClr val="000000"/>
                          </a:solidFill>
                          <a:effectLst/>
                          <a:latin typeface="DengXian"/>
                        </a:rPr>
                        <a:t>2060</a:t>
                      </a:r>
                    </a:p>
                  </a:txBody>
                  <a:tcPr marL="9525" marR="9525" marT="9525" marB="0" anchor="ctr"/>
                </a:tc>
                <a:tc>
                  <a:txBody>
                    <a:bodyPr/>
                    <a:lstStyle/>
                    <a:p>
                      <a:pPr algn="ctr" fontAlgn="b"/>
                      <a:r>
                        <a:rPr lang="en-US" altLang="zh-CN" sz="1800" b="0" i="0" u="none" strike="noStrike" dirty="0">
                          <a:solidFill>
                            <a:srgbClr val="000000"/>
                          </a:solidFill>
                          <a:effectLst/>
                          <a:latin typeface="DengXian"/>
                        </a:rPr>
                        <a:t>63.48%</a:t>
                      </a:r>
                    </a:p>
                  </a:txBody>
                  <a:tcPr marL="9525" marR="9525" marT="9525" marB="0" anchor="ctr"/>
                </a:tc>
                <a:extLst>
                  <a:ext uri="{0D108BD9-81ED-4DB2-BD59-A6C34878D82A}">
                    <a16:rowId xmlns:a16="http://schemas.microsoft.com/office/drawing/2014/main" val="10001"/>
                  </a:ext>
                </a:extLst>
              </a:tr>
              <a:tr h="460357">
                <a:tc>
                  <a:txBody>
                    <a:bodyPr/>
                    <a:lstStyle/>
                    <a:p>
                      <a:pPr algn="l" fontAlgn="b"/>
                      <a:r>
                        <a:rPr lang="zh-CN" altLang="en-US" sz="1800" b="0" i="0" u="none" strike="noStrike" dirty="0">
                          <a:solidFill>
                            <a:srgbClr val="000000"/>
                          </a:solidFill>
                          <a:effectLst/>
                          <a:latin typeface="DengXian"/>
                        </a:rPr>
                        <a:t>来氟米特</a:t>
                      </a:r>
                    </a:p>
                  </a:txBody>
                  <a:tcPr marL="9525" marR="9525" marT="9525" marB="0" anchor="ctr"/>
                </a:tc>
                <a:tc>
                  <a:txBody>
                    <a:bodyPr/>
                    <a:lstStyle/>
                    <a:p>
                      <a:pPr algn="ctr" fontAlgn="b"/>
                      <a:r>
                        <a:rPr lang="en-US" altLang="zh-CN" sz="1800" b="0" i="0" u="none" strike="noStrike">
                          <a:solidFill>
                            <a:srgbClr val="000000"/>
                          </a:solidFill>
                          <a:effectLst/>
                          <a:latin typeface="DengXian"/>
                        </a:rPr>
                        <a:t>1135</a:t>
                      </a:r>
                    </a:p>
                  </a:txBody>
                  <a:tcPr marL="9525" marR="9525" marT="9525" marB="0" anchor="ctr"/>
                </a:tc>
                <a:tc>
                  <a:txBody>
                    <a:bodyPr/>
                    <a:lstStyle/>
                    <a:p>
                      <a:pPr algn="ctr" fontAlgn="b"/>
                      <a:r>
                        <a:rPr lang="en-US" altLang="zh-CN" sz="1800" b="0" i="0" u="none" strike="noStrike" dirty="0">
                          <a:solidFill>
                            <a:srgbClr val="000000"/>
                          </a:solidFill>
                          <a:effectLst/>
                          <a:latin typeface="DengXian"/>
                        </a:rPr>
                        <a:t>34.98%</a:t>
                      </a:r>
                    </a:p>
                  </a:txBody>
                  <a:tcPr marL="9525" marR="9525" marT="9525" marB="0" anchor="ctr"/>
                </a:tc>
                <a:extLst>
                  <a:ext uri="{0D108BD9-81ED-4DB2-BD59-A6C34878D82A}">
                    <a16:rowId xmlns:a16="http://schemas.microsoft.com/office/drawing/2014/main" val="10002"/>
                  </a:ext>
                </a:extLst>
              </a:tr>
              <a:tr h="460357">
                <a:tc>
                  <a:txBody>
                    <a:bodyPr/>
                    <a:lstStyle/>
                    <a:p>
                      <a:pPr algn="l" fontAlgn="b"/>
                      <a:r>
                        <a:rPr lang="zh-CN" altLang="en-US" sz="1800" b="0" i="0" u="none" strike="noStrike" dirty="0">
                          <a:solidFill>
                            <a:srgbClr val="000000"/>
                          </a:solidFill>
                          <a:effectLst/>
                          <a:latin typeface="DengXian"/>
                        </a:rPr>
                        <a:t>青霉胺</a:t>
                      </a:r>
                    </a:p>
                  </a:txBody>
                  <a:tcPr marL="9525" marR="9525" marT="9525" marB="0" anchor="ctr"/>
                </a:tc>
                <a:tc>
                  <a:txBody>
                    <a:bodyPr/>
                    <a:lstStyle/>
                    <a:p>
                      <a:pPr algn="ctr" fontAlgn="b"/>
                      <a:r>
                        <a:rPr lang="en-US" altLang="zh-CN" sz="1800" b="0" i="0" u="none" strike="noStrike">
                          <a:solidFill>
                            <a:srgbClr val="000000"/>
                          </a:solidFill>
                          <a:effectLst/>
                          <a:latin typeface="DengXian"/>
                        </a:rPr>
                        <a:t>418</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12.88%</a:t>
                      </a:r>
                    </a:p>
                  </a:txBody>
                  <a:tcPr marL="9525" marR="9525" marT="9525" marB="0" anchor="ctr"/>
                </a:tc>
                <a:extLst>
                  <a:ext uri="{0D108BD9-81ED-4DB2-BD59-A6C34878D82A}">
                    <a16:rowId xmlns:a16="http://schemas.microsoft.com/office/drawing/2014/main" val="10003"/>
                  </a:ext>
                </a:extLst>
              </a:tr>
              <a:tr h="460357">
                <a:tc>
                  <a:txBody>
                    <a:bodyPr/>
                    <a:lstStyle/>
                    <a:p>
                      <a:pPr algn="l" fontAlgn="b"/>
                      <a:r>
                        <a:rPr lang="zh-CN" altLang="en-US" sz="1800" b="0" i="0" u="none" strike="noStrike" dirty="0">
                          <a:solidFill>
                            <a:srgbClr val="000000"/>
                          </a:solidFill>
                          <a:effectLst/>
                          <a:latin typeface="DengXian"/>
                        </a:rPr>
                        <a:t>羟基氯喹</a:t>
                      </a:r>
                    </a:p>
                  </a:txBody>
                  <a:tcPr marL="9525" marR="9525" marT="9525" marB="0" anchor="ctr"/>
                </a:tc>
                <a:tc>
                  <a:txBody>
                    <a:bodyPr/>
                    <a:lstStyle/>
                    <a:p>
                      <a:pPr algn="ctr" fontAlgn="b"/>
                      <a:r>
                        <a:rPr lang="en-US" altLang="zh-CN" sz="1800" b="0" i="0" u="none" strike="noStrike" dirty="0">
                          <a:solidFill>
                            <a:srgbClr val="000000"/>
                          </a:solidFill>
                          <a:effectLst/>
                          <a:latin typeface="DengXian"/>
                        </a:rPr>
                        <a:t>286</a:t>
                      </a:r>
                    </a:p>
                  </a:txBody>
                  <a:tcPr marL="9525" marR="9525" marT="9525" marB="0" anchor="ctr"/>
                </a:tc>
                <a:tc>
                  <a:txBody>
                    <a:bodyPr/>
                    <a:lstStyle/>
                    <a:p>
                      <a:pPr algn="ctr" fontAlgn="b"/>
                      <a:r>
                        <a:rPr lang="en-US" altLang="zh-CN" sz="1800" b="0" i="0" u="none" strike="noStrike" dirty="0">
                          <a:solidFill>
                            <a:srgbClr val="000000"/>
                          </a:solidFill>
                          <a:effectLst/>
                          <a:latin typeface="DengXian"/>
                        </a:rPr>
                        <a:t>8.81%</a:t>
                      </a:r>
                    </a:p>
                  </a:txBody>
                  <a:tcPr marL="9525" marR="9525" marT="9525" marB="0" anchor="ctr"/>
                </a:tc>
                <a:extLst>
                  <a:ext uri="{0D108BD9-81ED-4DB2-BD59-A6C34878D82A}">
                    <a16:rowId xmlns:a16="http://schemas.microsoft.com/office/drawing/2014/main" val="10004"/>
                  </a:ext>
                </a:extLst>
              </a:tr>
              <a:tr h="460357">
                <a:tc>
                  <a:txBody>
                    <a:bodyPr/>
                    <a:lstStyle/>
                    <a:p>
                      <a:pPr algn="l" fontAlgn="b"/>
                      <a:r>
                        <a:rPr lang="zh-CN" altLang="en-US" sz="1800" b="0" i="0" u="none" strike="noStrike">
                          <a:solidFill>
                            <a:srgbClr val="000000"/>
                          </a:solidFill>
                          <a:effectLst/>
                          <a:latin typeface="DengXian"/>
                        </a:rPr>
                        <a:t>艾拉莫德</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145</a:t>
                      </a:r>
                    </a:p>
                  </a:txBody>
                  <a:tcPr marL="9525" marR="9525" marT="9525" marB="0" anchor="ctr"/>
                </a:tc>
                <a:tc>
                  <a:txBody>
                    <a:bodyPr/>
                    <a:lstStyle/>
                    <a:p>
                      <a:pPr algn="ctr" fontAlgn="b"/>
                      <a:r>
                        <a:rPr lang="en-US" altLang="zh-CN" sz="1800" b="0" i="0" u="none" strike="noStrike" dirty="0">
                          <a:solidFill>
                            <a:srgbClr val="000000"/>
                          </a:solidFill>
                          <a:effectLst/>
                          <a:latin typeface="DengXian"/>
                        </a:rPr>
                        <a:t>4.47%</a:t>
                      </a:r>
                    </a:p>
                  </a:txBody>
                  <a:tcPr marL="9525" marR="9525" marT="9525" marB="0" anchor="ctr"/>
                </a:tc>
                <a:extLst>
                  <a:ext uri="{0D108BD9-81ED-4DB2-BD59-A6C34878D82A}">
                    <a16:rowId xmlns:a16="http://schemas.microsoft.com/office/drawing/2014/main" val="10005"/>
                  </a:ext>
                </a:extLst>
              </a:tr>
              <a:tr h="460357">
                <a:tc>
                  <a:txBody>
                    <a:bodyPr/>
                    <a:lstStyle/>
                    <a:p>
                      <a:pPr algn="l" fontAlgn="b"/>
                      <a:r>
                        <a:rPr lang="zh-CN" altLang="en-US" sz="1800" b="0" i="0" u="none" strike="noStrike" dirty="0">
                          <a:solidFill>
                            <a:srgbClr val="000000"/>
                          </a:solidFill>
                          <a:effectLst/>
                          <a:latin typeface="DengXian"/>
                        </a:rPr>
                        <a:t>柳氮磺吡啶</a:t>
                      </a:r>
                    </a:p>
                  </a:txBody>
                  <a:tcPr marL="9525" marR="9525" marT="9525" marB="0" anchor="ctr"/>
                </a:tc>
                <a:tc>
                  <a:txBody>
                    <a:bodyPr/>
                    <a:lstStyle/>
                    <a:p>
                      <a:pPr algn="ctr" fontAlgn="b"/>
                      <a:r>
                        <a:rPr lang="en-US" altLang="zh-CN" sz="1800" b="0" i="0" u="none" strike="noStrike" dirty="0">
                          <a:solidFill>
                            <a:srgbClr val="000000"/>
                          </a:solidFill>
                          <a:effectLst/>
                          <a:latin typeface="DengXian"/>
                        </a:rPr>
                        <a:t>40</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1.23%</a:t>
                      </a:r>
                    </a:p>
                  </a:txBody>
                  <a:tcPr marL="9525" marR="9525" marT="9525" marB="0" anchor="ctr"/>
                </a:tc>
                <a:extLst>
                  <a:ext uri="{0D108BD9-81ED-4DB2-BD59-A6C34878D82A}">
                    <a16:rowId xmlns:a16="http://schemas.microsoft.com/office/drawing/2014/main" val="10006"/>
                  </a:ext>
                </a:extLst>
              </a:tr>
              <a:tr h="460357">
                <a:tc>
                  <a:txBody>
                    <a:bodyPr/>
                    <a:lstStyle/>
                    <a:p>
                      <a:pPr algn="l" fontAlgn="b"/>
                      <a:r>
                        <a:rPr lang="zh-CN" altLang="en-US" sz="1800" b="0" i="0" u="none" strike="noStrike" dirty="0">
                          <a:solidFill>
                            <a:srgbClr val="000000"/>
                          </a:solidFill>
                          <a:effectLst/>
                          <a:latin typeface="DengXian"/>
                        </a:rPr>
                        <a:t>沙利度胺</a:t>
                      </a:r>
                    </a:p>
                  </a:txBody>
                  <a:tcPr marL="9525" marR="9525" marT="9525" marB="0" anchor="ctr"/>
                </a:tc>
                <a:tc>
                  <a:txBody>
                    <a:bodyPr/>
                    <a:lstStyle/>
                    <a:p>
                      <a:pPr algn="ctr" fontAlgn="b"/>
                      <a:r>
                        <a:rPr lang="en-US" altLang="zh-CN" sz="1800" b="0" i="0" u="none" strike="noStrike" dirty="0">
                          <a:solidFill>
                            <a:srgbClr val="000000"/>
                          </a:solidFill>
                          <a:effectLst/>
                          <a:latin typeface="DengXian"/>
                        </a:rPr>
                        <a:t>36</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1.11%</a:t>
                      </a:r>
                    </a:p>
                  </a:txBody>
                  <a:tcPr marL="9525" marR="9525" marT="9525" marB="0" anchor="ctr"/>
                </a:tc>
                <a:extLst>
                  <a:ext uri="{0D108BD9-81ED-4DB2-BD59-A6C34878D82A}">
                    <a16:rowId xmlns:a16="http://schemas.microsoft.com/office/drawing/2014/main" val="10007"/>
                  </a:ext>
                </a:extLst>
              </a:tr>
            </a:tbl>
          </a:graphicData>
        </a:graphic>
      </p:graphicFrame>
      <p:graphicFrame>
        <p:nvGraphicFramePr>
          <p:cNvPr id="9" name="图表 8"/>
          <p:cNvGraphicFramePr>
            <a:graphicFrameLocks/>
          </p:cNvGraphicFramePr>
          <p:nvPr>
            <p:extLst>
              <p:ext uri="{D42A27DB-BD31-4B8C-83A1-F6EECF244321}">
                <p14:modId xmlns:p14="http://schemas.microsoft.com/office/powerpoint/2010/main" val="1522322796"/>
              </p:ext>
            </p:extLst>
          </p:nvPr>
        </p:nvGraphicFramePr>
        <p:xfrm>
          <a:off x="389248" y="1631730"/>
          <a:ext cx="6844862" cy="4106917"/>
        </p:xfrm>
        <a:graphic>
          <a:graphicData uri="http://schemas.openxmlformats.org/drawingml/2006/chart">
            <c:chart xmlns:c="http://schemas.openxmlformats.org/drawingml/2006/chart" xmlns:r="http://schemas.openxmlformats.org/officeDocument/2006/relationships" r:id="rId2"/>
          </a:graphicData>
        </a:graphic>
      </p:graphicFrame>
      <p:pic>
        <p:nvPicPr>
          <p:cNvPr id="19457" name="Picture 1"/>
          <p:cNvPicPr>
            <a:picLocks noChangeAspect="1" noChangeArrowheads="1"/>
          </p:cNvPicPr>
          <p:nvPr/>
        </p:nvPicPr>
        <p:blipFill>
          <a:blip r:embed="rId3"/>
          <a:srcRect/>
          <a:stretch>
            <a:fillRect/>
          </a:stretch>
        </p:blipFill>
        <p:spPr bwMode="auto">
          <a:xfrm>
            <a:off x="1160079" y="1623695"/>
            <a:ext cx="5524500" cy="4686300"/>
          </a:xfrm>
          <a:prstGeom prst="rect">
            <a:avLst/>
          </a:prstGeom>
          <a:noFill/>
          <a:ln w="9525">
            <a:noFill/>
            <a:miter lim="800000"/>
            <a:headEnd/>
            <a:tailEnd/>
          </a:ln>
        </p:spPr>
      </p:pic>
    </p:spTree>
    <p:extLst>
      <p:ext uri="{BB962C8B-B14F-4D97-AF65-F5344CB8AC3E}">
        <p14:creationId xmlns:p14="http://schemas.microsoft.com/office/powerpoint/2010/main" val="362806023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r>
              <a:rPr lang="en-US" altLang="zh-CN" sz="3600" dirty="0" smtClean="0">
                <a:solidFill>
                  <a:srgbClr val="000000"/>
                </a:solidFill>
                <a:latin typeface="Times New Roman" panose="02020603050405020304" pitchFamily="18" charset="0"/>
                <a:sym typeface="Times New Roman" panose="02020603050405020304" pitchFamily="18" charset="0"/>
              </a:rPr>
              <a:t>——</a:t>
            </a:r>
            <a:r>
              <a:rPr lang="zh-CN" altLang="en-US" sz="3600" dirty="0" smtClean="0">
                <a:sym typeface="Times New Roman" panose="02020603050405020304" pitchFamily="18" charset="0"/>
              </a:rPr>
              <a:t>生物制剂</a:t>
            </a:r>
            <a:r>
              <a:rPr lang="en-US" altLang="zh-CN" sz="3600" dirty="0" smtClean="0"/>
              <a:t>（</a:t>
            </a:r>
            <a:r>
              <a:rPr lang="en-US" altLang="zh-CN" sz="3600" dirty="0" err="1"/>
              <a:t>b</a:t>
            </a:r>
            <a:r>
              <a:rPr lang="en-US" altLang="zh-CN" sz="3600" dirty="0" err="1" smtClean="0"/>
              <a:t>DMARDs</a:t>
            </a:r>
            <a:r>
              <a:rPr lang="en-US" altLang="zh-CN" sz="3600" dirty="0"/>
              <a:t>）</a:t>
            </a:r>
            <a:endParaRPr lang="zh-CN" altLang="en-US" sz="360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295999304"/>
              </p:ext>
            </p:extLst>
          </p:nvPr>
        </p:nvGraphicFramePr>
        <p:xfrm>
          <a:off x="7520152" y="2169521"/>
          <a:ext cx="4383816" cy="2965396"/>
        </p:xfrm>
        <a:graphic>
          <a:graphicData uri="http://schemas.openxmlformats.org/drawingml/2006/table">
            <a:tbl>
              <a:tblPr>
                <a:tableStyleId>{46F890A9-2807-4EBB-B81D-B2AA78EC7F39}</a:tableStyleId>
              </a:tblPr>
              <a:tblGrid>
                <a:gridCol w="2427889">
                  <a:extLst>
                    <a:ext uri="{9D8B030D-6E8A-4147-A177-3AD203B41FA5}">
                      <a16:colId xmlns:a16="http://schemas.microsoft.com/office/drawing/2014/main" val="20000"/>
                    </a:ext>
                  </a:extLst>
                </a:gridCol>
                <a:gridCol w="784078">
                  <a:extLst>
                    <a:ext uri="{9D8B030D-6E8A-4147-A177-3AD203B41FA5}">
                      <a16:colId xmlns:a16="http://schemas.microsoft.com/office/drawing/2014/main" val="20001"/>
                    </a:ext>
                  </a:extLst>
                </a:gridCol>
                <a:gridCol w="1171849">
                  <a:extLst>
                    <a:ext uri="{9D8B030D-6E8A-4147-A177-3AD203B41FA5}">
                      <a16:colId xmlns:a16="http://schemas.microsoft.com/office/drawing/2014/main" val="20002"/>
                    </a:ext>
                  </a:extLst>
                </a:gridCol>
              </a:tblGrid>
              <a:tr h="332573">
                <a:tc>
                  <a:txBody>
                    <a:bodyPr/>
                    <a:lstStyle/>
                    <a:p>
                      <a:pPr algn="l">
                        <a:spcBef>
                          <a:spcPts val="180"/>
                        </a:spcBef>
                        <a:spcAft>
                          <a:spcPts val="180"/>
                        </a:spcAft>
                      </a:pPr>
                      <a:r>
                        <a:rPr lang="zh-CN" altLang="en-US" sz="2000" kern="0" dirty="0" smtClean="0">
                          <a:solidFill>
                            <a:schemeClr val="bg1"/>
                          </a:solidFill>
                        </a:rPr>
                        <a:t>药物</a:t>
                      </a:r>
                      <a:endParaRPr lang="en-US" altLang="zh-CN" sz="2000" kern="0" dirty="0" smtClean="0">
                        <a:solidFill>
                          <a:schemeClr val="bg1"/>
                        </a:solidFill>
                      </a:endParaRPr>
                    </a:p>
                    <a:p>
                      <a:pPr algn="l">
                        <a:spcBef>
                          <a:spcPts val="180"/>
                        </a:spcBef>
                        <a:spcAft>
                          <a:spcPts val="180"/>
                        </a:spcAft>
                      </a:pPr>
                      <a:r>
                        <a:rPr lang="en-US" altLang="zh-CN" sz="2000" kern="0" dirty="0" smtClean="0">
                          <a:solidFill>
                            <a:schemeClr val="bg1"/>
                          </a:solidFill>
                          <a:latin typeface="+mn-ea"/>
                          <a:ea typeface="+mn-ea"/>
                          <a:cs typeface="Times New Roman"/>
                        </a:rPr>
                        <a:t>(</a:t>
                      </a:r>
                      <a:r>
                        <a:rPr lang="zh-CN" altLang="en-US" sz="2000" kern="0" dirty="0" smtClean="0">
                          <a:solidFill>
                            <a:schemeClr val="bg1"/>
                          </a:solidFill>
                          <a:latin typeface="+mn-ea"/>
                          <a:ea typeface="+mn-ea"/>
                          <a:cs typeface="Times New Roman"/>
                        </a:rPr>
                        <a:t>用药记录数</a:t>
                      </a:r>
                      <a:r>
                        <a:rPr lang="en-US" altLang="zh-CN" sz="2000" kern="0" dirty="0" smtClean="0">
                          <a:solidFill>
                            <a:schemeClr val="bg1"/>
                          </a:solidFill>
                          <a:latin typeface="+mn-ea"/>
                          <a:ea typeface="+mn-ea"/>
                          <a:cs typeface="Times New Roman"/>
                        </a:rPr>
                        <a:t>75</a:t>
                      </a:r>
                      <a:r>
                        <a:rPr lang="zh-CN" altLang="en-US" sz="2000" kern="0" dirty="0" smtClean="0">
                          <a:solidFill>
                            <a:schemeClr val="bg1"/>
                          </a:solidFill>
                          <a:latin typeface="+mn-ea"/>
                          <a:ea typeface="+mn-ea"/>
                          <a:cs typeface="Times New Roman"/>
                        </a:rPr>
                        <a:t>）</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000" kern="0" dirty="0">
                          <a:solidFill>
                            <a:schemeClr val="bg1"/>
                          </a:solidFill>
                        </a:rPr>
                        <a:t>频次</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l">
                        <a:spcBef>
                          <a:spcPts val="180"/>
                        </a:spcBef>
                        <a:spcAft>
                          <a:spcPts val="180"/>
                        </a:spcAft>
                      </a:pPr>
                      <a:r>
                        <a:rPr lang="zh-CN" altLang="en-US" sz="2000" kern="0" dirty="0">
                          <a:solidFill>
                            <a:schemeClr val="bg1"/>
                          </a:solidFill>
                        </a:rPr>
                        <a:t>比例</a:t>
                      </a:r>
                      <a:endParaRPr lang="zh-CN" altLang="en-US" sz="2000" dirty="0">
                        <a:solidFill>
                          <a:schemeClr val="bg1"/>
                        </a:solidFill>
                        <a:latin typeface="+mn-ea"/>
                        <a:ea typeface="+mn-ea"/>
                        <a:cs typeface="Times New Roman"/>
                      </a:endParaRPr>
                    </a:p>
                  </a:txBody>
                  <a:tcPr anchor="ctr">
                    <a:solidFill>
                      <a:srgbClr val="0070C0"/>
                    </a:solidFill>
                  </a:tcPr>
                </a:tc>
                <a:extLst>
                  <a:ext uri="{0D108BD9-81ED-4DB2-BD59-A6C34878D82A}">
                    <a16:rowId xmlns:a16="http://schemas.microsoft.com/office/drawing/2014/main" val="10000"/>
                  </a:ext>
                </a:extLst>
              </a:tr>
              <a:tr h="460357">
                <a:tc>
                  <a:txBody>
                    <a:bodyPr/>
                    <a:lstStyle/>
                    <a:p>
                      <a:pPr algn="l" fontAlgn="b"/>
                      <a:r>
                        <a:rPr lang="zh-CN" altLang="en-US" sz="1800" b="0" i="0" u="none" strike="noStrike" dirty="0">
                          <a:solidFill>
                            <a:srgbClr val="000000"/>
                          </a:solidFill>
                          <a:effectLst/>
                          <a:latin typeface="DengXian"/>
                        </a:rPr>
                        <a:t>注射用重组人</a:t>
                      </a:r>
                      <a:r>
                        <a:rPr lang="en-US" altLang="zh-CN" sz="1800" b="0" i="0" u="none" strike="noStrike" dirty="0">
                          <a:solidFill>
                            <a:srgbClr val="000000"/>
                          </a:solidFill>
                          <a:effectLst/>
                          <a:latin typeface="DengXian"/>
                        </a:rPr>
                        <a:t>Ⅱ</a:t>
                      </a:r>
                      <a:r>
                        <a:rPr lang="zh-CN" altLang="en-US" sz="1800" b="0" i="0" u="none" strike="noStrike" dirty="0">
                          <a:solidFill>
                            <a:srgbClr val="000000"/>
                          </a:solidFill>
                          <a:effectLst/>
                          <a:latin typeface="DengXian"/>
                        </a:rPr>
                        <a:t>型肿瘤坏死因子受体抗体融合蛋白</a:t>
                      </a:r>
                    </a:p>
                  </a:txBody>
                  <a:tcPr marL="9525" marR="9525" marT="9525" marB="0" anchor="ctr"/>
                </a:tc>
                <a:tc>
                  <a:txBody>
                    <a:bodyPr/>
                    <a:lstStyle/>
                    <a:p>
                      <a:pPr algn="ctr" fontAlgn="b"/>
                      <a:r>
                        <a:rPr lang="en-US" altLang="zh-CN" sz="1800" b="0" i="0" u="none" strike="noStrike" dirty="0">
                          <a:solidFill>
                            <a:srgbClr val="000000"/>
                          </a:solidFill>
                          <a:effectLst/>
                          <a:latin typeface="DengXian"/>
                        </a:rPr>
                        <a:t>59</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1.82%</a:t>
                      </a:r>
                    </a:p>
                  </a:txBody>
                  <a:tcPr marL="9525" marR="9525" marT="9525" marB="0" anchor="ctr"/>
                </a:tc>
                <a:extLst>
                  <a:ext uri="{0D108BD9-81ED-4DB2-BD59-A6C34878D82A}">
                    <a16:rowId xmlns:a16="http://schemas.microsoft.com/office/drawing/2014/main" val="10001"/>
                  </a:ext>
                </a:extLst>
              </a:tr>
              <a:tr h="460357">
                <a:tc>
                  <a:txBody>
                    <a:bodyPr/>
                    <a:lstStyle/>
                    <a:p>
                      <a:pPr algn="l" fontAlgn="b"/>
                      <a:r>
                        <a:rPr lang="zh-CN" altLang="en-US" sz="1800" b="0" i="0" u="none" strike="noStrike" dirty="0">
                          <a:solidFill>
                            <a:srgbClr val="000000"/>
                          </a:solidFill>
                          <a:effectLst/>
                          <a:latin typeface="DengXian"/>
                        </a:rPr>
                        <a:t>英夫利昔单抗</a:t>
                      </a:r>
                    </a:p>
                  </a:txBody>
                  <a:tcPr marL="9525" marR="9525" marT="9525" marB="0" anchor="ctr"/>
                </a:tc>
                <a:tc>
                  <a:txBody>
                    <a:bodyPr/>
                    <a:lstStyle/>
                    <a:p>
                      <a:pPr algn="ctr" fontAlgn="b"/>
                      <a:r>
                        <a:rPr lang="en-US" altLang="zh-CN" sz="1800" b="0" i="0" u="none" strike="noStrike" dirty="0">
                          <a:solidFill>
                            <a:srgbClr val="000000"/>
                          </a:solidFill>
                          <a:effectLst/>
                          <a:latin typeface="DengXian"/>
                        </a:rPr>
                        <a:t>11</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0.34%</a:t>
                      </a:r>
                    </a:p>
                  </a:txBody>
                  <a:tcPr marL="9525" marR="9525" marT="9525" marB="0" anchor="ctr"/>
                </a:tc>
                <a:extLst>
                  <a:ext uri="{0D108BD9-81ED-4DB2-BD59-A6C34878D82A}">
                    <a16:rowId xmlns:a16="http://schemas.microsoft.com/office/drawing/2014/main" val="10002"/>
                  </a:ext>
                </a:extLst>
              </a:tr>
              <a:tr h="460357">
                <a:tc>
                  <a:txBody>
                    <a:bodyPr/>
                    <a:lstStyle/>
                    <a:p>
                      <a:pPr algn="l" fontAlgn="b"/>
                      <a:r>
                        <a:rPr lang="zh-CN" altLang="en-US" sz="1800" b="0" i="0" u="none" strike="noStrike" dirty="0">
                          <a:solidFill>
                            <a:srgbClr val="000000"/>
                          </a:solidFill>
                          <a:effectLst/>
                          <a:latin typeface="DengXian"/>
                        </a:rPr>
                        <a:t>依那西普</a:t>
                      </a:r>
                    </a:p>
                  </a:txBody>
                  <a:tcPr marL="9525" marR="9525" marT="9525" marB="0" anchor="ctr"/>
                </a:tc>
                <a:tc>
                  <a:txBody>
                    <a:bodyPr/>
                    <a:lstStyle/>
                    <a:p>
                      <a:pPr algn="ctr" fontAlgn="b"/>
                      <a:r>
                        <a:rPr lang="en-US" altLang="zh-CN" sz="1800" b="0" i="0" u="none" strike="noStrike" dirty="0">
                          <a:solidFill>
                            <a:srgbClr val="000000"/>
                          </a:solidFill>
                          <a:effectLst/>
                          <a:latin typeface="DengXian"/>
                        </a:rPr>
                        <a:t>3</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0.09%</a:t>
                      </a:r>
                    </a:p>
                  </a:txBody>
                  <a:tcPr marL="9525" marR="9525" marT="9525" marB="0" anchor="ctr"/>
                </a:tc>
                <a:extLst>
                  <a:ext uri="{0D108BD9-81ED-4DB2-BD59-A6C34878D82A}">
                    <a16:rowId xmlns:a16="http://schemas.microsoft.com/office/drawing/2014/main" val="10003"/>
                  </a:ext>
                </a:extLst>
              </a:tr>
              <a:tr h="460357">
                <a:tc>
                  <a:txBody>
                    <a:bodyPr/>
                    <a:lstStyle/>
                    <a:p>
                      <a:pPr algn="l" fontAlgn="b"/>
                      <a:r>
                        <a:rPr lang="zh-CN" altLang="en-US" sz="1800" b="0" i="0" u="none" strike="noStrike" dirty="0">
                          <a:solidFill>
                            <a:srgbClr val="000000"/>
                          </a:solidFill>
                          <a:effectLst/>
                          <a:latin typeface="DengXian"/>
                        </a:rPr>
                        <a:t>阿达木单</a:t>
                      </a:r>
                      <a:r>
                        <a:rPr lang="zh-CN" altLang="en-US" sz="1800" b="0" i="0" u="none" strike="noStrike" dirty="0" smtClean="0">
                          <a:solidFill>
                            <a:srgbClr val="000000"/>
                          </a:solidFill>
                          <a:effectLst/>
                          <a:latin typeface="DengXian"/>
                        </a:rPr>
                        <a:t>抗</a:t>
                      </a:r>
                      <a:endParaRPr lang="zh-CN" altLang="en-US" sz="1800" b="0" i="0" u="none" strike="noStrike" dirty="0">
                        <a:solidFill>
                          <a:srgbClr val="000000"/>
                        </a:solidFill>
                        <a:effectLst/>
                        <a:latin typeface="DengXian"/>
                      </a:endParaRPr>
                    </a:p>
                  </a:txBody>
                  <a:tcPr marL="9525" marR="9525" marT="9525" marB="0" anchor="ctr"/>
                </a:tc>
                <a:tc>
                  <a:txBody>
                    <a:bodyPr/>
                    <a:lstStyle/>
                    <a:p>
                      <a:pPr algn="ctr" fontAlgn="b"/>
                      <a:r>
                        <a:rPr lang="en-US" altLang="zh-CN" sz="1800" b="0" i="0" u="none" strike="noStrike">
                          <a:solidFill>
                            <a:srgbClr val="000000"/>
                          </a:solidFill>
                          <a:effectLst/>
                          <a:latin typeface="DengXian"/>
                        </a:rPr>
                        <a:t>2</a:t>
                      </a:r>
                    </a:p>
                  </a:txBody>
                  <a:tcPr marL="9525" marR="9525" marT="9525" marB="0" anchor="ctr"/>
                </a:tc>
                <a:tc>
                  <a:txBody>
                    <a:bodyPr/>
                    <a:lstStyle/>
                    <a:p>
                      <a:pPr algn="ctr" fontAlgn="b"/>
                      <a:r>
                        <a:rPr lang="en-US" altLang="zh-CN" sz="1800" b="0" i="0" u="none" strike="noStrike" dirty="0">
                          <a:solidFill>
                            <a:srgbClr val="000000"/>
                          </a:solidFill>
                          <a:effectLst/>
                          <a:latin typeface="DengXian"/>
                        </a:rPr>
                        <a:t>0.06%</a:t>
                      </a: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9" name="图表 8"/>
          <p:cNvGraphicFramePr>
            <a:graphicFrameLocks/>
          </p:cNvGraphicFramePr>
          <p:nvPr>
            <p:extLst>
              <p:ext uri="{D42A27DB-BD31-4B8C-83A1-F6EECF244321}">
                <p14:modId xmlns:p14="http://schemas.microsoft.com/office/powerpoint/2010/main" val="3518505081"/>
              </p:ext>
            </p:extLst>
          </p:nvPr>
        </p:nvGraphicFramePr>
        <p:xfrm>
          <a:off x="389248" y="1631730"/>
          <a:ext cx="6844862" cy="4106917"/>
        </p:xfrm>
        <a:graphic>
          <a:graphicData uri="http://schemas.openxmlformats.org/drawingml/2006/chart">
            <c:chart xmlns:c="http://schemas.openxmlformats.org/drawingml/2006/chart" xmlns:r="http://schemas.openxmlformats.org/officeDocument/2006/relationships" r:id="rId3"/>
          </a:graphicData>
        </a:graphic>
      </p:graphicFrame>
      <p:pic>
        <p:nvPicPr>
          <p:cNvPr id="18433" name="Picture 1"/>
          <p:cNvPicPr>
            <a:picLocks noChangeAspect="1" noChangeArrowheads="1"/>
          </p:cNvPicPr>
          <p:nvPr/>
        </p:nvPicPr>
        <p:blipFill>
          <a:blip r:embed="rId4"/>
          <a:srcRect/>
          <a:stretch>
            <a:fillRect/>
          </a:stretch>
        </p:blipFill>
        <p:spPr bwMode="auto">
          <a:xfrm>
            <a:off x="613561" y="1852448"/>
            <a:ext cx="6456363" cy="4800600"/>
          </a:xfrm>
          <a:prstGeom prst="rect">
            <a:avLst/>
          </a:prstGeom>
          <a:noFill/>
          <a:ln w="9525">
            <a:noFill/>
            <a:miter lim="800000"/>
            <a:headEnd/>
            <a:tailEnd/>
          </a:ln>
        </p:spPr>
      </p:pic>
    </p:spTree>
    <p:extLst>
      <p:ext uri="{BB962C8B-B14F-4D97-AF65-F5344CB8AC3E}">
        <p14:creationId xmlns:p14="http://schemas.microsoft.com/office/powerpoint/2010/main" val="90523540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
          <p:cNvSpPr>
            <a:spLocks noChangeShapeType="1"/>
          </p:cNvSpPr>
          <p:nvPr/>
        </p:nvSpPr>
        <p:spPr bwMode="auto">
          <a:xfrm>
            <a:off x="0" y="1123950"/>
            <a:ext cx="12192000" cy="1588"/>
          </a:xfrm>
          <a:prstGeom prst="line">
            <a:avLst/>
          </a:prstGeom>
          <a:noFill/>
          <a:ln w="25400">
            <a:solidFill>
              <a:srgbClr val="00B0F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nvSpPr>
        <p:spPr bwMode="auto">
          <a:xfrm>
            <a:off x="814917" y="0"/>
            <a:ext cx="10972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3600" b="0" dirty="0" smtClean="0">
                <a:solidFill>
                  <a:srgbClr val="000000"/>
                </a:solidFill>
                <a:latin typeface="Times New Roman" panose="02020603050405020304" pitchFamily="18" charset="0"/>
                <a:sym typeface="Times New Roman" panose="02020603050405020304" pitchFamily="18" charset="0"/>
              </a:rPr>
              <a:t>用药情况</a:t>
            </a:r>
            <a:r>
              <a:rPr lang="en-US" altLang="zh-CN" sz="3600" dirty="0" smtClean="0">
                <a:solidFill>
                  <a:srgbClr val="000000"/>
                </a:solidFill>
                <a:latin typeface="Times New Roman" panose="02020603050405020304" pitchFamily="18" charset="0"/>
                <a:sym typeface="Times New Roman" panose="02020603050405020304" pitchFamily="18" charset="0"/>
              </a:rPr>
              <a:t>——</a:t>
            </a:r>
            <a:r>
              <a:rPr lang="zh-CN" altLang="en-US" sz="3600" dirty="0" smtClean="0">
                <a:solidFill>
                  <a:srgbClr val="000000"/>
                </a:solidFill>
                <a:latin typeface="Times New Roman" panose="02020603050405020304" pitchFamily="18" charset="0"/>
                <a:sym typeface="Times New Roman" panose="02020603050405020304" pitchFamily="18" charset="0"/>
              </a:rPr>
              <a:t>中成药</a:t>
            </a:r>
            <a:endParaRPr lang="zh-CN" altLang="en-US" sz="3600" dirty="0">
              <a:solidFill>
                <a:srgbClr val="000000"/>
              </a:solidFill>
              <a:latin typeface="微软雅黑" panose="020B0503020204020204" charset="-122"/>
              <a:ea typeface="微软雅黑" panose="020B0503020204020204" charset="-122"/>
              <a:sym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14472337"/>
              </p:ext>
            </p:extLst>
          </p:nvPr>
        </p:nvGraphicFramePr>
        <p:xfrm>
          <a:off x="7439060" y="1125530"/>
          <a:ext cx="4479670" cy="5732462"/>
        </p:xfrm>
        <a:graphic>
          <a:graphicData uri="http://schemas.openxmlformats.org/drawingml/2006/table">
            <a:tbl>
              <a:tblPr>
                <a:tableStyleId>{46F890A9-2807-4EBB-B81D-B2AA78EC7F39}</a:tableStyleId>
              </a:tblPr>
              <a:tblGrid>
                <a:gridCol w="2459177">
                  <a:extLst>
                    <a:ext uri="{9D8B030D-6E8A-4147-A177-3AD203B41FA5}">
                      <a16:colId xmlns:a16="http://schemas.microsoft.com/office/drawing/2014/main" val="20000"/>
                    </a:ext>
                  </a:extLst>
                </a:gridCol>
                <a:gridCol w="809961">
                  <a:extLst>
                    <a:ext uri="{9D8B030D-6E8A-4147-A177-3AD203B41FA5}">
                      <a16:colId xmlns:a16="http://schemas.microsoft.com/office/drawing/2014/main" val="20001"/>
                    </a:ext>
                  </a:extLst>
                </a:gridCol>
                <a:gridCol w="1210532">
                  <a:extLst>
                    <a:ext uri="{9D8B030D-6E8A-4147-A177-3AD203B41FA5}">
                      <a16:colId xmlns:a16="http://schemas.microsoft.com/office/drawing/2014/main" val="20002"/>
                    </a:ext>
                  </a:extLst>
                </a:gridCol>
              </a:tblGrid>
              <a:tr h="542719">
                <a:tc>
                  <a:txBody>
                    <a:bodyPr/>
                    <a:lstStyle/>
                    <a:p>
                      <a:pPr algn="l">
                        <a:spcBef>
                          <a:spcPts val="180"/>
                        </a:spcBef>
                        <a:spcAft>
                          <a:spcPts val="180"/>
                        </a:spcAft>
                      </a:pPr>
                      <a:r>
                        <a:rPr lang="zh-CN" altLang="en-US" sz="2000" kern="0" dirty="0" smtClean="0">
                          <a:solidFill>
                            <a:schemeClr val="bg1"/>
                          </a:solidFill>
                          <a:latin typeface="+mn-ea"/>
                          <a:ea typeface="+mn-ea"/>
                          <a:cs typeface="Times New Roman"/>
                        </a:rPr>
                        <a:t>用药记录数</a:t>
                      </a:r>
                      <a:r>
                        <a:rPr lang="en-US" altLang="zh-CN" sz="2000" kern="0" dirty="0" smtClean="0">
                          <a:solidFill>
                            <a:schemeClr val="bg1"/>
                          </a:solidFill>
                          <a:latin typeface="+mn-ea"/>
                          <a:ea typeface="+mn-ea"/>
                          <a:cs typeface="Times New Roman"/>
                        </a:rPr>
                        <a:t>2928</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ctr">
                        <a:spcBef>
                          <a:spcPts val="180"/>
                        </a:spcBef>
                        <a:spcAft>
                          <a:spcPts val="180"/>
                        </a:spcAft>
                      </a:pPr>
                      <a:r>
                        <a:rPr lang="zh-CN" altLang="en-US" sz="2000" kern="0" dirty="0">
                          <a:solidFill>
                            <a:schemeClr val="bg1"/>
                          </a:solidFill>
                        </a:rPr>
                        <a:t>频次</a:t>
                      </a:r>
                      <a:endParaRPr lang="zh-CN" altLang="en-US" sz="2000" dirty="0">
                        <a:solidFill>
                          <a:schemeClr val="bg1"/>
                        </a:solidFill>
                        <a:latin typeface="+mn-ea"/>
                        <a:ea typeface="+mn-ea"/>
                        <a:cs typeface="Times New Roman"/>
                      </a:endParaRPr>
                    </a:p>
                  </a:txBody>
                  <a:tcPr anchor="ctr">
                    <a:solidFill>
                      <a:srgbClr val="0070C0"/>
                    </a:solidFill>
                  </a:tcPr>
                </a:tc>
                <a:tc>
                  <a:txBody>
                    <a:bodyPr/>
                    <a:lstStyle/>
                    <a:p>
                      <a:pPr algn="l">
                        <a:spcBef>
                          <a:spcPts val="180"/>
                        </a:spcBef>
                        <a:spcAft>
                          <a:spcPts val="180"/>
                        </a:spcAft>
                      </a:pPr>
                      <a:r>
                        <a:rPr lang="zh-CN" altLang="en-US" sz="2000" kern="0" dirty="0">
                          <a:solidFill>
                            <a:schemeClr val="bg1"/>
                          </a:solidFill>
                        </a:rPr>
                        <a:t>比例</a:t>
                      </a:r>
                      <a:endParaRPr lang="zh-CN" altLang="en-US" sz="2000" dirty="0">
                        <a:solidFill>
                          <a:schemeClr val="bg1"/>
                        </a:solidFill>
                        <a:latin typeface="+mn-ea"/>
                        <a:ea typeface="+mn-ea"/>
                        <a:cs typeface="Times New Roman"/>
                      </a:endParaRPr>
                    </a:p>
                  </a:txBody>
                  <a:tcPr anchor="ctr">
                    <a:solidFill>
                      <a:srgbClr val="0070C0"/>
                    </a:solidFill>
                  </a:tcPr>
                </a:tc>
                <a:extLst>
                  <a:ext uri="{0D108BD9-81ED-4DB2-BD59-A6C34878D82A}">
                    <a16:rowId xmlns:a16="http://schemas.microsoft.com/office/drawing/2014/main" val="10000"/>
                  </a:ext>
                </a:extLst>
              </a:tr>
              <a:tr h="305279">
                <a:tc>
                  <a:txBody>
                    <a:bodyPr/>
                    <a:lstStyle/>
                    <a:p>
                      <a:pPr algn="l" fontAlgn="b"/>
                      <a:r>
                        <a:rPr lang="zh-CN" altLang="en-US" sz="1400" b="0" i="0" u="none" strike="noStrike" dirty="0">
                          <a:solidFill>
                            <a:srgbClr val="000000"/>
                          </a:solidFill>
                          <a:effectLst/>
                          <a:latin typeface="DengXian"/>
                        </a:rPr>
                        <a:t>白芍总甙胶囊</a:t>
                      </a:r>
                    </a:p>
                  </a:txBody>
                  <a:tcPr marL="9525" marR="9525" marT="9525" marB="0" anchor="ctr"/>
                </a:tc>
                <a:tc>
                  <a:txBody>
                    <a:bodyPr/>
                    <a:lstStyle/>
                    <a:p>
                      <a:pPr algn="ctr" fontAlgn="b"/>
                      <a:r>
                        <a:rPr lang="en-US" altLang="zh-CN" sz="1400" b="0" i="0" u="none" strike="noStrike" dirty="0">
                          <a:solidFill>
                            <a:srgbClr val="000000"/>
                          </a:solidFill>
                          <a:effectLst/>
                          <a:latin typeface="DengXian"/>
                        </a:rPr>
                        <a:t>622</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19.17%</a:t>
                      </a:r>
                    </a:p>
                  </a:txBody>
                  <a:tcPr marL="9525" marR="9525" marT="9525" marB="0" anchor="ctr"/>
                </a:tc>
                <a:extLst>
                  <a:ext uri="{0D108BD9-81ED-4DB2-BD59-A6C34878D82A}">
                    <a16:rowId xmlns:a16="http://schemas.microsoft.com/office/drawing/2014/main" val="10001"/>
                  </a:ext>
                </a:extLst>
              </a:tr>
              <a:tr h="305279">
                <a:tc>
                  <a:txBody>
                    <a:bodyPr/>
                    <a:lstStyle/>
                    <a:p>
                      <a:pPr algn="l" fontAlgn="b"/>
                      <a:r>
                        <a:rPr lang="zh-CN" altLang="en-US" sz="1400" b="0" i="0" u="none" strike="noStrike" dirty="0">
                          <a:solidFill>
                            <a:srgbClr val="000000"/>
                          </a:solidFill>
                          <a:effectLst/>
                          <a:latin typeface="DengXian"/>
                        </a:rPr>
                        <a:t>雷多藤多甙片</a:t>
                      </a:r>
                    </a:p>
                  </a:txBody>
                  <a:tcPr marL="9525" marR="9525" marT="9525" marB="0" anchor="ctr"/>
                </a:tc>
                <a:tc>
                  <a:txBody>
                    <a:bodyPr/>
                    <a:lstStyle/>
                    <a:p>
                      <a:pPr algn="ctr" fontAlgn="b"/>
                      <a:r>
                        <a:rPr lang="en-US" altLang="zh-CN" sz="1400" b="0" i="0" u="none" strike="noStrike">
                          <a:solidFill>
                            <a:srgbClr val="000000"/>
                          </a:solidFill>
                          <a:effectLst/>
                          <a:latin typeface="DengXian"/>
                        </a:rPr>
                        <a:t>612</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18.86%</a:t>
                      </a:r>
                    </a:p>
                  </a:txBody>
                  <a:tcPr marL="9525" marR="9525" marT="9525" marB="0" anchor="ctr"/>
                </a:tc>
                <a:extLst>
                  <a:ext uri="{0D108BD9-81ED-4DB2-BD59-A6C34878D82A}">
                    <a16:rowId xmlns:a16="http://schemas.microsoft.com/office/drawing/2014/main" val="10002"/>
                  </a:ext>
                </a:extLst>
              </a:tr>
              <a:tr h="305279">
                <a:tc>
                  <a:txBody>
                    <a:bodyPr/>
                    <a:lstStyle/>
                    <a:p>
                      <a:pPr algn="l" fontAlgn="b"/>
                      <a:r>
                        <a:rPr lang="zh-CN" altLang="en-US" sz="1400" b="0" i="0" u="none" strike="noStrike" dirty="0">
                          <a:solidFill>
                            <a:srgbClr val="000000"/>
                          </a:solidFill>
                          <a:effectLst/>
                          <a:latin typeface="DengXian"/>
                        </a:rPr>
                        <a:t>正清风痛宁</a:t>
                      </a:r>
                    </a:p>
                  </a:txBody>
                  <a:tcPr marL="9525" marR="9525" marT="9525" marB="0" anchor="ctr"/>
                </a:tc>
                <a:tc>
                  <a:txBody>
                    <a:bodyPr/>
                    <a:lstStyle/>
                    <a:p>
                      <a:pPr algn="ctr" fontAlgn="b"/>
                      <a:r>
                        <a:rPr lang="en-US" altLang="zh-CN" sz="1400" b="0" i="0" u="none" strike="noStrike">
                          <a:solidFill>
                            <a:srgbClr val="000000"/>
                          </a:solidFill>
                          <a:effectLst/>
                          <a:latin typeface="DengXian"/>
                        </a:rPr>
                        <a:t>576</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17.75%</a:t>
                      </a:r>
                    </a:p>
                  </a:txBody>
                  <a:tcPr marL="9525" marR="9525" marT="9525" marB="0" anchor="ctr"/>
                </a:tc>
                <a:extLst>
                  <a:ext uri="{0D108BD9-81ED-4DB2-BD59-A6C34878D82A}">
                    <a16:rowId xmlns:a16="http://schemas.microsoft.com/office/drawing/2014/main" val="10003"/>
                  </a:ext>
                </a:extLst>
              </a:tr>
              <a:tr h="305279">
                <a:tc>
                  <a:txBody>
                    <a:bodyPr/>
                    <a:lstStyle/>
                    <a:p>
                      <a:pPr algn="l" fontAlgn="b"/>
                      <a:r>
                        <a:rPr lang="zh-CN" altLang="en-US" sz="1400" b="0" i="0" u="none" strike="noStrike" dirty="0">
                          <a:solidFill>
                            <a:srgbClr val="000000"/>
                          </a:solidFill>
                          <a:effectLst/>
                          <a:latin typeface="DengXian"/>
                        </a:rPr>
                        <a:t>乌梢祛风片</a:t>
                      </a:r>
                    </a:p>
                  </a:txBody>
                  <a:tcPr marL="9525" marR="9525" marT="9525" marB="0" anchor="ctr"/>
                </a:tc>
                <a:tc>
                  <a:txBody>
                    <a:bodyPr/>
                    <a:lstStyle/>
                    <a:p>
                      <a:pPr algn="ctr" fontAlgn="b"/>
                      <a:r>
                        <a:rPr lang="en-US" altLang="zh-CN" sz="1400" b="0" i="0" u="none" strike="noStrike">
                          <a:solidFill>
                            <a:srgbClr val="000000"/>
                          </a:solidFill>
                          <a:effectLst/>
                          <a:latin typeface="DengXian"/>
                        </a:rPr>
                        <a:t>316</a:t>
                      </a:r>
                    </a:p>
                  </a:txBody>
                  <a:tcPr marL="9525" marR="9525" marT="9525" marB="0" anchor="ctr"/>
                </a:tc>
                <a:tc>
                  <a:txBody>
                    <a:bodyPr/>
                    <a:lstStyle/>
                    <a:p>
                      <a:pPr algn="ctr" fontAlgn="b"/>
                      <a:r>
                        <a:rPr lang="en-US" altLang="zh-CN" sz="1400" b="0" i="0" u="none" strike="noStrike" dirty="0">
                          <a:solidFill>
                            <a:srgbClr val="000000"/>
                          </a:solidFill>
                          <a:effectLst/>
                          <a:latin typeface="DengXian"/>
                        </a:rPr>
                        <a:t>9.74%</a:t>
                      </a:r>
                    </a:p>
                  </a:txBody>
                  <a:tcPr marL="9525" marR="9525" marT="9525" marB="0" anchor="ctr"/>
                </a:tc>
                <a:extLst>
                  <a:ext uri="{0D108BD9-81ED-4DB2-BD59-A6C34878D82A}">
                    <a16:rowId xmlns:a16="http://schemas.microsoft.com/office/drawing/2014/main" val="10004"/>
                  </a:ext>
                </a:extLst>
              </a:tr>
              <a:tr h="305279">
                <a:tc>
                  <a:txBody>
                    <a:bodyPr/>
                    <a:lstStyle/>
                    <a:p>
                      <a:pPr algn="l" fontAlgn="b"/>
                      <a:r>
                        <a:rPr lang="zh-CN" altLang="en-US" sz="1400" b="0" i="0" u="none" strike="noStrike" dirty="0">
                          <a:solidFill>
                            <a:srgbClr val="000000"/>
                          </a:solidFill>
                          <a:effectLst/>
                          <a:latin typeface="DengXian"/>
                        </a:rPr>
                        <a:t>昆仙胶囊</a:t>
                      </a:r>
                    </a:p>
                  </a:txBody>
                  <a:tcPr marL="9525" marR="9525" marT="9525" marB="0" anchor="ctr"/>
                </a:tc>
                <a:tc>
                  <a:txBody>
                    <a:bodyPr/>
                    <a:lstStyle/>
                    <a:p>
                      <a:pPr algn="ctr" fontAlgn="b"/>
                      <a:r>
                        <a:rPr lang="en-US" altLang="zh-CN" sz="1400" b="0" i="0" u="none" strike="noStrike">
                          <a:solidFill>
                            <a:srgbClr val="000000"/>
                          </a:solidFill>
                          <a:effectLst/>
                          <a:latin typeface="DengXian"/>
                        </a:rPr>
                        <a:t>238</a:t>
                      </a:r>
                    </a:p>
                  </a:txBody>
                  <a:tcPr marL="9525" marR="9525" marT="9525" marB="0" anchor="ctr"/>
                </a:tc>
                <a:tc>
                  <a:txBody>
                    <a:bodyPr/>
                    <a:lstStyle/>
                    <a:p>
                      <a:pPr algn="ctr" fontAlgn="b"/>
                      <a:r>
                        <a:rPr lang="en-US" altLang="zh-CN" sz="1400" b="0" i="0" u="none" strike="noStrike" dirty="0">
                          <a:solidFill>
                            <a:srgbClr val="000000"/>
                          </a:solidFill>
                          <a:effectLst/>
                          <a:latin typeface="DengXian"/>
                        </a:rPr>
                        <a:t>7.33%</a:t>
                      </a:r>
                    </a:p>
                  </a:txBody>
                  <a:tcPr marL="9525" marR="9525" marT="9525" marB="0" anchor="ctr"/>
                </a:tc>
                <a:extLst>
                  <a:ext uri="{0D108BD9-81ED-4DB2-BD59-A6C34878D82A}">
                    <a16:rowId xmlns:a16="http://schemas.microsoft.com/office/drawing/2014/main" val="10005"/>
                  </a:ext>
                </a:extLst>
              </a:tr>
              <a:tr h="305279">
                <a:tc>
                  <a:txBody>
                    <a:bodyPr/>
                    <a:lstStyle/>
                    <a:p>
                      <a:pPr algn="l" fontAlgn="b"/>
                      <a:r>
                        <a:rPr lang="zh-CN" altLang="en-US" sz="1400" b="0" i="0" u="none" strike="noStrike" dirty="0">
                          <a:solidFill>
                            <a:srgbClr val="000000"/>
                          </a:solidFill>
                          <a:effectLst/>
                          <a:latin typeface="DengXian"/>
                        </a:rPr>
                        <a:t>祖师麻</a:t>
                      </a:r>
                    </a:p>
                  </a:txBody>
                  <a:tcPr marL="9525" marR="9525" marT="9525" marB="0" anchor="ctr"/>
                </a:tc>
                <a:tc>
                  <a:txBody>
                    <a:bodyPr/>
                    <a:lstStyle/>
                    <a:p>
                      <a:pPr algn="ctr" fontAlgn="b"/>
                      <a:r>
                        <a:rPr lang="en-US" altLang="zh-CN" sz="1400" b="0" i="0" u="none" strike="noStrike">
                          <a:solidFill>
                            <a:srgbClr val="000000"/>
                          </a:solidFill>
                          <a:effectLst/>
                          <a:latin typeface="DengXian"/>
                        </a:rPr>
                        <a:t>108</a:t>
                      </a:r>
                    </a:p>
                  </a:txBody>
                  <a:tcPr marL="9525" marR="9525" marT="9525" marB="0" anchor="ctr"/>
                </a:tc>
                <a:tc>
                  <a:txBody>
                    <a:bodyPr/>
                    <a:lstStyle/>
                    <a:p>
                      <a:pPr algn="ctr" fontAlgn="b"/>
                      <a:r>
                        <a:rPr lang="en-US" altLang="zh-CN" sz="1400" b="0" i="0" u="none" strike="noStrike" dirty="0">
                          <a:solidFill>
                            <a:srgbClr val="000000"/>
                          </a:solidFill>
                          <a:effectLst/>
                          <a:latin typeface="DengXian"/>
                        </a:rPr>
                        <a:t>3.33%</a:t>
                      </a:r>
                    </a:p>
                  </a:txBody>
                  <a:tcPr marL="9525" marR="9525" marT="9525" marB="0" anchor="ctr"/>
                </a:tc>
                <a:extLst>
                  <a:ext uri="{0D108BD9-81ED-4DB2-BD59-A6C34878D82A}">
                    <a16:rowId xmlns:a16="http://schemas.microsoft.com/office/drawing/2014/main" val="10006"/>
                  </a:ext>
                </a:extLst>
              </a:tr>
              <a:tr h="305279">
                <a:tc>
                  <a:txBody>
                    <a:bodyPr/>
                    <a:lstStyle/>
                    <a:p>
                      <a:pPr algn="l" fontAlgn="b"/>
                      <a:r>
                        <a:rPr lang="zh-CN" altLang="en-US" sz="1400" b="0" i="0" u="none" strike="noStrike" dirty="0">
                          <a:solidFill>
                            <a:srgbClr val="000000"/>
                          </a:solidFill>
                          <a:effectLst/>
                          <a:latin typeface="DengXian"/>
                        </a:rPr>
                        <a:t>痹祺胶囊</a:t>
                      </a:r>
                    </a:p>
                  </a:txBody>
                  <a:tcPr marL="9525" marR="9525" marT="9525" marB="0" anchor="ctr"/>
                </a:tc>
                <a:tc>
                  <a:txBody>
                    <a:bodyPr/>
                    <a:lstStyle/>
                    <a:p>
                      <a:pPr algn="ctr" fontAlgn="b"/>
                      <a:r>
                        <a:rPr lang="en-US" altLang="zh-CN" sz="1400" b="0" i="0" u="none" strike="noStrike" dirty="0">
                          <a:solidFill>
                            <a:srgbClr val="000000"/>
                          </a:solidFill>
                          <a:effectLst/>
                          <a:latin typeface="DengXian"/>
                        </a:rPr>
                        <a:t>97</a:t>
                      </a:r>
                    </a:p>
                  </a:txBody>
                  <a:tcPr marL="9525" marR="9525" marT="9525" marB="0" anchor="ctr"/>
                </a:tc>
                <a:tc>
                  <a:txBody>
                    <a:bodyPr/>
                    <a:lstStyle/>
                    <a:p>
                      <a:pPr algn="ctr" fontAlgn="b"/>
                      <a:r>
                        <a:rPr lang="en-US" altLang="zh-CN" sz="1400" b="0" i="0" u="none" strike="noStrike" dirty="0">
                          <a:solidFill>
                            <a:srgbClr val="000000"/>
                          </a:solidFill>
                          <a:effectLst/>
                          <a:latin typeface="DengXian"/>
                        </a:rPr>
                        <a:t>2.99%</a:t>
                      </a:r>
                    </a:p>
                  </a:txBody>
                  <a:tcPr marL="9525" marR="9525" marT="9525" marB="0" anchor="ctr"/>
                </a:tc>
                <a:extLst>
                  <a:ext uri="{0D108BD9-81ED-4DB2-BD59-A6C34878D82A}">
                    <a16:rowId xmlns:a16="http://schemas.microsoft.com/office/drawing/2014/main" val="10007"/>
                  </a:ext>
                </a:extLst>
              </a:tr>
              <a:tr h="305279">
                <a:tc>
                  <a:txBody>
                    <a:bodyPr/>
                    <a:lstStyle/>
                    <a:p>
                      <a:pPr algn="l" fontAlgn="b"/>
                      <a:r>
                        <a:rPr lang="zh-CN" altLang="en-US" sz="1400" b="0" i="0" u="none" strike="noStrike" dirty="0">
                          <a:solidFill>
                            <a:srgbClr val="000000"/>
                          </a:solidFill>
                          <a:effectLst/>
                          <a:latin typeface="DengXian"/>
                        </a:rPr>
                        <a:t>益肾蠲痹丸</a:t>
                      </a:r>
                    </a:p>
                  </a:txBody>
                  <a:tcPr marL="9525" marR="9525" marT="9525" marB="0" anchor="ctr"/>
                </a:tc>
                <a:tc>
                  <a:txBody>
                    <a:bodyPr/>
                    <a:lstStyle/>
                    <a:p>
                      <a:pPr algn="ctr" fontAlgn="b"/>
                      <a:r>
                        <a:rPr lang="en-US" altLang="zh-CN" sz="1400" b="0" i="0" u="none" strike="noStrike">
                          <a:solidFill>
                            <a:srgbClr val="000000"/>
                          </a:solidFill>
                          <a:effectLst/>
                          <a:latin typeface="DengXian"/>
                        </a:rPr>
                        <a:t>84</a:t>
                      </a:r>
                    </a:p>
                  </a:txBody>
                  <a:tcPr marL="9525" marR="9525" marT="9525" marB="0" anchor="ctr"/>
                </a:tc>
                <a:tc>
                  <a:txBody>
                    <a:bodyPr/>
                    <a:lstStyle/>
                    <a:p>
                      <a:pPr algn="ctr" fontAlgn="b"/>
                      <a:r>
                        <a:rPr lang="en-US" altLang="zh-CN" sz="1400" b="0" i="0" u="none" strike="noStrike" dirty="0">
                          <a:solidFill>
                            <a:srgbClr val="000000"/>
                          </a:solidFill>
                          <a:effectLst/>
                          <a:latin typeface="DengXian"/>
                        </a:rPr>
                        <a:t>2.59%</a:t>
                      </a:r>
                    </a:p>
                  </a:txBody>
                  <a:tcPr marL="9525" marR="9525" marT="9525" marB="0" anchor="ctr"/>
                </a:tc>
                <a:extLst>
                  <a:ext uri="{0D108BD9-81ED-4DB2-BD59-A6C34878D82A}">
                    <a16:rowId xmlns:a16="http://schemas.microsoft.com/office/drawing/2014/main" val="10008"/>
                  </a:ext>
                </a:extLst>
              </a:tr>
              <a:tr h="305279">
                <a:tc>
                  <a:txBody>
                    <a:bodyPr/>
                    <a:lstStyle/>
                    <a:p>
                      <a:pPr algn="l" fontAlgn="b"/>
                      <a:r>
                        <a:rPr lang="zh-CN" altLang="en-US" sz="1400" b="0" i="0" u="none" strike="noStrike" dirty="0">
                          <a:solidFill>
                            <a:srgbClr val="000000"/>
                          </a:solidFill>
                          <a:effectLst/>
                          <a:latin typeface="DengXian"/>
                        </a:rPr>
                        <a:t>复方雷公藤逐痛颗粒</a:t>
                      </a:r>
                    </a:p>
                  </a:txBody>
                  <a:tcPr marL="9525" marR="9525" marT="9525" marB="0" anchor="ctr"/>
                </a:tc>
                <a:tc>
                  <a:txBody>
                    <a:bodyPr/>
                    <a:lstStyle/>
                    <a:p>
                      <a:pPr algn="ctr" fontAlgn="b"/>
                      <a:r>
                        <a:rPr lang="en-US" altLang="zh-CN" sz="1400" b="0" i="0" u="none" strike="noStrike">
                          <a:solidFill>
                            <a:srgbClr val="000000"/>
                          </a:solidFill>
                          <a:effectLst/>
                          <a:latin typeface="DengXian"/>
                        </a:rPr>
                        <a:t>67</a:t>
                      </a:r>
                    </a:p>
                  </a:txBody>
                  <a:tcPr marL="9525" marR="9525" marT="9525" marB="0" anchor="ctr"/>
                </a:tc>
                <a:tc>
                  <a:txBody>
                    <a:bodyPr/>
                    <a:lstStyle/>
                    <a:p>
                      <a:pPr algn="ctr" fontAlgn="b"/>
                      <a:r>
                        <a:rPr lang="en-US" altLang="zh-CN" sz="1400" b="0" i="0" u="none" strike="noStrike" dirty="0">
                          <a:solidFill>
                            <a:srgbClr val="000000"/>
                          </a:solidFill>
                          <a:effectLst/>
                          <a:latin typeface="DengXian"/>
                        </a:rPr>
                        <a:t>2.06%</a:t>
                      </a:r>
                    </a:p>
                  </a:txBody>
                  <a:tcPr marL="9525" marR="9525" marT="9525" marB="0" anchor="ctr"/>
                </a:tc>
                <a:extLst>
                  <a:ext uri="{0D108BD9-81ED-4DB2-BD59-A6C34878D82A}">
                    <a16:rowId xmlns:a16="http://schemas.microsoft.com/office/drawing/2014/main" val="10009"/>
                  </a:ext>
                </a:extLst>
              </a:tr>
              <a:tr h="305279">
                <a:tc>
                  <a:txBody>
                    <a:bodyPr/>
                    <a:lstStyle/>
                    <a:p>
                      <a:pPr algn="l" fontAlgn="b"/>
                      <a:r>
                        <a:rPr lang="zh-CN" altLang="en-US" sz="1400" b="0" i="0" u="none" strike="noStrike" dirty="0">
                          <a:solidFill>
                            <a:srgbClr val="000000"/>
                          </a:solidFill>
                          <a:effectLst/>
                          <a:latin typeface="DengXian"/>
                        </a:rPr>
                        <a:t>火把花根</a:t>
                      </a:r>
                    </a:p>
                  </a:txBody>
                  <a:tcPr marL="9525" marR="9525" marT="9525" marB="0" anchor="ctr"/>
                </a:tc>
                <a:tc>
                  <a:txBody>
                    <a:bodyPr/>
                    <a:lstStyle/>
                    <a:p>
                      <a:pPr algn="ctr" fontAlgn="b"/>
                      <a:r>
                        <a:rPr lang="en-US" altLang="zh-CN" sz="1400" b="0" i="0" u="none" strike="noStrike">
                          <a:solidFill>
                            <a:srgbClr val="000000"/>
                          </a:solidFill>
                          <a:effectLst/>
                          <a:latin typeface="DengXian"/>
                        </a:rPr>
                        <a:t>53</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1.63%</a:t>
                      </a:r>
                    </a:p>
                  </a:txBody>
                  <a:tcPr marL="9525" marR="9525" marT="9525" marB="0" anchor="ctr"/>
                </a:tc>
                <a:extLst>
                  <a:ext uri="{0D108BD9-81ED-4DB2-BD59-A6C34878D82A}">
                    <a16:rowId xmlns:a16="http://schemas.microsoft.com/office/drawing/2014/main" val="10010"/>
                  </a:ext>
                </a:extLst>
              </a:tr>
              <a:tr h="305279">
                <a:tc>
                  <a:txBody>
                    <a:bodyPr/>
                    <a:lstStyle/>
                    <a:p>
                      <a:pPr algn="l" fontAlgn="b"/>
                      <a:r>
                        <a:rPr lang="zh-CN" altLang="en-US" sz="1400" b="0" i="0" u="none" strike="noStrike" dirty="0">
                          <a:solidFill>
                            <a:srgbClr val="000000"/>
                          </a:solidFill>
                          <a:effectLst/>
                          <a:latin typeface="DengXian"/>
                        </a:rPr>
                        <a:t>金乌骨通胶囊</a:t>
                      </a:r>
                    </a:p>
                  </a:txBody>
                  <a:tcPr marL="9525" marR="9525" marT="9525" marB="0" anchor="ctr"/>
                </a:tc>
                <a:tc>
                  <a:txBody>
                    <a:bodyPr/>
                    <a:lstStyle/>
                    <a:p>
                      <a:pPr algn="ctr" fontAlgn="b"/>
                      <a:r>
                        <a:rPr lang="en-US" altLang="zh-CN" sz="1400" b="0" i="0" u="none" strike="noStrike">
                          <a:solidFill>
                            <a:srgbClr val="000000"/>
                          </a:solidFill>
                          <a:effectLst/>
                          <a:latin typeface="DengXian"/>
                        </a:rPr>
                        <a:t>50</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1.54%</a:t>
                      </a:r>
                    </a:p>
                  </a:txBody>
                  <a:tcPr marL="9525" marR="9525" marT="9525" marB="0" anchor="ctr"/>
                </a:tc>
                <a:extLst>
                  <a:ext uri="{0D108BD9-81ED-4DB2-BD59-A6C34878D82A}">
                    <a16:rowId xmlns:a16="http://schemas.microsoft.com/office/drawing/2014/main" val="10011"/>
                  </a:ext>
                </a:extLst>
              </a:tr>
              <a:tr h="305279">
                <a:tc>
                  <a:txBody>
                    <a:bodyPr/>
                    <a:lstStyle/>
                    <a:p>
                      <a:pPr algn="l" fontAlgn="b"/>
                      <a:r>
                        <a:rPr lang="zh-CN" altLang="en-US" sz="1400" b="0" i="0" u="none" strike="noStrike" dirty="0">
                          <a:solidFill>
                            <a:srgbClr val="000000"/>
                          </a:solidFill>
                          <a:effectLst/>
                          <a:latin typeface="DengXian"/>
                        </a:rPr>
                        <a:t>舒筋合剂</a:t>
                      </a:r>
                    </a:p>
                  </a:txBody>
                  <a:tcPr marL="9525" marR="9525" marT="9525" marB="0" anchor="ctr"/>
                </a:tc>
                <a:tc>
                  <a:txBody>
                    <a:bodyPr/>
                    <a:lstStyle/>
                    <a:p>
                      <a:pPr algn="ctr" fontAlgn="b"/>
                      <a:r>
                        <a:rPr lang="en-US" altLang="zh-CN" sz="1400" b="0" i="0" u="none" strike="noStrike">
                          <a:solidFill>
                            <a:srgbClr val="000000"/>
                          </a:solidFill>
                          <a:effectLst/>
                          <a:latin typeface="DengXian"/>
                        </a:rPr>
                        <a:t>43</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1.33%</a:t>
                      </a:r>
                    </a:p>
                  </a:txBody>
                  <a:tcPr marL="9525" marR="9525" marT="9525" marB="0" anchor="ctr"/>
                </a:tc>
                <a:extLst>
                  <a:ext uri="{0D108BD9-81ED-4DB2-BD59-A6C34878D82A}">
                    <a16:rowId xmlns:a16="http://schemas.microsoft.com/office/drawing/2014/main" val="10012"/>
                  </a:ext>
                </a:extLst>
              </a:tr>
              <a:tr h="305279">
                <a:tc>
                  <a:txBody>
                    <a:bodyPr/>
                    <a:lstStyle/>
                    <a:p>
                      <a:pPr algn="l" fontAlgn="b"/>
                      <a:r>
                        <a:rPr lang="zh-CN" altLang="en-US" sz="1400" b="0" i="0" u="none" strike="noStrike" dirty="0">
                          <a:solidFill>
                            <a:srgbClr val="000000"/>
                          </a:solidFill>
                          <a:effectLst/>
                          <a:latin typeface="DengXian"/>
                        </a:rPr>
                        <a:t>尪痹片</a:t>
                      </a:r>
                    </a:p>
                  </a:txBody>
                  <a:tcPr marL="9525" marR="9525" marT="9525" marB="0" anchor="ctr"/>
                </a:tc>
                <a:tc>
                  <a:txBody>
                    <a:bodyPr/>
                    <a:lstStyle/>
                    <a:p>
                      <a:pPr algn="ctr" fontAlgn="b"/>
                      <a:r>
                        <a:rPr lang="en-US" altLang="zh-CN" sz="1400" b="0" i="0" u="none" strike="noStrike">
                          <a:solidFill>
                            <a:srgbClr val="000000"/>
                          </a:solidFill>
                          <a:effectLst/>
                          <a:latin typeface="DengXian"/>
                        </a:rPr>
                        <a:t>37</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1.14%</a:t>
                      </a:r>
                    </a:p>
                  </a:txBody>
                  <a:tcPr marL="9525" marR="9525" marT="9525" marB="0" anchor="ctr"/>
                </a:tc>
                <a:extLst>
                  <a:ext uri="{0D108BD9-81ED-4DB2-BD59-A6C34878D82A}">
                    <a16:rowId xmlns:a16="http://schemas.microsoft.com/office/drawing/2014/main" val="10013"/>
                  </a:ext>
                </a:extLst>
              </a:tr>
              <a:tr h="305279">
                <a:tc>
                  <a:txBody>
                    <a:bodyPr/>
                    <a:lstStyle/>
                    <a:p>
                      <a:pPr algn="l" fontAlgn="b"/>
                      <a:r>
                        <a:rPr lang="zh-CN" altLang="en-US" sz="1400" b="0" i="0" u="none" strike="noStrike" dirty="0">
                          <a:solidFill>
                            <a:srgbClr val="000000"/>
                          </a:solidFill>
                          <a:effectLst/>
                          <a:latin typeface="DengXian"/>
                        </a:rPr>
                        <a:t>大活络胶囊</a:t>
                      </a:r>
                    </a:p>
                  </a:txBody>
                  <a:tcPr marL="9525" marR="9525" marT="9525" marB="0" anchor="ctr"/>
                </a:tc>
                <a:tc>
                  <a:txBody>
                    <a:bodyPr/>
                    <a:lstStyle/>
                    <a:p>
                      <a:pPr algn="ctr" fontAlgn="b"/>
                      <a:r>
                        <a:rPr lang="en-US" altLang="zh-CN" sz="1400" b="0" i="0" u="none" strike="noStrike">
                          <a:solidFill>
                            <a:srgbClr val="000000"/>
                          </a:solidFill>
                          <a:effectLst/>
                          <a:latin typeface="DengXian"/>
                        </a:rPr>
                        <a:t>11</a:t>
                      </a:r>
                    </a:p>
                  </a:txBody>
                  <a:tcPr marL="9525" marR="9525" marT="9525" marB="0" anchor="ctr"/>
                </a:tc>
                <a:tc>
                  <a:txBody>
                    <a:bodyPr/>
                    <a:lstStyle/>
                    <a:p>
                      <a:pPr algn="ctr" fontAlgn="b"/>
                      <a:r>
                        <a:rPr lang="en-US" altLang="zh-CN" sz="1400" b="0" i="0" u="none" strike="noStrike" dirty="0">
                          <a:solidFill>
                            <a:srgbClr val="000000"/>
                          </a:solidFill>
                          <a:effectLst/>
                          <a:latin typeface="DengXian"/>
                        </a:rPr>
                        <a:t>0.34%</a:t>
                      </a:r>
                    </a:p>
                  </a:txBody>
                  <a:tcPr marL="9525" marR="9525" marT="9525" marB="0" anchor="ctr"/>
                </a:tc>
                <a:extLst>
                  <a:ext uri="{0D108BD9-81ED-4DB2-BD59-A6C34878D82A}">
                    <a16:rowId xmlns:a16="http://schemas.microsoft.com/office/drawing/2014/main" val="10014"/>
                  </a:ext>
                </a:extLst>
              </a:tr>
              <a:tr h="305279">
                <a:tc>
                  <a:txBody>
                    <a:bodyPr/>
                    <a:lstStyle/>
                    <a:p>
                      <a:pPr algn="l" fontAlgn="b"/>
                      <a:r>
                        <a:rPr lang="zh-CN" altLang="en-US" sz="1400" b="0" i="0" u="none" strike="noStrike" dirty="0">
                          <a:solidFill>
                            <a:srgbClr val="000000"/>
                          </a:solidFill>
                          <a:effectLst/>
                          <a:latin typeface="DengXian"/>
                        </a:rPr>
                        <a:t>乌梢祛风口服液</a:t>
                      </a:r>
                    </a:p>
                  </a:txBody>
                  <a:tcPr marL="9525" marR="9525" marT="9525" marB="0" anchor="ctr"/>
                </a:tc>
                <a:tc>
                  <a:txBody>
                    <a:bodyPr/>
                    <a:lstStyle/>
                    <a:p>
                      <a:pPr algn="ctr" fontAlgn="b"/>
                      <a:r>
                        <a:rPr lang="en-US" altLang="zh-CN" sz="1400" b="0" i="0" u="none" strike="noStrike">
                          <a:solidFill>
                            <a:srgbClr val="000000"/>
                          </a:solidFill>
                          <a:effectLst/>
                          <a:latin typeface="DengXian"/>
                        </a:rPr>
                        <a:t>11</a:t>
                      </a:r>
                    </a:p>
                  </a:txBody>
                  <a:tcPr marL="9525" marR="9525" marT="9525" marB="0" anchor="ctr"/>
                </a:tc>
                <a:tc>
                  <a:txBody>
                    <a:bodyPr/>
                    <a:lstStyle/>
                    <a:p>
                      <a:pPr algn="ctr" fontAlgn="b"/>
                      <a:r>
                        <a:rPr lang="en-US" altLang="zh-CN" sz="1400" b="0" i="0" u="none" strike="noStrike" dirty="0">
                          <a:solidFill>
                            <a:srgbClr val="000000"/>
                          </a:solidFill>
                          <a:effectLst/>
                          <a:latin typeface="DengXian"/>
                        </a:rPr>
                        <a:t>0.34%</a:t>
                      </a:r>
                    </a:p>
                  </a:txBody>
                  <a:tcPr marL="9525" marR="9525" marT="9525" marB="0" anchor="ctr"/>
                </a:tc>
                <a:extLst>
                  <a:ext uri="{0D108BD9-81ED-4DB2-BD59-A6C34878D82A}">
                    <a16:rowId xmlns:a16="http://schemas.microsoft.com/office/drawing/2014/main" val="10015"/>
                  </a:ext>
                </a:extLst>
              </a:tr>
              <a:tr h="305279">
                <a:tc>
                  <a:txBody>
                    <a:bodyPr/>
                    <a:lstStyle/>
                    <a:p>
                      <a:pPr algn="l" fontAlgn="b"/>
                      <a:r>
                        <a:rPr lang="zh-CN" altLang="en-US" sz="1400" b="0" i="0" u="none" strike="noStrike" dirty="0">
                          <a:solidFill>
                            <a:srgbClr val="000000"/>
                          </a:solidFill>
                          <a:effectLst/>
                          <a:latin typeface="DengXian"/>
                        </a:rPr>
                        <a:t>复方雪莲胶囊</a:t>
                      </a:r>
                    </a:p>
                  </a:txBody>
                  <a:tcPr marL="9525" marR="9525" marT="9525" marB="0" anchor="ctr"/>
                </a:tc>
                <a:tc>
                  <a:txBody>
                    <a:bodyPr/>
                    <a:lstStyle/>
                    <a:p>
                      <a:pPr algn="ctr" fontAlgn="b"/>
                      <a:r>
                        <a:rPr lang="en-US" altLang="zh-CN" sz="1400" b="0" i="0" u="none" strike="noStrike">
                          <a:solidFill>
                            <a:srgbClr val="000000"/>
                          </a:solidFill>
                          <a:effectLst/>
                          <a:latin typeface="DengXian"/>
                        </a:rPr>
                        <a:t>2</a:t>
                      </a:r>
                    </a:p>
                  </a:txBody>
                  <a:tcPr marL="9525" marR="9525" marT="9525" marB="0" anchor="ctr"/>
                </a:tc>
                <a:tc>
                  <a:txBody>
                    <a:bodyPr/>
                    <a:lstStyle/>
                    <a:p>
                      <a:pPr algn="ctr" fontAlgn="b"/>
                      <a:r>
                        <a:rPr lang="en-US" altLang="zh-CN" sz="1400" b="0" i="0" u="none" strike="noStrike" dirty="0">
                          <a:solidFill>
                            <a:srgbClr val="000000"/>
                          </a:solidFill>
                          <a:effectLst/>
                          <a:latin typeface="DengXian"/>
                        </a:rPr>
                        <a:t>0.06%</a:t>
                      </a:r>
                    </a:p>
                  </a:txBody>
                  <a:tcPr marL="9525" marR="9525" marT="9525" marB="0" anchor="ctr"/>
                </a:tc>
                <a:extLst>
                  <a:ext uri="{0D108BD9-81ED-4DB2-BD59-A6C34878D82A}">
                    <a16:rowId xmlns:a16="http://schemas.microsoft.com/office/drawing/2014/main" val="10016"/>
                  </a:ext>
                </a:extLst>
              </a:tr>
              <a:tr h="305279">
                <a:tc>
                  <a:txBody>
                    <a:bodyPr/>
                    <a:lstStyle/>
                    <a:p>
                      <a:pPr algn="l" fontAlgn="b"/>
                      <a:r>
                        <a:rPr lang="zh-CN" altLang="en-US" sz="1400" b="0" i="0" u="none" strike="noStrike" dirty="0">
                          <a:solidFill>
                            <a:srgbClr val="000000"/>
                          </a:solidFill>
                          <a:effectLst/>
                          <a:latin typeface="DengXian"/>
                        </a:rPr>
                        <a:t>豨桐胶囊</a:t>
                      </a:r>
                    </a:p>
                  </a:txBody>
                  <a:tcPr marL="9525" marR="9525" marT="9525" marB="0" anchor="ctr"/>
                </a:tc>
                <a:tc>
                  <a:txBody>
                    <a:bodyPr/>
                    <a:lstStyle/>
                    <a:p>
                      <a:pPr algn="ctr" fontAlgn="b"/>
                      <a:r>
                        <a:rPr lang="en-US" altLang="zh-CN" sz="1400" b="0" i="0" u="none" strike="noStrike" dirty="0">
                          <a:solidFill>
                            <a:srgbClr val="000000"/>
                          </a:solidFill>
                          <a:effectLst/>
                          <a:latin typeface="DengXian"/>
                        </a:rPr>
                        <a:t>1</a:t>
                      </a:r>
                    </a:p>
                  </a:txBody>
                  <a:tcPr marL="9525" marR="9525" marT="9525" marB="0" anchor="ctr"/>
                </a:tc>
                <a:tc>
                  <a:txBody>
                    <a:bodyPr/>
                    <a:lstStyle/>
                    <a:p>
                      <a:pPr algn="ctr" fontAlgn="b"/>
                      <a:r>
                        <a:rPr lang="en-US" altLang="zh-CN" sz="1400" b="0" i="0" u="none" strike="noStrike" dirty="0">
                          <a:solidFill>
                            <a:srgbClr val="000000"/>
                          </a:solidFill>
                          <a:effectLst/>
                          <a:latin typeface="DengXian"/>
                        </a:rPr>
                        <a:t>0.03%</a:t>
                      </a:r>
                    </a:p>
                  </a:txBody>
                  <a:tcPr marL="9525" marR="9525" marT="9525" marB="0" anchor="ctr"/>
                </a:tc>
                <a:extLst>
                  <a:ext uri="{0D108BD9-81ED-4DB2-BD59-A6C34878D82A}">
                    <a16:rowId xmlns:a16="http://schemas.microsoft.com/office/drawing/2014/main" val="10017"/>
                  </a:ext>
                </a:extLst>
              </a:tr>
            </a:tbl>
          </a:graphicData>
        </a:graphic>
      </p:graphicFrame>
      <p:pic>
        <p:nvPicPr>
          <p:cNvPr id="16385" name="Picture 1"/>
          <p:cNvPicPr>
            <a:picLocks noChangeAspect="1" noChangeArrowheads="1"/>
          </p:cNvPicPr>
          <p:nvPr/>
        </p:nvPicPr>
        <p:blipFill>
          <a:blip r:embed="rId3"/>
          <a:srcRect/>
          <a:stretch>
            <a:fillRect/>
          </a:stretch>
        </p:blipFill>
        <p:spPr bwMode="auto">
          <a:xfrm>
            <a:off x="791739" y="1321588"/>
            <a:ext cx="6399213" cy="5353050"/>
          </a:xfrm>
          <a:prstGeom prst="rect">
            <a:avLst/>
          </a:prstGeom>
          <a:noFill/>
          <a:ln w="9525">
            <a:noFill/>
            <a:miter lim="800000"/>
            <a:headEnd/>
            <a:tailEnd/>
          </a:ln>
        </p:spPr>
      </p:pic>
    </p:spTree>
    <p:extLst>
      <p:ext uri="{BB962C8B-B14F-4D97-AF65-F5344CB8AC3E}">
        <p14:creationId xmlns:p14="http://schemas.microsoft.com/office/powerpoint/2010/main" val="11100640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490092" y="2896894"/>
            <a:ext cx="7211816" cy="985921"/>
            <a:chOff x="966092" y="2678245"/>
            <a:chExt cx="7211816" cy="985921"/>
          </a:xfrm>
        </p:grpSpPr>
        <p:sp>
          <p:nvSpPr>
            <p:cNvPr id="25" name="矩形 6"/>
            <p:cNvSpPr/>
            <p:nvPr/>
          </p:nvSpPr>
          <p:spPr>
            <a:xfrm>
              <a:off x="1704694" y="2678246"/>
              <a:ext cx="6473214" cy="985920"/>
            </a:xfrm>
            <a:custGeom>
              <a:avLst/>
              <a:gdLst>
                <a:gd name="connsiteX0" fmla="*/ 0 w 6771503"/>
                <a:gd name="connsiteY0" fmla="*/ 0 h 972065"/>
                <a:gd name="connsiteX1" fmla="*/ 6771503 w 6771503"/>
                <a:gd name="connsiteY1" fmla="*/ 0 h 972065"/>
                <a:gd name="connsiteX2" fmla="*/ 6771503 w 6771503"/>
                <a:gd name="connsiteY2" fmla="*/ 972065 h 972065"/>
                <a:gd name="connsiteX3" fmla="*/ 0 w 6771503"/>
                <a:gd name="connsiteY3" fmla="*/ 972065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321276 w 6771503"/>
                <a:gd name="connsiteY3" fmla="*/ 955590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436606 w 6771503"/>
                <a:gd name="connsiteY3" fmla="*/ 947352 h 972065"/>
                <a:gd name="connsiteX4" fmla="*/ 0 w 6771503"/>
                <a:gd name="connsiteY4" fmla="*/ 0 h 972065"/>
                <a:gd name="connsiteX0" fmla="*/ 0 w 6771503"/>
                <a:gd name="connsiteY0" fmla="*/ 0 h 972066"/>
                <a:gd name="connsiteX1" fmla="*/ 6771503 w 6771503"/>
                <a:gd name="connsiteY1" fmla="*/ 0 h 972066"/>
                <a:gd name="connsiteX2" fmla="*/ 6771503 w 6771503"/>
                <a:gd name="connsiteY2" fmla="*/ 972065 h 972066"/>
                <a:gd name="connsiteX3" fmla="*/ 436606 w 6771503"/>
                <a:gd name="connsiteY3" fmla="*/ 972066 h 972066"/>
                <a:gd name="connsiteX4" fmla="*/ 0 w 6771503"/>
                <a:gd name="connsiteY4" fmla="*/ 0 h 972066"/>
                <a:gd name="connsiteX0" fmla="*/ 0 w 6771503"/>
                <a:gd name="connsiteY0" fmla="*/ 0 h 985920"/>
                <a:gd name="connsiteX1" fmla="*/ 6771503 w 6771503"/>
                <a:gd name="connsiteY1" fmla="*/ 0 h 985920"/>
                <a:gd name="connsiteX2" fmla="*/ 6771503 w 6771503"/>
                <a:gd name="connsiteY2" fmla="*/ 972065 h 985920"/>
                <a:gd name="connsiteX3" fmla="*/ 496008 w 6771503"/>
                <a:gd name="connsiteY3" fmla="*/ 985920 h 985920"/>
                <a:gd name="connsiteX4" fmla="*/ 0 w 6771503"/>
                <a:gd name="connsiteY4" fmla="*/ 0 h 9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503" h="985920">
                  <a:moveTo>
                    <a:pt x="0" y="0"/>
                  </a:moveTo>
                  <a:lnTo>
                    <a:pt x="6771503" y="0"/>
                  </a:lnTo>
                  <a:lnTo>
                    <a:pt x="6771503" y="972065"/>
                  </a:lnTo>
                  <a:lnTo>
                    <a:pt x="496008" y="985920"/>
                  </a:lnTo>
                  <a:lnTo>
                    <a:pt x="0" y="0"/>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cxnSp>
          <p:nvCxnSpPr>
            <p:cNvPr id="26" name="直接连接符 25"/>
            <p:cNvCxnSpPr/>
            <p:nvPr/>
          </p:nvCxnSpPr>
          <p:spPr>
            <a:xfrm>
              <a:off x="966092" y="2678245"/>
              <a:ext cx="463773" cy="972065"/>
            </a:xfrm>
            <a:prstGeom prst="line">
              <a:avLst/>
            </a:prstGeom>
            <a:ln w="9525">
              <a:solidFill>
                <a:srgbClr val="00206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04694" y="2678245"/>
              <a:ext cx="463773" cy="972065"/>
            </a:xfrm>
            <a:prstGeom prst="line">
              <a:avLst/>
            </a:prstGeom>
            <a:ln w="9525">
              <a:solidFill>
                <a:srgbClr val="00206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文本框 7"/>
            <p:cNvSpPr txBox="1"/>
            <p:nvPr/>
          </p:nvSpPr>
          <p:spPr>
            <a:xfrm rot="20288685">
              <a:off x="1336158" y="2826257"/>
              <a:ext cx="309182" cy="584775"/>
            </a:xfrm>
            <a:prstGeom prst="rect">
              <a:avLst/>
            </a:prstGeom>
            <a:noFill/>
          </p:spPr>
          <p:txBody>
            <a:bodyPr wrap="square" rtlCol="0">
              <a:spAutoFit/>
            </a:bodyPr>
            <a:lstStyle/>
            <a:p>
              <a:r>
                <a:rPr lang="zh-CN" altLang="en-US" sz="1600" b="1" dirty="0">
                  <a:solidFill>
                    <a:prstClr val="black"/>
                  </a:solidFill>
                  <a:ea typeface="微软雅黑" pitchFamily="34" charset="-122"/>
                  <a:cs typeface="Arial" pitchFamily="34" charset="0"/>
                </a:rPr>
                <a:t>定义</a:t>
              </a:r>
            </a:p>
          </p:txBody>
        </p:sp>
        <p:sp>
          <p:nvSpPr>
            <p:cNvPr id="8" name="TextBox 7"/>
            <p:cNvSpPr txBox="1"/>
            <p:nvPr/>
          </p:nvSpPr>
          <p:spPr>
            <a:xfrm>
              <a:off x="2339752" y="2855996"/>
              <a:ext cx="5616624" cy="757130"/>
            </a:xfrm>
            <a:prstGeom prst="rect">
              <a:avLst/>
            </a:prstGeom>
            <a:noFill/>
          </p:spPr>
          <p:txBody>
            <a:bodyPr wrap="square" rtlCol="0">
              <a:spAutoFit/>
            </a:bodyPr>
            <a:lstStyle/>
            <a:p>
              <a:pPr algn="just">
                <a:lnSpc>
                  <a:spcPct val="120000"/>
                </a:lnSpc>
              </a:pPr>
              <a:r>
                <a:rPr lang="zh-CN" altLang="en-US" dirty="0">
                  <a:solidFill>
                    <a:prstClr val="black"/>
                  </a:solidFill>
                  <a:ea typeface="微软雅黑" panose="020B0503020204020204" pitchFamily="34" charset="-122"/>
                  <a:cs typeface="Arial" pitchFamily="34" charset="0"/>
                </a:rPr>
                <a:t>临床医师采用足够积极的治疗方案以达到并维持可衡量的疾病缓解或低疾病活动度的目标</a:t>
              </a:r>
              <a:r>
                <a:rPr lang="en-US" altLang="zh-CN" baseline="30000" dirty="0">
                  <a:solidFill>
                    <a:prstClr val="black"/>
                  </a:solidFill>
                  <a:ea typeface="微软雅黑" panose="020B0503020204020204" pitchFamily="34" charset="-122"/>
                  <a:cs typeface="Arial" pitchFamily="34" charset="0"/>
                </a:rPr>
                <a:t>2</a:t>
              </a:r>
            </a:p>
          </p:txBody>
        </p:sp>
      </p:grpSp>
      <p:grpSp>
        <p:nvGrpSpPr>
          <p:cNvPr id="12" name="Group 11"/>
          <p:cNvGrpSpPr/>
          <p:nvPr/>
        </p:nvGrpSpPr>
        <p:grpSpPr>
          <a:xfrm>
            <a:off x="2490092" y="4221613"/>
            <a:ext cx="7211816" cy="1172844"/>
            <a:chOff x="966092" y="4099782"/>
            <a:chExt cx="7211816" cy="1172844"/>
          </a:xfrm>
        </p:grpSpPr>
        <p:sp>
          <p:nvSpPr>
            <p:cNvPr id="29" name="矩形 6"/>
            <p:cNvSpPr/>
            <p:nvPr/>
          </p:nvSpPr>
          <p:spPr>
            <a:xfrm>
              <a:off x="1704692" y="4099782"/>
              <a:ext cx="6473216" cy="1172844"/>
            </a:xfrm>
            <a:custGeom>
              <a:avLst/>
              <a:gdLst>
                <a:gd name="connsiteX0" fmla="*/ 0 w 6771503"/>
                <a:gd name="connsiteY0" fmla="*/ 0 h 972065"/>
                <a:gd name="connsiteX1" fmla="*/ 6771503 w 6771503"/>
                <a:gd name="connsiteY1" fmla="*/ 0 h 972065"/>
                <a:gd name="connsiteX2" fmla="*/ 6771503 w 6771503"/>
                <a:gd name="connsiteY2" fmla="*/ 972065 h 972065"/>
                <a:gd name="connsiteX3" fmla="*/ 0 w 6771503"/>
                <a:gd name="connsiteY3" fmla="*/ 972065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321276 w 6771503"/>
                <a:gd name="connsiteY3" fmla="*/ 955590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436606 w 6771503"/>
                <a:gd name="connsiteY3" fmla="*/ 947352 h 972065"/>
                <a:gd name="connsiteX4" fmla="*/ 0 w 6771503"/>
                <a:gd name="connsiteY4" fmla="*/ 0 h 972065"/>
                <a:gd name="connsiteX0" fmla="*/ 0 w 6771503"/>
                <a:gd name="connsiteY0" fmla="*/ 0 h 972066"/>
                <a:gd name="connsiteX1" fmla="*/ 6771503 w 6771503"/>
                <a:gd name="connsiteY1" fmla="*/ 0 h 972066"/>
                <a:gd name="connsiteX2" fmla="*/ 6771503 w 6771503"/>
                <a:gd name="connsiteY2" fmla="*/ 972065 h 972066"/>
                <a:gd name="connsiteX3" fmla="*/ 436606 w 6771503"/>
                <a:gd name="connsiteY3" fmla="*/ 972066 h 972066"/>
                <a:gd name="connsiteX4" fmla="*/ 0 w 6771503"/>
                <a:gd name="connsiteY4" fmla="*/ 0 h 972066"/>
                <a:gd name="connsiteX0" fmla="*/ 0 w 6771503"/>
                <a:gd name="connsiteY0" fmla="*/ 0 h 972065"/>
                <a:gd name="connsiteX1" fmla="*/ 6771503 w 6771503"/>
                <a:gd name="connsiteY1" fmla="*/ 0 h 972065"/>
                <a:gd name="connsiteX2" fmla="*/ 6771503 w 6771503"/>
                <a:gd name="connsiteY2" fmla="*/ 972065 h 972065"/>
                <a:gd name="connsiteX3" fmla="*/ 911820 w 6771503"/>
                <a:gd name="connsiteY3" fmla="*/ 946497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898535 w 6771503"/>
                <a:gd name="connsiteY3" fmla="*/ 952357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888571 w 6771503"/>
                <a:gd name="connsiteY3" fmla="*/ 959682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888571 w 6771503"/>
                <a:gd name="connsiteY3" fmla="*/ 961147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888571 w 6771503"/>
                <a:gd name="connsiteY3" fmla="*/ 965542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888571 w 6771503"/>
                <a:gd name="connsiteY3" fmla="*/ 968472 h 972065"/>
                <a:gd name="connsiteX4" fmla="*/ 0 w 6771503"/>
                <a:gd name="connsiteY4" fmla="*/ 0 h 972065"/>
                <a:gd name="connsiteX0" fmla="*/ 0 w 6771503"/>
                <a:gd name="connsiteY0" fmla="*/ 0 h 974332"/>
                <a:gd name="connsiteX1" fmla="*/ 6771503 w 6771503"/>
                <a:gd name="connsiteY1" fmla="*/ 0 h 974332"/>
                <a:gd name="connsiteX2" fmla="*/ 6771503 w 6771503"/>
                <a:gd name="connsiteY2" fmla="*/ 972065 h 974332"/>
                <a:gd name="connsiteX3" fmla="*/ 895213 w 6771503"/>
                <a:gd name="connsiteY3" fmla="*/ 974332 h 974332"/>
                <a:gd name="connsiteX4" fmla="*/ 0 w 6771503"/>
                <a:gd name="connsiteY4" fmla="*/ 0 h 974332"/>
                <a:gd name="connsiteX0" fmla="*/ 0 w 6771503"/>
                <a:gd name="connsiteY0" fmla="*/ 0 h 974332"/>
                <a:gd name="connsiteX1" fmla="*/ 6771503 w 6771503"/>
                <a:gd name="connsiteY1" fmla="*/ 0 h 974332"/>
                <a:gd name="connsiteX2" fmla="*/ 6771503 w 6771503"/>
                <a:gd name="connsiteY2" fmla="*/ 972065 h 974332"/>
                <a:gd name="connsiteX3" fmla="*/ 921784 w 6771503"/>
                <a:gd name="connsiteY3" fmla="*/ 974332 h 974332"/>
                <a:gd name="connsiteX4" fmla="*/ 0 w 6771503"/>
                <a:gd name="connsiteY4" fmla="*/ 0 h 974332"/>
                <a:gd name="connsiteX0" fmla="*/ 0 w 6771503"/>
                <a:gd name="connsiteY0" fmla="*/ 0 h 972065"/>
                <a:gd name="connsiteX1" fmla="*/ 6771503 w 6771503"/>
                <a:gd name="connsiteY1" fmla="*/ 0 h 972065"/>
                <a:gd name="connsiteX2" fmla="*/ 6771503 w 6771503"/>
                <a:gd name="connsiteY2" fmla="*/ 972065 h 972065"/>
                <a:gd name="connsiteX3" fmla="*/ 925105 w 6771503"/>
                <a:gd name="connsiteY3" fmla="*/ 971402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925105 w 6771503"/>
                <a:gd name="connsiteY3" fmla="*/ 971402 h 972065"/>
                <a:gd name="connsiteX4" fmla="*/ 0 w 6771503"/>
                <a:gd name="connsiteY4" fmla="*/ 0 h 972065"/>
                <a:gd name="connsiteX0" fmla="*/ 0 w 6771503"/>
                <a:gd name="connsiteY0" fmla="*/ 0 h 976490"/>
                <a:gd name="connsiteX1" fmla="*/ 6771503 w 6771503"/>
                <a:gd name="connsiteY1" fmla="*/ 0 h 976490"/>
                <a:gd name="connsiteX2" fmla="*/ 6771503 w 6771503"/>
                <a:gd name="connsiteY2" fmla="*/ 972065 h 976490"/>
                <a:gd name="connsiteX3" fmla="*/ 705716 w 6771503"/>
                <a:gd name="connsiteY3" fmla="*/ 976490 h 976490"/>
                <a:gd name="connsiteX4" fmla="*/ 0 w 6771503"/>
                <a:gd name="connsiteY4" fmla="*/ 0 h 976490"/>
                <a:gd name="connsiteX0" fmla="*/ 0 w 6771503"/>
                <a:gd name="connsiteY0" fmla="*/ 0 h 972065"/>
                <a:gd name="connsiteX1" fmla="*/ 6771503 w 6771503"/>
                <a:gd name="connsiteY1" fmla="*/ 0 h 972065"/>
                <a:gd name="connsiteX2" fmla="*/ 6771503 w 6771503"/>
                <a:gd name="connsiteY2" fmla="*/ 972065 h 972065"/>
                <a:gd name="connsiteX3" fmla="*/ 530740 w 6771503"/>
                <a:gd name="connsiteY3" fmla="*/ 967234 h 972065"/>
                <a:gd name="connsiteX4" fmla="*/ 0 w 6771503"/>
                <a:gd name="connsiteY4" fmla="*/ 0 h 972065"/>
                <a:gd name="connsiteX0" fmla="*/ 0 w 6771503"/>
                <a:gd name="connsiteY0" fmla="*/ 0 h 972065"/>
                <a:gd name="connsiteX1" fmla="*/ 6771503 w 6771503"/>
                <a:gd name="connsiteY1" fmla="*/ 0 h 972065"/>
                <a:gd name="connsiteX2" fmla="*/ 6771503 w 6771503"/>
                <a:gd name="connsiteY2" fmla="*/ 972065 h 972065"/>
                <a:gd name="connsiteX3" fmla="*/ 514798 w 6771503"/>
                <a:gd name="connsiteY3" fmla="*/ 967234 h 972065"/>
                <a:gd name="connsiteX4" fmla="*/ 0 w 6771503"/>
                <a:gd name="connsiteY4" fmla="*/ 0 h 972065"/>
                <a:gd name="connsiteX0" fmla="*/ 0 w 6771503"/>
                <a:gd name="connsiteY0" fmla="*/ 0 h 973559"/>
                <a:gd name="connsiteX1" fmla="*/ 6771503 w 6771503"/>
                <a:gd name="connsiteY1" fmla="*/ 0 h 973559"/>
                <a:gd name="connsiteX2" fmla="*/ 6771503 w 6771503"/>
                <a:gd name="connsiteY2" fmla="*/ 972065 h 973559"/>
                <a:gd name="connsiteX3" fmla="*/ 498856 w 6771503"/>
                <a:gd name="connsiteY3" fmla="*/ 973559 h 973559"/>
                <a:gd name="connsiteX4" fmla="*/ 0 w 6771503"/>
                <a:gd name="connsiteY4" fmla="*/ 0 h 97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1503" h="973559">
                  <a:moveTo>
                    <a:pt x="0" y="0"/>
                  </a:moveTo>
                  <a:lnTo>
                    <a:pt x="6771503" y="0"/>
                  </a:lnTo>
                  <a:lnTo>
                    <a:pt x="6771503" y="972065"/>
                  </a:lnTo>
                  <a:lnTo>
                    <a:pt x="498856" y="973559"/>
                  </a:lnTo>
                  <a:lnTo>
                    <a:pt x="0" y="0"/>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cxnSp>
          <p:nvCxnSpPr>
            <p:cNvPr id="30" name="直接连接符 29"/>
            <p:cNvCxnSpPr/>
            <p:nvPr/>
          </p:nvCxnSpPr>
          <p:spPr>
            <a:xfrm>
              <a:off x="966092" y="4099782"/>
              <a:ext cx="515073" cy="1118506"/>
            </a:xfrm>
            <a:prstGeom prst="line">
              <a:avLst/>
            </a:prstGeom>
            <a:ln w="9525">
              <a:solidFill>
                <a:srgbClr val="00206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704694" y="4099782"/>
              <a:ext cx="463773" cy="1118506"/>
            </a:xfrm>
            <a:prstGeom prst="line">
              <a:avLst/>
            </a:prstGeom>
            <a:ln w="9525">
              <a:solidFill>
                <a:srgbClr val="00206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文本框 11"/>
            <p:cNvSpPr txBox="1"/>
            <p:nvPr/>
          </p:nvSpPr>
          <p:spPr>
            <a:xfrm rot="20288685">
              <a:off x="1338451" y="4297505"/>
              <a:ext cx="309182" cy="597094"/>
            </a:xfrm>
            <a:prstGeom prst="rect">
              <a:avLst/>
            </a:prstGeom>
            <a:noFill/>
          </p:spPr>
          <p:txBody>
            <a:bodyPr wrap="square" rtlCol="0">
              <a:spAutoFit/>
            </a:bodyPr>
            <a:lstStyle/>
            <a:p>
              <a:r>
                <a:rPr lang="zh-CN" altLang="en-US" sz="1600" b="1" dirty="0">
                  <a:solidFill>
                    <a:prstClr val="black"/>
                  </a:solidFill>
                  <a:ea typeface="微软雅黑" pitchFamily="34" charset="-122"/>
                  <a:cs typeface="Arial" pitchFamily="34" charset="0"/>
                </a:rPr>
                <a:t>原则</a:t>
              </a:r>
            </a:p>
          </p:txBody>
        </p:sp>
        <p:sp>
          <p:nvSpPr>
            <p:cNvPr id="4" name="TextBox 3"/>
            <p:cNvSpPr txBox="1"/>
            <p:nvPr/>
          </p:nvSpPr>
          <p:spPr>
            <a:xfrm>
              <a:off x="2339753" y="4194531"/>
              <a:ext cx="5616623" cy="983346"/>
            </a:xfrm>
            <a:prstGeom prst="rect">
              <a:avLst/>
            </a:prstGeom>
            <a:noFill/>
          </p:spPr>
          <p:txBody>
            <a:bodyPr wrap="square" rtlCol="0">
              <a:spAutoFit/>
            </a:bodyPr>
            <a:lstStyle/>
            <a:p>
              <a:pPr marL="180000" indent="-180000" algn="just">
                <a:lnSpc>
                  <a:spcPct val="120000"/>
                </a:lnSpc>
                <a:spcBef>
                  <a:spcPts val="900"/>
                </a:spcBef>
                <a:buFont typeface="Arial" panose="020B0604020202020204" pitchFamily="34" charset="0"/>
                <a:buChar char="•"/>
              </a:pPr>
              <a:r>
                <a:rPr lang="en-US" altLang="zh-CN" sz="1400" dirty="0">
                  <a:solidFill>
                    <a:prstClr val="black"/>
                  </a:solidFill>
                  <a:ea typeface="微软雅黑" panose="020B0503020204020204" pitchFamily="34" charset="-122"/>
                  <a:cs typeface="Arial" pitchFamily="34" charset="0"/>
                </a:rPr>
                <a:t>RA</a:t>
              </a:r>
              <a:r>
                <a:rPr lang="zh-CN" altLang="en-US" sz="1400" dirty="0">
                  <a:solidFill>
                    <a:prstClr val="black"/>
                  </a:solidFill>
                  <a:ea typeface="微软雅黑" panose="020B0503020204020204" pitchFamily="34" charset="-122"/>
                  <a:cs typeface="Arial" pitchFamily="34" charset="0"/>
                </a:rPr>
                <a:t>治疗的主要目标应该是一种临床缓解状态</a:t>
              </a:r>
              <a:r>
                <a:rPr lang="en-US" altLang="zh-CN" sz="1400" baseline="30000" dirty="0">
                  <a:solidFill>
                    <a:prstClr val="black"/>
                  </a:solidFill>
                  <a:ea typeface="微软雅黑" panose="020B0503020204020204" pitchFamily="34" charset="-122"/>
                  <a:cs typeface="Arial" pitchFamily="34" charset="0"/>
                </a:rPr>
                <a:t>3</a:t>
              </a:r>
            </a:p>
            <a:p>
              <a:pPr marL="180000" indent="-180000" algn="just">
                <a:lnSpc>
                  <a:spcPct val="120000"/>
                </a:lnSpc>
                <a:spcBef>
                  <a:spcPts val="900"/>
                </a:spcBef>
                <a:buFont typeface="Arial" panose="020B0604020202020204" pitchFamily="34" charset="0"/>
                <a:buChar char="•"/>
              </a:pPr>
              <a:r>
                <a:rPr lang="zh-CN" altLang="en-US" sz="1400" dirty="0">
                  <a:solidFill>
                    <a:prstClr val="black"/>
                  </a:solidFill>
                  <a:ea typeface="微软雅黑" panose="020B0503020204020204" pitchFamily="34" charset="-122"/>
                  <a:cs typeface="Arial" pitchFamily="34" charset="0"/>
                </a:rPr>
                <a:t>达标为治疗的一贯目的，未达标前，药物疗法应至少每三个月调整（改变药物方案</a:t>
              </a:r>
              <a:r>
                <a:rPr lang="en-US" altLang="zh-CN" sz="1400" dirty="0">
                  <a:solidFill>
                    <a:prstClr val="black"/>
                  </a:solidFill>
                  <a:ea typeface="微软雅黑" panose="020B0503020204020204" pitchFamily="34" charset="-122"/>
                  <a:cs typeface="Arial" pitchFamily="34" charset="0"/>
                </a:rPr>
                <a:t>/</a:t>
              </a:r>
              <a:r>
                <a:rPr lang="zh-CN" altLang="en-US" sz="1400" dirty="0">
                  <a:solidFill>
                    <a:prstClr val="black"/>
                  </a:solidFill>
                  <a:ea typeface="微软雅黑" panose="020B0503020204020204" pitchFamily="34" charset="-122"/>
                  <a:cs typeface="Arial" pitchFamily="34" charset="0"/>
                </a:rPr>
                <a:t>减量</a:t>
              </a:r>
              <a:r>
                <a:rPr lang="en-US" altLang="zh-CN" sz="1400" dirty="0">
                  <a:solidFill>
                    <a:prstClr val="black"/>
                  </a:solidFill>
                  <a:ea typeface="微软雅黑" panose="020B0503020204020204" pitchFamily="34" charset="-122"/>
                  <a:cs typeface="Arial" pitchFamily="34" charset="0"/>
                </a:rPr>
                <a:t>/</a:t>
              </a:r>
              <a:r>
                <a:rPr lang="zh-CN" altLang="en-US" sz="1400" dirty="0">
                  <a:solidFill>
                    <a:prstClr val="black"/>
                  </a:solidFill>
                  <a:ea typeface="微软雅黑" panose="020B0503020204020204" pitchFamily="34" charset="-122"/>
                  <a:cs typeface="Arial" pitchFamily="34" charset="0"/>
                </a:rPr>
                <a:t>撤药）一次</a:t>
              </a:r>
              <a:r>
                <a:rPr lang="en-US" altLang="zh-CN" sz="1400" baseline="30000" dirty="0">
                  <a:solidFill>
                    <a:prstClr val="black"/>
                  </a:solidFill>
                  <a:ea typeface="微软雅黑" panose="020B0503020204020204" pitchFamily="34" charset="-122"/>
                  <a:cs typeface="Arial" pitchFamily="34" charset="0"/>
                </a:rPr>
                <a:t>3</a:t>
              </a:r>
              <a:endParaRPr lang="en-US" altLang="zh-CN" sz="1400" dirty="0">
                <a:solidFill>
                  <a:prstClr val="black"/>
                </a:solidFill>
                <a:ea typeface="微软雅黑" panose="020B0503020204020204" pitchFamily="34" charset="-122"/>
                <a:cs typeface="Arial" pitchFamily="34" charset="0"/>
              </a:endParaRPr>
            </a:p>
          </p:txBody>
        </p:sp>
      </p:grpSp>
      <p:sp>
        <p:nvSpPr>
          <p:cNvPr id="7" name="矩形 6"/>
          <p:cNvSpPr/>
          <p:nvPr/>
        </p:nvSpPr>
        <p:spPr>
          <a:xfrm>
            <a:off x="5647074" y="6516824"/>
            <a:ext cx="5020926" cy="338554"/>
          </a:xfrm>
          <a:prstGeom prst="rect">
            <a:avLst/>
          </a:prstGeom>
        </p:spPr>
        <p:txBody>
          <a:bodyPr wrap="none" anchor="b">
            <a:spAutoFit/>
          </a:bodyPr>
          <a:lstStyle/>
          <a:p>
            <a:pPr algn="r"/>
            <a:r>
              <a:rPr lang="en-US" altLang="zh-CN" sz="800" dirty="0">
                <a:solidFill>
                  <a:prstClr val="black"/>
                </a:solidFill>
                <a:ea typeface="微软雅黑" panose="020B0503020204020204" pitchFamily="34" charset="-122"/>
                <a:cs typeface="Arial" pitchFamily="34" charset="0"/>
              </a:rPr>
              <a:t>1. </a:t>
            </a:r>
            <a:r>
              <a:rPr lang="en-US" altLang="zh-CN" sz="800" dirty="0" err="1">
                <a:solidFill>
                  <a:prstClr val="black"/>
                </a:solidFill>
                <a:ea typeface="微软雅黑" panose="020B0503020204020204" pitchFamily="34" charset="-122"/>
                <a:cs typeface="Arial" pitchFamily="34" charset="0"/>
              </a:rPr>
              <a:t>Smolen</a:t>
            </a:r>
            <a:r>
              <a:rPr lang="en-US" altLang="zh-CN" sz="800" dirty="0">
                <a:solidFill>
                  <a:prstClr val="black"/>
                </a:solidFill>
                <a:ea typeface="微软雅黑" panose="020B0503020204020204" pitchFamily="34" charset="-122"/>
                <a:cs typeface="Arial" pitchFamily="34" charset="0"/>
              </a:rPr>
              <a:t> JS et al., Ann Rheum Dis. 2010;69(4):631-7.</a:t>
            </a:r>
          </a:p>
          <a:p>
            <a:pPr algn="r"/>
            <a:r>
              <a:rPr lang="en-US" altLang="zh-CN" sz="800" dirty="0">
                <a:solidFill>
                  <a:prstClr val="black"/>
                </a:solidFill>
                <a:ea typeface="微软雅黑" panose="020B0503020204020204" pitchFamily="34" charset="-122"/>
                <a:cs typeface="Arial" pitchFamily="34" charset="0"/>
              </a:rPr>
              <a:t>2. Solomon DH et al., Arthritis </a:t>
            </a:r>
            <a:r>
              <a:rPr lang="en-US" altLang="zh-CN" sz="800" dirty="0" err="1">
                <a:solidFill>
                  <a:prstClr val="black"/>
                </a:solidFill>
                <a:ea typeface="微软雅黑" panose="020B0503020204020204" pitchFamily="34" charset="-122"/>
                <a:cs typeface="Arial" pitchFamily="34" charset="0"/>
              </a:rPr>
              <a:t>Rheumatol</a:t>
            </a:r>
            <a:r>
              <a:rPr lang="en-US" altLang="zh-CN" sz="800" dirty="0">
                <a:solidFill>
                  <a:prstClr val="black"/>
                </a:solidFill>
                <a:ea typeface="微软雅黑" panose="020B0503020204020204" pitchFamily="34" charset="-122"/>
                <a:cs typeface="Arial" pitchFamily="34" charset="0"/>
              </a:rPr>
              <a:t>. 2014;66(4):775-782.   3. </a:t>
            </a:r>
            <a:r>
              <a:rPr lang="en-US" altLang="zh-CN" sz="800" dirty="0" err="1">
                <a:solidFill>
                  <a:prstClr val="black"/>
                </a:solidFill>
                <a:ea typeface="微软雅黑" pitchFamily="34" charset="-122"/>
                <a:cs typeface="Arial" pitchFamily="34" charset="0"/>
              </a:rPr>
              <a:t>Smolen</a:t>
            </a:r>
            <a:r>
              <a:rPr lang="en-US" altLang="zh-CN" sz="800" dirty="0">
                <a:solidFill>
                  <a:prstClr val="black"/>
                </a:solidFill>
                <a:ea typeface="微软雅黑" pitchFamily="34" charset="-122"/>
                <a:cs typeface="Arial" pitchFamily="34" charset="0"/>
              </a:rPr>
              <a:t> JS et al., Ann Rheum Dis. 2016;75(1):3-15.</a:t>
            </a:r>
            <a:endParaRPr lang="zh-CN" altLang="en-US" sz="800" dirty="0">
              <a:solidFill>
                <a:prstClr val="black"/>
              </a:solidFill>
              <a:ea typeface="微软雅黑" pitchFamily="34" charset="-122"/>
              <a:cs typeface="Arial" pitchFamily="34" charset="0"/>
            </a:endParaRPr>
          </a:p>
        </p:txBody>
      </p:sp>
      <p:sp>
        <p:nvSpPr>
          <p:cNvPr id="5" name="TextBox 4"/>
          <p:cNvSpPr txBox="1"/>
          <p:nvPr/>
        </p:nvSpPr>
        <p:spPr>
          <a:xfrm>
            <a:off x="2490092" y="5733257"/>
            <a:ext cx="7211816" cy="440769"/>
          </a:xfrm>
          <a:prstGeom prst="snip2DiagRect">
            <a:avLst/>
          </a:prstGeom>
          <a:solidFill>
            <a:srgbClr val="0070C0"/>
          </a:solidFill>
          <a:ln>
            <a:noFill/>
          </a:ln>
          <a:effectLst/>
        </p:spPr>
        <p:txBody>
          <a:bodyPr wrap="square" rtlCol="0">
            <a:spAutoFit/>
          </a:bodyPr>
          <a:lstStyle/>
          <a:p>
            <a:pPr algn="ctr"/>
            <a:r>
              <a:rPr lang="zh-CN" altLang="en-US" b="1" dirty="0">
                <a:solidFill>
                  <a:prstClr val="white"/>
                </a:solidFill>
                <a:ea typeface="微软雅黑" pitchFamily="34" charset="-122"/>
                <a:cs typeface="Arial" pitchFamily="34" charset="0"/>
              </a:rPr>
              <a:t>    达标治疗可确保患者获益最大化</a:t>
            </a:r>
            <a:r>
              <a:rPr lang="en-US" altLang="zh-CN" b="1" baseline="30000" dirty="0">
                <a:solidFill>
                  <a:prstClr val="white"/>
                </a:solidFill>
                <a:ea typeface="微软雅黑" pitchFamily="34" charset="-122"/>
                <a:cs typeface="Arial" pitchFamily="34" charset="0"/>
              </a:rPr>
              <a:t>3</a:t>
            </a:r>
            <a:endParaRPr lang="zh-CN" altLang="en-US" b="1" baseline="30000" dirty="0">
              <a:solidFill>
                <a:prstClr val="white"/>
              </a:solidFill>
              <a:ea typeface="微软雅黑" pitchFamily="34" charset="-122"/>
              <a:cs typeface="Arial" pitchFamily="34" charset="0"/>
            </a:endParaRPr>
          </a:p>
        </p:txBody>
      </p:sp>
      <p:pic>
        <p:nvPicPr>
          <p:cNvPr id="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2075" y="1615417"/>
            <a:ext cx="962076" cy="406869"/>
          </a:xfrm>
          <a:prstGeom prst="rect">
            <a:avLst/>
          </a:prstGeom>
          <a:noFill/>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5"/>
          <p:cNvSpPr txBox="1"/>
          <p:nvPr/>
        </p:nvSpPr>
        <p:spPr>
          <a:xfrm>
            <a:off x="7962634" y="2034874"/>
            <a:ext cx="1855202" cy="523220"/>
          </a:xfrm>
          <a:prstGeom prst="rect">
            <a:avLst/>
          </a:prstGeom>
          <a:noFill/>
        </p:spPr>
        <p:txBody>
          <a:bodyPr wrap="square" rtlCol="0">
            <a:spAutoFit/>
          </a:bodyPr>
          <a:lstStyle/>
          <a:p>
            <a:pPr algn="ctr"/>
            <a:r>
              <a:rPr lang="en-US" altLang="zh-CN" sz="1400" b="1" dirty="0">
                <a:solidFill>
                  <a:srgbClr val="000000"/>
                </a:solidFill>
                <a:ea typeface="微软雅黑" panose="020B0503020204020204" pitchFamily="34" charset="-122"/>
                <a:cs typeface="Arial" pitchFamily="34" charset="0"/>
              </a:rPr>
              <a:t>2010</a:t>
            </a:r>
            <a:r>
              <a:rPr lang="zh-CN" altLang="en-US" sz="1400" b="1" dirty="0">
                <a:solidFill>
                  <a:srgbClr val="000000"/>
                </a:solidFill>
                <a:ea typeface="微软雅黑" panose="020B0503020204020204" pitchFamily="34" charset="-122"/>
                <a:cs typeface="Arial" pitchFamily="34" charset="0"/>
              </a:rPr>
              <a:t>年</a:t>
            </a:r>
            <a:r>
              <a:rPr lang="en-US" altLang="zh-CN" sz="1400" b="1" dirty="0">
                <a:solidFill>
                  <a:srgbClr val="000000"/>
                </a:solidFill>
                <a:ea typeface="微软雅黑" panose="020B0503020204020204" pitchFamily="34" charset="-122"/>
                <a:cs typeface="Arial" pitchFamily="34" charset="0"/>
              </a:rPr>
              <a:t>EULAR</a:t>
            </a:r>
            <a:r>
              <a:rPr lang="zh-CN" altLang="en-US" sz="1400" b="1" dirty="0">
                <a:solidFill>
                  <a:srgbClr val="000000"/>
                </a:solidFill>
                <a:ea typeface="微软雅黑" panose="020B0503020204020204" pitchFamily="34" charset="-122"/>
                <a:cs typeface="Arial" pitchFamily="34" charset="0"/>
              </a:rPr>
              <a:t>指南首次提出达标治疗</a:t>
            </a:r>
            <a:r>
              <a:rPr lang="en-US" altLang="zh-CN" sz="1400" b="1" baseline="30000" dirty="0">
                <a:solidFill>
                  <a:srgbClr val="000000"/>
                </a:solidFill>
                <a:ea typeface="微软雅黑" panose="020B0503020204020204" pitchFamily="34" charset="-122"/>
                <a:cs typeface="Arial" pitchFamily="34" charset="0"/>
              </a:rPr>
              <a:t>1</a:t>
            </a:r>
            <a:endParaRPr lang="zh-CN" altLang="en-US" sz="1400" b="1" baseline="30000" dirty="0">
              <a:solidFill>
                <a:srgbClr val="000000"/>
              </a:solidFill>
              <a:ea typeface="微软雅黑" panose="020B0503020204020204" pitchFamily="34" charset="-122"/>
              <a:cs typeface="Arial" pitchFamily="34" charset="0"/>
            </a:endParaRPr>
          </a:p>
        </p:txBody>
      </p:sp>
      <p:pic>
        <p:nvPicPr>
          <p:cNvPr id="2" name="图片 1"/>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5375921" y="1859978"/>
            <a:ext cx="2485117" cy="640451"/>
          </a:xfrm>
          <a:prstGeom prst="rect">
            <a:avLst/>
          </a:prstGeom>
        </p:spPr>
      </p:pic>
      <p:pic>
        <p:nvPicPr>
          <p:cNvPr id="3" name="图片 2"/>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374289" y="1865574"/>
            <a:ext cx="2742749" cy="629259"/>
          </a:xfrm>
          <a:prstGeom prst="rect">
            <a:avLst/>
          </a:prstGeom>
        </p:spPr>
      </p:pic>
      <p:sp>
        <p:nvSpPr>
          <p:cNvPr id="10" name="Title 9"/>
          <p:cNvSpPr>
            <a:spLocks noGrp="1"/>
          </p:cNvSpPr>
          <p:nvPr>
            <p:ph type="title"/>
          </p:nvPr>
        </p:nvSpPr>
        <p:spPr/>
        <p:txBody>
          <a:bodyPr>
            <a:normAutofit/>
          </a:bodyPr>
          <a:lstStyle/>
          <a:p>
            <a:r>
              <a:rPr lang="zh-CN" altLang="en-US" sz="4000" b="1" dirty="0">
                <a:latin typeface="Microsoft YaHei" charset="0"/>
                <a:ea typeface="Microsoft YaHei" charset="0"/>
                <a:cs typeface="Microsoft YaHei" charset="0"/>
              </a:rPr>
              <a:t>达标治疗（</a:t>
            </a:r>
            <a:r>
              <a:rPr lang="en-US" altLang="zh-CN" sz="4000" b="1" dirty="0">
                <a:latin typeface="Microsoft YaHei" charset="0"/>
                <a:ea typeface="Microsoft YaHei" charset="0"/>
                <a:cs typeface="Microsoft YaHei" charset="0"/>
              </a:rPr>
              <a:t>T2T</a:t>
            </a:r>
            <a:r>
              <a:rPr lang="zh-CN" altLang="en-US" sz="4000" b="1" dirty="0">
                <a:latin typeface="Microsoft YaHei" charset="0"/>
                <a:ea typeface="Microsoft YaHei" charset="0"/>
                <a:cs typeface="Microsoft YaHei" charset="0"/>
              </a:rPr>
              <a:t>）是</a:t>
            </a:r>
            <a:r>
              <a:rPr lang="en-US" altLang="zh-CN" sz="4000" b="1" dirty="0">
                <a:latin typeface="Microsoft YaHei" charset="0"/>
                <a:ea typeface="Microsoft YaHei" charset="0"/>
                <a:cs typeface="Microsoft YaHei" charset="0"/>
              </a:rPr>
              <a:t>RA</a:t>
            </a:r>
            <a:r>
              <a:rPr lang="zh-CN" altLang="en-US" sz="4000" b="1" dirty="0">
                <a:latin typeface="Microsoft YaHei" charset="0"/>
                <a:ea typeface="Microsoft YaHei" charset="0"/>
                <a:cs typeface="Microsoft YaHei" charset="0"/>
              </a:rPr>
              <a:t>管理的重要策</a:t>
            </a:r>
            <a:r>
              <a:rPr lang="zh-CN" altLang="en-US" sz="4000" b="1" dirty="0" smtClean="0">
                <a:latin typeface="Microsoft YaHei" charset="0"/>
                <a:ea typeface="Microsoft YaHei" charset="0"/>
                <a:cs typeface="Microsoft YaHei" charset="0"/>
              </a:rPr>
              <a:t>略</a:t>
            </a:r>
            <a:endParaRPr lang="zh-CN" altLang="en-US" sz="4000" b="1" dirty="0">
              <a:latin typeface="Microsoft YaHei" charset="0"/>
              <a:ea typeface="Microsoft YaHei" charset="0"/>
              <a:cs typeface="Microsoft YaHei" charset="0"/>
            </a:endParaRPr>
          </a:p>
        </p:txBody>
      </p:sp>
      <p:sp>
        <p:nvSpPr>
          <p:cNvPr id="22" name="文本框 21">
            <a:extLst>
              <a:ext uri="{FF2B5EF4-FFF2-40B4-BE49-F238E27FC236}">
                <a16:creationId xmlns:a16="http://schemas.microsoft.com/office/drawing/2014/main" id="{35D161C7-0804-4C71-A827-5244F5EA4CC0}"/>
              </a:ext>
            </a:extLst>
          </p:cNvPr>
          <p:cNvSpPr txBox="1"/>
          <p:nvPr/>
        </p:nvSpPr>
        <p:spPr>
          <a:xfrm>
            <a:off x="1781780" y="1266423"/>
            <a:ext cx="8562693"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5D161C7-0804-4C71-A827-5244F5EA4CC0}"/>
              </a:ext>
            </a:extLst>
          </p:cNvPr>
          <p:cNvSpPr txBox="1"/>
          <p:nvPr/>
        </p:nvSpPr>
        <p:spPr>
          <a:xfrm>
            <a:off x="772453" y="1212085"/>
            <a:ext cx="8562693"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cxnSp>
        <p:nvCxnSpPr>
          <p:cNvPr id="33" name="直接连接符 4">
            <a:extLst>
              <a:ext uri="{FF2B5EF4-FFF2-40B4-BE49-F238E27FC236}">
                <a16:creationId xmlns:a16="http://schemas.microsoft.com/office/drawing/2014/main" id="{1ED4BE30-99C3-4572-B64A-BCDA758CD629}"/>
              </a:ext>
            </a:extLst>
          </p:cNvPr>
          <p:cNvCxnSpPr>
            <a:stCxn id="23" idx="1"/>
          </p:cNvCxnSpPr>
          <p:nvPr/>
        </p:nvCxnSpPr>
        <p:spPr>
          <a:xfrm>
            <a:off x="772453" y="1466001"/>
            <a:ext cx="9572019" cy="27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4272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9448" y="760259"/>
            <a:ext cx="11161986" cy="6401753"/>
          </a:xfrm>
          <a:prstGeom prst="rect">
            <a:avLst/>
          </a:prstGeom>
        </p:spPr>
        <p:txBody>
          <a:bodyPr wrap="square">
            <a:spAutoFit/>
          </a:bodyPr>
          <a:lstStyle/>
          <a:p>
            <a:pPr marL="342900" lvl="0" indent="-342900">
              <a:lnSpc>
                <a:spcPct val="170000"/>
              </a:lnSpc>
              <a:buFont typeface="Wingdings" panose="05000000000000000000" pitchFamily="2" charset="2"/>
              <a:buChar char="l"/>
            </a:pPr>
            <a:r>
              <a:rPr lang="zh-CN" altLang="zh-CN" sz="2000" b="1" dirty="0"/>
              <a:t>类风湿关节炎好发于女性，男女比例约为</a:t>
            </a:r>
            <a:r>
              <a:rPr lang="en-US" altLang="zh-CN" sz="2000" b="1" dirty="0"/>
              <a:t>1:4.49</a:t>
            </a:r>
            <a:r>
              <a:rPr lang="zh-CN" altLang="zh-CN" sz="2000" b="1" dirty="0"/>
              <a:t>。</a:t>
            </a:r>
          </a:p>
          <a:p>
            <a:pPr marL="342900" lvl="0" indent="-342900">
              <a:lnSpc>
                <a:spcPct val="170000"/>
              </a:lnSpc>
              <a:buFont typeface="Wingdings" panose="05000000000000000000" pitchFamily="2" charset="2"/>
              <a:buChar char="l"/>
            </a:pPr>
            <a:r>
              <a:rPr lang="zh-CN" altLang="zh-CN" sz="2000" b="1" dirty="0"/>
              <a:t>类风湿关节炎好发于</a:t>
            </a:r>
            <a:r>
              <a:rPr lang="en-US" altLang="zh-CN" sz="2000" b="1" dirty="0"/>
              <a:t>30-60</a:t>
            </a:r>
            <a:r>
              <a:rPr lang="zh-CN" altLang="zh-CN" sz="2000" b="1" dirty="0"/>
              <a:t>岁。</a:t>
            </a:r>
          </a:p>
          <a:p>
            <a:pPr marL="342900" lvl="0" indent="-342900">
              <a:lnSpc>
                <a:spcPct val="170000"/>
              </a:lnSpc>
              <a:buFont typeface="Wingdings" panose="05000000000000000000" pitchFamily="2" charset="2"/>
              <a:buChar char="l"/>
            </a:pPr>
            <a:r>
              <a:rPr lang="zh-CN" altLang="zh-CN" sz="2000" b="1" dirty="0"/>
              <a:t>大部分类风关患者体重正常。</a:t>
            </a:r>
          </a:p>
          <a:p>
            <a:pPr marL="342900" lvl="0" indent="-342900">
              <a:lnSpc>
                <a:spcPct val="170000"/>
              </a:lnSpc>
              <a:buFont typeface="Wingdings" panose="05000000000000000000" pitchFamily="2" charset="2"/>
              <a:buChar char="l"/>
            </a:pPr>
            <a:r>
              <a:rPr lang="zh-CN" altLang="zh-CN" sz="2000" b="1" dirty="0"/>
              <a:t>有风湿免疫相关疾病家族史的患者仅有</a:t>
            </a:r>
            <a:r>
              <a:rPr lang="en-US" altLang="zh-CN" sz="2000" b="1" dirty="0"/>
              <a:t>5.52%</a:t>
            </a:r>
            <a:r>
              <a:rPr lang="zh-CN" altLang="zh-CN" sz="2000" b="1" dirty="0"/>
              <a:t>。</a:t>
            </a:r>
          </a:p>
          <a:p>
            <a:pPr marL="342900" lvl="0" indent="-342900">
              <a:lnSpc>
                <a:spcPct val="170000"/>
              </a:lnSpc>
              <a:buFont typeface="Wingdings" panose="05000000000000000000" pitchFamily="2" charset="2"/>
              <a:buChar char="l"/>
            </a:pPr>
            <a:r>
              <a:rPr lang="zh-CN" altLang="zh-CN" sz="2000" b="1" dirty="0"/>
              <a:t>类风关患者吸烟饮酒比例很低，可能与发病性别相关，女性发病率较高，而中国女性普遍不吸烟饮酒。</a:t>
            </a:r>
          </a:p>
          <a:p>
            <a:pPr marL="342900" lvl="0" indent="-342900">
              <a:lnSpc>
                <a:spcPct val="170000"/>
              </a:lnSpc>
              <a:buFont typeface="Wingdings" panose="05000000000000000000" pitchFamily="2" charset="2"/>
              <a:buChar char="l"/>
            </a:pPr>
            <a:r>
              <a:rPr lang="zh-CN" altLang="zh-CN" sz="2000" b="1" dirty="0"/>
              <a:t>类风关合并症前三位为脂肪肝、高血压病、糖尿病。</a:t>
            </a:r>
          </a:p>
          <a:p>
            <a:pPr marL="342900" lvl="0" indent="-342900">
              <a:lnSpc>
                <a:spcPct val="170000"/>
              </a:lnSpc>
              <a:buFont typeface="Wingdings" panose="05000000000000000000" pitchFamily="2" charset="2"/>
              <a:buChar char="l"/>
            </a:pPr>
            <a:r>
              <a:rPr lang="zh-CN" altLang="zh-CN" sz="2000" b="1" dirty="0"/>
              <a:t>类风关好发于春季，发病诱因前三位分别为受寒、产及饮食，加重饮食前三位分别为阴雨天、劳累、接触冷水</a:t>
            </a:r>
            <a:r>
              <a:rPr lang="zh-CN" altLang="zh-CN" sz="2000" b="1" dirty="0" smtClean="0"/>
              <a:t>。</a:t>
            </a:r>
            <a:endParaRPr lang="en-US" altLang="zh-CN" sz="2000" b="1" dirty="0" smtClean="0"/>
          </a:p>
          <a:p>
            <a:pPr marL="342900" indent="-342900">
              <a:lnSpc>
                <a:spcPct val="170000"/>
              </a:lnSpc>
              <a:buFont typeface="Wingdings" panose="05000000000000000000" pitchFamily="2" charset="2"/>
              <a:buChar char="l"/>
            </a:pPr>
            <a:r>
              <a:rPr lang="zh-CN" altLang="zh-CN" sz="2000" b="1" dirty="0"/>
              <a:t>肝肾亏虚证患者比例为</a:t>
            </a:r>
            <a:r>
              <a:rPr lang="en-US" altLang="zh-CN" sz="2000" b="1" dirty="0"/>
              <a:t>51.89%</a:t>
            </a:r>
            <a:r>
              <a:rPr lang="zh-CN" altLang="zh-CN" sz="2000" b="1" dirty="0"/>
              <a:t>，为类风湿关节炎最常见证型，其次为湿热痹阻证、痰瘀互结证</a:t>
            </a:r>
            <a:r>
              <a:rPr lang="zh-CN" altLang="zh-CN" sz="2000" b="1" dirty="0" smtClean="0"/>
              <a:t>。</a:t>
            </a:r>
            <a:endParaRPr lang="en-US" altLang="zh-CN" sz="2000" b="1" dirty="0" smtClean="0"/>
          </a:p>
          <a:p>
            <a:pPr marL="342900" indent="-342900">
              <a:lnSpc>
                <a:spcPct val="150000"/>
              </a:lnSpc>
            </a:pPr>
            <a:endParaRPr lang="zh-CN" altLang="zh-CN" sz="2000" b="1" dirty="0"/>
          </a:p>
          <a:p>
            <a:pPr marL="342900" lvl="0" indent="-342900">
              <a:lnSpc>
                <a:spcPct val="200000"/>
              </a:lnSpc>
              <a:buFont typeface="Wingdings" panose="05000000000000000000" pitchFamily="2" charset="2"/>
              <a:buChar char="l"/>
            </a:pPr>
            <a:endParaRPr lang="zh-CN" altLang="zh-CN" sz="2000" b="1" dirty="0"/>
          </a:p>
        </p:txBody>
      </p:sp>
      <p:sp>
        <p:nvSpPr>
          <p:cNvPr id="4" name="直接连接符 3"/>
          <p:cNvSpPr>
            <a:spLocks noChangeShapeType="1"/>
          </p:cNvSpPr>
          <p:nvPr/>
        </p:nvSpPr>
        <p:spPr bwMode="auto">
          <a:xfrm>
            <a:off x="1524000" y="797906"/>
            <a:ext cx="9144000" cy="1588"/>
          </a:xfrm>
          <a:prstGeom prst="line">
            <a:avLst/>
          </a:prstGeom>
          <a:noFill/>
          <a:ln w="25400">
            <a:solidFill>
              <a:srgbClr val="00B0F0"/>
            </a:solidFill>
            <a:bevel/>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 name="文本框 1"/>
          <p:cNvSpPr txBox="1"/>
          <p:nvPr/>
        </p:nvSpPr>
        <p:spPr>
          <a:xfrm>
            <a:off x="4038600" y="175484"/>
            <a:ext cx="411480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3200" b="1" dirty="0" smtClean="0">
                <a:latin typeface="Microsoft YaHei" charset="0"/>
                <a:ea typeface="Microsoft YaHei" charset="0"/>
                <a:cs typeface="Microsoft YaHei" charset="0"/>
              </a:rPr>
              <a:t>总  结</a:t>
            </a:r>
            <a:endParaRPr kumimoji="1" lang="zh-CN" altLang="en-US" sz="32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1988308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7260" y="1008993"/>
            <a:ext cx="11119580" cy="5324535"/>
          </a:xfrm>
          <a:prstGeom prst="rect">
            <a:avLst/>
          </a:prstGeom>
        </p:spPr>
        <p:txBody>
          <a:bodyPr wrap="square">
            <a:spAutoFit/>
          </a:bodyPr>
          <a:lstStyle/>
          <a:p>
            <a:pPr marL="342900" indent="-342900">
              <a:lnSpc>
                <a:spcPct val="170000"/>
              </a:lnSpc>
              <a:buFont typeface="Wingdings" panose="05000000000000000000" pitchFamily="2" charset="2"/>
              <a:buChar char="l"/>
            </a:pPr>
            <a:r>
              <a:rPr lang="zh-CN" altLang="zh-CN" sz="2000" b="1" dirty="0" smtClean="0"/>
              <a:t>类风关患者平均病程约</a:t>
            </a:r>
            <a:r>
              <a:rPr lang="en-US" altLang="zh-CN" sz="2000" b="1" dirty="0" smtClean="0"/>
              <a:t>8.6</a:t>
            </a:r>
            <a:r>
              <a:rPr lang="zh-CN" altLang="zh-CN" sz="2000" b="1" dirty="0" smtClean="0"/>
              <a:t>年，病程</a:t>
            </a:r>
            <a:r>
              <a:rPr lang="en-US" altLang="zh-CN" sz="2000" b="1" dirty="0" smtClean="0"/>
              <a:t>10</a:t>
            </a:r>
            <a:r>
              <a:rPr lang="zh-CN" altLang="zh-CN" sz="2000" b="1" dirty="0" smtClean="0"/>
              <a:t>年以上的患者比例最高，病程小于</a:t>
            </a:r>
            <a:r>
              <a:rPr lang="en-US" altLang="zh-CN" sz="2000" b="1" dirty="0" smtClean="0"/>
              <a:t>1</a:t>
            </a:r>
            <a:r>
              <a:rPr lang="zh-CN" altLang="zh-CN" sz="2000" b="1" dirty="0" smtClean="0"/>
              <a:t>年的仅占</a:t>
            </a:r>
            <a:r>
              <a:rPr lang="en-US" altLang="zh-CN" sz="2000" b="1" dirty="0" smtClean="0"/>
              <a:t>11.3%</a:t>
            </a:r>
            <a:r>
              <a:rPr lang="zh-CN" altLang="zh-CN" sz="2000" b="1" dirty="0" smtClean="0"/>
              <a:t>。临床仍需进一步提高早期诊断，早期干预。</a:t>
            </a:r>
            <a:endParaRPr lang="en-US" altLang="zh-CN" sz="2000" b="1" dirty="0" smtClean="0"/>
          </a:p>
          <a:p>
            <a:pPr marL="342900" lvl="0" indent="-342900">
              <a:lnSpc>
                <a:spcPct val="170000"/>
              </a:lnSpc>
              <a:buFont typeface="Wingdings" panose="05000000000000000000" pitchFamily="2" charset="2"/>
              <a:buChar char="l"/>
            </a:pPr>
            <a:r>
              <a:rPr lang="zh-CN" altLang="zh-CN" sz="2000" b="1" dirty="0" smtClean="0"/>
              <a:t>大部分</a:t>
            </a:r>
            <a:r>
              <a:rPr lang="zh-CN" altLang="zh-CN" sz="2000" b="1" dirty="0"/>
              <a:t>就诊患者疾病处于中高活动度。</a:t>
            </a:r>
          </a:p>
          <a:p>
            <a:pPr marL="342900" lvl="0" indent="-342900">
              <a:lnSpc>
                <a:spcPct val="170000"/>
              </a:lnSpc>
              <a:buFont typeface="Wingdings" panose="05000000000000000000" pitchFamily="2" charset="2"/>
              <a:buChar char="l"/>
            </a:pPr>
            <a:r>
              <a:rPr lang="zh-CN" altLang="zh-CN" sz="2000" b="1" dirty="0"/>
              <a:t>经治疗，根据</a:t>
            </a:r>
            <a:r>
              <a:rPr lang="en-US" altLang="zh-CN" sz="2000" b="1" dirty="0"/>
              <a:t>DAS28_ESR</a:t>
            </a:r>
            <a:r>
              <a:rPr lang="zh-CN" altLang="zh-CN" sz="2000" b="1" dirty="0"/>
              <a:t>评价指标来说，末次就诊达标率为</a:t>
            </a:r>
            <a:r>
              <a:rPr lang="en-US" altLang="zh-CN" sz="2000" b="1" dirty="0"/>
              <a:t>54.8%</a:t>
            </a:r>
            <a:r>
              <a:rPr lang="zh-CN" altLang="zh-CN" sz="2000" b="1" dirty="0"/>
              <a:t>，较首次就诊有明显提高。但仍有近半数患者未达标。达标治疗仍是目前</a:t>
            </a:r>
            <a:r>
              <a:rPr lang="en-US" altLang="zh-CN" sz="2000" b="1" dirty="0"/>
              <a:t>RA</a:t>
            </a:r>
            <a:r>
              <a:rPr lang="zh-CN" altLang="zh-CN" sz="2000" b="1" dirty="0"/>
              <a:t>管理的重要策略</a:t>
            </a:r>
            <a:r>
              <a:rPr lang="zh-CN" altLang="zh-CN" sz="2000" b="1" dirty="0" smtClean="0"/>
              <a:t>。</a:t>
            </a:r>
            <a:endParaRPr lang="en-US" altLang="zh-CN" sz="2000" b="1" dirty="0" smtClean="0"/>
          </a:p>
          <a:p>
            <a:pPr marL="342900" indent="-342900">
              <a:lnSpc>
                <a:spcPct val="170000"/>
              </a:lnSpc>
              <a:buFont typeface="Wingdings" panose="05000000000000000000" pitchFamily="2" charset="2"/>
              <a:buChar char="l"/>
            </a:pPr>
            <a:r>
              <a:rPr lang="zh-CN" altLang="en-US" sz="2000" b="1" dirty="0" smtClean="0"/>
              <a:t>经治疗，除甲氨蝶呤</a:t>
            </a:r>
            <a:r>
              <a:rPr lang="en-US" altLang="zh-CN" sz="2000" b="1" dirty="0" smtClean="0"/>
              <a:t>+</a:t>
            </a:r>
            <a:r>
              <a:rPr lang="zh-CN" altLang="en-US" sz="2000" b="1" dirty="0" smtClean="0"/>
              <a:t>来氟米特</a:t>
            </a:r>
            <a:r>
              <a:rPr lang="en-US" altLang="zh-CN" sz="2000" b="1" dirty="0" smtClean="0"/>
              <a:t>+</a:t>
            </a:r>
            <a:r>
              <a:rPr lang="zh-CN" altLang="en-US" sz="2000" b="1" dirty="0" smtClean="0"/>
              <a:t>柳氮磺吡啶组中不使用激素患者外，各药物组合中无论是否使用激素，患者首末次各层级</a:t>
            </a:r>
            <a:r>
              <a:rPr lang="en-US" altLang="zh-CN" sz="2000" b="1" dirty="0" smtClean="0"/>
              <a:t>DAS28</a:t>
            </a:r>
            <a:r>
              <a:rPr lang="zh-CN" altLang="en-US" sz="2000" b="1" dirty="0" smtClean="0"/>
              <a:t>的构成比差异均有统计学意义；在治疗后各组</a:t>
            </a:r>
            <a:r>
              <a:rPr lang="en-US" altLang="zh-CN" sz="2000" b="1" dirty="0" smtClean="0"/>
              <a:t>DAS28</a:t>
            </a:r>
            <a:r>
              <a:rPr lang="zh-CN" altLang="en-US" sz="2000" b="1" dirty="0" smtClean="0"/>
              <a:t>评分均降低，差异有统计学意义，但组间比较未有显著差异，提示各种药物组合均有其合理性。</a:t>
            </a:r>
            <a:endParaRPr lang="zh-CN" altLang="zh-CN" sz="2000" b="1" dirty="0" smtClean="0"/>
          </a:p>
          <a:p>
            <a:pPr marL="342900" lvl="0" indent="-342900">
              <a:lnSpc>
                <a:spcPct val="170000"/>
              </a:lnSpc>
              <a:buFont typeface="Wingdings" panose="05000000000000000000" pitchFamily="2" charset="2"/>
              <a:buChar char="l"/>
            </a:pPr>
            <a:r>
              <a:rPr lang="zh-CN" altLang="zh-CN" sz="2000" b="1" dirty="0"/>
              <a:t>经治疗，西医组</a:t>
            </a:r>
            <a:r>
              <a:rPr lang="en-US" altLang="zh-CN" sz="2000" b="1" dirty="0"/>
              <a:t>ACR20</a:t>
            </a:r>
            <a:r>
              <a:rPr lang="zh-CN" altLang="zh-CN" sz="2000" b="1" dirty="0"/>
              <a:t>、</a:t>
            </a:r>
            <a:r>
              <a:rPr lang="en-US" altLang="zh-CN" sz="2000" b="1" dirty="0"/>
              <a:t>ACR50</a:t>
            </a:r>
            <a:r>
              <a:rPr lang="zh-CN" altLang="zh-CN" sz="2000" b="1" dirty="0"/>
              <a:t>、</a:t>
            </a:r>
            <a:r>
              <a:rPr lang="en-US" altLang="zh-CN" sz="2000" b="1" dirty="0"/>
              <a:t>ACR70</a:t>
            </a:r>
            <a:r>
              <a:rPr lang="zh-CN" altLang="zh-CN" sz="2000" b="1" dirty="0"/>
              <a:t>明显高于中西医结合组及中药组，可能与西医组中生物制剂联合使用等治疗方案有关。我们需要进一步分析用药情况，提供更合理的治疗策略</a:t>
            </a:r>
            <a:r>
              <a:rPr lang="zh-CN" altLang="zh-CN" sz="2000" b="1" dirty="0" smtClean="0"/>
              <a:t>。</a:t>
            </a:r>
            <a:endParaRPr lang="zh-CN" altLang="zh-CN" sz="2000" b="1" dirty="0"/>
          </a:p>
        </p:txBody>
      </p:sp>
      <p:sp>
        <p:nvSpPr>
          <p:cNvPr id="4" name="直接连接符 3"/>
          <p:cNvSpPr>
            <a:spLocks noChangeShapeType="1"/>
          </p:cNvSpPr>
          <p:nvPr/>
        </p:nvSpPr>
        <p:spPr bwMode="auto">
          <a:xfrm>
            <a:off x="1524000" y="796318"/>
            <a:ext cx="9144000" cy="1588"/>
          </a:xfrm>
          <a:prstGeom prst="line">
            <a:avLst/>
          </a:prstGeom>
          <a:noFill/>
          <a:ln w="25400">
            <a:solidFill>
              <a:srgbClr val="00B0F0"/>
            </a:solidFill>
            <a:bevel/>
            <a:headEnd/>
            <a:tailE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 name="文本框 1"/>
          <p:cNvSpPr txBox="1"/>
          <p:nvPr/>
        </p:nvSpPr>
        <p:spPr>
          <a:xfrm>
            <a:off x="4038600" y="175484"/>
            <a:ext cx="411480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3200" b="1" dirty="0" smtClean="0">
                <a:latin typeface="Microsoft YaHei" charset="0"/>
                <a:ea typeface="Microsoft YaHei" charset="0"/>
                <a:cs typeface="Microsoft YaHei" charset="0"/>
              </a:rPr>
              <a:t>总  结</a:t>
            </a:r>
            <a:endParaRPr kumimoji="1" lang="zh-CN" altLang="en-US" sz="3200" b="1" dirty="0">
              <a:latin typeface="Microsoft YaHei" charset="0"/>
              <a:ea typeface="Microsoft YaHei" charset="0"/>
              <a:cs typeface="Microsoft YaHei"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558" y="1433991"/>
            <a:ext cx="10851566" cy="2554545"/>
          </a:xfrm>
          <a:prstGeom prst="rect">
            <a:avLst/>
          </a:prstGeom>
        </p:spPr>
        <p:txBody>
          <a:bodyPr wrap="square">
            <a:spAutoFit/>
          </a:bodyPr>
          <a:lstStyle/>
          <a:p>
            <a:pPr marL="342900" indent="-342900">
              <a:lnSpc>
                <a:spcPts val="4800"/>
              </a:lnSpc>
              <a:buClr>
                <a:srgbClr val="0070C0"/>
              </a:buClr>
              <a:buFont typeface="Wingdings" panose="05000000000000000000" pitchFamily="2" charset="2"/>
              <a:buChar char="l"/>
            </a:pPr>
            <a:r>
              <a:rPr lang="en-US" altLang="zh-CN" sz="2400" dirty="0" smtClean="0"/>
              <a:t>RA</a:t>
            </a:r>
            <a:r>
              <a:rPr lang="zh-CN" altLang="en-US" sz="2400" dirty="0" smtClean="0"/>
              <a:t>药物治疗情况仍在进一步分析中，希望能够通过大数据，寻找到合理的治疗策略。</a:t>
            </a:r>
            <a:endParaRPr lang="en-US" altLang="zh-CN" sz="2400" dirty="0" smtClean="0"/>
          </a:p>
          <a:p>
            <a:pPr marL="342900" indent="-342900">
              <a:lnSpc>
                <a:spcPts val="4800"/>
              </a:lnSpc>
              <a:buClr>
                <a:srgbClr val="0070C0"/>
              </a:buClr>
              <a:buFont typeface="Wingdings" panose="05000000000000000000" pitchFamily="2" charset="2"/>
              <a:buChar char="l"/>
            </a:pPr>
            <a:r>
              <a:rPr lang="zh-CN" altLang="en-US" sz="2400" b="1" dirty="0">
                <a:latin typeface="Microsoft YaHei" charset="0"/>
                <a:ea typeface="Microsoft YaHei" charset="0"/>
                <a:cs typeface="Microsoft YaHei" charset="0"/>
              </a:rPr>
              <a:t>当前</a:t>
            </a:r>
            <a:r>
              <a:rPr lang="en-US" altLang="zh-CN" sz="2400" b="1" dirty="0">
                <a:latin typeface="Microsoft YaHei" charset="0"/>
                <a:ea typeface="Microsoft YaHei" charset="0"/>
                <a:cs typeface="Microsoft YaHei" charset="0"/>
              </a:rPr>
              <a:t>RA</a:t>
            </a:r>
            <a:r>
              <a:rPr lang="zh-CN" altLang="en-US" sz="2400" b="1" dirty="0">
                <a:latin typeface="Microsoft YaHei" charset="0"/>
                <a:ea typeface="Microsoft YaHei" charset="0"/>
                <a:cs typeface="Microsoft YaHei" charset="0"/>
              </a:rPr>
              <a:t>临床管理面临的挑战：</a:t>
            </a:r>
            <a:r>
              <a:rPr lang="en-US" altLang="zh-CN" sz="2400" b="1" dirty="0">
                <a:latin typeface="Microsoft YaHei" charset="0"/>
                <a:ea typeface="Microsoft YaHei" charset="0"/>
                <a:cs typeface="Microsoft YaHei" charset="0"/>
              </a:rPr>
              <a:t>RA</a:t>
            </a:r>
            <a:r>
              <a:rPr lang="zh-CN" altLang="en-US" sz="2400" b="1" dirty="0">
                <a:latin typeface="Microsoft YaHei" charset="0"/>
                <a:ea typeface="Microsoft YaHei" charset="0"/>
                <a:cs typeface="Microsoft YaHei" charset="0"/>
              </a:rPr>
              <a:t>患者临床治疗效果</a:t>
            </a:r>
            <a:r>
              <a:rPr lang="zh-CN" altLang="en-US" sz="2400" b="1" dirty="0" smtClean="0">
                <a:latin typeface="Microsoft YaHei" charset="0"/>
                <a:ea typeface="Microsoft YaHei" charset="0"/>
                <a:cs typeface="Microsoft YaHei" charset="0"/>
              </a:rPr>
              <a:t>不佳</a:t>
            </a:r>
            <a:endParaRPr lang="en-US" altLang="zh-CN" sz="2400" b="1" dirty="0" smtClean="0">
              <a:latin typeface="Microsoft YaHei" charset="0"/>
              <a:ea typeface="Microsoft YaHei" charset="0"/>
              <a:cs typeface="Microsoft YaHei" charset="0"/>
            </a:endParaRPr>
          </a:p>
          <a:p>
            <a:pPr marL="342900" indent="-342900">
              <a:lnSpc>
                <a:spcPts val="4800"/>
              </a:lnSpc>
              <a:buClr>
                <a:srgbClr val="0070C0"/>
              </a:buClr>
              <a:buFont typeface="Wingdings" panose="05000000000000000000" pitchFamily="2" charset="2"/>
              <a:buChar char="l"/>
            </a:pPr>
            <a:r>
              <a:rPr lang="zh-CN" altLang="en-US" sz="2400" b="1" dirty="0">
                <a:latin typeface="Microsoft YaHei" charset="0"/>
                <a:ea typeface="Microsoft YaHei" charset="0"/>
                <a:cs typeface="Microsoft YaHei" charset="0"/>
                <a:sym typeface="Arial" charset="0"/>
              </a:rPr>
              <a:t>强调</a:t>
            </a:r>
            <a:r>
              <a:rPr lang="en-US" altLang="zh-CN" sz="2400" b="1" dirty="0">
                <a:latin typeface="Microsoft YaHei" charset="0"/>
                <a:ea typeface="Microsoft YaHei" charset="0"/>
                <a:cs typeface="Microsoft YaHei" charset="0"/>
                <a:sym typeface="Arial" charset="0"/>
              </a:rPr>
              <a:t>RA</a:t>
            </a:r>
            <a:r>
              <a:rPr lang="zh-CN" altLang="en-US" sz="2400" b="1" dirty="0">
                <a:latin typeface="Microsoft YaHei" charset="0"/>
                <a:ea typeface="Microsoft YaHei" charset="0"/>
                <a:cs typeface="Microsoft YaHei" charset="0"/>
                <a:sym typeface="Arial" charset="0"/>
              </a:rPr>
              <a:t>达标治疗、规范治疗、合理治疗策略</a:t>
            </a:r>
            <a:endParaRPr lang="en-US" altLang="zh-CN" sz="2400" b="1" dirty="0">
              <a:latin typeface="Microsoft YaHei" charset="0"/>
              <a:ea typeface="Microsoft YaHei" charset="0"/>
              <a:cs typeface="Microsoft YaHei"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333" y="3859719"/>
            <a:ext cx="3665791" cy="2399191"/>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19" y="255332"/>
            <a:ext cx="1724419" cy="1724419"/>
          </a:xfrm>
          <a:prstGeom prst="ellipse">
            <a:avLst/>
          </a:prstGeom>
          <a:ln>
            <a:noFill/>
          </a:ln>
          <a:effectLst>
            <a:softEdge rad="112500"/>
          </a:effectLst>
        </p:spPr>
      </p:pic>
      <p:sp>
        <p:nvSpPr>
          <p:cNvPr id="5" name="矩形 4"/>
          <p:cNvSpPr/>
          <p:nvPr/>
        </p:nvSpPr>
        <p:spPr>
          <a:xfrm>
            <a:off x="7105358" y="409656"/>
            <a:ext cx="3524542" cy="707886"/>
          </a:xfrm>
          <a:prstGeom prst="rect">
            <a:avLst/>
          </a:prstGeom>
        </p:spPr>
        <p:txBody>
          <a:bodyPr wrap="square">
            <a:spAutoFit/>
          </a:bodyPr>
          <a:lstStyle/>
          <a:p>
            <a:pPr marL="342900" indent="-342900">
              <a:lnSpc>
                <a:spcPts val="4800"/>
              </a:lnSpc>
              <a:buClr>
                <a:srgbClr val="0070C0"/>
              </a:buClr>
            </a:pPr>
            <a:r>
              <a:rPr lang="zh-CN" alt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itchFamily="34" charset="-122"/>
                <a:ea typeface="微软雅黑" pitchFamily="34" charset="-122"/>
              </a:rPr>
              <a:t>感谢以下合作单位</a:t>
            </a:r>
            <a:endParaRPr lang="en-US" altLang="zh-CN"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微软雅黑" pitchFamily="34" charset="-122"/>
              <a:ea typeface="微软雅黑" pitchFamily="34" charset="-122"/>
            </a:endParaRPr>
          </a:p>
        </p:txBody>
      </p:sp>
      <p:sp>
        <p:nvSpPr>
          <p:cNvPr id="7" name="矩形 6"/>
          <p:cNvSpPr/>
          <p:nvPr/>
        </p:nvSpPr>
        <p:spPr>
          <a:xfrm>
            <a:off x="7105357" y="1979751"/>
            <a:ext cx="5086643" cy="4618572"/>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上海中医药大学附属市中医医院</a:t>
            </a:r>
            <a:endParaRPr lang="en-US" altLang="zh-CN" dirty="0" smtClean="0">
              <a:latin typeface="微软雅黑" pitchFamily="34" charset="-122"/>
              <a:ea typeface="微软雅黑" pitchFamily="34" charset="-122"/>
            </a:endParaRPr>
          </a:p>
          <a:p>
            <a:pPr>
              <a:lnSpc>
                <a:spcPct val="150000"/>
              </a:lnSpc>
            </a:pPr>
            <a:r>
              <a:rPr lang="zh-CN" altLang="zh-CN" dirty="0" smtClean="0">
                <a:latin typeface="微软雅黑" pitchFamily="34" charset="-122"/>
                <a:ea typeface="微软雅黑" pitchFamily="34" charset="-122"/>
              </a:rPr>
              <a:t>上海中医药大学附属岳阳中西医结合医院</a:t>
            </a:r>
          </a:p>
          <a:p>
            <a:pPr>
              <a:lnSpc>
                <a:spcPct val="150000"/>
              </a:lnSpc>
            </a:pPr>
            <a:r>
              <a:rPr lang="zh-CN" altLang="zh-CN" dirty="0" smtClean="0">
                <a:latin typeface="微软雅黑" pitchFamily="34" charset="-122"/>
                <a:ea typeface="微软雅黑" pitchFamily="34" charset="-122"/>
              </a:rPr>
              <a:t>上海中医药大学附属龙华医院</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上海市第一人民医院</a:t>
            </a:r>
            <a:endParaRPr lang="zh-CN"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重庆市</a:t>
            </a:r>
            <a:r>
              <a:rPr lang="zh-CN" altLang="zh-CN" dirty="0" smtClean="0">
                <a:latin typeface="微软雅黑" pitchFamily="34" charset="-122"/>
                <a:ea typeface="微软雅黑" pitchFamily="34" charset="-122"/>
              </a:rPr>
              <a:t>西南医院</a:t>
            </a:r>
            <a:endParaRPr lang="en-US" altLang="zh-CN" dirty="0" smtClean="0">
              <a:latin typeface="微软雅黑" pitchFamily="34" charset="-122"/>
              <a:ea typeface="微软雅黑" pitchFamily="34" charset="-122"/>
            </a:endParaRPr>
          </a:p>
          <a:p>
            <a:pPr>
              <a:lnSpc>
                <a:spcPct val="150000"/>
              </a:lnSpc>
            </a:pPr>
            <a:r>
              <a:rPr lang="zh-CN" altLang="zh-CN" dirty="0" smtClean="0">
                <a:latin typeface="微软雅黑" pitchFamily="34" charset="-122"/>
                <a:ea typeface="微软雅黑" pitchFamily="34" charset="-122"/>
              </a:rPr>
              <a:t>重庆市第九人民医院</a:t>
            </a:r>
            <a:endParaRPr lang="en-US" altLang="zh-CN" dirty="0" smtClean="0">
              <a:latin typeface="微软雅黑" pitchFamily="34" charset="-122"/>
              <a:ea typeface="微软雅黑" pitchFamily="34" charset="-122"/>
            </a:endParaRPr>
          </a:p>
          <a:p>
            <a:pPr>
              <a:lnSpc>
                <a:spcPct val="150000"/>
              </a:lnSpc>
            </a:pPr>
            <a:r>
              <a:rPr lang="zh-CN" altLang="zh-CN" dirty="0" smtClean="0">
                <a:latin typeface="微软雅黑" pitchFamily="34" charset="-122"/>
                <a:ea typeface="微软雅黑" pitchFamily="34" charset="-122"/>
              </a:rPr>
              <a:t>绵阳市中医医院</a:t>
            </a:r>
            <a:endParaRPr lang="en-US" altLang="zh-CN" dirty="0" smtClean="0">
              <a:latin typeface="微软雅黑" pitchFamily="34" charset="-122"/>
              <a:ea typeface="微软雅黑" pitchFamily="34" charset="-122"/>
            </a:endParaRPr>
          </a:p>
          <a:p>
            <a:pPr>
              <a:lnSpc>
                <a:spcPct val="150000"/>
              </a:lnSpc>
            </a:pPr>
            <a:r>
              <a:rPr lang="zh-CN" altLang="zh-CN" dirty="0" smtClean="0">
                <a:latin typeface="微软雅黑" pitchFamily="34" charset="-122"/>
                <a:ea typeface="微软雅黑" pitchFamily="34" charset="-122"/>
              </a:rPr>
              <a:t>辽宁省中医药大学附属医院</a:t>
            </a:r>
          </a:p>
          <a:p>
            <a:pPr>
              <a:lnSpc>
                <a:spcPct val="150000"/>
              </a:lnSpc>
            </a:pPr>
            <a:r>
              <a:rPr lang="zh-CN" altLang="zh-CN" dirty="0" smtClean="0">
                <a:latin typeface="微软雅黑" pitchFamily="34" charset="-122"/>
                <a:ea typeface="微软雅黑" pitchFamily="34" charset="-122"/>
              </a:rPr>
              <a:t>云南省</a:t>
            </a:r>
            <a:r>
              <a:rPr lang="zh-CN" altLang="en-US" dirty="0" smtClean="0">
                <a:latin typeface="微软雅黑" pitchFamily="34" charset="-122"/>
                <a:ea typeface="微软雅黑" pitchFamily="34" charset="-122"/>
              </a:rPr>
              <a:t>中医</a:t>
            </a:r>
            <a:r>
              <a:rPr lang="zh-CN" altLang="zh-CN" dirty="0" smtClean="0">
                <a:latin typeface="微软雅黑" pitchFamily="34" charset="-122"/>
                <a:ea typeface="微软雅黑" pitchFamily="34" charset="-122"/>
              </a:rPr>
              <a:t>医院</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上海中医药大学统计教研室</a:t>
            </a:r>
            <a:endParaRPr lang="en-US" altLang="zh-CN" dirty="0" smtClean="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上海翼依信息技术</a:t>
            </a:r>
            <a:r>
              <a:rPr lang="zh-CN" altLang="en-US" dirty="0" smtClean="0">
                <a:latin typeface="微软雅黑" pitchFamily="34" charset="-122"/>
                <a:ea typeface="微软雅黑" pitchFamily="34" charset="-122"/>
              </a:rPr>
              <a:t>有限公司</a:t>
            </a:r>
            <a:endParaRPr lang="en-US" altLang="zh-CN" sz="2000" dirty="0" smtClean="0"/>
          </a:p>
        </p:txBody>
      </p:sp>
      <p:sp>
        <p:nvSpPr>
          <p:cNvPr id="9" name="矩形 8"/>
          <p:cNvSpPr/>
          <p:nvPr/>
        </p:nvSpPr>
        <p:spPr>
          <a:xfrm>
            <a:off x="7591170" y="1068759"/>
            <a:ext cx="2248046" cy="615040"/>
          </a:xfrm>
          <a:prstGeom prst="rect">
            <a:avLst/>
          </a:prstGeom>
        </p:spPr>
        <p:txBody>
          <a:bodyPr wrap="square">
            <a:spAutoFit/>
          </a:bodyPr>
          <a:lstStyle/>
          <a:p>
            <a:pPr>
              <a:lnSpc>
                <a:spcPts val="4800"/>
              </a:lnSpc>
              <a:buClr>
                <a:srgbClr val="0070C0"/>
              </a:buClr>
            </a:pPr>
            <a:r>
              <a:rPr lang="zh-CN" altLang="en-US" sz="2000" dirty="0">
                <a:latin typeface="微软雅黑" panose="020B0503020204020204" pitchFamily="34" charset="-122"/>
                <a:ea typeface="微软雅黑" panose="020B0503020204020204" pitchFamily="34" charset="-122"/>
              </a:rPr>
              <a:t>（排名不分先后）</a:t>
            </a:r>
            <a:endParaRPr lang="en-US" altLang="zh-CN" sz="2000" dirty="0" smtClean="0">
              <a:latin typeface="微软雅黑" panose="020B0503020204020204" pitchFamily="34" charset="-122"/>
              <a:ea typeface="微软雅黑" panose="020B0503020204020204" pitchFamily="34" charset="-122"/>
            </a:endParaRPr>
          </a:p>
        </p:txBody>
      </p:sp>
      <p:pic>
        <p:nvPicPr>
          <p:cNvPr id="6" name="图片 5" descr="微信图片_20180718165353.jpg"/>
          <p:cNvPicPr>
            <a:picLocks noChangeAspect="1"/>
          </p:cNvPicPr>
          <p:nvPr/>
        </p:nvPicPr>
        <p:blipFill>
          <a:blip r:embed="rId3"/>
          <a:srcRect t="5973" b="6944"/>
          <a:stretch>
            <a:fillRect/>
          </a:stretch>
        </p:blipFill>
        <p:spPr>
          <a:xfrm>
            <a:off x="241819" y="2190750"/>
            <a:ext cx="6416929" cy="41910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74529" y="2554569"/>
            <a:ext cx="8591107" cy="1862048"/>
          </a:xfrm>
          <a:prstGeom prst="rect">
            <a:avLst/>
          </a:prstGeom>
          <a:noFill/>
        </p:spPr>
        <p:txBody>
          <a:bodyPr wrap="square" rtlCol="0">
            <a:spAutoFit/>
          </a:bodyPr>
          <a:lstStyle/>
          <a:p>
            <a:pPr algn="ctr"/>
            <a:r>
              <a:rPr kumimoji="1" lang="en-US" altLang="zh-CN" sz="11500" b="1" i="1" dirty="0" smtClean="0">
                <a:solidFill>
                  <a:schemeClr val="accent5">
                    <a:lumMod val="50000"/>
                  </a:schemeClr>
                </a:solidFill>
                <a:latin typeface="Times New Roman" panose="02020603050405020304" charset="0"/>
                <a:ea typeface="Times New Roman" panose="02020603050405020304" charset="0"/>
                <a:cs typeface="Times New Roman" panose="02020603050405020304" charset="0"/>
              </a:rPr>
              <a:t>Thank</a:t>
            </a:r>
            <a:r>
              <a:rPr kumimoji="1" lang="zh-CN" altLang="en-US" sz="11500" b="1" i="1" dirty="0" smtClean="0">
                <a:solidFill>
                  <a:schemeClr val="accent5">
                    <a:lumMod val="50000"/>
                  </a:schemeClr>
                </a:solidFill>
                <a:latin typeface="Times New Roman" panose="02020603050405020304" charset="0"/>
                <a:ea typeface="Times New Roman" panose="02020603050405020304" charset="0"/>
                <a:cs typeface="Times New Roman" panose="02020603050405020304" charset="0"/>
              </a:rPr>
              <a:t> </a:t>
            </a:r>
            <a:r>
              <a:rPr kumimoji="1" lang="en-US" altLang="zh-CN" sz="11500" b="1" i="1" dirty="0" smtClean="0">
                <a:solidFill>
                  <a:schemeClr val="accent5">
                    <a:lumMod val="50000"/>
                  </a:schemeClr>
                </a:solidFill>
                <a:latin typeface="Times New Roman" panose="02020603050405020304" charset="0"/>
                <a:ea typeface="Times New Roman" panose="02020603050405020304" charset="0"/>
                <a:cs typeface="Times New Roman" panose="02020603050405020304" charset="0"/>
              </a:rPr>
              <a:t>you!</a:t>
            </a:r>
            <a:endParaRPr kumimoji="1" lang="zh-CN" altLang="en-US" sz="11500" b="1" i="1" dirty="0">
              <a:solidFill>
                <a:schemeClr val="accent5">
                  <a:lumMod val="50000"/>
                </a:schemeClr>
              </a:solidFill>
              <a:latin typeface="Times New Roman" panose="02020603050405020304" charset="0"/>
              <a:ea typeface="Times New Roman" panose="02020603050405020304" charset="0"/>
              <a:cs typeface="Times New Roman" panose="0202060305040502030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69" y="763599"/>
            <a:ext cx="1724419" cy="1724419"/>
          </a:xfrm>
          <a:prstGeom prst="ellipse">
            <a:avLst/>
          </a:prstGeom>
          <a:ln>
            <a:noFill/>
          </a:ln>
          <a:effectLst>
            <a:softEdge rad="112500"/>
          </a:effectLst>
        </p:spPr>
      </p:pic>
      <p:pic>
        <p:nvPicPr>
          <p:cNvPr id="4"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867" y="6052964"/>
            <a:ext cx="593513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rc 50"/>
          <p:cNvSpPr>
            <a:spLocks/>
          </p:cNvSpPr>
          <p:nvPr/>
        </p:nvSpPr>
        <p:spPr bwMode="gray">
          <a:xfrm rot="5910476" flipH="1">
            <a:off x="3497879" y="4757284"/>
            <a:ext cx="1525444" cy="1552864"/>
          </a:xfrm>
          <a:custGeom>
            <a:avLst/>
            <a:gdLst>
              <a:gd name="T0" fmla="*/ 2147483647 w 43200"/>
              <a:gd name="T1" fmla="*/ 2147483647 h 42427"/>
              <a:gd name="T2" fmla="*/ 2147483647 w 43200"/>
              <a:gd name="T3" fmla="*/ 2147483647 h 42427"/>
              <a:gd name="T4" fmla="*/ 2147483647 w 43200"/>
              <a:gd name="T5" fmla="*/ 2147483647 h 42427"/>
              <a:gd name="T6" fmla="*/ 0 60000 65536"/>
              <a:gd name="T7" fmla="*/ 0 60000 65536"/>
              <a:gd name="T8" fmla="*/ 0 60000 65536"/>
              <a:gd name="T9" fmla="*/ 0 w 43200"/>
              <a:gd name="T10" fmla="*/ 0 h 42427"/>
              <a:gd name="T11" fmla="*/ 43200 w 43200"/>
              <a:gd name="T12" fmla="*/ 42427 h 42427"/>
            </a:gdLst>
            <a:ahLst/>
            <a:cxnLst>
              <a:cxn ang="T6">
                <a:pos x="T0" y="T1"/>
              </a:cxn>
              <a:cxn ang="T7">
                <a:pos x="T2" y="T3"/>
              </a:cxn>
              <a:cxn ang="T8">
                <a:pos x="T4" y="T5"/>
              </a:cxn>
            </a:cxnLst>
            <a:rect l="T9" t="T10" r="T11" b="T12"/>
            <a:pathLst>
              <a:path w="43200" h="42427" fill="none" extrusionOk="0">
                <a:moveTo>
                  <a:pt x="14181" y="41886"/>
                </a:moveTo>
                <a:cubicBezTo>
                  <a:pt x="5664" y="38771"/>
                  <a:pt x="0" y="30668"/>
                  <a:pt x="0" y="21600"/>
                </a:cubicBezTo>
                <a:cubicBezTo>
                  <a:pt x="0" y="9670"/>
                  <a:pt x="9670" y="0"/>
                  <a:pt x="21600" y="0"/>
                </a:cubicBezTo>
                <a:cubicBezTo>
                  <a:pt x="33529" y="0"/>
                  <a:pt x="43200" y="9670"/>
                  <a:pt x="43200" y="21600"/>
                </a:cubicBezTo>
                <a:cubicBezTo>
                  <a:pt x="43200" y="31324"/>
                  <a:pt x="36702" y="39849"/>
                  <a:pt x="27326" y="42427"/>
                </a:cubicBezTo>
              </a:path>
              <a:path w="43200" h="42427" stroke="0" extrusionOk="0">
                <a:moveTo>
                  <a:pt x="14181" y="41886"/>
                </a:moveTo>
                <a:cubicBezTo>
                  <a:pt x="5664" y="38771"/>
                  <a:pt x="0" y="30668"/>
                  <a:pt x="0" y="21600"/>
                </a:cubicBezTo>
                <a:cubicBezTo>
                  <a:pt x="0" y="9670"/>
                  <a:pt x="9670" y="0"/>
                  <a:pt x="21600" y="0"/>
                </a:cubicBezTo>
                <a:cubicBezTo>
                  <a:pt x="33529" y="0"/>
                  <a:pt x="43200" y="9670"/>
                  <a:pt x="43200" y="21600"/>
                </a:cubicBezTo>
                <a:cubicBezTo>
                  <a:pt x="43200" y="31324"/>
                  <a:pt x="36702" y="39849"/>
                  <a:pt x="27326" y="42427"/>
                </a:cubicBezTo>
                <a:lnTo>
                  <a:pt x="21600" y="21600"/>
                </a:lnTo>
                <a:lnTo>
                  <a:pt x="14181" y="41886"/>
                </a:lnTo>
                <a:close/>
              </a:path>
            </a:pathLst>
          </a:custGeom>
          <a:noFill/>
          <a:ln w="19050">
            <a:solidFill>
              <a:srgbClr val="1C1C1C"/>
            </a:solidFill>
            <a:prstDash val="sysDot"/>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kern="0">
              <a:solidFill>
                <a:srgbClr val="000000"/>
              </a:solidFill>
              <a:ea typeface="微软雅黑" pitchFamily="34" charset="-122"/>
              <a:cs typeface="Arial" pitchFamily="34" charset="0"/>
            </a:endParaRPr>
          </a:p>
        </p:txBody>
      </p:sp>
      <p:sp>
        <p:nvSpPr>
          <p:cNvPr id="156" name="Arc 3"/>
          <p:cNvSpPr>
            <a:spLocks/>
          </p:cNvSpPr>
          <p:nvPr/>
        </p:nvSpPr>
        <p:spPr bwMode="gray">
          <a:xfrm rot="17752284" flipH="1">
            <a:off x="7527748" y="3197349"/>
            <a:ext cx="1525444" cy="158028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3529"/>
                  <a:pt x="33529" y="43200"/>
                  <a:pt x="21600" y="43200"/>
                </a:cubicBezTo>
                <a:cubicBezTo>
                  <a:pt x="20467" y="43200"/>
                  <a:pt x="19337" y="43110"/>
                  <a:pt x="18219" y="42933"/>
                </a:cubicBezTo>
              </a:path>
              <a:path w="43200" h="43200"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3529"/>
                  <a:pt x="33529" y="43200"/>
                  <a:pt x="21600" y="43200"/>
                </a:cubicBezTo>
                <a:cubicBezTo>
                  <a:pt x="20467" y="43200"/>
                  <a:pt x="19337" y="43110"/>
                  <a:pt x="18219" y="42933"/>
                </a:cubicBezTo>
                <a:lnTo>
                  <a:pt x="21600" y="21600"/>
                </a:lnTo>
                <a:lnTo>
                  <a:pt x="3603" y="33544"/>
                </a:lnTo>
                <a:close/>
              </a:path>
            </a:pathLst>
          </a:custGeom>
          <a:noFill/>
          <a:ln w="19050">
            <a:solidFill>
              <a:srgbClr val="1C1C1C"/>
            </a:solidFill>
            <a:prstDash val="sysDot"/>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kern="0">
              <a:solidFill>
                <a:srgbClr val="000000"/>
              </a:solidFill>
              <a:ea typeface="微软雅黑" pitchFamily="34" charset="-122"/>
              <a:cs typeface="Arial" pitchFamily="34" charset="0"/>
            </a:endParaRPr>
          </a:p>
        </p:txBody>
      </p:sp>
      <p:grpSp>
        <p:nvGrpSpPr>
          <p:cNvPr id="161" name="Group 8"/>
          <p:cNvGrpSpPr>
            <a:grpSpLocks/>
          </p:cNvGrpSpPr>
          <p:nvPr/>
        </p:nvGrpSpPr>
        <p:grpSpPr bwMode="auto">
          <a:xfrm rot="20302575" flipH="1" flipV="1">
            <a:off x="7708652" y="4358173"/>
            <a:ext cx="1184275" cy="288925"/>
            <a:chOff x="2532" y="1051"/>
            <a:chExt cx="893" cy="246"/>
          </a:xfrm>
        </p:grpSpPr>
        <p:grpSp>
          <p:nvGrpSpPr>
            <p:cNvPr id="221" name="Group 9"/>
            <p:cNvGrpSpPr>
              <a:grpSpLocks/>
            </p:cNvGrpSpPr>
            <p:nvPr/>
          </p:nvGrpSpPr>
          <p:grpSpPr bwMode="auto">
            <a:xfrm>
              <a:off x="2532" y="1051"/>
              <a:ext cx="743" cy="185"/>
              <a:chOff x="1565" y="2568"/>
              <a:chExt cx="1118" cy="279"/>
            </a:xfrm>
          </p:grpSpPr>
          <p:sp>
            <p:nvSpPr>
              <p:cNvPr id="227" name="AutoShape 10"/>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28" name="AutoShape 11"/>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29" name="AutoShape 12"/>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30" name="AutoShape 13"/>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nvGrpSpPr>
            <p:cNvPr id="222" name="Group 14"/>
            <p:cNvGrpSpPr>
              <a:grpSpLocks/>
            </p:cNvGrpSpPr>
            <p:nvPr/>
          </p:nvGrpSpPr>
          <p:grpSpPr bwMode="auto">
            <a:xfrm rot="1353540">
              <a:off x="2682" y="1111"/>
              <a:ext cx="743" cy="186"/>
              <a:chOff x="1565" y="2568"/>
              <a:chExt cx="1118" cy="279"/>
            </a:xfrm>
          </p:grpSpPr>
          <p:sp>
            <p:nvSpPr>
              <p:cNvPr id="223" name="AutoShape 15"/>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24" name="AutoShape 16"/>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25" name="AutoShape 17"/>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26" name="AutoShape 18"/>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sp>
        <p:nvSpPr>
          <p:cNvPr id="167" name="Text Box 24"/>
          <p:cNvSpPr txBox="1">
            <a:spLocks noChangeArrowheads="1"/>
          </p:cNvSpPr>
          <p:nvPr/>
        </p:nvSpPr>
        <p:spPr bwMode="auto">
          <a:xfrm>
            <a:off x="2069997" y="1894023"/>
            <a:ext cx="1320715" cy="102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71450" indent="-171450"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关节炎症</a:t>
            </a:r>
            <a:endParaRPr lang="en-US" altLang="zh-CN" sz="1200" dirty="0">
              <a:solidFill>
                <a:srgbClr val="000000"/>
              </a:solidFill>
              <a:ea typeface="微软雅黑" panose="020B0503020204020204" pitchFamily="34" charset="-122"/>
              <a:cs typeface="Arial" pitchFamily="34" charset="0"/>
            </a:endParaRPr>
          </a:p>
          <a:p>
            <a:pPr marL="171450" indent="-171450"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软骨退行性变</a:t>
            </a:r>
            <a:endParaRPr lang="en-US" altLang="zh-CN" sz="1200" dirty="0">
              <a:solidFill>
                <a:srgbClr val="000000"/>
              </a:solidFill>
              <a:ea typeface="微软雅黑" panose="020B0503020204020204" pitchFamily="34" charset="-122"/>
              <a:cs typeface="Arial" pitchFamily="34" charset="0"/>
            </a:endParaRPr>
          </a:p>
          <a:p>
            <a:pPr marL="171450" indent="-171450"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骨侵蚀</a:t>
            </a:r>
            <a:endParaRPr lang="en-US" altLang="zh-CN" sz="1200" dirty="0">
              <a:solidFill>
                <a:srgbClr val="000000"/>
              </a:solidFill>
              <a:ea typeface="微软雅黑" panose="020B0503020204020204" pitchFamily="34" charset="-122"/>
              <a:cs typeface="Arial" pitchFamily="34" charset="0"/>
            </a:endParaRPr>
          </a:p>
          <a:p>
            <a:pPr marL="171450" indent="-171450"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关节功能丧失</a:t>
            </a:r>
            <a:endParaRPr lang="en-US" altLang="zh-CN" sz="1200" dirty="0">
              <a:solidFill>
                <a:srgbClr val="000000"/>
              </a:solidFill>
              <a:ea typeface="微软雅黑" panose="020B0503020204020204" pitchFamily="34" charset="-122"/>
              <a:cs typeface="Arial" pitchFamily="34" charset="0"/>
            </a:endParaRPr>
          </a:p>
        </p:txBody>
      </p:sp>
      <p:sp>
        <p:nvSpPr>
          <p:cNvPr id="168" name="Text Box 25"/>
          <p:cNvSpPr txBox="1">
            <a:spLocks noChangeArrowheads="1"/>
          </p:cNvSpPr>
          <p:nvPr/>
        </p:nvSpPr>
        <p:spPr bwMode="auto">
          <a:xfrm>
            <a:off x="9187756" y="3583968"/>
            <a:ext cx="1228725" cy="77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心血管疾病</a:t>
            </a:r>
            <a:endParaRPr lang="en-US" altLang="zh-CN" sz="1200" dirty="0">
              <a:solidFill>
                <a:srgbClr val="000000"/>
              </a:solidFill>
              <a:ea typeface="微软雅黑" panose="020B0503020204020204" pitchFamily="34" charset="-122"/>
              <a:cs typeface="Arial" pitchFamily="34" charset="0"/>
            </a:endParaRPr>
          </a:p>
          <a:p>
            <a:pPr>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骨质疏松症</a:t>
            </a:r>
            <a:endParaRPr lang="en-US" altLang="zh-CN" sz="1200" dirty="0">
              <a:solidFill>
                <a:srgbClr val="000000"/>
              </a:solidFill>
              <a:ea typeface="微软雅黑" panose="020B0503020204020204" pitchFamily="34" charset="-122"/>
              <a:cs typeface="Arial" pitchFamily="34" charset="0"/>
            </a:endParaRPr>
          </a:p>
          <a:p>
            <a:pPr>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恶性肿瘤</a:t>
            </a:r>
            <a:endParaRPr lang="en-US" altLang="zh-CN" sz="1200" dirty="0">
              <a:solidFill>
                <a:srgbClr val="000000"/>
              </a:solidFill>
              <a:ea typeface="微软雅黑" panose="020B0503020204020204" pitchFamily="34" charset="-122"/>
              <a:cs typeface="Arial" pitchFamily="34" charset="0"/>
            </a:endParaRPr>
          </a:p>
        </p:txBody>
      </p:sp>
      <p:sp>
        <p:nvSpPr>
          <p:cNvPr id="220" name="AutoShape 28"/>
          <p:cNvSpPr>
            <a:spLocks noChangeArrowheads="1"/>
          </p:cNvSpPr>
          <p:nvPr/>
        </p:nvSpPr>
        <p:spPr bwMode="gray">
          <a:xfrm rot="8122410">
            <a:off x="4982897" y="2559535"/>
            <a:ext cx="87312" cy="1350962"/>
          </a:xfrm>
          <a:prstGeom prst="can">
            <a:avLst>
              <a:gd name="adj" fmla="val 41332"/>
            </a:avLst>
          </a:prstGeom>
          <a:gradFill rotWithShape="1">
            <a:gsLst>
              <a:gs pos="0">
                <a:srgbClr val="808080"/>
              </a:gs>
              <a:gs pos="50000">
                <a:srgbClr val="FFFFFF"/>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8" name="AutoShape 31"/>
          <p:cNvSpPr>
            <a:spLocks noChangeArrowheads="1"/>
          </p:cNvSpPr>
          <p:nvPr/>
        </p:nvSpPr>
        <p:spPr bwMode="gray">
          <a:xfrm rot="16242395" flipH="1">
            <a:off x="7017174" y="3336739"/>
            <a:ext cx="101600" cy="1458669"/>
          </a:xfrm>
          <a:prstGeom prst="can">
            <a:avLst>
              <a:gd name="adj" fmla="val 72526"/>
            </a:avLst>
          </a:prstGeom>
          <a:gradFill rotWithShape="1">
            <a:gsLst>
              <a:gs pos="0">
                <a:srgbClr val="808080"/>
              </a:gs>
              <a:gs pos="50000">
                <a:srgbClr val="FFFFFF"/>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06" name="AutoShape 49"/>
          <p:cNvSpPr>
            <a:spLocks noChangeArrowheads="1"/>
          </p:cNvSpPr>
          <p:nvPr/>
        </p:nvSpPr>
        <p:spPr bwMode="gray">
          <a:xfrm rot="13955520" flipH="1">
            <a:off x="4876551" y="4126402"/>
            <a:ext cx="107950" cy="1458913"/>
          </a:xfrm>
          <a:prstGeom prst="can">
            <a:avLst>
              <a:gd name="adj" fmla="val 36102"/>
            </a:avLst>
          </a:prstGeom>
          <a:gradFill rotWithShape="1">
            <a:gsLst>
              <a:gs pos="0">
                <a:srgbClr val="808080"/>
              </a:gs>
              <a:gs pos="50000">
                <a:srgbClr val="FFFFFF"/>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78" name="Text Box 51"/>
          <p:cNvSpPr txBox="1">
            <a:spLocks noChangeArrowheads="1"/>
          </p:cNvSpPr>
          <p:nvPr/>
        </p:nvSpPr>
        <p:spPr bwMode="auto">
          <a:xfrm>
            <a:off x="2186485" y="4775244"/>
            <a:ext cx="1228725" cy="152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5000"/>
              </a:lnSpc>
              <a:spcBef>
                <a:spcPts val="600"/>
              </a:spcBef>
              <a:buClr>
                <a:srgbClr val="0070C0"/>
              </a:buClr>
              <a:buFont typeface="Arial" panose="020B0604020202020204" pitchFamily="34" charset="0"/>
              <a:buChar char="•"/>
            </a:pPr>
            <a:r>
              <a:rPr lang="en-US" altLang="zh-CN" sz="1200" dirty="0" err="1">
                <a:solidFill>
                  <a:srgbClr val="000000"/>
                </a:solidFill>
                <a:ea typeface="微软雅黑" panose="020B0503020204020204" pitchFamily="34" charset="-122"/>
                <a:cs typeface="Arial" pitchFamily="34" charset="0"/>
              </a:rPr>
              <a:t>HRQoL</a:t>
            </a:r>
            <a:r>
              <a:rPr lang="zh-CN" altLang="en-US" sz="1200" dirty="0">
                <a:solidFill>
                  <a:srgbClr val="000000"/>
                </a:solidFill>
                <a:ea typeface="微软雅黑" panose="020B0503020204020204" pitchFamily="34" charset="-122"/>
                <a:cs typeface="Arial" pitchFamily="34" charset="0"/>
              </a:rPr>
              <a:t>下降</a:t>
            </a:r>
            <a:endParaRPr lang="en-US" altLang="zh-CN" sz="1200" dirty="0">
              <a:solidFill>
                <a:srgbClr val="000000"/>
              </a:solidFill>
              <a:ea typeface="微软雅黑" panose="020B0503020204020204" pitchFamily="34" charset="-122"/>
              <a:cs typeface="Arial" pitchFamily="34" charset="0"/>
            </a:endParaRPr>
          </a:p>
          <a:p>
            <a:pPr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疲乏</a:t>
            </a:r>
            <a:endParaRPr lang="en-US" altLang="zh-CN" sz="1200" dirty="0">
              <a:solidFill>
                <a:srgbClr val="000000"/>
              </a:solidFill>
              <a:ea typeface="微软雅黑" panose="020B0503020204020204" pitchFamily="34" charset="-122"/>
              <a:cs typeface="Arial" pitchFamily="34" charset="0"/>
            </a:endParaRPr>
          </a:p>
          <a:p>
            <a:pPr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抑郁</a:t>
            </a:r>
            <a:endParaRPr lang="en-US" altLang="zh-CN" sz="1200" dirty="0">
              <a:solidFill>
                <a:srgbClr val="000000"/>
              </a:solidFill>
              <a:ea typeface="微软雅黑" panose="020B0503020204020204" pitchFamily="34" charset="-122"/>
              <a:cs typeface="Arial" pitchFamily="34" charset="0"/>
            </a:endParaRPr>
          </a:p>
          <a:p>
            <a:pPr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认知功能障碍</a:t>
            </a:r>
            <a:endParaRPr lang="en-US" altLang="zh-CN" sz="1200" dirty="0">
              <a:solidFill>
                <a:srgbClr val="000000"/>
              </a:solidFill>
              <a:ea typeface="微软雅黑" panose="020B0503020204020204" pitchFamily="34" charset="-122"/>
              <a:cs typeface="Arial" pitchFamily="34" charset="0"/>
            </a:endParaRPr>
          </a:p>
          <a:p>
            <a:pPr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工作表现下降</a:t>
            </a:r>
            <a:endParaRPr lang="en-US" altLang="zh-CN" sz="1200" dirty="0">
              <a:solidFill>
                <a:srgbClr val="000000"/>
              </a:solidFill>
              <a:ea typeface="微软雅黑" panose="020B0503020204020204" pitchFamily="34" charset="-122"/>
              <a:cs typeface="Arial" pitchFamily="34" charset="0"/>
            </a:endParaRPr>
          </a:p>
          <a:p>
            <a:pPr eaLnBrk="1" hangingPunct="1">
              <a:lnSpc>
                <a:spcPct val="95000"/>
              </a:lnSpc>
              <a:spcBef>
                <a:spcPts val="600"/>
              </a:spcBef>
              <a:buClr>
                <a:srgbClr val="0070C0"/>
              </a:buClr>
              <a:buFont typeface="Arial" panose="020B0604020202020204" pitchFamily="34" charset="0"/>
              <a:buChar char="•"/>
            </a:pPr>
            <a:r>
              <a:rPr lang="zh-CN" altLang="en-US" sz="1200" dirty="0">
                <a:solidFill>
                  <a:srgbClr val="000000"/>
                </a:solidFill>
                <a:ea typeface="微软雅黑" panose="020B0503020204020204" pitchFamily="34" charset="-122"/>
                <a:cs typeface="Arial" pitchFamily="34" charset="0"/>
              </a:rPr>
              <a:t>工作能力丧失</a:t>
            </a:r>
            <a:endParaRPr lang="en-US" altLang="zh-CN" sz="1200" dirty="0">
              <a:solidFill>
                <a:srgbClr val="000000"/>
              </a:solidFill>
              <a:ea typeface="微软雅黑" panose="020B0503020204020204" pitchFamily="34" charset="-122"/>
              <a:cs typeface="Arial" pitchFamily="34" charset="0"/>
            </a:endParaRPr>
          </a:p>
        </p:txBody>
      </p:sp>
      <p:grpSp>
        <p:nvGrpSpPr>
          <p:cNvPr id="182" name="Group 55"/>
          <p:cNvGrpSpPr>
            <a:grpSpLocks/>
          </p:cNvGrpSpPr>
          <p:nvPr/>
        </p:nvGrpSpPr>
        <p:grpSpPr bwMode="auto">
          <a:xfrm rot="20302575" flipH="1" flipV="1">
            <a:off x="3731708" y="5991825"/>
            <a:ext cx="1039850" cy="263615"/>
            <a:chOff x="2623" y="1051"/>
            <a:chExt cx="748" cy="215"/>
          </a:xfrm>
        </p:grpSpPr>
        <p:grpSp>
          <p:nvGrpSpPr>
            <p:cNvPr id="195" name="Group 56"/>
            <p:cNvGrpSpPr>
              <a:grpSpLocks/>
            </p:cNvGrpSpPr>
            <p:nvPr/>
          </p:nvGrpSpPr>
          <p:grpSpPr bwMode="auto">
            <a:xfrm>
              <a:off x="2623" y="1051"/>
              <a:ext cx="653" cy="185"/>
              <a:chOff x="1701" y="2568"/>
              <a:chExt cx="982" cy="279"/>
            </a:xfrm>
          </p:grpSpPr>
          <p:sp>
            <p:nvSpPr>
              <p:cNvPr id="202" name="AutoShape 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03" name="AutoShape 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04" name="AutoShape 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nvGrpSpPr>
            <p:cNvPr id="196" name="Group 61"/>
            <p:cNvGrpSpPr>
              <a:grpSpLocks/>
            </p:cNvGrpSpPr>
            <p:nvPr/>
          </p:nvGrpSpPr>
          <p:grpSpPr bwMode="auto">
            <a:xfrm rot="1353540">
              <a:off x="2688" y="1100"/>
              <a:ext cx="683" cy="166"/>
              <a:chOff x="1565" y="2568"/>
              <a:chExt cx="1028" cy="249"/>
            </a:xfrm>
          </p:grpSpPr>
          <p:sp>
            <p:nvSpPr>
              <p:cNvPr id="197" name="AutoShape 6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98" name="AutoShape 6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99" name="AutoShape 6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grpSp>
        <p:nvGrpSpPr>
          <p:cNvPr id="184" name="Group 67"/>
          <p:cNvGrpSpPr>
            <a:grpSpLocks/>
          </p:cNvGrpSpPr>
          <p:nvPr/>
        </p:nvGrpSpPr>
        <p:grpSpPr bwMode="auto">
          <a:xfrm rot="20302575" flipH="1" flipV="1">
            <a:off x="3825626" y="2751622"/>
            <a:ext cx="1022350" cy="247650"/>
            <a:chOff x="2532" y="1051"/>
            <a:chExt cx="893" cy="246"/>
          </a:xfrm>
        </p:grpSpPr>
        <p:grpSp>
          <p:nvGrpSpPr>
            <p:cNvPr id="185" name="Group 68"/>
            <p:cNvGrpSpPr>
              <a:grpSpLocks/>
            </p:cNvGrpSpPr>
            <p:nvPr/>
          </p:nvGrpSpPr>
          <p:grpSpPr bwMode="auto">
            <a:xfrm>
              <a:off x="2532" y="1051"/>
              <a:ext cx="743" cy="185"/>
              <a:chOff x="1565" y="2568"/>
              <a:chExt cx="1118" cy="279"/>
            </a:xfrm>
          </p:grpSpPr>
          <p:sp>
            <p:nvSpPr>
              <p:cNvPr id="191" name="AutoShape 69"/>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93" name="AutoShape 71"/>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94" name="AutoShape 72"/>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nvGrpSpPr>
            <p:cNvPr id="186" name="Group 73"/>
            <p:cNvGrpSpPr>
              <a:grpSpLocks/>
            </p:cNvGrpSpPr>
            <p:nvPr/>
          </p:nvGrpSpPr>
          <p:grpSpPr bwMode="auto">
            <a:xfrm rot="1353540">
              <a:off x="2682" y="1111"/>
              <a:ext cx="743" cy="186"/>
              <a:chOff x="1565" y="2568"/>
              <a:chExt cx="1118" cy="279"/>
            </a:xfrm>
          </p:grpSpPr>
          <p:sp>
            <p:nvSpPr>
              <p:cNvPr id="187" name="AutoShape 74"/>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88" name="AutoShape 75"/>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89" name="AutoShape 76"/>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190" name="AutoShape 77"/>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sp>
        <p:nvSpPr>
          <p:cNvPr id="9" name="椭圆 8"/>
          <p:cNvSpPr/>
          <p:nvPr/>
        </p:nvSpPr>
        <p:spPr>
          <a:xfrm>
            <a:off x="3642009" y="4934766"/>
            <a:ext cx="1197900" cy="1197900"/>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pitchFamily="34" charset="0"/>
              <a:ea typeface="微软雅黑" pitchFamily="34" charset="-122"/>
              <a:cs typeface="Arial" pitchFamily="34" charset="0"/>
            </a:endParaRPr>
          </a:p>
        </p:txBody>
      </p:sp>
      <p:sp>
        <p:nvSpPr>
          <p:cNvPr id="232" name="椭圆 231"/>
          <p:cNvSpPr/>
          <p:nvPr/>
        </p:nvSpPr>
        <p:spPr>
          <a:xfrm>
            <a:off x="7676589" y="3387792"/>
            <a:ext cx="1197900" cy="1197900"/>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sp>
        <p:nvSpPr>
          <p:cNvPr id="157" name="Arc 4"/>
          <p:cNvSpPr>
            <a:spLocks/>
          </p:cNvSpPr>
          <p:nvPr/>
        </p:nvSpPr>
        <p:spPr bwMode="gray">
          <a:xfrm rot="5400000" flipH="1">
            <a:off x="3637508" y="1709429"/>
            <a:ext cx="1381125" cy="1420812"/>
          </a:xfrm>
          <a:custGeom>
            <a:avLst/>
            <a:gdLst>
              <a:gd name="T0" fmla="*/ 2147483647 w 43200"/>
              <a:gd name="T1" fmla="*/ 2147483647 h 42913"/>
              <a:gd name="T2" fmla="*/ 2147483647 w 43200"/>
              <a:gd name="T3" fmla="*/ 2147483647 h 42913"/>
              <a:gd name="T4" fmla="*/ 2147483647 w 43200"/>
              <a:gd name="T5" fmla="*/ 2147483647 h 42913"/>
              <a:gd name="T6" fmla="*/ 0 60000 65536"/>
              <a:gd name="T7" fmla="*/ 0 60000 65536"/>
              <a:gd name="T8" fmla="*/ 0 60000 65536"/>
              <a:gd name="T9" fmla="*/ 0 w 43200"/>
              <a:gd name="T10" fmla="*/ 0 h 42913"/>
              <a:gd name="T11" fmla="*/ 43200 w 43200"/>
              <a:gd name="T12" fmla="*/ 42913 h 42913"/>
            </a:gdLst>
            <a:ahLst/>
            <a:cxnLst>
              <a:cxn ang="T6">
                <a:pos x="T0" y="T1"/>
              </a:cxn>
              <a:cxn ang="T7">
                <a:pos x="T2" y="T3"/>
              </a:cxn>
              <a:cxn ang="T8">
                <a:pos x="T4" y="T5"/>
              </a:cxn>
            </a:cxnLst>
            <a:rect l="T9" t="T10" r="T11" b="T12"/>
            <a:pathLst>
              <a:path w="43200" h="42913" fill="none" extrusionOk="0">
                <a:moveTo>
                  <a:pt x="14429" y="41974"/>
                </a:moveTo>
                <a:cubicBezTo>
                  <a:pt x="5783" y="38932"/>
                  <a:pt x="0" y="30765"/>
                  <a:pt x="0" y="21600"/>
                </a:cubicBezTo>
                <a:cubicBezTo>
                  <a:pt x="0" y="9670"/>
                  <a:pt x="9670" y="0"/>
                  <a:pt x="21600" y="0"/>
                </a:cubicBezTo>
                <a:cubicBezTo>
                  <a:pt x="33529" y="0"/>
                  <a:pt x="43200" y="9670"/>
                  <a:pt x="43200" y="21600"/>
                </a:cubicBezTo>
                <a:cubicBezTo>
                  <a:pt x="43200" y="32173"/>
                  <a:pt x="35545" y="41193"/>
                  <a:pt x="25111" y="42912"/>
                </a:cubicBezTo>
              </a:path>
              <a:path w="43200" h="42913" stroke="0" extrusionOk="0">
                <a:moveTo>
                  <a:pt x="14429" y="41974"/>
                </a:moveTo>
                <a:cubicBezTo>
                  <a:pt x="5783" y="38932"/>
                  <a:pt x="0" y="30765"/>
                  <a:pt x="0" y="21600"/>
                </a:cubicBezTo>
                <a:cubicBezTo>
                  <a:pt x="0" y="9670"/>
                  <a:pt x="9670" y="0"/>
                  <a:pt x="21600" y="0"/>
                </a:cubicBezTo>
                <a:cubicBezTo>
                  <a:pt x="33529" y="0"/>
                  <a:pt x="43200" y="9670"/>
                  <a:pt x="43200" y="21600"/>
                </a:cubicBezTo>
                <a:cubicBezTo>
                  <a:pt x="43200" y="32173"/>
                  <a:pt x="35545" y="41193"/>
                  <a:pt x="25111" y="42912"/>
                </a:cubicBezTo>
                <a:lnTo>
                  <a:pt x="21600" y="21600"/>
                </a:lnTo>
                <a:lnTo>
                  <a:pt x="14429" y="41974"/>
                </a:lnTo>
                <a:close/>
              </a:path>
            </a:pathLst>
          </a:custGeom>
          <a:noFill/>
          <a:ln w="12700" cap="rnd">
            <a:solidFill>
              <a:srgbClr val="1C1C1C"/>
            </a:solidFill>
            <a:prstDash val="sysDot"/>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kern="0">
              <a:solidFill>
                <a:srgbClr val="000000"/>
              </a:solidFill>
              <a:ea typeface="微软雅黑" pitchFamily="34" charset="-122"/>
              <a:cs typeface="Arial" pitchFamily="34" charset="0"/>
            </a:endParaRPr>
          </a:p>
        </p:txBody>
      </p:sp>
      <p:sp>
        <p:nvSpPr>
          <p:cNvPr id="233" name="椭圆 232"/>
          <p:cNvSpPr/>
          <p:nvPr/>
        </p:nvSpPr>
        <p:spPr>
          <a:xfrm>
            <a:off x="3771625" y="1894023"/>
            <a:ext cx="1089000" cy="1089000"/>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sp>
        <p:nvSpPr>
          <p:cNvPr id="234" name="十字形 233"/>
          <p:cNvSpPr/>
          <p:nvPr/>
        </p:nvSpPr>
        <p:spPr>
          <a:xfrm rot="4452452">
            <a:off x="4809672" y="3014145"/>
            <a:ext cx="432396" cy="416343"/>
          </a:xfrm>
          <a:prstGeom prst="plus">
            <a:avLst>
              <a:gd name="adj" fmla="val 36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sp>
        <p:nvSpPr>
          <p:cNvPr id="235" name="十字形 234"/>
          <p:cNvSpPr/>
          <p:nvPr/>
        </p:nvSpPr>
        <p:spPr>
          <a:xfrm rot="1373360">
            <a:off x="4836459" y="4519512"/>
            <a:ext cx="432396" cy="416343"/>
          </a:xfrm>
          <a:prstGeom prst="plus">
            <a:avLst>
              <a:gd name="adj" fmla="val 36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sp>
        <p:nvSpPr>
          <p:cNvPr id="236" name="十字形 235"/>
          <p:cNvSpPr/>
          <p:nvPr/>
        </p:nvSpPr>
        <p:spPr>
          <a:xfrm rot="2247675">
            <a:off x="6970223" y="3878221"/>
            <a:ext cx="432396" cy="416343"/>
          </a:xfrm>
          <a:prstGeom prst="plus">
            <a:avLst>
              <a:gd name="adj" fmla="val 36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itchFamily="34" charset="0"/>
              <a:ea typeface="微软雅黑" pitchFamily="34" charset="-122"/>
              <a:cs typeface="Arial" pitchFamily="34" charset="0"/>
            </a:endParaRPr>
          </a:p>
        </p:txBody>
      </p:sp>
      <p:sp>
        <p:nvSpPr>
          <p:cNvPr id="231" name="文本框 230"/>
          <p:cNvSpPr txBox="1"/>
          <p:nvPr/>
        </p:nvSpPr>
        <p:spPr>
          <a:xfrm>
            <a:off x="3738258" y="5282070"/>
            <a:ext cx="1005403" cy="584775"/>
          </a:xfrm>
          <a:prstGeom prst="rect">
            <a:avLst/>
          </a:prstGeom>
          <a:noFill/>
        </p:spPr>
        <p:txBody>
          <a:bodyPr wrap="none" rtlCol="0">
            <a:spAutoFit/>
          </a:bodyPr>
          <a:lstStyle/>
          <a:p>
            <a:pPr algn="ctr"/>
            <a:r>
              <a:rPr lang="zh-CN" altLang="en-US" sz="1600" b="1" dirty="0">
                <a:solidFill>
                  <a:prstClr val="white"/>
                </a:solidFill>
                <a:ea typeface="微软雅黑" panose="020B0503020204020204" pitchFamily="34" charset="-122"/>
                <a:cs typeface="Arial" pitchFamily="34" charset="0"/>
              </a:rPr>
              <a:t>精神及</a:t>
            </a:r>
            <a:endParaRPr lang="en-US" altLang="zh-CN" sz="1600" b="1" dirty="0">
              <a:solidFill>
                <a:prstClr val="white"/>
              </a:solidFill>
              <a:ea typeface="微软雅黑" panose="020B0503020204020204" pitchFamily="34" charset="-122"/>
              <a:cs typeface="Arial" pitchFamily="34" charset="0"/>
            </a:endParaRPr>
          </a:p>
          <a:p>
            <a:pPr algn="ctr"/>
            <a:r>
              <a:rPr lang="zh-CN" altLang="en-US" sz="1600" b="1" dirty="0">
                <a:solidFill>
                  <a:prstClr val="white"/>
                </a:solidFill>
                <a:ea typeface="微软雅黑" panose="020B0503020204020204" pitchFamily="34" charset="-122"/>
                <a:cs typeface="Arial" pitchFamily="34" charset="0"/>
              </a:rPr>
              <a:t>功能影响</a:t>
            </a:r>
            <a:endParaRPr lang="zh-CN" altLang="en-US" sz="1600" dirty="0">
              <a:solidFill>
                <a:prstClr val="white"/>
              </a:solidFill>
              <a:ea typeface="微软雅黑" pitchFamily="34" charset="-122"/>
              <a:cs typeface="Arial" pitchFamily="34" charset="0"/>
            </a:endParaRPr>
          </a:p>
        </p:txBody>
      </p:sp>
      <p:sp>
        <p:nvSpPr>
          <p:cNvPr id="238" name="矩形 237"/>
          <p:cNvSpPr/>
          <p:nvPr/>
        </p:nvSpPr>
        <p:spPr>
          <a:xfrm>
            <a:off x="3820844" y="2263254"/>
            <a:ext cx="1005403" cy="326243"/>
          </a:xfrm>
          <a:prstGeom prst="rect">
            <a:avLst/>
          </a:prstGeom>
        </p:spPr>
        <p:txBody>
          <a:bodyPr wrap="none">
            <a:spAutoFit/>
          </a:bodyPr>
          <a:lstStyle/>
          <a:p>
            <a:pPr algn="ctr">
              <a:lnSpc>
                <a:spcPct val="95000"/>
              </a:lnSpc>
            </a:pPr>
            <a:r>
              <a:rPr lang="zh-CN" altLang="en-US" sz="1600" b="1" dirty="0">
                <a:solidFill>
                  <a:prstClr val="white"/>
                </a:solidFill>
                <a:ea typeface="微软雅黑" panose="020B0503020204020204" pitchFamily="34" charset="-122"/>
                <a:cs typeface="Arial" pitchFamily="34" charset="0"/>
              </a:rPr>
              <a:t>关节病变</a:t>
            </a:r>
            <a:endParaRPr lang="en-US" altLang="zh-CN" sz="1600" b="1" dirty="0">
              <a:solidFill>
                <a:prstClr val="white"/>
              </a:solidFill>
              <a:ea typeface="微软雅黑" panose="020B0503020204020204" pitchFamily="34" charset="-122"/>
              <a:cs typeface="Arial" pitchFamily="34" charset="0"/>
            </a:endParaRPr>
          </a:p>
        </p:txBody>
      </p:sp>
      <p:sp>
        <p:nvSpPr>
          <p:cNvPr id="241" name="矩形 240"/>
          <p:cNvSpPr/>
          <p:nvPr/>
        </p:nvSpPr>
        <p:spPr>
          <a:xfrm>
            <a:off x="7908040" y="3707126"/>
            <a:ext cx="800219" cy="560153"/>
          </a:xfrm>
          <a:prstGeom prst="rect">
            <a:avLst/>
          </a:prstGeom>
        </p:spPr>
        <p:txBody>
          <a:bodyPr wrap="none">
            <a:spAutoFit/>
          </a:bodyPr>
          <a:lstStyle/>
          <a:p>
            <a:pPr algn="ctr">
              <a:lnSpc>
                <a:spcPct val="95000"/>
              </a:lnSpc>
            </a:pPr>
            <a:r>
              <a:rPr lang="zh-CN" altLang="en-US" sz="1600" b="1" dirty="0">
                <a:solidFill>
                  <a:prstClr val="white"/>
                </a:solidFill>
                <a:ea typeface="微软雅黑" panose="020B0503020204020204" pitchFamily="34" charset="-122"/>
                <a:cs typeface="Arial" pitchFamily="34" charset="0"/>
              </a:rPr>
              <a:t>全身性</a:t>
            </a:r>
            <a:endParaRPr lang="en-US" altLang="zh-CN" sz="1600" b="1" dirty="0">
              <a:solidFill>
                <a:prstClr val="white"/>
              </a:solidFill>
              <a:ea typeface="微软雅黑" panose="020B0503020204020204" pitchFamily="34" charset="-122"/>
              <a:cs typeface="Arial" pitchFamily="34" charset="0"/>
            </a:endParaRPr>
          </a:p>
          <a:p>
            <a:pPr algn="ctr">
              <a:lnSpc>
                <a:spcPct val="95000"/>
              </a:lnSpc>
            </a:pPr>
            <a:r>
              <a:rPr lang="zh-CN" altLang="en-US" sz="1600" b="1" dirty="0">
                <a:solidFill>
                  <a:prstClr val="white"/>
                </a:solidFill>
                <a:ea typeface="微软雅黑" panose="020B0503020204020204" pitchFamily="34" charset="-122"/>
                <a:cs typeface="Arial" pitchFamily="34" charset="0"/>
              </a:rPr>
              <a:t>并发症</a:t>
            </a:r>
            <a:endParaRPr lang="en-US" altLang="zh-CN" sz="1600" b="1" dirty="0">
              <a:solidFill>
                <a:prstClr val="white"/>
              </a:solidFill>
              <a:ea typeface="微软雅黑" panose="020B0503020204020204" pitchFamily="34" charset="-122"/>
              <a:cs typeface="Arial" pitchFamily="34" charset="0"/>
            </a:endParaRPr>
          </a:p>
        </p:txBody>
      </p:sp>
      <p:sp>
        <p:nvSpPr>
          <p:cNvPr id="76" name="Text Placeholder 11"/>
          <p:cNvSpPr txBox="1">
            <a:spLocks/>
          </p:cNvSpPr>
          <p:nvPr/>
        </p:nvSpPr>
        <p:spPr>
          <a:xfrm>
            <a:off x="6088646" y="6525344"/>
            <a:ext cx="4579354" cy="332656"/>
          </a:xfrm>
          <a:prstGeom prst="rect">
            <a:avLst/>
          </a:prstGeom>
        </p:spPr>
        <p:txBody>
          <a:bodyPr vert="horz" lIns="91440" tIns="45720" rIns="91440" bIns="45720" rtlCol="0" anchor="b"/>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 dirty="0" err="1">
                <a:solidFill>
                  <a:prstClr val="black"/>
                </a:solidFill>
                <a:latin typeface="Arial" pitchFamily="34" charset="0"/>
                <a:ea typeface="微软雅黑" panose="020B0503020204020204" pitchFamily="34" charset="-122"/>
                <a:cs typeface="Arial" pitchFamily="34" charset="0"/>
              </a:rPr>
              <a:t>HRQoL</a:t>
            </a:r>
            <a:r>
              <a:rPr lang="zh-CN" altLang="en-US" sz="800" dirty="0">
                <a:solidFill>
                  <a:prstClr val="black"/>
                </a:solidFill>
                <a:latin typeface="Arial" pitchFamily="34" charset="0"/>
                <a:ea typeface="微软雅黑" panose="020B0503020204020204" pitchFamily="34" charset="-122"/>
                <a:cs typeface="Arial" pitchFamily="34" charset="0"/>
              </a:rPr>
              <a:t>：健康相关的生活质量</a:t>
            </a:r>
            <a:r>
              <a:rPr lang="en-US" altLang="zh-CN" sz="800" dirty="0">
                <a:solidFill>
                  <a:prstClr val="black"/>
                </a:solidFill>
                <a:latin typeface="Arial" pitchFamily="34" charset="0"/>
                <a:ea typeface="微软雅黑" panose="020B0503020204020204" pitchFamily="34" charset="-122"/>
                <a:cs typeface="Arial" pitchFamily="34" charset="0"/>
              </a:rPr>
              <a:t>.</a:t>
            </a:r>
            <a:endParaRPr lang="en-GB" sz="800" dirty="0">
              <a:solidFill>
                <a:prstClr val="black"/>
              </a:solidFill>
              <a:latin typeface="Arial" pitchFamily="34" charset="0"/>
              <a:ea typeface="微软雅黑" panose="020B0503020204020204" pitchFamily="34" charset="-122"/>
              <a:cs typeface="Arial" pitchFamily="34" charset="0"/>
            </a:endParaRPr>
          </a:p>
          <a:p>
            <a:pPr algn="r"/>
            <a:r>
              <a:rPr lang="en-GB" sz="800" dirty="0" err="1">
                <a:solidFill>
                  <a:prstClr val="black"/>
                </a:solidFill>
                <a:latin typeface="Arial" pitchFamily="34" charset="0"/>
                <a:ea typeface="微软雅黑" panose="020B0503020204020204" pitchFamily="34" charset="-122"/>
                <a:cs typeface="Arial" pitchFamily="34" charset="0"/>
              </a:rPr>
              <a:t>Cutolo</a:t>
            </a:r>
            <a:r>
              <a:rPr lang="en-GB" sz="800" dirty="0">
                <a:solidFill>
                  <a:prstClr val="black"/>
                </a:solidFill>
                <a:latin typeface="Arial" pitchFamily="34" charset="0"/>
                <a:ea typeface="微软雅黑" panose="020B0503020204020204" pitchFamily="34" charset="-122"/>
                <a:cs typeface="Arial" pitchFamily="34" charset="0"/>
              </a:rPr>
              <a:t> M et al., </a:t>
            </a:r>
            <a:r>
              <a:rPr lang="de-DE" sz="800" dirty="0">
                <a:solidFill>
                  <a:prstClr val="black"/>
                </a:solidFill>
                <a:latin typeface="Arial" pitchFamily="34" charset="0"/>
                <a:ea typeface="微软雅黑" panose="020B0503020204020204" pitchFamily="34" charset="-122"/>
                <a:cs typeface="Arial" pitchFamily="34" charset="0"/>
              </a:rPr>
              <a:t>Semin Arthritis Rheum 2014;43:479–488.</a:t>
            </a:r>
            <a:endParaRPr lang="en-GB" sz="800" dirty="0">
              <a:solidFill>
                <a:prstClr val="black"/>
              </a:solidFill>
              <a:latin typeface="Arial" pitchFamily="34" charset="0"/>
              <a:ea typeface="微软雅黑" panose="020B0503020204020204" pitchFamily="34" charset="-122"/>
              <a:cs typeface="Arial" pitchFamily="34" charset="0"/>
            </a:endParaRPr>
          </a:p>
        </p:txBody>
      </p:sp>
      <p:sp>
        <p:nvSpPr>
          <p:cNvPr id="80" name="Oval 33"/>
          <p:cNvSpPr>
            <a:spLocks noChangeArrowheads="1"/>
          </p:cNvSpPr>
          <p:nvPr/>
        </p:nvSpPr>
        <p:spPr bwMode="gray">
          <a:xfrm>
            <a:off x="5168651" y="3264066"/>
            <a:ext cx="1643063" cy="1644650"/>
          </a:xfrm>
          <a:prstGeom prst="ellipse">
            <a:avLst/>
          </a:prstGeom>
          <a:solidFill>
            <a:srgbClr val="00B0F0"/>
          </a:solidFill>
          <a:ln>
            <a:noFill/>
          </a:ln>
          <a:effectLst>
            <a:outerShdw blurRad="50800" dist="38100" dir="2700000" algn="tl" rotWithShape="0">
              <a:prstClr val="black">
                <a:alpha val="40000"/>
              </a:prstClr>
            </a:outerShdw>
          </a:effectLs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defRPr/>
            </a:pPr>
            <a:r>
              <a:rPr lang="en-US" altLang="zh-CN" sz="2400" b="1" kern="0" dirty="0">
                <a:solidFill>
                  <a:prstClr val="white"/>
                </a:solidFill>
                <a:ea typeface="微软雅黑" panose="020B0503020204020204" pitchFamily="34" charset="-122"/>
                <a:cs typeface="Arial" pitchFamily="34" charset="0"/>
              </a:rPr>
              <a:t>RA</a:t>
            </a:r>
            <a:endParaRPr lang="zh-CN" altLang="en-US" sz="2400" b="1" kern="0" dirty="0">
              <a:solidFill>
                <a:prstClr val="white"/>
              </a:solidFill>
              <a:ea typeface="微软雅黑" panose="020B0503020204020204" pitchFamily="34" charset="-122"/>
              <a:cs typeface="Arial" pitchFamily="34" charset="0"/>
            </a:endParaRPr>
          </a:p>
        </p:txBody>
      </p:sp>
      <p:grpSp>
        <p:nvGrpSpPr>
          <p:cNvPr id="2" name="组合 1"/>
          <p:cNvGrpSpPr/>
          <p:nvPr/>
        </p:nvGrpSpPr>
        <p:grpSpPr>
          <a:xfrm>
            <a:off x="5164064" y="3264066"/>
            <a:ext cx="1654175" cy="1644650"/>
            <a:chOff x="3572643" y="3028404"/>
            <a:chExt cx="1654175" cy="1644650"/>
          </a:xfrm>
        </p:grpSpPr>
        <p:pic>
          <p:nvPicPr>
            <p:cNvPr id="171" name="Picture 3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72643" y="3028404"/>
              <a:ext cx="16541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Freeform 34"/>
            <p:cNvSpPr>
              <a:spLocks/>
            </p:cNvSpPr>
            <p:nvPr/>
          </p:nvSpPr>
          <p:spPr bwMode="gray">
            <a:xfrm>
              <a:off x="3742506" y="3061741"/>
              <a:ext cx="1292225" cy="569913"/>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solidFill>
              <a:srgbClr val="BA79BD"/>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eaLnBrk="1" hangingPunct="1">
                <a:defRPr/>
              </a:pPr>
              <a:endParaRPr lang="zh-CN" altLang="en-US" kern="0">
                <a:solidFill>
                  <a:srgbClr val="000000"/>
                </a:solidFill>
                <a:ea typeface="微软雅黑" pitchFamily="34" charset="-122"/>
                <a:cs typeface="Arial" pitchFamily="34" charset="0"/>
              </a:endParaRPr>
            </a:p>
          </p:txBody>
        </p:sp>
        <p:grpSp>
          <p:nvGrpSpPr>
            <p:cNvPr id="174" name="Group 35"/>
            <p:cNvGrpSpPr>
              <a:grpSpLocks/>
            </p:cNvGrpSpPr>
            <p:nvPr/>
          </p:nvGrpSpPr>
          <p:grpSpPr bwMode="auto">
            <a:xfrm rot="20302575" flipH="1" flipV="1">
              <a:off x="3696468" y="4311104"/>
              <a:ext cx="1435100" cy="349250"/>
              <a:chOff x="2532" y="1051"/>
              <a:chExt cx="893" cy="246"/>
            </a:xfrm>
          </p:grpSpPr>
          <p:grpSp>
            <p:nvGrpSpPr>
              <p:cNvPr id="207" name="Group 36"/>
              <p:cNvGrpSpPr>
                <a:grpSpLocks/>
              </p:cNvGrpSpPr>
              <p:nvPr/>
            </p:nvGrpSpPr>
            <p:grpSpPr bwMode="auto">
              <a:xfrm>
                <a:off x="2532" y="1051"/>
                <a:ext cx="743" cy="185"/>
                <a:chOff x="1565" y="2568"/>
                <a:chExt cx="1118" cy="279"/>
              </a:xfrm>
            </p:grpSpPr>
            <p:sp>
              <p:nvSpPr>
                <p:cNvPr id="213" name="AutoShape 3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4" name="AutoShape 3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5" name="AutoShape 3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6" name="AutoShape 4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nvGrpSpPr>
              <p:cNvPr id="208" name="Group 41"/>
              <p:cNvGrpSpPr>
                <a:grpSpLocks/>
              </p:cNvGrpSpPr>
              <p:nvPr/>
            </p:nvGrpSpPr>
            <p:grpSpPr bwMode="auto">
              <a:xfrm rot="1353540">
                <a:off x="2682" y="1111"/>
                <a:ext cx="743" cy="186"/>
                <a:chOff x="1565" y="2568"/>
                <a:chExt cx="1118" cy="279"/>
              </a:xfrm>
            </p:grpSpPr>
            <p:sp>
              <p:nvSpPr>
                <p:cNvPr id="209" name="AutoShape 4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0" name="AutoShape 4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1" name="AutoShape 4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12" name="AutoShape 4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grpSp>
        </p:grpSp>
        <p:sp>
          <p:nvSpPr>
            <p:cNvPr id="175" name="Rectangle 46"/>
            <p:cNvSpPr>
              <a:spLocks noChangeArrowheads="1"/>
            </p:cNvSpPr>
            <p:nvPr/>
          </p:nvSpPr>
          <p:spPr bwMode="auto">
            <a:xfrm>
              <a:off x="3766839" y="3669754"/>
              <a:ext cx="1210588" cy="400110"/>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1F497D"/>
                </a:buClr>
                <a:buFont typeface="Wingdings" panose="05000000000000000000" pitchFamily="2" charset="2"/>
                <a:buNone/>
              </a:pPr>
              <a:r>
                <a:rPr lang="zh-CN" altLang="en-US" sz="2000" b="1" dirty="0">
                  <a:solidFill>
                    <a:prstClr val="black"/>
                  </a:solidFill>
                  <a:ea typeface="微软雅黑" pitchFamily="34" charset="-122"/>
                  <a:cs typeface="Arial" pitchFamily="34" charset="0"/>
                </a:rPr>
                <a:t>尽快达标</a:t>
              </a:r>
              <a:endParaRPr lang="zh-CN" altLang="en-US" sz="2000" dirty="0">
                <a:solidFill>
                  <a:prstClr val="black"/>
                </a:solidFill>
                <a:ea typeface="微软雅黑" pitchFamily="34" charset="-122"/>
                <a:cs typeface="Arial" pitchFamily="34" charset="0"/>
              </a:endParaRPr>
            </a:p>
          </p:txBody>
        </p:sp>
        <p:sp>
          <p:nvSpPr>
            <p:cNvPr id="172" name="Oval 33"/>
            <p:cNvSpPr>
              <a:spLocks noChangeArrowheads="1"/>
            </p:cNvSpPr>
            <p:nvPr/>
          </p:nvSpPr>
          <p:spPr bwMode="gray">
            <a:xfrm>
              <a:off x="3572643" y="3028404"/>
              <a:ext cx="1643063" cy="1644650"/>
            </a:xfrm>
            <a:prstGeom prst="ellipse">
              <a:avLst/>
            </a:prstGeom>
            <a:solidFill>
              <a:srgbClr val="00206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2"/>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defRPr/>
              </a:pPr>
              <a:endParaRPr lang="zh-CN" altLang="en-US" sz="1800" kern="0">
                <a:solidFill>
                  <a:srgbClr val="000000"/>
                </a:solidFill>
                <a:ea typeface="微软雅黑" pitchFamily="34" charset="-122"/>
                <a:cs typeface="Arial" pitchFamily="34" charset="0"/>
              </a:endParaRPr>
            </a:p>
          </p:txBody>
        </p:sp>
        <p:sp>
          <p:nvSpPr>
            <p:cNvPr id="237" name="矩形 236"/>
            <p:cNvSpPr/>
            <p:nvPr/>
          </p:nvSpPr>
          <p:spPr>
            <a:xfrm>
              <a:off x="3675714" y="3603284"/>
              <a:ext cx="1415772" cy="461665"/>
            </a:xfrm>
            <a:prstGeom prst="rect">
              <a:avLst/>
            </a:prstGeom>
          </p:spPr>
          <p:txBody>
            <a:bodyPr wrap="none">
              <a:spAutoFit/>
            </a:bodyPr>
            <a:lstStyle/>
            <a:p>
              <a:r>
                <a:rPr lang="zh-CN" altLang="en-US" sz="2400" b="1" dirty="0">
                  <a:solidFill>
                    <a:prstClr val="white"/>
                  </a:solidFill>
                  <a:ea typeface="微软雅黑" pitchFamily="34" charset="-122"/>
                  <a:cs typeface="Arial" pitchFamily="34" charset="0"/>
                </a:rPr>
                <a:t>尽快达标</a:t>
              </a:r>
              <a:endParaRPr lang="zh-CN" altLang="en-US" sz="2400" dirty="0">
                <a:solidFill>
                  <a:prstClr val="white"/>
                </a:solidFill>
                <a:ea typeface="微软雅黑" pitchFamily="34" charset="-122"/>
                <a:cs typeface="Arial" pitchFamily="34" charset="0"/>
              </a:endParaRPr>
            </a:p>
          </p:txBody>
        </p:sp>
      </p:grpSp>
      <p:sp>
        <p:nvSpPr>
          <p:cNvPr id="3" name="Title 2"/>
          <p:cNvSpPr>
            <a:spLocks noGrp="1"/>
          </p:cNvSpPr>
          <p:nvPr>
            <p:ph type="title"/>
          </p:nvPr>
        </p:nvSpPr>
        <p:spPr/>
        <p:txBody>
          <a:bodyPr>
            <a:normAutofit/>
          </a:bodyPr>
          <a:lstStyle/>
          <a:p>
            <a:r>
              <a:rPr lang="zh-CN" altLang="en-US" sz="4000" b="1" dirty="0">
                <a:latin typeface="Microsoft YaHei" charset="0"/>
                <a:ea typeface="Microsoft YaHei" charset="0"/>
                <a:cs typeface="Microsoft YaHei" charset="0"/>
              </a:rPr>
              <a:t>尽快达标有助于全面改善</a:t>
            </a:r>
            <a:r>
              <a:rPr lang="en-US" altLang="zh-CN" sz="4000" b="1" dirty="0">
                <a:latin typeface="Microsoft YaHei" charset="0"/>
                <a:ea typeface="Microsoft YaHei" charset="0"/>
                <a:cs typeface="Microsoft YaHei" charset="0"/>
              </a:rPr>
              <a:t>RA</a:t>
            </a:r>
            <a:r>
              <a:rPr lang="zh-CN" altLang="en-US" sz="4000" b="1" dirty="0">
                <a:latin typeface="Microsoft YaHei" charset="0"/>
                <a:ea typeface="Microsoft YaHei" charset="0"/>
                <a:cs typeface="Microsoft YaHei" charset="0"/>
              </a:rPr>
              <a:t>患者预</a:t>
            </a:r>
            <a:r>
              <a:rPr lang="zh-CN" altLang="en-US" sz="4000" b="1" dirty="0" smtClean="0">
                <a:latin typeface="Microsoft YaHei" charset="0"/>
                <a:ea typeface="Microsoft YaHei" charset="0"/>
                <a:cs typeface="Microsoft YaHei" charset="0"/>
              </a:rPr>
              <a:t>后</a:t>
            </a:r>
            <a:endParaRPr lang="zh-CN" altLang="en-US" sz="4000" b="1" dirty="0">
              <a:latin typeface="Microsoft YaHei" charset="0"/>
              <a:ea typeface="Microsoft YaHei" charset="0"/>
              <a:cs typeface="Microsoft YaHei" charset="0"/>
            </a:endParaRPr>
          </a:p>
        </p:txBody>
      </p:sp>
      <p:cxnSp>
        <p:nvCxnSpPr>
          <p:cNvPr id="70" name="直接连接符 4">
            <a:extLst>
              <a:ext uri="{FF2B5EF4-FFF2-40B4-BE49-F238E27FC236}">
                <a16:creationId xmlns:a16="http://schemas.microsoft.com/office/drawing/2014/main" id="{1ED4BE30-99C3-4572-B64A-BCDA758CD629}"/>
              </a:ext>
            </a:extLst>
          </p:cNvPr>
          <p:cNvCxnSpPr/>
          <p:nvPr/>
        </p:nvCxnSpPr>
        <p:spPr>
          <a:xfrm>
            <a:off x="522514" y="1463040"/>
            <a:ext cx="9821958" cy="3056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5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randombar(horizontal)">
                                      <p:cBhvr>
                                        <p:cTn id="7" dur="500"/>
                                        <p:tgtEl>
                                          <p:spTgt spid="8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20"/>
                                        </p:tgtEl>
                                        <p:attrNameLst>
                                          <p:attrName>style.visibility</p:attrName>
                                        </p:attrNameLst>
                                      </p:cBhvr>
                                      <p:to>
                                        <p:strVal val="visible"/>
                                      </p:to>
                                    </p:set>
                                    <p:animEffect transition="in" filter="wipe(down)">
                                      <p:cBhvr>
                                        <p:cTn id="11" dur="500"/>
                                        <p:tgtEl>
                                          <p:spTgt spid="22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heel(1)">
                                      <p:cBhvr>
                                        <p:cTn id="15" dur="1000"/>
                                        <p:tgtEl>
                                          <p:spTgt spid="15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33"/>
                                        </p:tgtEl>
                                        <p:attrNameLst>
                                          <p:attrName>style.visibility</p:attrName>
                                        </p:attrNameLst>
                                      </p:cBhvr>
                                      <p:to>
                                        <p:strVal val="visible"/>
                                      </p:to>
                                    </p:set>
                                    <p:anim calcmode="lin" valueType="num">
                                      <p:cBhvr>
                                        <p:cTn id="18" dur="500" fill="hold"/>
                                        <p:tgtEl>
                                          <p:spTgt spid="233"/>
                                        </p:tgtEl>
                                        <p:attrNameLst>
                                          <p:attrName>ppt_w</p:attrName>
                                        </p:attrNameLst>
                                      </p:cBhvr>
                                      <p:tavLst>
                                        <p:tav tm="0">
                                          <p:val>
                                            <p:fltVal val="0"/>
                                          </p:val>
                                        </p:tav>
                                        <p:tav tm="100000">
                                          <p:val>
                                            <p:strVal val="#ppt_w"/>
                                          </p:val>
                                        </p:tav>
                                      </p:tavLst>
                                    </p:anim>
                                    <p:anim calcmode="lin" valueType="num">
                                      <p:cBhvr>
                                        <p:cTn id="19" dur="500" fill="hold"/>
                                        <p:tgtEl>
                                          <p:spTgt spid="233"/>
                                        </p:tgtEl>
                                        <p:attrNameLst>
                                          <p:attrName>ppt_h</p:attrName>
                                        </p:attrNameLst>
                                      </p:cBhvr>
                                      <p:tavLst>
                                        <p:tav tm="0">
                                          <p:val>
                                            <p:fltVal val="0"/>
                                          </p:val>
                                        </p:tav>
                                        <p:tav tm="100000">
                                          <p:val>
                                            <p:strVal val="#ppt_h"/>
                                          </p:val>
                                        </p:tav>
                                      </p:tavLst>
                                    </p:anim>
                                    <p:animEffect transition="in" filter="fade">
                                      <p:cBhvr>
                                        <p:cTn id="20" dur="500"/>
                                        <p:tgtEl>
                                          <p:spTgt spid="233"/>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67"/>
                                        </p:tgtEl>
                                        <p:attrNameLst>
                                          <p:attrName>style.visibility</p:attrName>
                                        </p:attrNameLst>
                                      </p:cBhvr>
                                      <p:to>
                                        <p:strVal val="visible"/>
                                      </p:to>
                                    </p:set>
                                    <p:anim calcmode="lin" valueType="num">
                                      <p:cBhvr additive="base">
                                        <p:cTn id="24" dur="500"/>
                                        <p:tgtEl>
                                          <p:spTgt spid="167"/>
                                        </p:tgtEl>
                                        <p:attrNameLst>
                                          <p:attrName>ppt_y</p:attrName>
                                        </p:attrNameLst>
                                      </p:cBhvr>
                                      <p:tavLst>
                                        <p:tav tm="0">
                                          <p:val>
                                            <p:strVal val="#ppt_y+#ppt_h*1.125000"/>
                                          </p:val>
                                        </p:tav>
                                        <p:tav tm="100000">
                                          <p:val>
                                            <p:strVal val="#ppt_y"/>
                                          </p:val>
                                        </p:tav>
                                      </p:tavLst>
                                    </p:anim>
                                    <p:animEffect transition="in" filter="wipe(up)">
                                      <p:cBhvr>
                                        <p:cTn id="25" dur="500"/>
                                        <p:tgtEl>
                                          <p:spTgt spid="167"/>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wipe(down)">
                                      <p:cBhvr>
                                        <p:cTn id="29" dur="500"/>
                                        <p:tgtEl>
                                          <p:spTgt spid="206"/>
                                        </p:tgtEl>
                                      </p:cBhvr>
                                    </p:animEffect>
                                  </p:childTnLst>
                                </p:cTn>
                              </p:par>
                            </p:childTnLst>
                          </p:cTn>
                        </p:par>
                        <p:par>
                          <p:cTn id="30" fill="hold">
                            <p:stCondLst>
                              <p:cond delay="3000"/>
                            </p:stCondLst>
                            <p:childTnLst>
                              <p:par>
                                <p:cTn id="31" presetID="21" presetClass="entr" presetSubtype="1" fill="hold" grpId="0" nodeType="afterEffect">
                                  <p:stCondLst>
                                    <p:cond delay="0"/>
                                  </p:stCondLst>
                                  <p:childTnLst>
                                    <p:set>
                                      <p:cBhvr>
                                        <p:cTn id="32" dur="1" fill="hold">
                                          <p:stCondLst>
                                            <p:cond delay="0"/>
                                          </p:stCondLst>
                                        </p:cTn>
                                        <p:tgtEl>
                                          <p:spTgt spid="177"/>
                                        </p:tgtEl>
                                        <p:attrNameLst>
                                          <p:attrName>style.visibility</p:attrName>
                                        </p:attrNameLst>
                                      </p:cBhvr>
                                      <p:to>
                                        <p:strVal val="visible"/>
                                      </p:to>
                                    </p:set>
                                    <p:animEffect transition="in" filter="wheel(1)">
                                      <p:cBhvr>
                                        <p:cTn id="33" dur="1000"/>
                                        <p:tgtEl>
                                          <p:spTgt spid="17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par>
                          <p:cTn id="39" fill="hold">
                            <p:stCondLst>
                              <p:cond delay="4000"/>
                            </p:stCondLst>
                            <p:childTnLst>
                              <p:par>
                                <p:cTn id="40" presetID="12" presetClass="entr" presetSubtype="4" fill="hold" grpId="0" nodeType="afterEffect">
                                  <p:stCondLst>
                                    <p:cond delay="0"/>
                                  </p:stCondLst>
                                  <p:childTnLst>
                                    <p:set>
                                      <p:cBhvr>
                                        <p:cTn id="41" dur="1" fill="hold">
                                          <p:stCondLst>
                                            <p:cond delay="0"/>
                                          </p:stCondLst>
                                        </p:cTn>
                                        <p:tgtEl>
                                          <p:spTgt spid="178"/>
                                        </p:tgtEl>
                                        <p:attrNameLst>
                                          <p:attrName>style.visibility</p:attrName>
                                        </p:attrNameLst>
                                      </p:cBhvr>
                                      <p:to>
                                        <p:strVal val="visible"/>
                                      </p:to>
                                    </p:set>
                                    <p:anim calcmode="lin" valueType="num">
                                      <p:cBhvr additive="base">
                                        <p:cTn id="42" dur="500"/>
                                        <p:tgtEl>
                                          <p:spTgt spid="178"/>
                                        </p:tgtEl>
                                        <p:attrNameLst>
                                          <p:attrName>ppt_y</p:attrName>
                                        </p:attrNameLst>
                                      </p:cBhvr>
                                      <p:tavLst>
                                        <p:tav tm="0">
                                          <p:val>
                                            <p:strVal val="#ppt_y+#ppt_h*1.125000"/>
                                          </p:val>
                                        </p:tav>
                                        <p:tav tm="100000">
                                          <p:val>
                                            <p:strVal val="#ppt_y"/>
                                          </p:val>
                                        </p:tav>
                                      </p:tavLst>
                                    </p:anim>
                                    <p:animEffect transition="in" filter="wipe(up)">
                                      <p:cBhvr>
                                        <p:cTn id="43" dur="500"/>
                                        <p:tgtEl>
                                          <p:spTgt spid="178"/>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218"/>
                                        </p:tgtEl>
                                        <p:attrNameLst>
                                          <p:attrName>style.visibility</p:attrName>
                                        </p:attrNameLst>
                                      </p:cBhvr>
                                      <p:to>
                                        <p:strVal val="visible"/>
                                      </p:to>
                                    </p:set>
                                    <p:animEffect transition="in" filter="wipe(down)">
                                      <p:cBhvr>
                                        <p:cTn id="47" dur="500"/>
                                        <p:tgtEl>
                                          <p:spTgt spid="218"/>
                                        </p:tgtEl>
                                      </p:cBhvr>
                                    </p:animEffect>
                                  </p:childTnLst>
                                </p:cTn>
                              </p:par>
                            </p:childTnLst>
                          </p:cTn>
                        </p:par>
                        <p:par>
                          <p:cTn id="48" fill="hold">
                            <p:stCondLst>
                              <p:cond delay="5000"/>
                            </p:stCondLst>
                            <p:childTnLst>
                              <p:par>
                                <p:cTn id="49" presetID="21" presetClass="entr" presetSubtype="1" fill="hold" grpId="0" nodeType="afterEffect">
                                  <p:stCondLst>
                                    <p:cond delay="0"/>
                                  </p:stCondLst>
                                  <p:childTnLst>
                                    <p:set>
                                      <p:cBhvr>
                                        <p:cTn id="50" dur="1" fill="hold">
                                          <p:stCondLst>
                                            <p:cond delay="0"/>
                                          </p:stCondLst>
                                        </p:cTn>
                                        <p:tgtEl>
                                          <p:spTgt spid="156"/>
                                        </p:tgtEl>
                                        <p:attrNameLst>
                                          <p:attrName>style.visibility</p:attrName>
                                        </p:attrNameLst>
                                      </p:cBhvr>
                                      <p:to>
                                        <p:strVal val="visible"/>
                                      </p:to>
                                    </p:set>
                                    <p:animEffect transition="in" filter="wheel(1)">
                                      <p:cBhvr>
                                        <p:cTn id="51" dur="1000"/>
                                        <p:tgtEl>
                                          <p:spTgt spid="156"/>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32"/>
                                        </p:tgtEl>
                                        <p:attrNameLst>
                                          <p:attrName>style.visibility</p:attrName>
                                        </p:attrNameLst>
                                      </p:cBhvr>
                                      <p:to>
                                        <p:strVal val="visible"/>
                                      </p:to>
                                    </p:set>
                                    <p:anim calcmode="lin" valueType="num">
                                      <p:cBhvr>
                                        <p:cTn id="54" dur="500" fill="hold"/>
                                        <p:tgtEl>
                                          <p:spTgt spid="232"/>
                                        </p:tgtEl>
                                        <p:attrNameLst>
                                          <p:attrName>ppt_w</p:attrName>
                                        </p:attrNameLst>
                                      </p:cBhvr>
                                      <p:tavLst>
                                        <p:tav tm="0">
                                          <p:val>
                                            <p:fltVal val="0"/>
                                          </p:val>
                                        </p:tav>
                                        <p:tav tm="100000">
                                          <p:val>
                                            <p:strVal val="#ppt_w"/>
                                          </p:val>
                                        </p:tav>
                                      </p:tavLst>
                                    </p:anim>
                                    <p:anim calcmode="lin" valueType="num">
                                      <p:cBhvr>
                                        <p:cTn id="55" dur="500" fill="hold"/>
                                        <p:tgtEl>
                                          <p:spTgt spid="232"/>
                                        </p:tgtEl>
                                        <p:attrNameLst>
                                          <p:attrName>ppt_h</p:attrName>
                                        </p:attrNameLst>
                                      </p:cBhvr>
                                      <p:tavLst>
                                        <p:tav tm="0">
                                          <p:val>
                                            <p:fltVal val="0"/>
                                          </p:val>
                                        </p:tav>
                                        <p:tav tm="100000">
                                          <p:val>
                                            <p:strVal val="#ppt_h"/>
                                          </p:val>
                                        </p:tav>
                                      </p:tavLst>
                                    </p:anim>
                                    <p:animEffect transition="in" filter="fade">
                                      <p:cBhvr>
                                        <p:cTn id="56" dur="500"/>
                                        <p:tgtEl>
                                          <p:spTgt spid="232"/>
                                        </p:tgtEl>
                                      </p:cBhvr>
                                    </p:animEffect>
                                  </p:childTnLst>
                                </p:cTn>
                              </p:par>
                            </p:childTnLst>
                          </p:cTn>
                        </p:par>
                        <p:par>
                          <p:cTn id="57" fill="hold">
                            <p:stCondLst>
                              <p:cond delay="6000"/>
                            </p:stCondLst>
                            <p:childTnLst>
                              <p:par>
                                <p:cTn id="58" presetID="12" presetClass="entr" presetSubtype="4" fill="hold" grpId="0" nodeType="afterEffect">
                                  <p:stCondLst>
                                    <p:cond delay="0"/>
                                  </p:stCondLst>
                                  <p:childTnLst>
                                    <p:set>
                                      <p:cBhvr>
                                        <p:cTn id="59" dur="1" fill="hold">
                                          <p:stCondLst>
                                            <p:cond delay="0"/>
                                          </p:stCondLst>
                                        </p:cTn>
                                        <p:tgtEl>
                                          <p:spTgt spid="168"/>
                                        </p:tgtEl>
                                        <p:attrNameLst>
                                          <p:attrName>style.visibility</p:attrName>
                                        </p:attrNameLst>
                                      </p:cBhvr>
                                      <p:to>
                                        <p:strVal val="visible"/>
                                      </p:to>
                                    </p:set>
                                    <p:anim calcmode="lin" valueType="num">
                                      <p:cBhvr additive="base">
                                        <p:cTn id="60" dur="500"/>
                                        <p:tgtEl>
                                          <p:spTgt spid="168"/>
                                        </p:tgtEl>
                                        <p:attrNameLst>
                                          <p:attrName>ppt_y</p:attrName>
                                        </p:attrNameLst>
                                      </p:cBhvr>
                                      <p:tavLst>
                                        <p:tav tm="0">
                                          <p:val>
                                            <p:strVal val="#ppt_y+#ppt_h*1.125000"/>
                                          </p:val>
                                        </p:tav>
                                        <p:tav tm="100000">
                                          <p:val>
                                            <p:strVal val="#ppt_y"/>
                                          </p:val>
                                        </p:tav>
                                      </p:tavLst>
                                    </p:anim>
                                    <p:animEffect transition="in" filter="wipe(up)">
                                      <p:cBhvr>
                                        <p:cTn id="61" dur="500"/>
                                        <p:tgtEl>
                                          <p:spTgt spid="168"/>
                                        </p:tgtEl>
                                      </p:cBhvr>
                                    </p:animEffect>
                                  </p:childTnLst>
                                </p:cTn>
                              </p:par>
                            </p:childTnLst>
                          </p:cTn>
                        </p:par>
                        <p:par>
                          <p:cTn id="62" fill="hold">
                            <p:stCondLst>
                              <p:cond delay="6500"/>
                            </p:stCondLst>
                            <p:childTnLst>
                              <p:par>
                                <p:cTn id="63" presetID="14" presetClass="entr" presetSubtype="1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randombar(horizontal)">
                                      <p:cBhvr>
                                        <p:cTn id="65" dur="500"/>
                                        <p:tgtEl>
                                          <p:spTgt spid="2"/>
                                        </p:tgtEl>
                                      </p:cBhvr>
                                    </p:animEffect>
                                  </p:childTnLst>
                                </p:cTn>
                              </p:par>
                            </p:childTnLst>
                          </p:cTn>
                        </p:par>
                        <p:par>
                          <p:cTn id="66" fill="hold">
                            <p:stCondLst>
                              <p:cond delay="7000"/>
                            </p:stCondLst>
                            <p:childTnLst>
                              <p:par>
                                <p:cTn id="67" presetID="47" presetClass="entr" presetSubtype="0" fill="hold" grpId="0" nodeType="afterEffect">
                                  <p:stCondLst>
                                    <p:cond delay="0"/>
                                  </p:stCondLst>
                                  <p:childTnLst>
                                    <p:set>
                                      <p:cBhvr>
                                        <p:cTn id="68" dur="1" fill="hold">
                                          <p:stCondLst>
                                            <p:cond delay="0"/>
                                          </p:stCondLst>
                                        </p:cTn>
                                        <p:tgtEl>
                                          <p:spTgt spid="234"/>
                                        </p:tgtEl>
                                        <p:attrNameLst>
                                          <p:attrName>style.visibility</p:attrName>
                                        </p:attrNameLst>
                                      </p:cBhvr>
                                      <p:to>
                                        <p:strVal val="visible"/>
                                      </p:to>
                                    </p:set>
                                    <p:animEffect transition="in" filter="fade">
                                      <p:cBhvr>
                                        <p:cTn id="69" dur="1000"/>
                                        <p:tgtEl>
                                          <p:spTgt spid="234"/>
                                        </p:tgtEl>
                                      </p:cBhvr>
                                    </p:animEffect>
                                    <p:anim calcmode="lin" valueType="num">
                                      <p:cBhvr>
                                        <p:cTn id="70" dur="1000" fill="hold"/>
                                        <p:tgtEl>
                                          <p:spTgt spid="234"/>
                                        </p:tgtEl>
                                        <p:attrNameLst>
                                          <p:attrName>ppt_x</p:attrName>
                                        </p:attrNameLst>
                                      </p:cBhvr>
                                      <p:tavLst>
                                        <p:tav tm="0">
                                          <p:val>
                                            <p:strVal val="#ppt_x"/>
                                          </p:val>
                                        </p:tav>
                                        <p:tav tm="100000">
                                          <p:val>
                                            <p:strVal val="#ppt_x"/>
                                          </p:val>
                                        </p:tav>
                                      </p:tavLst>
                                    </p:anim>
                                    <p:anim calcmode="lin" valueType="num">
                                      <p:cBhvr>
                                        <p:cTn id="71" dur="1000" fill="hold"/>
                                        <p:tgtEl>
                                          <p:spTgt spid="23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235"/>
                                        </p:tgtEl>
                                        <p:attrNameLst>
                                          <p:attrName>style.visibility</p:attrName>
                                        </p:attrNameLst>
                                      </p:cBhvr>
                                      <p:to>
                                        <p:strVal val="visible"/>
                                      </p:to>
                                    </p:set>
                                    <p:animEffect transition="in" filter="fade">
                                      <p:cBhvr>
                                        <p:cTn id="74" dur="1000"/>
                                        <p:tgtEl>
                                          <p:spTgt spid="235"/>
                                        </p:tgtEl>
                                      </p:cBhvr>
                                    </p:animEffect>
                                    <p:anim calcmode="lin" valueType="num">
                                      <p:cBhvr>
                                        <p:cTn id="75" dur="1000" fill="hold"/>
                                        <p:tgtEl>
                                          <p:spTgt spid="235"/>
                                        </p:tgtEl>
                                        <p:attrNameLst>
                                          <p:attrName>ppt_x</p:attrName>
                                        </p:attrNameLst>
                                      </p:cBhvr>
                                      <p:tavLst>
                                        <p:tav tm="0">
                                          <p:val>
                                            <p:strVal val="#ppt_x"/>
                                          </p:val>
                                        </p:tav>
                                        <p:tav tm="100000">
                                          <p:val>
                                            <p:strVal val="#ppt_x"/>
                                          </p:val>
                                        </p:tav>
                                      </p:tavLst>
                                    </p:anim>
                                    <p:anim calcmode="lin" valueType="num">
                                      <p:cBhvr>
                                        <p:cTn id="76" dur="1000" fill="hold"/>
                                        <p:tgtEl>
                                          <p:spTgt spid="235"/>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36"/>
                                        </p:tgtEl>
                                        <p:attrNameLst>
                                          <p:attrName>style.visibility</p:attrName>
                                        </p:attrNameLst>
                                      </p:cBhvr>
                                      <p:to>
                                        <p:strVal val="visible"/>
                                      </p:to>
                                    </p:set>
                                    <p:animEffect transition="in" filter="fade">
                                      <p:cBhvr>
                                        <p:cTn id="79" dur="1000"/>
                                        <p:tgtEl>
                                          <p:spTgt spid="236"/>
                                        </p:tgtEl>
                                      </p:cBhvr>
                                    </p:animEffect>
                                    <p:anim calcmode="lin" valueType="num">
                                      <p:cBhvr>
                                        <p:cTn id="80" dur="1000" fill="hold"/>
                                        <p:tgtEl>
                                          <p:spTgt spid="236"/>
                                        </p:tgtEl>
                                        <p:attrNameLst>
                                          <p:attrName>ppt_x</p:attrName>
                                        </p:attrNameLst>
                                      </p:cBhvr>
                                      <p:tavLst>
                                        <p:tav tm="0">
                                          <p:val>
                                            <p:strVal val="#ppt_x"/>
                                          </p:val>
                                        </p:tav>
                                        <p:tav tm="100000">
                                          <p:val>
                                            <p:strVal val="#ppt_x"/>
                                          </p:val>
                                        </p:tav>
                                      </p:tavLst>
                                    </p:anim>
                                    <p:anim calcmode="lin" valueType="num">
                                      <p:cBhvr>
                                        <p:cTn id="81"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56" grpId="0" animBg="1"/>
      <p:bldP spid="167" grpId="0"/>
      <p:bldP spid="168" grpId="0"/>
      <p:bldP spid="220" grpId="0" animBg="1"/>
      <p:bldP spid="218" grpId="0" animBg="1"/>
      <p:bldP spid="206" grpId="0" animBg="1"/>
      <p:bldP spid="178" grpId="0"/>
      <p:bldP spid="9" grpId="0" animBg="1"/>
      <p:bldP spid="232" grpId="0" animBg="1"/>
      <p:bldP spid="157" grpId="0" animBg="1"/>
      <p:bldP spid="233" grpId="0" animBg="1"/>
      <p:bldP spid="234" grpId="0" animBg="1"/>
      <p:bldP spid="235" grpId="0" animBg="1"/>
      <p:bldP spid="236" grpId="0" animBg="1"/>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1041" name="think-cell Slide" r:id="rId5" imgW="360" imgH="360" progId="">
                  <p:embed/>
                </p:oleObj>
              </mc:Choice>
              <mc:Fallback>
                <p:oleObj name="think-cell Slide" r:id="rId5" imgW="360" imgH="36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a:extLst>
              <a:ext uri="{FF2B5EF4-FFF2-40B4-BE49-F238E27FC236}">
                <a16:creationId xmlns:a16="http://schemas.microsoft.com/office/drawing/2014/main" id="{5BCA5FCC-0B5E-4DFB-BFEA-A361ADBA237B}"/>
              </a:ext>
            </a:extLst>
          </p:cNvPr>
          <p:cNvSpPr>
            <a:spLocks noGrp="1"/>
          </p:cNvSpPr>
          <p:nvPr>
            <p:ph type="title"/>
          </p:nvPr>
        </p:nvSpPr>
        <p:spPr>
          <a:xfrm>
            <a:off x="1991545" y="279804"/>
            <a:ext cx="8485377" cy="775597"/>
          </a:xfrm>
          <a:ln>
            <a:solidFill>
              <a:schemeClr val="accent2"/>
            </a:solidFill>
          </a:ln>
        </p:spPr>
        <p:txBody>
          <a:bodyPr>
            <a:normAutofit fontScale="90000"/>
          </a:bodyPr>
          <a:lstStyle/>
          <a:p>
            <a:r>
              <a:rPr lang="zh-CN" altLang="en-US" sz="2800" b="1" dirty="0">
                <a:latin typeface="Microsoft YaHei" charset="0"/>
                <a:ea typeface="Microsoft YaHei" charset="0"/>
                <a:cs typeface="Microsoft YaHei" charset="0"/>
              </a:rPr>
              <a:t>当前</a:t>
            </a:r>
            <a:r>
              <a:rPr lang="en-US" altLang="zh-CN" sz="2800" b="1" dirty="0">
                <a:latin typeface="Microsoft YaHei" charset="0"/>
                <a:ea typeface="Microsoft YaHei" charset="0"/>
                <a:cs typeface="Microsoft YaHei" charset="0"/>
              </a:rPr>
              <a:t>RA</a:t>
            </a:r>
            <a:r>
              <a:rPr lang="zh-CN" altLang="en-US" sz="2800" b="1" dirty="0">
                <a:latin typeface="Microsoft YaHei" charset="0"/>
                <a:ea typeface="Microsoft YaHei" charset="0"/>
                <a:cs typeface="Microsoft YaHei" charset="0"/>
              </a:rPr>
              <a:t>临床管理面临的挑战</a:t>
            </a:r>
            <a:r>
              <a:rPr lang="zh-CN" altLang="en-US" sz="2800" b="1" dirty="0" smtClean="0">
                <a:latin typeface="Microsoft YaHei" charset="0"/>
                <a:ea typeface="Microsoft YaHei" charset="0"/>
                <a:cs typeface="Microsoft YaHei" charset="0"/>
              </a:rPr>
              <a:t>：</a:t>
            </a:r>
            <a:r>
              <a:rPr lang="en-US" altLang="zh-CN" sz="2800" b="1" dirty="0" smtClean="0">
                <a:latin typeface="Microsoft YaHei" charset="0"/>
                <a:ea typeface="Microsoft YaHei" charset="0"/>
                <a:cs typeface="Microsoft YaHei" charset="0"/>
              </a:rPr>
              <a:t>RA</a:t>
            </a:r>
            <a:r>
              <a:rPr lang="zh-CN" altLang="en-US" sz="2800" b="1" dirty="0">
                <a:latin typeface="Microsoft YaHei" charset="0"/>
                <a:ea typeface="Microsoft YaHei" charset="0"/>
                <a:cs typeface="Microsoft YaHei" charset="0"/>
              </a:rPr>
              <a:t>患者临床治疗效果不佳</a:t>
            </a:r>
          </a:p>
        </p:txBody>
      </p:sp>
      <p:sp>
        <p:nvSpPr>
          <p:cNvPr id="11" name="矩形 10">
            <a:extLst>
              <a:ext uri="{FF2B5EF4-FFF2-40B4-BE49-F238E27FC236}">
                <a16:creationId xmlns:a16="http://schemas.microsoft.com/office/drawing/2014/main" id="{8A21BEFE-ACF1-46EC-B4C3-00FDAD0E35FA}"/>
              </a:ext>
            </a:extLst>
          </p:cNvPr>
          <p:cNvSpPr/>
          <p:nvPr/>
        </p:nvSpPr>
        <p:spPr>
          <a:xfrm>
            <a:off x="2811542" y="1452432"/>
            <a:ext cx="2064989" cy="338554"/>
          </a:xfrm>
          <a:prstGeom prst="rect">
            <a:avLst/>
          </a:prstGeom>
        </p:spPr>
        <p:txBody>
          <a:bodyPr wrap="none">
            <a:spAutoFit/>
          </a:bodyPr>
          <a:lstStyle/>
          <a:p>
            <a:pPr algn="ctr"/>
            <a:r>
              <a:rPr lang="en-US" altLang="zh-CN" sz="1600" b="1" dirty="0">
                <a:ea typeface="微软雅黑" panose="020B0503020204020204" pitchFamily="34" charset="-122"/>
              </a:rPr>
              <a:t> 486</a:t>
            </a:r>
            <a:r>
              <a:rPr lang="zh-CN" altLang="en-US" sz="1600" b="1" dirty="0">
                <a:ea typeface="微软雅黑" panose="020B0503020204020204" pitchFamily="34" charset="-122"/>
              </a:rPr>
              <a:t>名患者，</a:t>
            </a:r>
            <a:r>
              <a:rPr lang="en-US" altLang="zh-CN" sz="1600" b="1" dirty="0">
                <a:ea typeface="微软雅黑" panose="020B0503020204020204" pitchFamily="34" charset="-122"/>
              </a:rPr>
              <a:t>2009</a:t>
            </a:r>
            <a:r>
              <a:rPr lang="zh-CN" altLang="en-US" sz="1600" b="1" dirty="0">
                <a:ea typeface="微软雅黑" panose="020B0503020204020204" pitchFamily="34" charset="-122"/>
              </a:rPr>
              <a:t>年</a:t>
            </a:r>
            <a:endParaRPr lang="zh-CN" altLang="en-US" sz="1600" b="1" dirty="0"/>
          </a:p>
        </p:txBody>
      </p:sp>
      <p:sp>
        <p:nvSpPr>
          <p:cNvPr id="13" name="矩形 12">
            <a:extLst>
              <a:ext uri="{FF2B5EF4-FFF2-40B4-BE49-F238E27FC236}">
                <a16:creationId xmlns:a16="http://schemas.microsoft.com/office/drawing/2014/main" id="{9BB09D9F-5656-4FCC-9B7E-AA329E6ECB86}"/>
              </a:ext>
            </a:extLst>
          </p:cNvPr>
          <p:cNvSpPr/>
          <p:nvPr/>
        </p:nvSpPr>
        <p:spPr>
          <a:xfrm>
            <a:off x="6975471" y="1452432"/>
            <a:ext cx="2121093" cy="338554"/>
          </a:xfrm>
          <a:prstGeom prst="rect">
            <a:avLst/>
          </a:prstGeom>
        </p:spPr>
        <p:txBody>
          <a:bodyPr wrap="none">
            <a:spAutoFit/>
          </a:bodyPr>
          <a:lstStyle/>
          <a:p>
            <a:r>
              <a:rPr lang="en-US" altLang="zh-CN" sz="1600" b="1" dirty="0">
                <a:ea typeface="微软雅黑" panose="020B0503020204020204" pitchFamily="34" charset="-122"/>
              </a:rPr>
              <a:t>1945</a:t>
            </a:r>
            <a:r>
              <a:rPr lang="zh-CN" altLang="en-US" sz="1600" b="1" dirty="0">
                <a:ea typeface="微软雅黑" panose="020B0503020204020204" pitchFamily="34" charset="-122"/>
              </a:rPr>
              <a:t>名患者，</a:t>
            </a:r>
            <a:r>
              <a:rPr lang="en-US" altLang="zh-CN" sz="1600" b="1" dirty="0">
                <a:ea typeface="微软雅黑" panose="020B0503020204020204" pitchFamily="34" charset="-122"/>
              </a:rPr>
              <a:t>2013</a:t>
            </a:r>
            <a:r>
              <a:rPr lang="zh-CN" altLang="en-US" sz="1600" b="1" dirty="0">
                <a:ea typeface="微软雅黑" panose="020B0503020204020204" pitchFamily="34" charset="-122"/>
              </a:rPr>
              <a:t>年</a:t>
            </a:r>
            <a:endParaRPr lang="zh-CN" altLang="en-US" sz="1600" b="1" dirty="0"/>
          </a:p>
        </p:txBody>
      </p:sp>
      <p:pic>
        <p:nvPicPr>
          <p:cNvPr id="14" name="Picture 2">
            <a:extLst>
              <a:ext uri="{FF2B5EF4-FFF2-40B4-BE49-F238E27FC236}">
                <a16:creationId xmlns:a16="http://schemas.microsoft.com/office/drawing/2014/main" id="{EFB929B4-65DF-440B-B290-13F2DA88D333}"/>
              </a:ext>
            </a:extLst>
          </p:cNvPr>
          <p:cNvPicPr>
            <a:picLocks noChangeAspect="1" noChangeArrowheads="1"/>
          </p:cNvPicPr>
          <p:nvPr/>
        </p:nvPicPr>
        <p:blipFill>
          <a:blip r:embed="rId7"/>
          <a:srcRect/>
          <a:stretch>
            <a:fillRect/>
          </a:stretch>
        </p:blipFill>
        <p:spPr bwMode="auto">
          <a:xfrm>
            <a:off x="2452060" y="1948189"/>
            <a:ext cx="2921150" cy="1864155"/>
          </a:xfrm>
          <a:prstGeom prst="rect">
            <a:avLst/>
          </a:prstGeom>
          <a:noFill/>
          <a:ln w="9525">
            <a:noFill/>
            <a:miter lim="800000"/>
            <a:headEnd/>
            <a:tailEnd/>
          </a:ln>
          <a:effectLst/>
        </p:spPr>
      </p:pic>
      <p:pic>
        <p:nvPicPr>
          <p:cNvPr id="15" name="Picture 3">
            <a:extLst>
              <a:ext uri="{FF2B5EF4-FFF2-40B4-BE49-F238E27FC236}">
                <a16:creationId xmlns:a16="http://schemas.microsoft.com/office/drawing/2014/main" id="{F91A9193-10F1-4155-AAF9-71CDCD94B437}"/>
              </a:ext>
            </a:extLst>
          </p:cNvPr>
          <p:cNvPicPr>
            <a:picLocks noChangeAspect="1" noChangeArrowheads="1"/>
          </p:cNvPicPr>
          <p:nvPr/>
        </p:nvPicPr>
        <p:blipFill>
          <a:blip r:embed="rId8"/>
          <a:srcRect/>
          <a:stretch>
            <a:fillRect/>
          </a:stretch>
        </p:blipFill>
        <p:spPr bwMode="auto">
          <a:xfrm>
            <a:off x="6314227" y="1753927"/>
            <a:ext cx="3491684" cy="2058416"/>
          </a:xfrm>
          <a:prstGeom prst="rect">
            <a:avLst/>
          </a:prstGeom>
          <a:noFill/>
          <a:ln w="9525">
            <a:noFill/>
            <a:miter lim="800000"/>
            <a:headEnd/>
            <a:tailEnd/>
          </a:ln>
          <a:effectLst/>
        </p:spPr>
      </p:pic>
      <p:pic>
        <p:nvPicPr>
          <p:cNvPr id="16" name="Picture 4">
            <a:extLst>
              <a:ext uri="{FF2B5EF4-FFF2-40B4-BE49-F238E27FC236}">
                <a16:creationId xmlns:a16="http://schemas.microsoft.com/office/drawing/2014/main" id="{38A36E8A-A443-4DB8-8C7A-6ED937CDF85D}"/>
              </a:ext>
            </a:extLst>
          </p:cNvPr>
          <p:cNvPicPr>
            <a:picLocks noChangeAspect="1" noChangeArrowheads="1"/>
          </p:cNvPicPr>
          <p:nvPr/>
        </p:nvPicPr>
        <p:blipFill>
          <a:blip r:embed="rId9"/>
          <a:srcRect/>
          <a:stretch>
            <a:fillRect/>
          </a:stretch>
        </p:blipFill>
        <p:spPr bwMode="auto">
          <a:xfrm>
            <a:off x="2390291" y="4055922"/>
            <a:ext cx="2477399" cy="2343057"/>
          </a:xfrm>
          <a:prstGeom prst="rect">
            <a:avLst/>
          </a:prstGeom>
          <a:noFill/>
          <a:ln w="9525">
            <a:noFill/>
            <a:miter lim="800000"/>
            <a:headEnd/>
            <a:tailEnd/>
          </a:ln>
        </p:spPr>
      </p:pic>
      <p:sp>
        <p:nvSpPr>
          <p:cNvPr id="17" name="矩形 16">
            <a:extLst>
              <a:ext uri="{FF2B5EF4-FFF2-40B4-BE49-F238E27FC236}">
                <a16:creationId xmlns:a16="http://schemas.microsoft.com/office/drawing/2014/main" id="{69A820D7-3AD9-44D9-A8AF-748439B341AE}"/>
              </a:ext>
            </a:extLst>
          </p:cNvPr>
          <p:cNvSpPr/>
          <p:nvPr/>
        </p:nvSpPr>
        <p:spPr>
          <a:xfrm>
            <a:off x="1524001" y="6642556"/>
            <a:ext cx="6208751" cy="215444"/>
          </a:xfrm>
          <a:prstGeom prst="rect">
            <a:avLst/>
          </a:prstGeom>
        </p:spPr>
        <p:txBody>
          <a:bodyPr wrap="none">
            <a:spAutoFit/>
          </a:bodyPr>
          <a:lstStyle/>
          <a:p>
            <a:pPr>
              <a:defRPr/>
            </a:pPr>
            <a:r>
              <a:rPr lang="fi-FI" altLang="zh-CN" sz="800" dirty="0">
                <a:solidFill>
                  <a:prstClr val="black"/>
                </a:solidFill>
                <a:cs typeface="Arial" panose="020B0604020202020204" pitchFamily="34" charset="0"/>
              </a:rPr>
              <a:t>Wang GY, et al. Clin Rheumatol. 2015 Feb;34(2):221-30. Zhu H, et al. Clin Rheumatol. 2018 Mar;37(3):597-605.   Unpublished  data  from  CREDIT.</a:t>
            </a:r>
            <a:endParaRPr lang="en-GB" altLang="zh-CN" sz="800" dirty="0">
              <a:solidFill>
                <a:prstClr val="black"/>
              </a:solidFill>
              <a:cs typeface="Arial" panose="020B0604020202020204" pitchFamily="34" charset="0"/>
            </a:endParaRPr>
          </a:p>
        </p:txBody>
      </p:sp>
      <p:sp>
        <p:nvSpPr>
          <p:cNvPr id="19" name="矩形 18">
            <a:extLst>
              <a:ext uri="{FF2B5EF4-FFF2-40B4-BE49-F238E27FC236}">
                <a16:creationId xmlns:a16="http://schemas.microsoft.com/office/drawing/2014/main" id="{D821F571-4A5C-45CE-8195-06C62437A000}"/>
              </a:ext>
            </a:extLst>
          </p:cNvPr>
          <p:cNvSpPr/>
          <p:nvPr/>
        </p:nvSpPr>
        <p:spPr>
          <a:xfrm>
            <a:off x="6889708" y="3943330"/>
            <a:ext cx="2194832" cy="338554"/>
          </a:xfrm>
          <a:prstGeom prst="rect">
            <a:avLst/>
          </a:prstGeom>
        </p:spPr>
        <p:txBody>
          <a:bodyPr wrap="none">
            <a:spAutoFit/>
          </a:bodyPr>
          <a:lstStyle/>
          <a:p>
            <a:r>
              <a:rPr lang="en-US" altLang="zh-CN" sz="1600" b="1" dirty="0">
                <a:ea typeface="微软雅黑" panose="020B0503020204020204" pitchFamily="34" charset="-122"/>
              </a:rPr>
              <a:t> 25183</a:t>
            </a:r>
            <a:r>
              <a:rPr lang="zh-CN" altLang="en-US" sz="1600" b="1" dirty="0">
                <a:ea typeface="微软雅黑" panose="020B0503020204020204" pitchFamily="34" charset="-122"/>
              </a:rPr>
              <a:t>名患者，</a:t>
            </a:r>
            <a:r>
              <a:rPr lang="en-US" altLang="zh-CN" sz="1600" b="1" dirty="0">
                <a:ea typeface="微软雅黑" panose="020B0503020204020204" pitchFamily="34" charset="-122"/>
              </a:rPr>
              <a:t>2017</a:t>
            </a:r>
            <a:r>
              <a:rPr lang="zh-CN" altLang="en-US" sz="1600" b="1" dirty="0">
                <a:ea typeface="微软雅黑" panose="020B0503020204020204" pitchFamily="34" charset="-122"/>
              </a:rPr>
              <a:t>年</a:t>
            </a:r>
            <a:endParaRPr lang="zh-CN" altLang="en-US" sz="1600" b="1" dirty="0"/>
          </a:p>
        </p:txBody>
      </p:sp>
      <p:graphicFrame>
        <p:nvGraphicFramePr>
          <p:cNvPr id="20" name="表格 19">
            <a:extLst>
              <a:ext uri="{FF2B5EF4-FFF2-40B4-BE49-F238E27FC236}">
                <a16:creationId xmlns:a16="http://schemas.microsoft.com/office/drawing/2014/main" id="{84B66E2D-A7A9-4978-B89D-E035E71AC2FF}"/>
              </a:ext>
            </a:extLst>
          </p:cNvPr>
          <p:cNvGraphicFramePr>
            <a:graphicFrameLocks noGrp="1"/>
          </p:cNvGraphicFramePr>
          <p:nvPr>
            <p:extLst>
              <p:ext uri="{D42A27DB-BD31-4B8C-83A1-F6EECF244321}">
                <p14:modId xmlns:p14="http://schemas.microsoft.com/office/powerpoint/2010/main" val="91667111"/>
              </p:ext>
            </p:extLst>
          </p:nvPr>
        </p:nvGraphicFramePr>
        <p:xfrm>
          <a:off x="5159896" y="4300349"/>
          <a:ext cx="5317026" cy="1854200"/>
        </p:xfrm>
        <a:graphic>
          <a:graphicData uri="http://schemas.openxmlformats.org/drawingml/2006/table">
            <a:tbl>
              <a:tblPr firstRow="1" bandRow="1">
                <a:tableStyleId>{72833802-FEF1-4C79-8D5D-14CF1EAF98D9}</a:tableStyleId>
              </a:tblPr>
              <a:tblGrid>
                <a:gridCol w="2183236">
                  <a:extLst>
                    <a:ext uri="{9D8B030D-6E8A-4147-A177-3AD203B41FA5}">
                      <a16:colId xmlns:a16="http://schemas.microsoft.com/office/drawing/2014/main" val="2526648430"/>
                    </a:ext>
                  </a:extLst>
                </a:gridCol>
                <a:gridCol w="1572385">
                  <a:extLst>
                    <a:ext uri="{9D8B030D-6E8A-4147-A177-3AD203B41FA5}">
                      <a16:colId xmlns:a16="http://schemas.microsoft.com/office/drawing/2014/main" val="3460823835"/>
                    </a:ext>
                  </a:extLst>
                </a:gridCol>
                <a:gridCol w="1561405">
                  <a:extLst>
                    <a:ext uri="{9D8B030D-6E8A-4147-A177-3AD203B41FA5}">
                      <a16:colId xmlns:a16="http://schemas.microsoft.com/office/drawing/2014/main" val="3652061226"/>
                    </a:ext>
                  </a:extLst>
                </a:gridCol>
              </a:tblGrid>
              <a:tr h="370840">
                <a:tc>
                  <a:txBody>
                    <a:bodyPr/>
                    <a:lstStyle/>
                    <a:p>
                      <a:pPr algn="l"/>
                      <a:r>
                        <a:rPr lang="zh-CN" altLang="en-US" sz="1400" dirty="0"/>
                        <a:t>疾病活动度</a:t>
                      </a:r>
                      <a:endParaRPr lang="zh-CN" altLang="en-US" sz="1400" b="1" dirty="0">
                        <a:solidFill>
                          <a:schemeClr val="tx2"/>
                        </a:solidFill>
                        <a:latin typeface="+mn-lt"/>
                        <a:ea typeface="+mn-ea"/>
                      </a:endParaRPr>
                    </a:p>
                  </a:txBody>
                  <a:tcPr anchor="ctr"/>
                </a:tc>
                <a:tc>
                  <a:txBody>
                    <a:bodyPr/>
                    <a:lstStyle/>
                    <a:p>
                      <a:pPr algn="l"/>
                      <a:r>
                        <a:rPr lang="en-US" altLang="zh-CN" sz="1400" dirty="0"/>
                        <a:t>DAS28-ESR</a:t>
                      </a:r>
                      <a:endParaRPr lang="zh-CN" altLang="en-US" sz="1400" b="1" dirty="0">
                        <a:solidFill>
                          <a:schemeClr val="tx2"/>
                        </a:solidFill>
                        <a:latin typeface="+mn-lt"/>
                        <a:ea typeface="+mn-ea"/>
                      </a:endParaRPr>
                    </a:p>
                  </a:txBody>
                  <a:tcPr anchor="ctr"/>
                </a:tc>
                <a:tc>
                  <a:txBody>
                    <a:bodyPr/>
                    <a:lstStyle/>
                    <a:p>
                      <a:pPr algn="l"/>
                      <a:r>
                        <a:rPr lang="en-US" altLang="zh-CN" sz="1400" dirty="0"/>
                        <a:t>DAS28-CRP</a:t>
                      </a:r>
                      <a:endParaRPr lang="zh-CN" altLang="en-US" sz="1400" b="1" dirty="0">
                        <a:solidFill>
                          <a:schemeClr val="tx2"/>
                        </a:solidFill>
                        <a:latin typeface="+mn-lt"/>
                        <a:ea typeface="+mn-ea"/>
                      </a:endParaRPr>
                    </a:p>
                  </a:txBody>
                  <a:tcPr anchor="ctr"/>
                </a:tc>
                <a:extLst>
                  <a:ext uri="{0D108BD9-81ED-4DB2-BD59-A6C34878D82A}">
                    <a16:rowId xmlns:a16="http://schemas.microsoft.com/office/drawing/2014/main" val="3619081428"/>
                  </a:ext>
                </a:extLst>
              </a:tr>
              <a:tr h="370840">
                <a:tc>
                  <a:txBody>
                    <a:bodyPr/>
                    <a:lstStyle/>
                    <a:p>
                      <a:pPr algn="l"/>
                      <a:r>
                        <a:rPr lang="zh-CN" altLang="en-US" sz="1400" dirty="0"/>
                        <a:t>疾病缓解</a:t>
                      </a:r>
                      <a:r>
                        <a:rPr lang="en-US" altLang="zh-CN" sz="1400" dirty="0"/>
                        <a:t>(&lt;2.6)</a:t>
                      </a:r>
                      <a:endParaRPr lang="zh-CN" altLang="en-US" sz="1400" dirty="0">
                        <a:latin typeface="+mn-lt"/>
                        <a:ea typeface="+mn-ea"/>
                      </a:endParaRPr>
                    </a:p>
                  </a:txBody>
                  <a:tcPr anchor="ctr"/>
                </a:tc>
                <a:tc>
                  <a:txBody>
                    <a:bodyPr/>
                    <a:lstStyle/>
                    <a:p>
                      <a:pPr algn="l"/>
                      <a:r>
                        <a:rPr lang="en-US" altLang="zh-CN" sz="1400" dirty="0"/>
                        <a:t>2580(10.2%)</a:t>
                      </a:r>
                      <a:endParaRPr lang="zh-CN" altLang="en-US" sz="1400" dirty="0">
                        <a:latin typeface="+mn-lt"/>
                        <a:ea typeface="+mn-ea"/>
                      </a:endParaRPr>
                    </a:p>
                  </a:txBody>
                  <a:tcPr anchor="ctr"/>
                </a:tc>
                <a:tc>
                  <a:txBody>
                    <a:bodyPr/>
                    <a:lstStyle/>
                    <a:p>
                      <a:pPr algn="l"/>
                      <a:r>
                        <a:rPr lang="en-US" altLang="zh-CN" sz="1400" dirty="0"/>
                        <a:t>3724(14.8%)</a:t>
                      </a:r>
                      <a:endParaRPr lang="zh-CN" altLang="en-US" sz="1400" dirty="0">
                        <a:latin typeface="+mn-lt"/>
                        <a:ea typeface="+mn-ea"/>
                      </a:endParaRPr>
                    </a:p>
                  </a:txBody>
                  <a:tcPr anchor="ctr"/>
                </a:tc>
                <a:extLst>
                  <a:ext uri="{0D108BD9-81ED-4DB2-BD59-A6C34878D82A}">
                    <a16:rowId xmlns:a16="http://schemas.microsoft.com/office/drawing/2014/main" val="785749197"/>
                  </a:ext>
                </a:extLst>
              </a:tr>
              <a:tr h="370840">
                <a:tc>
                  <a:txBody>
                    <a:bodyPr/>
                    <a:lstStyle/>
                    <a:p>
                      <a:pPr algn="l"/>
                      <a:r>
                        <a:rPr lang="zh-CN" altLang="en-US" sz="1400" dirty="0"/>
                        <a:t>低疾病活动度</a:t>
                      </a:r>
                      <a:r>
                        <a:rPr lang="en-US" altLang="zh-CN" sz="1400" dirty="0"/>
                        <a:t>(2.6-3.2)</a:t>
                      </a:r>
                      <a:endParaRPr lang="zh-CN" altLang="en-US" sz="1400" dirty="0">
                        <a:latin typeface="+mn-lt"/>
                        <a:ea typeface="+mn-ea"/>
                      </a:endParaRPr>
                    </a:p>
                  </a:txBody>
                  <a:tcPr anchor="ctr"/>
                </a:tc>
                <a:tc>
                  <a:txBody>
                    <a:bodyPr/>
                    <a:lstStyle/>
                    <a:p>
                      <a:pPr algn="l"/>
                      <a:r>
                        <a:rPr lang="en-US" altLang="zh-CN" sz="1400" dirty="0"/>
                        <a:t>1785(7.1%)</a:t>
                      </a:r>
                      <a:endParaRPr lang="zh-CN" altLang="en-US" sz="1400" dirty="0">
                        <a:latin typeface="+mn-lt"/>
                        <a:ea typeface="+mn-ea"/>
                      </a:endParaRPr>
                    </a:p>
                  </a:txBody>
                  <a:tcPr anchor="ctr"/>
                </a:tc>
                <a:tc>
                  <a:txBody>
                    <a:bodyPr/>
                    <a:lstStyle/>
                    <a:p>
                      <a:pPr algn="l"/>
                      <a:r>
                        <a:rPr lang="en-US" altLang="zh-CN" sz="1400" dirty="0"/>
                        <a:t>2405(9.6%)</a:t>
                      </a:r>
                      <a:endParaRPr lang="zh-CN" altLang="en-US" sz="1400" dirty="0">
                        <a:latin typeface="+mn-lt"/>
                        <a:ea typeface="+mn-ea"/>
                      </a:endParaRPr>
                    </a:p>
                  </a:txBody>
                  <a:tcPr anchor="ctr"/>
                </a:tc>
                <a:extLst>
                  <a:ext uri="{0D108BD9-81ED-4DB2-BD59-A6C34878D82A}">
                    <a16:rowId xmlns:a16="http://schemas.microsoft.com/office/drawing/2014/main" val="1007160785"/>
                  </a:ext>
                </a:extLst>
              </a:tr>
              <a:tr h="370840">
                <a:tc>
                  <a:txBody>
                    <a:bodyPr/>
                    <a:lstStyle/>
                    <a:p>
                      <a:pPr algn="l"/>
                      <a:r>
                        <a:rPr lang="zh-CN" altLang="en-US" sz="1400" dirty="0"/>
                        <a:t>中疾病活动度</a:t>
                      </a:r>
                      <a:r>
                        <a:rPr lang="en-US" altLang="zh-CN" sz="1400" dirty="0"/>
                        <a:t>(3.2-5.1)</a:t>
                      </a:r>
                      <a:endParaRPr lang="zh-CN" altLang="en-US" sz="1400" dirty="0">
                        <a:latin typeface="+mn-lt"/>
                        <a:ea typeface="+mn-ea"/>
                      </a:endParaRPr>
                    </a:p>
                  </a:txBody>
                  <a:tcPr anchor="ctr"/>
                </a:tc>
                <a:tc>
                  <a:txBody>
                    <a:bodyPr/>
                    <a:lstStyle/>
                    <a:p>
                      <a:pPr algn="l"/>
                      <a:r>
                        <a:rPr lang="en-US" altLang="zh-CN" sz="1400" dirty="0"/>
                        <a:t>8624(34.2%)</a:t>
                      </a:r>
                      <a:endParaRPr lang="zh-CN" altLang="en-US" sz="1400" dirty="0">
                        <a:latin typeface="+mn-lt"/>
                        <a:ea typeface="+mn-ea"/>
                      </a:endParaRPr>
                    </a:p>
                  </a:txBody>
                  <a:tcPr anchor="ctr"/>
                </a:tc>
                <a:tc>
                  <a:txBody>
                    <a:bodyPr/>
                    <a:lstStyle/>
                    <a:p>
                      <a:pPr algn="l"/>
                      <a:r>
                        <a:rPr lang="en-US" altLang="zh-CN" sz="1400" dirty="0"/>
                        <a:t>9980(39.6%)</a:t>
                      </a:r>
                      <a:endParaRPr lang="zh-CN" altLang="en-US" sz="1400" dirty="0">
                        <a:latin typeface="+mn-lt"/>
                        <a:ea typeface="+mn-ea"/>
                      </a:endParaRPr>
                    </a:p>
                  </a:txBody>
                  <a:tcPr anchor="ctr"/>
                </a:tc>
                <a:extLst>
                  <a:ext uri="{0D108BD9-81ED-4DB2-BD59-A6C34878D82A}">
                    <a16:rowId xmlns:a16="http://schemas.microsoft.com/office/drawing/2014/main" val="1740479140"/>
                  </a:ext>
                </a:extLst>
              </a:tr>
              <a:tr h="370840">
                <a:tc>
                  <a:txBody>
                    <a:bodyPr/>
                    <a:lstStyle/>
                    <a:p>
                      <a:pPr algn="l"/>
                      <a:r>
                        <a:rPr lang="zh-CN" altLang="en-US" sz="1400" dirty="0"/>
                        <a:t>高疾病活动度</a:t>
                      </a:r>
                      <a:r>
                        <a:rPr lang="en-US" altLang="zh-CN" sz="1400" dirty="0"/>
                        <a:t>(&gt;5.1%)</a:t>
                      </a:r>
                      <a:endParaRPr lang="zh-CN" altLang="en-US" sz="1400" dirty="0">
                        <a:latin typeface="+mn-lt"/>
                        <a:ea typeface="+mn-ea"/>
                      </a:endParaRPr>
                    </a:p>
                  </a:txBody>
                  <a:tcPr anchor="ctr"/>
                </a:tc>
                <a:tc>
                  <a:txBody>
                    <a:bodyPr/>
                    <a:lstStyle/>
                    <a:p>
                      <a:pPr algn="l"/>
                      <a:r>
                        <a:rPr lang="en-US" altLang="zh-CN" sz="1400" dirty="0"/>
                        <a:t>12194(48.4%)</a:t>
                      </a:r>
                      <a:endParaRPr lang="zh-CN" altLang="en-US" sz="1400" dirty="0">
                        <a:latin typeface="+mn-lt"/>
                        <a:ea typeface="+mn-ea"/>
                      </a:endParaRPr>
                    </a:p>
                  </a:txBody>
                  <a:tcPr anchor="ctr"/>
                </a:tc>
                <a:tc>
                  <a:txBody>
                    <a:bodyPr/>
                    <a:lstStyle/>
                    <a:p>
                      <a:pPr algn="l"/>
                      <a:r>
                        <a:rPr lang="en-US" altLang="zh-CN" sz="1400" dirty="0"/>
                        <a:t>9074(36%)</a:t>
                      </a:r>
                      <a:endParaRPr lang="zh-CN" altLang="en-US" sz="1400" dirty="0">
                        <a:latin typeface="+mn-lt"/>
                        <a:ea typeface="+mn-ea"/>
                      </a:endParaRPr>
                    </a:p>
                  </a:txBody>
                  <a:tcPr anchor="ctr"/>
                </a:tc>
                <a:extLst>
                  <a:ext uri="{0D108BD9-81ED-4DB2-BD59-A6C34878D82A}">
                    <a16:rowId xmlns:a16="http://schemas.microsoft.com/office/drawing/2014/main" val="4285925578"/>
                  </a:ext>
                </a:extLst>
              </a:tr>
            </a:tbl>
          </a:graphicData>
        </a:graphic>
      </p:graphicFrame>
    </p:spTree>
    <p:extLst>
      <p:ext uri="{BB962C8B-B14F-4D97-AF65-F5344CB8AC3E}">
        <p14:creationId xmlns:p14="http://schemas.microsoft.com/office/powerpoint/2010/main" val="527315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p:cNvCxnSpPr/>
          <p:nvPr/>
        </p:nvCxnSpPr>
        <p:spPr>
          <a:xfrm flipV="1">
            <a:off x="1040524" y="1418899"/>
            <a:ext cx="10231821" cy="6306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40523" y="2859613"/>
            <a:ext cx="10042635" cy="1446550"/>
          </a:xfrm>
          <a:prstGeom prst="rect">
            <a:avLst/>
          </a:prstGeom>
        </p:spPr>
        <p:txBody>
          <a:bodyPr wrap="square">
            <a:spAutoFit/>
          </a:bodyPr>
          <a:lstStyle/>
          <a:p>
            <a:pPr algn="ctr"/>
            <a:r>
              <a:rPr kumimoji="1" lang="zh-CN" altLang="en-US" sz="4400" dirty="0" smtClean="0">
                <a:latin typeface="+mn-ea"/>
              </a:rPr>
              <a:t>基于大数据分析中国类风湿关节炎患者临床特点</a:t>
            </a:r>
            <a:endParaRPr kumimoji="1" lang="zh-CN" altLang="en-US" sz="4400" b="1" dirty="0" smtClean="0">
              <a:solidFill>
                <a:schemeClr val="accent5">
                  <a:lumMod val="50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TuWHP#"/>
  <p:tag name="MH_LAYOUT" val="SubTitleDesc"/>
  <p:tag name="MH" val="20160217203636"/>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2030</TotalTime>
  <Words>5617</Words>
  <Application>Microsoft Office PowerPoint</Application>
  <PresentationFormat>Widescreen</PresentationFormat>
  <Paragraphs>956</Paragraphs>
  <Slides>64</Slides>
  <Notes>30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0" baseType="lpstr">
      <vt:lpstr>微软雅黑</vt:lpstr>
      <vt:lpstr>微软雅黑</vt:lpstr>
      <vt:lpstr>宋体</vt:lpstr>
      <vt:lpstr>Arial</vt:lpstr>
      <vt:lpstr>Calibri</vt:lpstr>
      <vt:lpstr>Calibri Light</vt:lpstr>
      <vt:lpstr>DengXian</vt:lpstr>
      <vt:lpstr>DengXian</vt:lpstr>
      <vt:lpstr>Impact</vt:lpstr>
      <vt:lpstr>SimHei</vt:lpstr>
      <vt:lpstr>SimHei</vt:lpstr>
      <vt:lpstr>Times New Roman</vt:lpstr>
      <vt:lpstr>Wingdings</vt:lpstr>
      <vt:lpstr>楷体</vt:lpstr>
      <vt:lpstr>Office 主题</vt:lpstr>
      <vt:lpstr>think-cell Slide</vt:lpstr>
      <vt:lpstr>PowerPoint Presentation</vt:lpstr>
      <vt:lpstr>PowerPoint Presentation</vt:lpstr>
      <vt:lpstr>RA流行病学</vt:lpstr>
      <vt:lpstr>RA主要累及中老年女性，是一种高致残性疾病</vt:lpstr>
      <vt:lpstr>PowerPoint Presentation</vt:lpstr>
      <vt:lpstr>达标治疗（T2T）是RA管理的重要策略</vt:lpstr>
      <vt:lpstr>尽快达标有助于全面改善RA患者预后</vt:lpstr>
      <vt:lpstr>当前RA临床管理面临的挑战：RA患者临床治疗效果不佳</vt:lpstr>
      <vt:lpstr>PowerPoint Presentation</vt:lpstr>
      <vt:lpstr>对象</vt:lpstr>
      <vt:lpstr>主要记录指标</vt:lpstr>
      <vt:lpstr>在10家医院共计入组3245例患者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VAS评分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Guo, Shicheng</cp:lastModifiedBy>
  <cp:revision>236</cp:revision>
  <dcterms:created xsi:type="dcterms:W3CDTF">2017-08-06T14:55:00Z</dcterms:created>
  <dcterms:modified xsi:type="dcterms:W3CDTF">2019-04-12T02:03:33Z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