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65" r:id="rId4"/>
    <p:sldId id="274" r:id="rId5"/>
    <p:sldId id="275" r:id="rId6"/>
    <p:sldId id="261" r:id="rId7"/>
    <p:sldId id="266" r:id="rId8"/>
    <p:sldId id="269" r:id="rId9"/>
    <p:sldId id="268" r:id="rId10"/>
    <p:sldId id="270" r:id="rId11"/>
    <p:sldId id="271" r:id="rId12"/>
    <p:sldId id="267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sc\Desktop\plasm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lineChart>
        <c:grouping val="standard"/>
        <c:ser>
          <c:idx val="0"/>
          <c:order val="0"/>
          <c:tx>
            <c:strRef>
              <c:f>Sheet2!$A$11</c:f>
              <c:strCache>
                <c:ptCount val="1"/>
                <c:pt idx="0">
                  <c:v>S1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Sheet2!$B$11:$R$11</c:f>
              <c:numCache>
                <c:formatCode>General</c:formatCode>
                <c:ptCount val="17"/>
                <c:pt idx="0">
                  <c:v>1109840</c:v>
                </c:pt>
                <c:pt idx="1">
                  <c:v>1083607</c:v>
                </c:pt>
                <c:pt idx="2">
                  <c:v>843686</c:v>
                </c:pt>
                <c:pt idx="3">
                  <c:v>482628</c:v>
                </c:pt>
                <c:pt idx="4">
                  <c:v>409667</c:v>
                </c:pt>
                <c:pt idx="5">
                  <c:v>331223</c:v>
                </c:pt>
                <c:pt idx="6">
                  <c:v>286529</c:v>
                </c:pt>
                <c:pt idx="7">
                  <c:v>238593</c:v>
                </c:pt>
                <c:pt idx="8">
                  <c:v>186474</c:v>
                </c:pt>
                <c:pt idx="9">
                  <c:v>129838</c:v>
                </c:pt>
                <c:pt idx="10">
                  <c:v>291804</c:v>
                </c:pt>
                <c:pt idx="11">
                  <c:v>261821</c:v>
                </c:pt>
                <c:pt idx="12">
                  <c:v>340982</c:v>
                </c:pt>
                <c:pt idx="13">
                  <c:v>328220</c:v>
                </c:pt>
                <c:pt idx="14">
                  <c:v>334782</c:v>
                </c:pt>
                <c:pt idx="15">
                  <c:v>338753</c:v>
                </c:pt>
                <c:pt idx="16">
                  <c:v>338753</c:v>
                </c:pt>
              </c:numCache>
            </c:numRef>
          </c:val>
        </c:ser>
        <c:ser>
          <c:idx val="1"/>
          <c:order val="1"/>
          <c:tx>
            <c:strRef>
              <c:f>Sheet2!$A$12</c:f>
              <c:strCache>
                <c:ptCount val="1"/>
                <c:pt idx="0">
                  <c:v>S2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Sheet2!$B$12:$R$12</c:f>
              <c:numCache>
                <c:formatCode>General</c:formatCode>
                <c:ptCount val="17"/>
                <c:pt idx="0">
                  <c:v>996583</c:v>
                </c:pt>
                <c:pt idx="1">
                  <c:v>952323</c:v>
                </c:pt>
                <c:pt idx="2">
                  <c:v>737594</c:v>
                </c:pt>
                <c:pt idx="3">
                  <c:v>409076</c:v>
                </c:pt>
                <c:pt idx="4">
                  <c:v>346291</c:v>
                </c:pt>
                <c:pt idx="5">
                  <c:v>280286</c:v>
                </c:pt>
                <c:pt idx="6">
                  <c:v>242262</c:v>
                </c:pt>
                <c:pt idx="7">
                  <c:v>201201</c:v>
                </c:pt>
                <c:pt idx="8">
                  <c:v>156223</c:v>
                </c:pt>
                <c:pt idx="9">
                  <c:v>107265</c:v>
                </c:pt>
                <c:pt idx="10">
                  <c:v>277172</c:v>
                </c:pt>
                <c:pt idx="11">
                  <c:v>249819</c:v>
                </c:pt>
                <c:pt idx="12">
                  <c:v>247706</c:v>
                </c:pt>
                <c:pt idx="13">
                  <c:v>249819</c:v>
                </c:pt>
                <c:pt idx="14">
                  <c:v>325788</c:v>
                </c:pt>
                <c:pt idx="15">
                  <c:v>248415</c:v>
                </c:pt>
                <c:pt idx="16">
                  <c:v>330813</c:v>
                </c:pt>
              </c:numCache>
            </c:numRef>
          </c:val>
        </c:ser>
        <c:ser>
          <c:idx val="2"/>
          <c:order val="2"/>
          <c:tx>
            <c:strRef>
              <c:f>Sheet2!$A$13</c:f>
              <c:strCache>
                <c:ptCount val="1"/>
                <c:pt idx="0">
                  <c:v>S3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Sheet2!$B$13:$R$13</c:f>
              <c:numCache>
                <c:formatCode>General</c:formatCode>
                <c:ptCount val="17"/>
                <c:pt idx="0">
                  <c:v>1566291</c:v>
                </c:pt>
                <c:pt idx="1">
                  <c:v>1531693</c:v>
                </c:pt>
                <c:pt idx="2">
                  <c:v>1134056</c:v>
                </c:pt>
                <c:pt idx="3">
                  <c:v>466560</c:v>
                </c:pt>
                <c:pt idx="4">
                  <c:v>389226</c:v>
                </c:pt>
                <c:pt idx="5">
                  <c:v>312637</c:v>
                </c:pt>
                <c:pt idx="6">
                  <c:v>271847</c:v>
                </c:pt>
                <c:pt idx="7">
                  <c:v>229473</c:v>
                </c:pt>
                <c:pt idx="8">
                  <c:v>182315</c:v>
                </c:pt>
                <c:pt idx="9">
                  <c:v>129694</c:v>
                </c:pt>
                <c:pt idx="10">
                  <c:v>260655</c:v>
                </c:pt>
                <c:pt idx="11">
                  <c:v>223698</c:v>
                </c:pt>
                <c:pt idx="12">
                  <c:v>222224</c:v>
                </c:pt>
                <c:pt idx="13">
                  <c:v>225178</c:v>
                </c:pt>
                <c:pt idx="14">
                  <c:v>338408</c:v>
                </c:pt>
                <c:pt idx="15">
                  <c:v>339790</c:v>
                </c:pt>
                <c:pt idx="16">
                  <c:v>339790</c:v>
                </c:pt>
              </c:numCache>
            </c:numRef>
          </c:val>
        </c:ser>
        <c:ser>
          <c:idx val="3"/>
          <c:order val="3"/>
          <c:tx>
            <c:strRef>
              <c:f>Sheet2!$A$14</c:f>
              <c:strCache>
                <c:ptCount val="1"/>
                <c:pt idx="0">
                  <c:v>S4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Sheet2!$B$14:$R$14</c:f>
              <c:numCache>
                <c:formatCode>General</c:formatCode>
                <c:ptCount val="17"/>
                <c:pt idx="0">
                  <c:v>2104139</c:v>
                </c:pt>
                <c:pt idx="1">
                  <c:v>2069430</c:v>
                </c:pt>
                <c:pt idx="2">
                  <c:v>1655825</c:v>
                </c:pt>
                <c:pt idx="3">
                  <c:v>597356</c:v>
                </c:pt>
                <c:pt idx="4">
                  <c:v>452864</c:v>
                </c:pt>
                <c:pt idx="5">
                  <c:v>337631</c:v>
                </c:pt>
                <c:pt idx="6">
                  <c:v>286136</c:v>
                </c:pt>
                <c:pt idx="7">
                  <c:v>235737</c:v>
                </c:pt>
                <c:pt idx="8">
                  <c:v>184795</c:v>
                </c:pt>
                <c:pt idx="9">
                  <c:v>130858</c:v>
                </c:pt>
                <c:pt idx="10">
                  <c:v>224441</c:v>
                </c:pt>
                <c:pt idx="11">
                  <c:v>184542</c:v>
                </c:pt>
                <c:pt idx="12">
                  <c:v>259429</c:v>
                </c:pt>
                <c:pt idx="13">
                  <c:v>271457</c:v>
                </c:pt>
                <c:pt idx="14">
                  <c:v>180727</c:v>
                </c:pt>
                <c:pt idx="15">
                  <c:v>271457</c:v>
                </c:pt>
                <c:pt idx="16">
                  <c:v>285245</c:v>
                </c:pt>
              </c:numCache>
            </c:numRef>
          </c:val>
        </c:ser>
        <c:ser>
          <c:idx val="4"/>
          <c:order val="4"/>
          <c:tx>
            <c:strRef>
              <c:f>Sheet2!$A$15</c:f>
              <c:strCache>
                <c:ptCount val="1"/>
                <c:pt idx="0">
                  <c:v>S5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Sheet2!$B$15:$R$15</c:f>
              <c:numCache>
                <c:formatCode>General</c:formatCode>
                <c:ptCount val="17"/>
                <c:pt idx="0">
                  <c:v>1248805</c:v>
                </c:pt>
                <c:pt idx="1">
                  <c:v>1225958</c:v>
                </c:pt>
                <c:pt idx="2">
                  <c:v>932840</c:v>
                </c:pt>
                <c:pt idx="3">
                  <c:v>497112</c:v>
                </c:pt>
                <c:pt idx="4">
                  <c:v>421548</c:v>
                </c:pt>
                <c:pt idx="5">
                  <c:v>341225</c:v>
                </c:pt>
                <c:pt idx="6">
                  <c:v>297721</c:v>
                </c:pt>
                <c:pt idx="7">
                  <c:v>251324</c:v>
                </c:pt>
                <c:pt idx="8">
                  <c:v>200263</c:v>
                </c:pt>
                <c:pt idx="9">
                  <c:v>142597</c:v>
                </c:pt>
                <c:pt idx="10">
                  <c:v>299811</c:v>
                </c:pt>
                <c:pt idx="11">
                  <c:v>257642</c:v>
                </c:pt>
                <c:pt idx="12">
                  <c:v>252279</c:v>
                </c:pt>
                <c:pt idx="13">
                  <c:v>256538</c:v>
                </c:pt>
                <c:pt idx="14">
                  <c:v>256538</c:v>
                </c:pt>
                <c:pt idx="15">
                  <c:v>256538</c:v>
                </c:pt>
                <c:pt idx="16">
                  <c:v>353728</c:v>
                </c:pt>
              </c:numCache>
            </c:numRef>
          </c:val>
        </c:ser>
        <c:marker val="1"/>
        <c:axId val="127560704"/>
        <c:axId val="127570688"/>
      </c:lineChart>
      <c:catAx>
        <c:axId val="127560704"/>
        <c:scaling>
          <c:orientation val="minMax"/>
        </c:scaling>
        <c:axPos val="b"/>
        <c:tickLblPos val="nextTo"/>
        <c:crossAx val="127570688"/>
        <c:crosses val="autoZero"/>
        <c:auto val="1"/>
        <c:lblAlgn val="ctr"/>
        <c:lblOffset val="100"/>
      </c:catAx>
      <c:valAx>
        <c:axId val="127570688"/>
        <c:scaling>
          <c:orientation val="minMax"/>
        </c:scaling>
        <c:axPos val="l"/>
        <c:majorGridlines/>
        <c:numFmt formatCode="General" sourceLinked="1"/>
        <c:tickLblPos val="nextTo"/>
        <c:crossAx val="127560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Sheet2!$E$37</c:f>
              <c:strCache>
                <c:ptCount val="1"/>
                <c:pt idx="0">
                  <c:v>d150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Sheet2!$E$38:$E$42</c:f>
              <c:numCache>
                <c:formatCode>General</c:formatCode>
                <c:ptCount val="5"/>
                <c:pt idx="0">
                  <c:v>163</c:v>
                </c:pt>
                <c:pt idx="1">
                  <c:v>168</c:v>
                </c:pt>
                <c:pt idx="2">
                  <c:v>174</c:v>
                </c:pt>
                <c:pt idx="3">
                  <c:v>171</c:v>
                </c:pt>
                <c:pt idx="4">
                  <c:v>173</c:v>
                </c:pt>
              </c:numCache>
            </c:numRef>
          </c:val>
        </c:ser>
        <c:ser>
          <c:idx val="1"/>
          <c:order val="1"/>
          <c:tx>
            <c:strRef>
              <c:f>Sheet2!$F$37</c:f>
              <c:strCache>
                <c:ptCount val="1"/>
                <c:pt idx="0">
                  <c:v>d250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Sheet2!$F$38:$F$42</c:f>
              <c:numCache>
                <c:formatCode>General</c:formatCode>
                <c:ptCount val="5"/>
                <c:pt idx="0">
                  <c:v>42</c:v>
                </c:pt>
                <c:pt idx="1">
                  <c:v>172</c:v>
                </c:pt>
                <c:pt idx="2">
                  <c:v>176</c:v>
                </c:pt>
                <c:pt idx="3">
                  <c:v>44</c:v>
                </c:pt>
                <c:pt idx="4">
                  <c:v>180</c:v>
                </c:pt>
              </c:numCache>
            </c:numRef>
          </c:val>
        </c:ser>
        <c:ser>
          <c:idx val="2"/>
          <c:order val="2"/>
          <c:tx>
            <c:strRef>
              <c:f>Sheet2!$G$37</c:f>
              <c:strCache>
                <c:ptCount val="1"/>
                <c:pt idx="0">
                  <c:v>d300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Sheet2!$G$38:$G$42</c:f>
              <c:numCache>
                <c:formatCode>General</c:formatCode>
                <c:ptCount val="5"/>
                <c:pt idx="0">
                  <c:v>36</c:v>
                </c:pt>
                <c:pt idx="1">
                  <c:v>168</c:v>
                </c:pt>
                <c:pt idx="2">
                  <c:v>172</c:v>
                </c:pt>
                <c:pt idx="3">
                  <c:v>42</c:v>
                </c:pt>
                <c:pt idx="4">
                  <c:v>174</c:v>
                </c:pt>
              </c:numCache>
            </c:numRef>
          </c:val>
        </c:ser>
        <c:ser>
          <c:idx val="3"/>
          <c:order val="3"/>
          <c:tx>
            <c:strRef>
              <c:f>Sheet2!$H$37</c:f>
              <c:strCache>
                <c:ptCount val="1"/>
                <c:pt idx="0">
                  <c:v>d350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Sheet2!$H$38:$H$42</c:f>
              <c:numCache>
                <c:formatCode>General</c:formatCode>
                <c:ptCount val="5"/>
                <c:pt idx="0">
                  <c:v>38</c:v>
                </c:pt>
                <c:pt idx="1">
                  <c:v>46</c:v>
                </c:pt>
                <c:pt idx="2">
                  <c:v>38</c:v>
                </c:pt>
                <c:pt idx="3">
                  <c:v>176</c:v>
                </c:pt>
                <c:pt idx="4">
                  <c:v>174</c:v>
                </c:pt>
              </c:numCache>
            </c:numRef>
          </c:val>
        </c:ser>
        <c:ser>
          <c:idx val="4"/>
          <c:order val="4"/>
          <c:tx>
            <c:strRef>
              <c:f>Sheet2!$I$37</c:f>
              <c:strCache>
                <c:ptCount val="1"/>
                <c:pt idx="0">
                  <c:v>d450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Sheet2!$I$38:$I$42</c:f>
              <c:numCache>
                <c:formatCode>General</c:formatCode>
                <c:ptCount val="5"/>
                <c:pt idx="0">
                  <c:v>39</c:v>
                </c:pt>
                <c:pt idx="1">
                  <c:v>171</c:v>
                </c:pt>
                <c:pt idx="2">
                  <c:v>39</c:v>
                </c:pt>
                <c:pt idx="3">
                  <c:v>42</c:v>
                </c:pt>
                <c:pt idx="4">
                  <c:v>174</c:v>
                </c:pt>
              </c:numCache>
            </c:numRef>
          </c:val>
        </c:ser>
        <c:ser>
          <c:idx val="5"/>
          <c:order val="5"/>
          <c:tx>
            <c:strRef>
              <c:f>Sheet2!$J$37</c:f>
              <c:strCache>
                <c:ptCount val="1"/>
                <c:pt idx="0">
                  <c:v>d550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Sheet2!$J$38:$J$42</c:f>
              <c:numCache>
                <c:formatCode>General</c:formatCode>
                <c:ptCount val="5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40</c:v>
                </c:pt>
              </c:numCache>
            </c:numRef>
          </c:val>
        </c:ser>
        <c:ser>
          <c:idx val="6"/>
          <c:order val="6"/>
          <c:tx>
            <c:strRef>
              <c:f>Sheet2!$K$37</c:f>
              <c:strCache>
                <c:ptCount val="1"/>
                <c:pt idx="0">
                  <c:v>d75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Sheet2!$K$38:$K$42</c:f>
              <c:numCache>
                <c:formatCode>General</c:formatCode>
                <c:ptCount val="5"/>
                <c:pt idx="0">
                  <c:v>116</c:v>
                </c:pt>
                <c:pt idx="1">
                  <c:v>114</c:v>
                </c:pt>
                <c:pt idx="2">
                  <c:v>116</c:v>
                </c:pt>
                <c:pt idx="3">
                  <c:v>106</c:v>
                </c:pt>
                <c:pt idx="4">
                  <c:v>111</c:v>
                </c:pt>
              </c:numCache>
            </c:numRef>
          </c:val>
        </c:ser>
        <c:axId val="129971712"/>
        <c:axId val="129973248"/>
      </c:barChart>
      <c:catAx>
        <c:axId val="129971712"/>
        <c:scaling>
          <c:orientation val="minMax"/>
        </c:scaling>
        <c:axPos val="b"/>
        <c:tickLblPos val="nextTo"/>
        <c:crossAx val="129973248"/>
        <c:crosses val="autoZero"/>
        <c:auto val="1"/>
        <c:lblAlgn val="ctr"/>
        <c:lblOffset val="100"/>
      </c:catAx>
      <c:valAx>
        <c:axId val="129973248"/>
        <c:scaling>
          <c:orientation val="minMax"/>
        </c:scaling>
        <c:axPos val="l"/>
        <c:majorGridlines/>
        <c:numFmt formatCode="General" sourceLinked="1"/>
        <c:tickLblPos val="nextTo"/>
        <c:crossAx val="1299717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lineChart>
        <c:grouping val="standard"/>
        <c:ser>
          <c:idx val="0"/>
          <c:order val="0"/>
          <c:tx>
            <c:strRef>
              <c:f>Sheet2!$A$11</c:f>
              <c:strCache>
                <c:ptCount val="1"/>
                <c:pt idx="0">
                  <c:v>S1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Sheet2!$B$11:$R$11</c:f>
              <c:numCache>
                <c:formatCode>General</c:formatCode>
                <c:ptCount val="17"/>
                <c:pt idx="0">
                  <c:v>1109840</c:v>
                </c:pt>
                <c:pt idx="1">
                  <c:v>1083607</c:v>
                </c:pt>
                <c:pt idx="2">
                  <c:v>843686</c:v>
                </c:pt>
                <c:pt idx="3">
                  <c:v>482628</c:v>
                </c:pt>
                <c:pt idx="4">
                  <c:v>409667</c:v>
                </c:pt>
                <c:pt idx="5">
                  <c:v>331223</c:v>
                </c:pt>
                <c:pt idx="6">
                  <c:v>286529</c:v>
                </c:pt>
                <c:pt idx="7">
                  <c:v>238593</c:v>
                </c:pt>
                <c:pt idx="8">
                  <c:v>186474</c:v>
                </c:pt>
                <c:pt idx="9">
                  <c:v>129838</c:v>
                </c:pt>
                <c:pt idx="10">
                  <c:v>291804</c:v>
                </c:pt>
                <c:pt idx="11">
                  <c:v>261821</c:v>
                </c:pt>
                <c:pt idx="12">
                  <c:v>340982</c:v>
                </c:pt>
                <c:pt idx="13">
                  <c:v>328220</c:v>
                </c:pt>
                <c:pt idx="14">
                  <c:v>334782</c:v>
                </c:pt>
                <c:pt idx="15">
                  <c:v>338753</c:v>
                </c:pt>
                <c:pt idx="16">
                  <c:v>338753</c:v>
                </c:pt>
              </c:numCache>
            </c:numRef>
          </c:val>
        </c:ser>
        <c:ser>
          <c:idx val="1"/>
          <c:order val="1"/>
          <c:tx>
            <c:strRef>
              <c:f>Sheet2!$A$12</c:f>
              <c:strCache>
                <c:ptCount val="1"/>
                <c:pt idx="0">
                  <c:v>S2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Sheet2!$B$12:$R$12</c:f>
              <c:numCache>
                <c:formatCode>General</c:formatCode>
                <c:ptCount val="17"/>
                <c:pt idx="0">
                  <c:v>996583</c:v>
                </c:pt>
                <c:pt idx="1">
                  <c:v>952323</c:v>
                </c:pt>
                <c:pt idx="2">
                  <c:v>737594</c:v>
                </c:pt>
                <c:pt idx="3">
                  <c:v>409076</c:v>
                </c:pt>
                <c:pt idx="4">
                  <c:v>346291</c:v>
                </c:pt>
                <c:pt idx="5">
                  <c:v>280286</c:v>
                </c:pt>
                <c:pt idx="6">
                  <c:v>242262</c:v>
                </c:pt>
                <c:pt idx="7">
                  <c:v>201201</c:v>
                </c:pt>
                <c:pt idx="8">
                  <c:v>156223</c:v>
                </c:pt>
                <c:pt idx="9">
                  <c:v>107265</c:v>
                </c:pt>
                <c:pt idx="10">
                  <c:v>277172</c:v>
                </c:pt>
                <c:pt idx="11">
                  <c:v>249819</c:v>
                </c:pt>
                <c:pt idx="12">
                  <c:v>247706</c:v>
                </c:pt>
                <c:pt idx="13">
                  <c:v>249819</c:v>
                </c:pt>
                <c:pt idx="14">
                  <c:v>325788</c:v>
                </c:pt>
                <c:pt idx="15">
                  <c:v>248415</c:v>
                </c:pt>
                <c:pt idx="16">
                  <c:v>330813</c:v>
                </c:pt>
              </c:numCache>
            </c:numRef>
          </c:val>
        </c:ser>
        <c:ser>
          <c:idx val="2"/>
          <c:order val="2"/>
          <c:tx>
            <c:strRef>
              <c:f>Sheet2!$A$13</c:f>
              <c:strCache>
                <c:ptCount val="1"/>
                <c:pt idx="0">
                  <c:v>S3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Sheet2!$B$13:$R$13</c:f>
              <c:numCache>
                <c:formatCode>General</c:formatCode>
                <c:ptCount val="17"/>
                <c:pt idx="0">
                  <c:v>1566291</c:v>
                </c:pt>
                <c:pt idx="1">
                  <c:v>1531693</c:v>
                </c:pt>
                <c:pt idx="2">
                  <c:v>1134056</c:v>
                </c:pt>
                <c:pt idx="3">
                  <c:v>466560</c:v>
                </c:pt>
                <c:pt idx="4">
                  <c:v>389226</c:v>
                </c:pt>
                <c:pt idx="5">
                  <c:v>312637</c:v>
                </c:pt>
                <c:pt idx="6">
                  <c:v>271847</c:v>
                </c:pt>
                <c:pt idx="7">
                  <c:v>229473</c:v>
                </c:pt>
                <c:pt idx="8">
                  <c:v>182315</c:v>
                </c:pt>
                <c:pt idx="9">
                  <c:v>129694</c:v>
                </c:pt>
                <c:pt idx="10">
                  <c:v>260655</c:v>
                </c:pt>
                <c:pt idx="11">
                  <c:v>223698</c:v>
                </c:pt>
                <c:pt idx="12">
                  <c:v>222224</c:v>
                </c:pt>
                <c:pt idx="13">
                  <c:v>225178</c:v>
                </c:pt>
                <c:pt idx="14">
                  <c:v>338408</c:v>
                </c:pt>
                <c:pt idx="15">
                  <c:v>339790</c:v>
                </c:pt>
                <c:pt idx="16">
                  <c:v>339790</c:v>
                </c:pt>
              </c:numCache>
            </c:numRef>
          </c:val>
        </c:ser>
        <c:ser>
          <c:idx val="3"/>
          <c:order val="3"/>
          <c:tx>
            <c:strRef>
              <c:f>Sheet2!$A$14</c:f>
              <c:strCache>
                <c:ptCount val="1"/>
                <c:pt idx="0">
                  <c:v>S4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Sheet2!$B$14:$R$14</c:f>
              <c:numCache>
                <c:formatCode>General</c:formatCode>
                <c:ptCount val="17"/>
                <c:pt idx="0">
                  <c:v>2104139</c:v>
                </c:pt>
                <c:pt idx="1">
                  <c:v>2069430</c:v>
                </c:pt>
                <c:pt idx="2">
                  <c:v>1655825</c:v>
                </c:pt>
                <c:pt idx="3">
                  <c:v>597356</c:v>
                </c:pt>
                <c:pt idx="4">
                  <c:v>452864</c:v>
                </c:pt>
                <c:pt idx="5">
                  <c:v>337631</c:v>
                </c:pt>
                <c:pt idx="6">
                  <c:v>286136</c:v>
                </c:pt>
                <c:pt idx="7">
                  <c:v>235737</c:v>
                </c:pt>
                <c:pt idx="8">
                  <c:v>184795</c:v>
                </c:pt>
                <c:pt idx="9">
                  <c:v>130858</c:v>
                </c:pt>
                <c:pt idx="10">
                  <c:v>224441</c:v>
                </c:pt>
                <c:pt idx="11">
                  <c:v>184542</c:v>
                </c:pt>
                <c:pt idx="12">
                  <c:v>259429</c:v>
                </c:pt>
                <c:pt idx="13">
                  <c:v>271457</c:v>
                </c:pt>
                <c:pt idx="14">
                  <c:v>180727</c:v>
                </c:pt>
                <c:pt idx="15">
                  <c:v>271457</c:v>
                </c:pt>
                <c:pt idx="16">
                  <c:v>285245</c:v>
                </c:pt>
              </c:numCache>
            </c:numRef>
          </c:val>
        </c:ser>
        <c:ser>
          <c:idx val="4"/>
          <c:order val="4"/>
          <c:tx>
            <c:strRef>
              <c:f>Sheet2!$A$15</c:f>
              <c:strCache>
                <c:ptCount val="1"/>
                <c:pt idx="0">
                  <c:v>S5</c:v>
                </c:pt>
              </c:strCache>
            </c:strRef>
          </c:tx>
          <c:cat>
            <c:strRef>
              <c:f>Sheet2!$B$10:$R$10</c:f>
              <c:strCache>
                <c:ptCount val="17"/>
                <c:pt idx="0">
                  <c:v>B_0.8</c:v>
                </c:pt>
                <c:pt idx="1">
                  <c:v>B_0.85</c:v>
                </c:pt>
                <c:pt idx="2">
                  <c:v>B_0.9</c:v>
                </c:pt>
                <c:pt idx="3">
                  <c:v>B_0.95</c:v>
                </c:pt>
                <c:pt idx="4">
                  <c:v>B_0.96</c:v>
                </c:pt>
                <c:pt idx="5">
                  <c:v>B_0.97</c:v>
                </c:pt>
                <c:pt idx="6">
                  <c:v>B_0.975</c:v>
                </c:pt>
                <c:pt idx="7">
                  <c:v>B_0.98</c:v>
                </c:pt>
                <c:pt idx="8">
                  <c:v>B_0.985</c:v>
                </c:pt>
                <c:pt idx="9">
                  <c:v>B_0.99</c:v>
                </c:pt>
                <c:pt idx="10">
                  <c:v>M.75</c:v>
                </c:pt>
                <c:pt idx="11">
                  <c:v>M.150</c:v>
                </c:pt>
                <c:pt idx="12">
                  <c:v>M.250</c:v>
                </c:pt>
                <c:pt idx="13">
                  <c:v>M.300</c:v>
                </c:pt>
                <c:pt idx="14">
                  <c:v>M.350</c:v>
                </c:pt>
                <c:pt idx="15">
                  <c:v>M.450</c:v>
                </c:pt>
                <c:pt idx="16">
                  <c:v>M.550</c:v>
                </c:pt>
              </c:strCache>
            </c:strRef>
          </c:cat>
          <c:val>
            <c:numRef>
              <c:f>Sheet2!$B$15:$R$15</c:f>
              <c:numCache>
                <c:formatCode>General</c:formatCode>
                <c:ptCount val="17"/>
                <c:pt idx="0">
                  <c:v>1248805</c:v>
                </c:pt>
                <c:pt idx="1">
                  <c:v>1225958</c:v>
                </c:pt>
                <c:pt idx="2">
                  <c:v>932840</c:v>
                </c:pt>
                <c:pt idx="3">
                  <c:v>497112</c:v>
                </c:pt>
                <c:pt idx="4">
                  <c:v>421548</c:v>
                </c:pt>
                <c:pt idx="5">
                  <c:v>341225</c:v>
                </c:pt>
                <c:pt idx="6">
                  <c:v>297721</c:v>
                </c:pt>
                <c:pt idx="7">
                  <c:v>251324</c:v>
                </c:pt>
                <c:pt idx="8">
                  <c:v>200263</c:v>
                </c:pt>
                <c:pt idx="9">
                  <c:v>142597</c:v>
                </c:pt>
                <c:pt idx="10">
                  <c:v>299811</c:v>
                </c:pt>
                <c:pt idx="11">
                  <c:v>257642</c:v>
                </c:pt>
                <c:pt idx="12">
                  <c:v>252279</c:v>
                </c:pt>
                <c:pt idx="13">
                  <c:v>256538</c:v>
                </c:pt>
                <c:pt idx="14">
                  <c:v>256538</c:v>
                </c:pt>
                <c:pt idx="15">
                  <c:v>256538</c:v>
                </c:pt>
                <c:pt idx="16">
                  <c:v>353728</c:v>
                </c:pt>
              </c:numCache>
            </c:numRef>
          </c:val>
        </c:ser>
        <c:marker val="1"/>
        <c:axId val="138830976"/>
        <c:axId val="138832512"/>
      </c:lineChart>
      <c:catAx>
        <c:axId val="138830976"/>
        <c:scaling>
          <c:orientation val="minMax"/>
        </c:scaling>
        <c:axPos val="b"/>
        <c:tickLblPos val="nextTo"/>
        <c:crossAx val="138832512"/>
        <c:crosses val="autoZero"/>
        <c:auto val="1"/>
        <c:lblAlgn val="ctr"/>
        <c:lblOffset val="100"/>
      </c:catAx>
      <c:valAx>
        <c:axId val="138832512"/>
        <c:scaling>
          <c:orientation val="minMax"/>
        </c:scaling>
        <c:axPos val="l"/>
        <c:majorGridlines/>
        <c:numFmt formatCode="General" sourceLinked="1"/>
        <c:tickLblPos val="nextTo"/>
        <c:crossAx val="1388309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Sheet2!$E$37</c:f>
              <c:strCache>
                <c:ptCount val="1"/>
                <c:pt idx="0">
                  <c:v>d150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Sheet2!$E$38:$E$42</c:f>
              <c:numCache>
                <c:formatCode>General</c:formatCode>
                <c:ptCount val="5"/>
                <c:pt idx="0">
                  <c:v>163</c:v>
                </c:pt>
                <c:pt idx="1">
                  <c:v>168</c:v>
                </c:pt>
                <c:pt idx="2">
                  <c:v>174</c:v>
                </c:pt>
                <c:pt idx="3">
                  <c:v>171</c:v>
                </c:pt>
                <c:pt idx="4">
                  <c:v>173</c:v>
                </c:pt>
              </c:numCache>
            </c:numRef>
          </c:val>
        </c:ser>
        <c:ser>
          <c:idx val="1"/>
          <c:order val="1"/>
          <c:tx>
            <c:strRef>
              <c:f>Sheet2!$F$37</c:f>
              <c:strCache>
                <c:ptCount val="1"/>
                <c:pt idx="0">
                  <c:v>d250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Sheet2!$F$38:$F$42</c:f>
              <c:numCache>
                <c:formatCode>General</c:formatCode>
                <c:ptCount val="5"/>
                <c:pt idx="0">
                  <c:v>42</c:v>
                </c:pt>
                <c:pt idx="1">
                  <c:v>172</c:v>
                </c:pt>
                <c:pt idx="2">
                  <c:v>176</c:v>
                </c:pt>
                <c:pt idx="3">
                  <c:v>44</c:v>
                </c:pt>
                <c:pt idx="4">
                  <c:v>180</c:v>
                </c:pt>
              </c:numCache>
            </c:numRef>
          </c:val>
        </c:ser>
        <c:ser>
          <c:idx val="2"/>
          <c:order val="2"/>
          <c:tx>
            <c:strRef>
              <c:f>Sheet2!$G$37</c:f>
              <c:strCache>
                <c:ptCount val="1"/>
                <c:pt idx="0">
                  <c:v>d300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Sheet2!$G$38:$G$42</c:f>
              <c:numCache>
                <c:formatCode>General</c:formatCode>
                <c:ptCount val="5"/>
                <c:pt idx="0">
                  <c:v>36</c:v>
                </c:pt>
                <c:pt idx="1">
                  <c:v>168</c:v>
                </c:pt>
                <c:pt idx="2">
                  <c:v>172</c:v>
                </c:pt>
                <c:pt idx="3">
                  <c:v>42</c:v>
                </c:pt>
                <c:pt idx="4">
                  <c:v>174</c:v>
                </c:pt>
              </c:numCache>
            </c:numRef>
          </c:val>
        </c:ser>
        <c:ser>
          <c:idx val="3"/>
          <c:order val="3"/>
          <c:tx>
            <c:strRef>
              <c:f>Sheet2!$H$37</c:f>
              <c:strCache>
                <c:ptCount val="1"/>
                <c:pt idx="0">
                  <c:v>d350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Sheet2!$H$38:$H$42</c:f>
              <c:numCache>
                <c:formatCode>General</c:formatCode>
                <c:ptCount val="5"/>
                <c:pt idx="0">
                  <c:v>38</c:v>
                </c:pt>
                <c:pt idx="1">
                  <c:v>46</c:v>
                </c:pt>
                <c:pt idx="2">
                  <c:v>38</c:v>
                </c:pt>
                <c:pt idx="3">
                  <c:v>176</c:v>
                </c:pt>
                <c:pt idx="4">
                  <c:v>174</c:v>
                </c:pt>
              </c:numCache>
            </c:numRef>
          </c:val>
        </c:ser>
        <c:ser>
          <c:idx val="4"/>
          <c:order val="4"/>
          <c:tx>
            <c:strRef>
              <c:f>Sheet2!$I$37</c:f>
              <c:strCache>
                <c:ptCount val="1"/>
                <c:pt idx="0">
                  <c:v>d450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Sheet2!$I$38:$I$42</c:f>
              <c:numCache>
                <c:formatCode>General</c:formatCode>
                <c:ptCount val="5"/>
                <c:pt idx="0">
                  <c:v>39</c:v>
                </c:pt>
                <c:pt idx="1">
                  <c:v>171</c:v>
                </c:pt>
                <c:pt idx="2">
                  <c:v>39</c:v>
                </c:pt>
                <c:pt idx="3">
                  <c:v>42</c:v>
                </c:pt>
                <c:pt idx="4">
                  <c:v>174</c:v>
                </c:pt>
              </c:numCache>
            </c:numRef>
          </c:val>
        </c:ser>
        <c:ser>
          <c:idx val="5"/>
          <c:order val="5"/>
          <c:tx>
            <c:strRef>
              <c:f>Sheet2!$J$37</c:f>
              <c:strCache>
                <c:ptCount val="1"/>
                <c:pt idx="0">
                  <c:v>d550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Sheet2!$J$38:$J$42</c:f>
              <c:numCache>
                <c:formatCode>General</c:formatCode>
                <c:ptCount val="5"/>
                <c:pt idx="0">
                  <c:v>39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40</c:v>
                </c:pt>
              </c:numCache>
            </c:numRef>
          </c:val>
        </c:ser>
        <c:ser>
          <c:idx val="6"/>
          <c:order val="6"/>
          <c:tx>
            <c:strRef>
              <c:f>Sheet2!$K$37</c:f>
              <c:strCache>
                <c:ptCount val="1"/>
                <c:pt idx="0">
                  <c:v>d75</c:v>
                </c:pt>
              </c:strCache>
            </c:strRef>
          </c:tx>
          <c:cat>
            <c:strRef>
              <c:f>Sheet2!$D$38:$D$42</c:f>
              <c:strCache>
                <c:ptCount val="5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</c:strCache>
            </c:strRef>
          </c:cat>
          <c:val>
            <c:numRef>
              <c:f>Sheet2!$K$38:$K$42</c:f>
              <c:numCache>
                <c:formatCode>General</c:formatCode>
                <c:ptCount val="5"/>
                <c:pt idx="0">
                  <c:v>116</c:v>
                </c:pt>
                <c:pt idx="1">
                  <c:v>114</c:v>
                </c:pt>
                <c:pt idx="2">
                  <c:v>116</c:v>
                </c:pt>
                <c:pt idx="3">
                  <c:v>106</c:v>
                </c:pt>
                <c:pt idx="4">
                  <c:v>111</c:v>
                </c:pt>
              </c:numCache>
            </c:numRef>
          </c:val>
        </c:ser>
        <c:axId val="112873472"/>
        <c:axId val="112875008"/>
      </c:barChart>
      <c:catAx>
        <c:axId val="112873472"/>
        <c:scaling>
          <c:orientation val="minMax"/>
        </c:scaling>
        <c:axPos val="b"/>
        <c:tickLblPos val="nextTo"/>
        <c:crossAx val="112875008"/>
        <c:crosses val="autoZero"/>
        <c:auto val="1"/>
        <c:lblAlgn val="ctr"/>
        <c:lblOffset val="100"/>
      </c:catAx>
      <c:valAx>
        <c:axId val="112875008"/>
        <c:scaling>
          <c:orientation val="minMax"/>
        </c:scaling>
        <c:axPos val="l"/>
        <c:majorGridlines/>
        <c:numFmt formatCode="General" sourceLinked="1"/>
        <c:tickLblPos val="nextTo"/>
        <c:crossAx val="11287347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400" dirty="0"/>
              <a:t>D</a:t>
            </a:r>
            <a:r>
              <a:rPr lang="en-US" altLang="zh-CN" sz="1400" dirty="0" smtClean="0"/>
              <a:t>istribution</a:t>
            </a:r>
            <a:r>
              <a:rPr lang="en-US" altLang="zh-CN" sz="1400" baseline="0" dirty="0" smtClean="0"/>
              <a:t> </a:t>
            </a:r>
            <a:r>
              <a:rPr lang="en-US" altLang="zh-CN" sz="1400" baseline="0" dirty="0"/>
              <a:t>of Ref associated peaks</a:t>
            </a:r>
            <a:endParaRPr lang="zh-CN" altLang="en-US" sz="1400" dirty="0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Sheet3!$L$2</c:f>
              <c:strCache>
                <c:ptCount val="1"/>
                <c:pt idx="0">
                  <c:v>Early</c:v>
                </c:pt>
              </c:strCache>
            </c:strRef>
          </c:tx>
          <c:cat>
            <c:strRef>
              <c:f>Sheet3!$M$1:$T$1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Sheet3!$M$2:$T$2</c:f>
              <c:numCache>
                <c:formatCode>General</c:formatCode>
                <c:ptCount val="8"/>
                <c:pt idx="0">
                  <c:v>75</c:v>
                </c:pt>
                <c:pt idx="1">
                  <c:v>689</c:v>
                </c:pt>
                <c:pt idx="2">
                  <c:v>270</c:v>
                </c:pt>
                <c:pt idx="3">
                  <c:v>1084</c:v>
                </c:pt>
                <c:pt idx="4">
                  <c:v>195</c:v>
                </c:pt>
                <c:pt idx="5">
                  <c:v>49</c:v>
                </c:pt>
                <c:pt idx="6">
                  <c:v>143</c:v>
                </c:pt>
                <c:pt idx="7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Mid</c:v>
                </c:pt>
              </c:strCache>
            </c:strRef>
          </c:tx>
          <c:cat>
            <c:strRef>
              <c:f>Sheet3!$M$1:$T$1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Sheet3!$M$3:$T$3</c:f>
              <c:numCache>
                <c:formatCode>General</c:formatCode>
                <c:ptCount val="8"/>
                <c:pt idx="0">
                  <c:v>68</c:v>
                </c:pt>
                <c:pt idx="1">
                  <c:v>402</c:v>
                </c:pt>
                <c:pt idx="2">
                  <c:v>110</c:v>
                </c:pt>
                <c:pt idx="3">
                  <c:v>522</c:v>
                </c:pt>
                <c:pt idx="4">
                  <c:v>107</c:v>
                </c:pt>
                <c:pt idx="5">
                  <c:v>36</c:v>
                </c:pt>
                <c:pt idx="6">
                  <c:v>110</c:v>
                </c:pt>
              </c:numCache>
            </c:numRef>
          </c:val>
        </c:ser>
        <c:ser>
          <c:idx val="2"/>
          <c:order val="2"/>
          <c:tx>
            <c:strRef>
              <c:f>Sheet3!$L$4</c:f>
              <c:strCache>
                <c:ptCount val="1"/>
                <c:pt idx="0">
                  <c:v>Late</c:v>
                </c:pt>
              </c:strCache>
            </c:strRef>
          </c:tx>
          <c:cat>
            <c:strRef>
              <c:f>Sheet3!$M$1:$T$1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Sheet3!$M$4:$T$4</c:f>
              <c:numCache>
                <c:formatCode>General</c:formatCode>
                <c:ptCount val="8"/>
                <c:pt idx="0">
                  <c:v>258</c:v>
                </c:pt>
                <c:pt idx="1">
                  <c:v>1530</c:v>
                </c:pt>
                <c:pt idx="2">
                  <c:v>311</c:v>
                </c:pt>
                <c:pt idx="3">
                  <c:v>1830</c:v>
                </c:pt>
                <c:pt idx="4">
                  <c:v>423</c:v>
                </c:pt>
                <c:pt idx="5">
                  <c:v>121</c:v>
                </c:pt>
                <c:pt idx="6">
                  <c:v>286</c:v>
                </c:pt>
                <c:pt idx="7">
                  <c:v>5</c:v>
                </c:pt>
              </c:numCache>
            </c:numRef>
          </c:val>
        </c:ser>
        <c:dLbls>
          <c:showVal val="1"/>
        </c:dLbls>
        <c:shape val="box"/>
        <c:axId val="130008960"/>
        <c:axId val="130010496"/>
        <c:axId val="0"/>
      </c:bar3DChart>
      <c:catAx>
        <c:axId val="130008960"/>
        <c:scaling>
          <c:orientation val="minMax"/>
        </c:scaling>
        <c:axPos val="b"/>
        <c:majorTickMark val="none"/>
        <c:tickLblPos val="nextTo"/>
        <c:crossAx val="130010496"/>
        <c:crosses val="autoZero"/>
        <c:auto val="1"/>
        <c:lblAlgn val="ctr"/>
        <c:lblOffset val="100"/>
      </c:catAx>
      <c:valAx>
        <c:axId val="13001049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3000896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400" b="1" i="0" baseline="0" dirty="0"/>
              <a:t>D</a:t>
            </a:r>
            <a:r>
              <a:rPr lang="en-US" altLang="zh-CN" sz="1400" b="1" i="0" baseline="0" dirty="0" smtClean="0"/>
              <a:t>istribution </a:t>
            </a:r>
            <a:r>
              <a:rPr lang="en-US" altLang="zh-CN" sz="1400" b="1" i="0" baseline="0" dirty="0"/>
              <a:t>of Ref </a:t>
            </a:r>
            <a:r>
              <a:rPr lang="en-US" altLang="zh-CN" sz="1400" b="1" i="0" baseline="0" dirty="0" smtClean="0"/>
              <a:t>and </a:t>
            </a:r>
            <a:r>
              <a:rPr lang="en-US" altLang="zh-CN" sz="1400" b="1" i="0" baseline="0" dirty="0" err="1" smtClean="0"/>
              <a:t>CpGI</a:t>
            </a:r>
            <a:r>
              <a:rPr lang="en-US" altLang="zh-CN" sz="1400" b="1" i="0" baseline="0" dirty="0" smtClean="0"/>
              <a:t> associated </a:t>
            </a:r>
            <a:r>
              <a:rPr lang="en-US" altLang="zh-CN" sz="1400" b="1" i="0" baseline="0" dirty="0"/>
              <a:t>peaks</a:t>
            </a:r>
            <a:endParaRPr lang="zh-CN" altLang="zh-CN" sz="1400" b="1" i="0" baseline="0" dirty="0"/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Sheet3!$L$6</c:f>
              <c:strCache>
                <c:ptCount val="1"/>
                <c:pt idx="0">
                  <c:v>Early</c:v>
                </c:pt>
              </c:strCache>
            </c:strRef>
          </c:tx>
          <c:cat>
            <c:strRef>
              <c:f>Sheet3!$M$5:$T$5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Sheet3!$M$6:$T$6</c:f>
              <c:numCache>
                <c:formatCode>General</c:formatCode>
                <c:ptCount val="8"/>
                <c:pt idx="1">
                  <c:v>5</c:v>
                </c:pt>
                <c:pt idx="2">
                  <c:v>4</c:v>
                </c:pt>
                <c:pt idx="3">
                  <c:v>7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Sheet3!$L$7</c:f>
              <c:strCache>
                <c:ptCount val="1"/>
                <c:pt idx="0">
                  <c:v>Mid</c:v>
                </c:pt>
              </c:strCache>
            </c:strRef>
          </c:tx>
          <c:cat>
            <c:strRef>
              <c:f>Sheet3!$M$5:$T$5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Sheet3!$M$7:$T$7</c:f>
              <c:numCache>
                <c:formatCode>General</c:formatCode>
                <c:ptCount val="8"/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Sheet3!$L$8</c:f>
              <c:strCache>
                <c:ptCount val="1"/>
                <c:pt idx="0">
                  <c:v>Late</c:v>
                </c:pt>
              </c:strCache>
            </c:strRef>
          </c:tx>
          <c:cat>
            <c:strRef>
              <c:f>Sheet3!$M$5:$T$5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Sheet3!$M$8:$T$8</c:f>
              <c:numCache>
                <c:formatCode>General</c:formatCode>
                <c:ptCount val="8"/>
                <c:pt idx="0">
                  <c:v>1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2</c:v>
                </c:pt>
              </c:numCache>
            </c:numRef>
          </c:val>
        </c:ser>
        <c:dLbls>
          <c:showVal val="1"/>
        </c:dLbls>
        <c:shape val="box"/>
        <c:axId val="130042112"/>
        <c:axId val="130056192"/>
        <c:axId val="0"/>
      </c:bar3DChart>
      <c:catAx>
        <c:axId val="130042112"/>
        <c:scaling>
          <c:orientation val="minMax"/>
        </c:scaling>
        <c:axPos val="b"/>
        <c:majorTickMark val="none"/>
        <c:tickLblPos val="nextTo"/>
        <c:crossAx val="130056192"/>
        <c:crosses val="autoZero"/>
        <c:auto val="1"/>
        <c:lblAlgn val="ctr"/>
        <c:lblOffset val="100"/>
      </c:catAx>
      <c:valAx>
        <c:axId val="130056192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30042112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en-US" altLang="zh-CN"/>
              <a:t>Ref</a:t>
            </a:r>
            <a:endParaRPr lang="zh-CN" alt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'threshold=0.95'!$K$2</c:f>
              <c:strCache>
                <c:ptCount val="1"/>
                <c:pt idx="0">
                  <c:v>Early</c:v>
                </c:pt>
              </c:strCache>
            </c:strRef>
          </c:tx>
          <c:cat>
            <c:strRef>
              <c:f>'threshold=0.95'!$L$1:$S$1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'threshold=0.95'!$L$2:$S$2</c:f>
              <c:numCache>
                <c:formatCode>General</c:formatCode>
                <c:ptCount val="8"/>
                <c:pt idx="0">
                  <c:v>1057</c:v>
                </c:pt>
                <c:pt idx="1">
                  <c:v>6830</c:v>
                </c:pt>
                <c:pt idx="2">
                  <c:v>2827</c:v>
                </c:pt>
                <c:pt idx="3">
                  <c:v>18126</c:v>
                </c:pt>
                <c:pt idx="4">
                  <c:v>1990</c:v>
                </c:pt>
                <c:pt idx="5">
                  <c:v>798</c:v>
                </c:pt>
                <c:pt idx="6">
                  <c:v>2489</c:v>
                </c:pt>
                <c:pt idx="7">
                  <c:v>21</c:v>
                </c:pt>
              </c:numCache>
            </c:numRef>
          </c:val>
        </c:ser>
        <c:ser>
          <c:idx val="1"/>
          <c:order val="1"/>
          <c:tx>
            <c:strRef>
              <c:f>'threshold=0.95'!$K$3</c:f>
              <c:strCache>
                <c:ptCount val="1"/>
                <c:pt idx="0">
                  <c:v>Mid</c:v>
                </c:pt>
              </c:strCache>
            </c:strRef>
          </c:tx>
          <c:cat>
            <c:strRef>
              <c:f>'threshold=0.95'!$L$1:$S$1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'threshold=0.95'!$L$3:$S$3</c:f>
              <c:numCache>
                <c:formatCode>General</c:formatCode>
                <c:ptCount val="8"/>
                <c:pt idx="0">
                  <c:v>669</c:v>
                </c:pt>
                <c:pt idx="1">
                  <c:v>3716</c:v>
                </c:pt>
                <c:pt idx="2">
                  <c:v>1433</c:v>
                </c:pt>
                <c:pt idx="3">
                  <c:v>9553</c:v>
                </c:pt>
                <c:pt idx="4">
                  <c:v>1100</c:v>
                </c:pt>
                <c:pt idx="5">
                  <c:v>513</c:v>
                </c:pt>
                <c:pt idx="6">
                  <c:v>1343</c:v>
                </c:pt>
                <c:pt idx="7">
                  <c:v>2</c:v>
                </c:pt>
              </c:numCache>
            </c:numRef>
          </c:val>
        </c:ser>
        <c:ser>
          <c:idx val="2"/>
          <c:order val="2"/>
          <c:tx>
            <c:strRef>
              <c:f>'threshold=0.95'!$K$4</c:f>
              <c:strCache>
                <c:ptCount val="1"/>
                <c:pt idx="0">
                  <c:v>Late</c:v>
                </c:pt>
              </c:strCache>
            </c:strRef>
          </c:tx>
          <c:cat>
            <c:strRef>
              <c:f>'threshold=0.95'!$L$1:$S$1</c:f>
              <c:strCache>
                <c:ptCount val="8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  <c:pt idx="7">
                  <c:v>mir</c:v>
                </c:pt>
              </c:strCache>
            </c:strRef>
          </c:cat>
          <c:val>
            <c:numRef>
              <c:f>'threshold=0.95'!$L$4:$S$4</c:f>
              <c:numCache>
                <c:formatCode>General</c:formatCode>
                <c:ptCount val="8"/>
                <c:pt idx="0">
                  <c:v>1973</c:v>
                </c:pt>
                <c:pt idx="1">
                  <c:v>11846</c:v>
                </c:pt>
                <c:pt idx="2">
                  <c:v>3793</c:v>
                </c:pt>
                <c:pt idx="3">
                  <c:v>31308</c:v>
                </c:pt>
                <c:pt idx="4">
                  <c:v>3108</c:v>
                </c:pt>
                <c:pt idx="5">
                  <c:v>1480</c:v>
                </c:pt>
                <c:pt idx="6">
                  <c:v>4362</c:v>
                </c:pt>
                <c:pt idx="7">
                  <c:v>27</c:v>
                </c:pt>
              </c:numCache>
            </c:numRef>
          </c:val>
        </c:ser>
        <c:axId val="137791360"/>
        <c:axId val="137792896"/>
      </c:barChart>
      <c:catAx>
        <c:axId val="137791360"/>
        <c:scaling>
          <c:orientation val="minMax"/>
        </c:scaling>
        <c:axPos val="b"/>
        <c:majorTickMark val="none"/>
        <c:tickLblPos val="nextTo"/>
        <c:crossAx val="137792896"/>
        <c:crosses val="autoZero"/>
        <c:auto val="1"/>
        <c:lblAlgn val="ctr"/>
        <c:lblOffset val="100"/>
      </c:catAx>
      <c:valAx>
        <c:axId val="137792896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77913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/>
              <a:t>Ref &amp; CpGI</a:t>
            </a:r>
            <a:endParaRPr lang="zh-CN" altLang="zh-CN" sz="1800" b="1" i="0" baseline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'threshold=0.95'!$K$9</c:f>
              <c:strCache>
                <c:ptCount val="1"/>
                <c:pt idx="0">
                  <c:v>Early</c:v>
                </c:pt>
              </c:strCache>
            </c:strRef>
          </c:tx>
          <c:cat>
            <c:strRef>
              <c:f>'threshold=0.95'!$L$8:$R$8</c:f>
              <c:strCache>
                <c:ptCount val="7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</c:strCache>
            </c:strRef>
          </c:cat>
          <c:val>
            <c:numRef>
              <c:f>'threshold=0.95'!$L$9:$R$9</c:f>
              <c:numCache>
                <c:formatCode>General</c:formatCode>
                <c:ptCount val="7"/>
                <c:pt idx="0">
                  <c:v>9</c:v>
                </c:pt>
                <c:pt idx="1">
                  <c:v>46</c:v>
                </c:pt>
                <c:pt idx="2">
                  <c:v>40</c:v>
                </c:pt>
                <c:pt idx="3">
                  <c:v>61</c:v>
                </c:pt>
                <c:pt idx="4">
                  <c:v>62</c:v>
                </c:pt>
                <c:pt idx="5">
                  <c:v>8</c:v>
                </c:pt>
                <c:pt idx="6">
                  <c:v>17</c:v>
                </c:pt>
              </c:numCache>
            </c:numRef>
          </c:val>
        </c:ser>
        <c:ser>
          <c:idx val="1"/>
          <c:order val="1"/>
          <c:tx>
            <c:strRef>
              <c:f>'threshold=0.95'!$K$10</c:f>
              <c:strCache>
                <c:ptCount val="1"/>
                <c:pt idx="0">
                  <c:v>Mid</c:v>
                </c:pt>
              </c:strCache>
            </c:strRef>
          </c:tx>
          <c:cat>
            <c:strRef>
              <c:f>'threshold=0.95'!$L$8:$R$8</c:f>
              <c:strCache>
                <c:ptCount val="7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</c:strCache>
            </c:strRef>
          </c:cat>
          <c:val>
            <c:numRef>
              <c:f>'threshold=0.95'!$L$10:$R$10</c:f>
              <c:numCache>
                <c:formatCode>General</c:formatCode>
                <c:ptCount val="7"/>
                <c:pt idx="0">
                  <c:v>7</c:v>
                </c:pt>
                <c:pt idx="1">
                  <c:v>26</c:v>
                </c:pt>
                <c:pt idx="2">
                  <c:v>35</c:v>
                </c:pt>
                <c:pt idx="3">
                  <c:v>56</c:v>
                </c:pt>
                <c:pt idx="4">
                  <c:v>40</c:v>
                </c:pt>
                <c:pt idx="5">
                  <c:v>12</c:v>
                </c:pt>
                <c:pt idx="6">
                  <c:v>14</c:v>
                </c:pt>
              </c:numCache>
            </c:numRef>
          </c:val>
        </c:ser>
        <c:ser>
          <c:idx val="2"/>
          <c:order val="2"/>
          <c:tx>
            <c:strRef>
              <c:f>'threshold=0.95'!$K$11</c:f>
              <c:strCache>
                <c:ptCount val="1"/>
                <c:pt idx="0">
                  <c:v>Late</c:v>
                </c:pt>
              </c:strCache>
            </c:strRef>
          </c:tx>
          <c:cat>
            <c:strRef>
              <c:f>'threshold=0.95'!$L$8:$R$8</c:f>
              <c:strCache>
                <c:ptCount val="7"/>
                <c:pt idx="0">
                  <c:v>Downstream</c:v>
                </c:pt>
                <c:pt idx="1">
                  <c:v>Enhancer</c:v>
                </c:pt>
                <c:pt idx="2">
                  <c:v>Exon</c:v>
                </c:pt>
                <c:pt idx="3">
                  <c:v>Intron</c:v>
                </c:pt>
                <c:pt idx="4">
                  <c:v>Promoter</c:v>
                </c:pt>
                <c:pt idx="5">
                  <c:v>UTR3</c:v>
                </c:pt>
                <c:pt idx="6">
                  <c:v>UTR5</c:v>
                </c:pt>
              </c:strCache>
            </c:strRef>
          </c:cat>
          <c:val>
            <c:numRef>
              <c:f>'threshold=0.95'!$L$11:$R$11</c:f>
              <c:numCache>
                <c:formatCode>General</c:formatCode>
                <c:ptCount val="7"/>
                <c:pt idx="0">
                  <c:v>6</c:v>
                </c:pt>
                <c:pt idx="1">
                  <c:v>27</c:v>
                </c:pt>
                <c:pt idx="2">
                  <c:v>27</c:v>
                </c:pt>
                <c:pt idx="3">
                  <c:v>40</c:v>
                </c:pt>
                <c:pt idx="4">
                  <c:v>33</c:v>
                </c:pt>
                <c:pt idx="5">
                  <c:v>6</c:v>
                </c:pt>
                <c:pt idx="6">
                  <c:v>12</c:v>
                </c:pt>
              </c:numCache>
            </c:numRef>
          </c:val>
        </c:ser>
        <c:axId val="137831168"/>
        <c:axId val="137832704"/>
      </c:barChart>
      <c:catAx>
        <c:axId val="137831168"/>
        <c:scaling>
          <c:orientation val="minMax"/>
        </c:scaling>
        <c:axPos val="b"/>
        <c:majorTickMark val="none"/>
        <c:tickLblPos val="nextTo"/>
        <c:crossAx val="137832704"/>
        <c:crosses val="autoZero"/>
        <c:auto val="1"/>
        <c:lblAlgn val="ctr"/>
        <c:lblOffset val="100"/>
      </c:catAx>
      <c:valAx>
        <c:axId val="13783270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7831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88374-5326-42D1-9CC1-16E5293FAD83}" type="doc">
      <dgm:prSet loTypeId="urn:microsoft.com/office/officeart/2005/8/layout/arrow2" loCatId="process" qsTypeId="urn:microsoft.com/office/officeart/2005/8/quickstyle/3d4" qsCatId="3D" csTypeId="urn:microsoft.com/office/officeart/2005/8/colors/accent1_2" csCatId="accent1" phldr="1"/>
      <dgm:spPr/>
    </dgm:pt>
    <dgm:pt modelId="{AA9B4D84-1DCF-41F8-96BD-CA2A608D5DAE}">
      <dgm:prSet phldrT="[文本]" custT="1"/>
      <dgm:spPr/>
      <dgm:t>
        <a:bodyPr/>
        <a:lstStyle/>
        <a:p>
          <a:r>
            <a:rPr lang="zh-CN" altLang="en-US" sz="1200" dirty="0" smtClean="0"/>
            <a:t>乙肝</a:t>
          </a:r>
          <a:endParaRPr lang="zh-CN" altLang="en-US" sz="1200" dirty="0"/>
        </a:p>
      </dgm:t>
    </dgm:pt>
    <dgm:pt modelId="{12465A85-CA22-4CAE-9F44-ED89BE0B12B7}" type="parTrans" cxnId="{40CF709E-206F-4F45-B094-C32B9A20D672}">
      <dgm:prSet/>
      <dgm:spPr/>
      <dgm:t>
        <a:bodyPr/>
        <a:lstStyle/>
        <a:p>
          <a:endParaRPr lang="zh-CN" altLang="en-US"/>
        </a:p>
      </dgm:t>
    </dgm:pt>
    <dgm:pt modelId="{1595070D-9959-4C3C-A5D1-B2B11842715E}" type="sibTrans" cxnId="{40CF709E-206F-4F45-B094-C32B9A20D672}">
      <dgm:prSet/>
      <dgm:spPr/>
      <dgm:t>
        <a:bodyPr/>
        <a:lstStyle/>
        <a:p>
          <a:endParaRPr lang="zh-CN" altLang="en-US"/>
        </a:p>
      </dgm:t>
    </dgm:pt>
    <dgm:pt modelId="{C95F5798-CF4F-4CF4-9968-C58069597145}">
      <dgm:prSet phldrT="[文本]" custT="1"/>
      <dgm:spPr/>
      <dgm:t>
        <a:bodyPr/>
        <a:lstStyle/>
        <a:p>
          <a:r>
            <a:rPr lang="zh-CN" altLang="en-US" sz="1200" dirty="0" smtClean="0"/>
            <a:t>肝硬化</a:t>
          </a:r>
          <a:endParaRPr lang="zh-CN" altLang="en-US" sz="1200" dirty="0"/>
        </a:p>
      </dgm:t>
    </dgm:pt>
    <dgm:pt modelId="{51219765-C579-4DA4-B640-77E38B089F6F}" type="parTrans" cxnId="{C1B0C803-2A7F-47F2-94ED-183907CB0715}">
      <dgm:prSet/>
      <dgm:spPr/>
      <dgm:t>
        <a:bodyPr/>
        <a:lstStyle/>
        <a:p>
          <a:endParaRPr lang="zh-CN" altLang="en-US"/>
        </a:p>
      </dgm:t>
    </dgm:pt>
    <dgm:pt modelId="{79D531F3-86DE-4C4E-BE21-1F6E278E1DEE}" type="sibTrans" cxnId="{C1B0C803-2A7F-47F2-94ED-183907CB0715}">
      <dgm:prSet/>
      <dgm:spPr/>
      <dgm:t>
        <a:bodyPr/>
        <a:lstStyle/>
        <a:p>
          <a:endParaRPr lang="zh-CN" altLang="en-US"/>
        </a:p>
      </dgm:t>
    </dgm:pt>
    <dgm:pt modelId="{F9C8B9F0-0083-4D50-9F5E-A7EDA64E3797}">
      <dgm:prSet phldrT="[文本]" custT="1"/>
      <dgm:spPr/>
      <dgm:t>
        <a:bodyPr/>
        <a:lstStyle/>
        <a:p>
          <a:r>
            <a:rPr lang="zh-CN" altLang="en-US" sz="1200" dirty="0" smtClean="0"/>
            <a:t>肝癌</a:t>
          </a:r>
          <a:endParaRPr lang="zh-CN" altLang="en-US" sz="1200" dirty="0"/>
        </a:p>
      </dgm:t>
    </dgm:pt>
    <dgm:pt modelId="{60492DC8-9153-4D07-8C0C-EA2E348731F5}" type="parTrans" cxnId="{0023CBAA-EF77-4F3B-92A9-53690C2BB024}">
      <dgm:prSet/>
      <dgm:spPr/>
      <dgm:t>
        <a:bodyPr/>
        <a:lstStyle/>
        <a:p>
          <a:endParaRPr lang="zh-CN" altLang="en-US"/>
        </a:p>
      </dgm:t>
    </dgm:pt>
    <dgm:pt modelId="{A538A80C-D1ED-494D-901D-03A583298AAD}" type="sibTrans" cxnId="{0023CBAA-EF77-4F3B-92A9-53690C2BB024}">
      <dgm:prSet/>
      <dgm:spPr/>
      <dgm:t>
        <a:bodyPr/>
        <a:lstStyle/>
        <a:p>
          <a:endParaRPr lang="zh-CN" altLang="en-US"/>
        </a:p>
      </dgm:t>
    </dgm:pt>
    <dgm:pt modelId="{D8F689FC-74F5-4CD0-9B9C-54FFF15456DE}" type="pres">
      <dgm:prSet presAssocID="{AA488374-5326-42D1-9CC1-16E5293FAD83}" presName="arrowDiagram" presStyleCnt="0">
        <dgm:presLayoutVars>
          <dgm:chMax val="5"/>
          <dgm:dir/>
          <dgm:resizeHandles val="exact"/>
        </dgm:presLayoutVars>
      </dgm:prSet>
      <dgm:spPr/>
    </dgm:pt>
    <dgm:pt modelId="{395D26CB-C53D-45DD-836F-924491C69853}" type="pres">
      <dgm:prSet presAssocID="{AA488374-5326-42D1-9CC1-16E5293FAD83}" presName="arrow" presStyleLbl="bgShp" presStyleIdx="0" presStyleCnt="1" custLinFactNeighborX="17719" custLinFactNeighborY="-5223"/>
      <dgm:spPr/>
    </dgm:pt>
    <dgm:pt modelId="{A1B79C00-B39B-4EFD-A572-2D3ECF95C371}" type="pres">
      <dgm:prSet presAssocID="{AA488374-5326-42D1-9CC1-16E5293FAD83}" presName="arrowDiagram3" presStyleCnt="0"/>
      <dgm:spPr/>
    </dgm:pt>
    <dgm:pt modelId="{ABF291F1-30AE-494C-87CD-9F8A8C93A2E8}" type="pres">
      <dgm:prSet presAssocID="{AA9B4D84-1DCF-41F8-96BD-CA2A608D5DAE}" presName="bullet3a" presStyleLbl="node1" presStyleIdx="0" presStyleCnt="3"/>
      <dgm:spPr/>
    </dgm:pt>
    <dgm:pt modelId="{0ECA83FC-54EF-4C3B-A639-6723BB7EF7DA}" type="pres">
      <dgm:prSet presAssocID="{AA9B4D84-1DCF-41F8-96BD-CA2A608D5DAE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E87017-1A67-4FAF-90D6-323D7EB8D73A}" type="pres">
      <dgm:prSet presAssocID="{C95F5798-CF4F-4CF4-9968-C58069597145}" presName="bullet3b" presStyleLbl="node1" presStyleIdx="1" presStyleCnt="3"/>
      <dgm:spPr/>
    </dgm:pt>
    <dgm:pt modelId="{D12F422E-2C92-4E88-891A-49967B1EF263}" type="pres">
      <dgm:prSet presAssocID="{C95F5798-CF4F-4CF4-9968-C5806959714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7F9F45-63DA-4964-9DE6-F382DEAB76F2}" type="pres">
      <dgm:prSet presAssocID="{F9C8B9F0-0083-4D50-9F5E-A7EDA64E3797}" presName="bullet3c" presStyleLbl="node1" presStyleIdx="2" presStyleCnt="3"/>
      <dgm:spPr/>
    </dgm:pt>
    <dgm:pt modelId="{73796270-14E1-479F-B6CC-5F6ACD0864A0}" type="pres">
      <dgm:prSet presAssocID="{F9C8B9F0-0083-4D50-9F5E-A7EDA64E379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FAB0F6-1527-4A44-BF76-0A81A60B5793}" type="presOf" srcId="{AA488374-5326-42D1-9CC1-16E5293FAD83}" destId="{D8F689FC-74F5-4CD0-9B9C-54FFF15456DE}" srcOrd="0" destOrd="0" presId="urn:microsoft.com/office/officeart/2005/8/layout/arrow2"/>
    <dgm:cxn modelId="{AAE2FE48-B76B-4C9E-81EA-922016CF92CE}" type="presOf" srcId="{C95F5798-CF4F-4CF4-9968-C58069597145}" destId="{D12F422E-2C92-4E88-891A-49967B1EF263}" srcOrd="0" destOrd="0" presId="urn:microsoft.com/office/officeart/2005/8/layout/arrow2"/>
    <dgm:cxn modelId="{BF11CFF5-1F1A-4F55-BE50-797F24200E7C}" type="presOf" srcId="{AA9B4D84-1DCF-41F8-96BD-CA2A608D5DAE}" destId="{0ECA83FC-54EF-4C3B-A639-6723BB7EF7DA}" srcOrd="0" destOrd="0" presId="urn:microsoft.com/office/officeart/2005/8/layout/arrow2"/>
    <dgm:cxn modelId="{0023CBAA-EF77-4F3B-92A9-53690C2BB024}" srcId="{AA488374-5326-42D1-9CC1-16E5293FAD83}" destId="{F9C8B9F0-0083-4D50-9F5E-A7EDA64E3797}" srcOrd="2" destOrd="0" parTransId="{60492DC8-9153-4D07-8C0C-EA2E348731F5}" sibTransId="{A538A80C-D1ED-494D-901D-03A583298AAD}"/>
    <dgm:cxn modelId="{40CF709E-206F-4F45-B094-C32B9A20D672}" srcId="{AA488374-5326-42D1-9CC1-16E5293FAD83}" destId="{AA9B4D84-1DCF-41F8-96BD-CA2A608D5DAE}" srcOrd="0" destOrd="0" parTransId="{12465A85-CA22-4CAE-9F44-ED89BE0B12B7}" sibTransId="{1595070D-9959-4C3C-A5D1-B2B11842715E}"/>
    <dgm:cxn modelId="{A7B3EEC4-B4A7-4E36-98DA-74D95B1461D4}" type="presOf" srcId="{F9C8B9F0-0083-4D50-9F5E-A7EDA64E3797}" destId="{73796270-14E1-479F-B6CC-5F6ACD0864A0}" srcOrd="0" destOrd="0" presId="urn:microsoft.com/office/officeart/2005/8/layout/arrow2"/>
    <dgm:cxn modelId="{C1B0C803-2A7F-47F2-94ED-183907CB0715}" srcId="{AA488374-5326-42D1-9CC1-16E5293FAD83}" destId="{C95F5798-CF4F-4CF4-9968-C58069597145}" srcOrd="1" destOrd="0" parTransId="{51219765-C579-4DA4-B640-77E38B089F6F}" sibTransId="{79D531F3-86DE-4C4E-BE21-1F6E278E1DEE}"/>
    <dgm:cxn modelId="{688FC5FB-AE6B-43B3-95D3-930ECA58C325}" type="presParOf" srcId="{D8F689FC-74F5-4CD0-9B9C-54FFF15456DE}" destId="{395D26CB-C53D-45DD-836F-924491C69853}" srcOrd="0" destOrd="0" presId="urn:microsoft.com/office/officeart/2005/8/layout/arrow2"/>
    <dgm:cxn modelId="{E8A5A143-4C19-470E-89EC-2AF862BA23DA}" type="presParOf" srcId="{D8F689FC-74F5-4CD0-9B9C-54FFF15456DE}" destId="{A1B79C00-B39B-4EFD-A572-2D3ECF95C371}" srcOrd="1" destOrd="0" presId="urn:microsoft.com/office/officeart/2005/8/layout/arrow2"/>
    <dgm:cxn modelId="{09A12781-ADF6-40A7-AADF-92AEA6FB2CDF}" type="presParOf" srcId="{A1B79C00-B39B-4EFD-A572-2D3ECF95C371}" destId="{ABF291F1-30AE-494C-87CD-9F8A8C93A2E8}" srcOrd="0" destOrd="0" presId="urn:microsoft.com/office/officeart/2005/8/layout/arrow2"/>
    <dgm:cxn modelId="{2C671A49-E867-45FB-A9FD-76FB974C5E75}" type="presParOf" srcId="{A1B79C00-B39B-4EFD-A572-2D3ECF95C371}" destId="{0ECA83FC-54EF-4C3B-A639-6723BB7EF7DA}" srcOrd="1" destOrd="0" presId="urn:microsoft.com/office/officeart/2005/8/layout/arrow2"/>
    <dgm:cxn modelId="{6C8F1E3F-1165-4275-9BDA-9ADE7D47DBE6}" type="presParOf" srcId="{A1B79C00-B39B-4EFD-A572-2D3ECF95C371}" destId="{98E87017-1A67-4FAF-90D6-323D7EB8D73A}" srcOrd="2" destOrd="0" presId="urn:microsoft.com/office/officeart/2005/8/layout/arrow2"/>
    <dgm:cxn modelId="{F76879A8-A5FC-4E7C-A3F1-92353DACB9B2}" type="presParOf" srcId="{A1B79C00-B39B-4EFD-A572-2D3ECF95C371}" destId="{D12F422E-2C92-4E88-891A-49967B1EF263}" srcOrd="3" destOrd="0" presId="urn:microsoft.com/office/officeart/2005/8/layout/arrow2"/>
    <dgm:cxn modelId="{92030779-D7CA-48AE-A2D8-44ED9062F39A}" type="presParOf" srcId="{A1B79C00-B39B-4EFD-A572-2D3ECF95C371}" destId="{747F9F45-63DA-4964-9DE6-F382DEAB76F2}" srcOrd="4" destOrd="0" presId="urn:microsoft.com/office/officeart/2005/8/layout/arrow2"/>
    <dgm:cxn modelId="{34A2C4DA-5AF1-4FFD-AF3E-3F27A63560CE}" type="presParOf" srcId="{A1B79C00-B39B-4EFD-A572-2D3ECF95C371}" destId="{73796270-14E1-479F-B6CC-5F6ACD0864A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5D26CB-C53D-45DD-836F-924491C69853}">
      <dsp:nvSpPr>
        <dsp:cNvPr id="0" name=""/>
        <dsp:cNvSpPr/>
      </dsp:nvSpPr>
      <dsp:spPr>
        <a:xfrm>
          <a:off x="0" y="0"/>
          <a:ext cx="6096000" cy="380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291F1-30AE-494C-87CD-9F8A8C93A2E8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A83FC-54EF-4C3B-A639-6723BB7EF7DA}">
      <dsp:nvSpPr>
        <dsp:cNvPr id="0" name=""/>
        <dsp:cNvSpPr/>
      </dsp:nvSpPr>
      <dsp:spPr>
        <a:xfrm>
          <a:off x="853440" y="2835909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乙肝</a:t>
          </a:r>
          <a:endParaRPr lang="zh-CN" altLang="en-US" sz="1200" kern="1200" dirty="0"/>
        </a:p>
      </dsp:txBody>
      <dsp:txXfrm>
        <a:off x="853440" y="2835909"/>
        <a:ext cx="1420368" cy="1101090"/>
      </dsp:txXfrm>
    </dsp:sp>
    <dsp:sp modelId="{98E87017-1A67-4FAF-90D6-323D7EB8D73A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F422E-2C92-4E88-891A-49967B1EF263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肝硬化</a:t>
          </a:r>
          <a:endParaRPr lang="zh-CN" altLang="en-US" sz="1200" kern="1200" dirty="0"/>
        </a:p>
      </dsp:txBody>
      <dsp:txXfrm>
        <a:off x="2316480" y="1864359"/>
        <a:ext cx="1463040" cy="2072640"/>
      </dsp:txXfrm>
    </dsp:sp>
    <dsp:sp modelId="{747F9F45-63DA-4964-9DE6-F382DEAB76F2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96270-14E1-479F-B6CC-5F6ACD0864A0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肝癌</a:t>
          </a:r>
          <a:endParaRPr lang="zh-CN" altLang="en-US" sz="1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5E82-896B-4AF9-9D59-5A1B3E050E40}" type="datetimeFigureOut">
              <a:rPr lang="zh-CN" altLang="en-US" smtClean="0"/>
              <a:pPr/>
              <a:t>2012/11/16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5AAB1-EA30-4FDB-84A6-3FA748F18C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196752"/>
            <a:ext cx="6670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疾病进程性甲基化变化分析方法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348880"/>
            <a:ext cx="787747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Summary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，使用两种算法对甲基化区域进行评估增加其（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Detection Power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，使用双阈值差异分析方法降低实验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FDR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False Discovery Rate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，筛选出了伴随疾病进行过程中，动态变化中的甲基化区域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基因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，以基因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基因互作为背景，构建了差异甲基化基因的基因互作网络</a:t>
            </a: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5661248"/>
            <a:ext cx="8604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结论：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，</a:t>
            </a:r>
            <a:r>
              <a:rPr lang="en-US" altLang="zh-CN" sz="1400" b="1" dirty="0" smtClean="0"/>
              <a:t>MACS</a:t>
            </a:r>
            <a:r>
              <a:rPr lang="zh-CN" altLang="en-US" sz="1400" b="1" dirty="0" smtClean="0"/>
              <a:t>分析方法是</a:t>
            </a:r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中方法中寻找差异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进程甲基化区域最高效的方法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，</a:t>
            </a:r>
            <a:r>
              <a:rPr lang="en-US" altLang="zh-CN" sz="1400" b="1" dirty="0" smtClean="0"/>
              <a:t>BALM</a:t>
            </a:r>
            <a:r>
              <a:rPr lang="zh-CN" altLang="en-US" sz="1400" b="1" dirty="0" smtClean="0"/>
              <a:t>是分辨率最高的方法，但假阳性率可能会很高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，三种方法都证实：从</a:t>
            </a:r>
            <a:r>
              <a:rPr lang="en-US" altLang="zh-CN" sz="1400" b="1" dirty="0" err="1" smtClean="0"/>
              <a:t>hbv</a:t>
            </a:r>
            <a:r>
              <a:rPr lang="zh-CN" altLang="en-US" sz="1400" b="1" dirty="0" smtClean="0"/>
              <a:t>到</a:t>
            </a:r>
            <a:r>
              <a:rPr lang="en-US" altLang="zh-CN" sz="1400" b="1" dirty="0" smtClean="0"/>
              <a:t>Cirrhosis</a:t>
            </a:r>
            <a:r>
              <a:rPr lang="zh-CN" altLang="en-US" sz="1400" b="1" dirty="0" smtClean="0"/>
              <a:t>到</a:t>
            </a:r>
            <a:r>
              <a:rPr lang="en-US" altLang="zh-CN" sz="1400" b="1" dirty="0" err="1" smtClean="0"/>
              <a:t>hcc</a:t>
            </a:r>
            <a:r>
              <a:rPr lang="zh-CN" altLang="en-US" sz="1400" b="1" dirty="0" smtClean="0"/>
              <a:t>，局部甲基化的总区域应该逐渐增加，但从正常到肝硬化阶段甲基化区域增加程度最高</a:t>
            </a:r>
            <a:br>
              <a:rPr lang="zh-CN" altLang="en-US" sz="1400" b="1" dirty="0" smtClean="0"/>
            </a:br>
            <a:endParaRPr lang="zh-CN" altLang="en-US" sz="1400" b="1" dirty="0"/>
          </a:p>
        </p:txBody>
      </p:sp>
      <p:sp>
        <p:nvSpPr>
          <p:cNvPr id="6" name="矩形 5"/>
          <p:cNvSpPr/>
          <p:nvPr/>
        </p:nvSpPr>
        <p:spPr>
          <a:xfrm>
            <a:off x="323528" y="980728"/>
            <a:ext cx="3312368" cy="3384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3928" y="4705399"/>
            <a:ext cx="4923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MACS</a:t>
            </a:r>
            <a:r>
              <a:rPr lang="zh-CN" altLang="en-US" sz="1400" b="1" dirty="0" smtClean="0"/>
              <a:t>分析方法（下一页</a:t>
            </a:r>
            <a:r>
              <a:rPr lang="en-US" altLang="zh-CN" sz="1400" b="1" dirty="0" smtClean="0"/>
              <a:t>BALM</a:t>
            </a:r>
            <a:r>
              <a:rPr lang="zh-CN" altLang="en-US" sz="1400" b="1" dirty="0" smtClean="0"/>
              <a:t>方法和</a:t>
            </a:r>
            <a:r>
              <a:rPr lang="en-US" altLang="zh-CN" sz="1400" b="1" dirty="0" smtClean="0"/>
              <a:t>MACS</a:t>
            </a:r>
            <a:r>
              <a:rPr lang="zh-CN" altLang="en-US" sz="1400" b="1" dirty="0" smtClean="0"/>
              <a:t>方法有相同结论）</a:t>
            </a:r>
            <a:endParaRPr lang="zh-CN" altLang="en-US" sz="1400" b="1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1052736"/>
          <a:ext cx="3314700" cy="3238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6588"/>
                <a:gridCol w="725986"/>
                <a:gridCol w="687776"/>
                <a:gridCol w="974350"/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All From Normal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Peak(I)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Coverage(bp)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HBV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63417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433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844308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Cirrhosis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124483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877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1944799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101522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985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2341420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All Near Stage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Peak(I)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Coverage(bp)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HBV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63417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844308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Cirrhosis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40740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279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536638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27936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412019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Stage Biomarker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Biomarker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Peak(I)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Coverage(bp)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Early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27936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412019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21275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445105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16809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452230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504" y="4509120"/>
            <a:ext cx="618265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Early: (S3-S4)n(S1-S4)nS2</a:t>
            </a:r>
          </a:p>
          <a:p>
            <a:r>
              <a:rPr lang="en-US" altLang="zh-CN" dirty="0" smtClean="0"/>
              <a:t>MID:  (S1-S3)n(S1-S4)nS2</a:t>
            </a:r>
          </a:p>
          <a:p>
            <a:r>
              <a:rPr lang="en-US" altLang="zh-CN" dirty="0" smtClean="0"/>
              <a:t>Late: (S2-S4)n(S2-S1)n(S2-S3)</a:t>
            </a:r>
          </a:p>
          <a:p>
            <a:r>
              <a:rPr lang="zh-CN" altLang="en-US" sz="1400" b="1" dirty="0" smtClean="0"/>
              <a:t>为保证相交的两个</a:t>
            </a:r>
            <a:r>
              <a:rPr lang="en-US" altLang="zh-CN" sz="1400" b="1" dirty="0" smtClean="0"/>
              <a:t>peak</a:t>
            </a:r>
            <a:r>
              <a:rPr lang="zh-CN" altLang="en-US" sz="1400" b="1" dirty="0" smtClean="0"/>
              <a:t>表示同一个位置，要求两个片段之间的交集</a:t>
            </a:r>
            <a:r>
              <a:rPr lang="en-US" altLang="zh-CN" sz="1400" b="1" dirty="0" smtClean="0"/>
              <a:t>great&gt;80%</a:t>
            </a:r>
          </a:p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2699792" y="1886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19672" y="908720"/>
          <a:ext cx="4368800" cy="308800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42290"/>
                <a:gridCol w="685302"/>
                <a:gridCol w="685302"/>
                <a:gridCol w="685302"/>
                <a:gridCol w="685302"/>
                <a:gridCol w="685302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0.85_balm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1083607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952323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1531693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2069430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1225958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0.8_balm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1109840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996583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1566291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2104139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1248805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0.9_balm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843686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737594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1134056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1655825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932840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0.95_balm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482628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409076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466560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597356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497112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0.96_balm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409667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346291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389226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452864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421548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0.97_balm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331223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280286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312637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337631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341225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6228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u="none" strike="noStrike" dirty="0" smtClean="0">
                          <a:solidFill>
                            <a:srgbClr val="FF0000"/>
                          </a:solidFill>
                        </a:rPr>
                        <a:t>0.975_balm</a:t>
                      </a:r>
                      <a:endParaRPr lang="en-US" altLang="zh-CN" sz="1100" b="1" i="0" u="none" strike="noStrike" dirty="0" smtClean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286529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242262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271847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286136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297721</a:t>
                      </a: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</a:rPr>
                        <a:t>0.98_balm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chemeClr val="tx1"/>
                          </a:solidFill>
                        </a:rPr>
                        <a:t>238593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chemeClr val="tx1"/>
                          </a:solidFill>
                        </a:rPr>
                        <a:t>201201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chemeClr val="tx1"/>
                          </a:solidFill>
                        </a:rPr>
                        <a:t>229473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chemeClr val="tx1"/>
                          </a:solidFill>
                        </a:rPr>
                        <a:t>235737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u="none" strike="noStrike" dirty="0">
                          <a:solidFill>
                            <a:schemeClr val="tx1"/>
                          </a:solidFill>
                        </a:rPr>
                        <a:t>251324</a:t>
                      </a:r>
                      <a:endParaRPr lang="en-US" altLang="zh-CN" sz="1100" b="0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0.985_balm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186474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156223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182315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184795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200263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0.99_balm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129838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107265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129694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130858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142597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75_macs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291804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277172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260655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224441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299811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</a:rPr>
                        <a:t>150_macs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</a:rPr>
                        <a:t>261821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249819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277172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184542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</a:rPr>
                        <a:t>257642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250_macs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340982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247706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222224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259429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252279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300_macs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328220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249819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225178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271457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256538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350_macs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334782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325788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338408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180727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256538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450_macs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338753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248415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339790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271457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256538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550_macs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338753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330813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339790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285245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353728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9592" y="332656"/>
            <a:ext cx="552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Supplementary 1 Parameter selection of BALM and MACS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005064"/>
            <a:ext cx="644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Result, we choose d=150 for MACS and </a:t>
            </a:r>
            <a:r>
              <a:rPr lang="en-US" altLang="zh-CN" dirty="0" err="1" smtClean="0"/>
              <a:t>thresthold</a:t>
            </a:r>
            <a:r>
              <a:rPr lang="en-US" altLang="zh-CN" dirty="0" smtClean="0"/>
              <a:t>=0.975 for BALM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5656" y="4365104"/>
          <a:ext cx="4825998" cy="17145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26974"/>
                <a:gridCol w="726289"/>
                <a:gridCol w="688063"/>
                <a:gridCol w="974756"/>
                <a:gridCol w="821853"/>
                <a:gridCol w="688063"/>
              </a:tblGrid>
              <a:tr h="190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supplementary 2, average d of MACS Peaks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FF0000"/>
                          </a:solidFill>
                        </a:rPr>
                        <a:t>d150</a:t>
                      </a:r>
                      <a:endParaRPr lang="en-US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163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168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</a:rPr>
                        <a:t>174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>
                          <a:solidFill>
                            <a:srgbClr val="FF0000"/>
                          </a:solidFill>
                        </a:rPr>
                        <a:t>171</a:t>
                      </a:r>
                      <a:endParaRPr lang="en-US" altLang="zh-CN" sz="1100" b="1" i="0" u="none" strike="noStrike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u="none" strike="noStrike" dirty="0">
                          <a:solidFill>
                            <a:srgbClr val="FF0000"/>
                          </a:solidFill>
                        </a:rPr>
                        <a:t>173</a:t>
                      </a:r>
                      <a:endParaRPr lang="en-US" altLang="zh-CN" sz="11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95536" y="1970837"/>
          <a:ext cx="3314700" cy="952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6588"/>
                <a:gridCol w="725986"/>
                <a:gridCol w="687776"/>
                <a:gridCol w="974350"/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All From Normal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Disease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Peak(I)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Coverage(bp)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HBV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63417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433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844308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Cirrhosis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124483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877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1944799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HCC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101522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985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2341420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3699029"/>
          <a:ext cx="3314700" cy="9525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26588"/>
                <a:gridCol w="725986"/>
                <a:gridCol w="687776"/>
                <a:gridCol w="974350"/>
              </a:tblGrid>
              <a:tr h="1905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Stage Biomarker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Biomarker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Peak(I)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Coverage(bp)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Early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27936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412019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21275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249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/>
                        <a:t>445105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Late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16809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229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/>
                        <a:t>452230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1520" y="4851157"/>
            <a:ext cx="860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结论：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从</a:t>
            </a:r>
            <a:r>
              <a:rPr lang="en-US" altLang="zh-CN" sz="1400" b="1" dirty="0" err="1" smtClean="0"/>
              <a:t>hbv</a:t>
            </a:r>
            <a:r>
              <a:rPr lang="zh-CN" altLang="en-US" sz="1400" b="1" dirty="0" smtClean="0"/>
              <a:t>到</a:t>
            </a:r>
            <a:r>
              <a:rPr lang="en-US" altLang="zh-CN" sz="1400" b="1" dirty="0" smtClean="0"/>
              <a:t>Cirrhosis</a:t>
            </a:r>
            <a:r>
              <a:rPr lang="zh-CN" altLang="en-US" sz="1400" b="1" dirty="0" smtClean="0"/>
              <a:t>到</a:t>
            </a:r>
            <a:r>
              <a:rPr lang="en-US" altLang="zh-CN" sz="1400" b="1" dirty="0" err="1" smtClean="0"/>
              <a:t>hcc</a:t>
            </a:r>
            <a:r>
              <a:rPr lang="zh-CN" altLang="en-US" sz="1400" b="1" dirty="0" smtClean="0"/>
              <a:t>，每个阶段都有新的甲基化区域（基因）的出现，并且每个阶段所涉及的</a:t>
            </a:r>
            <a:r>
              <a:rPr lang="en-US" altLang="zh-CN" sz="1400" b="1" dirty="0" smtClean="0"/>
              <a:t>Genome</a:t>
            </a:r>
            <a:r>
              <a:rPr lang="zh-CN" altLang="en-US" sz="1400" b="1" dirty="0" smtClean="0"/>
              <a:t>上的区域也在增加。</a:t>
            </a:r>
            <a:br>
              <a:rPr lang="zh-CN" altLang="en-US" sz="1400" b="1" dirty="0" smtClean="0"/>
            </a:br>
            <a:endParaRPr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78949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结论：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从</a:t>
            </a:r>
            <a:r>
              <a:rPr lang="en-US" altLang="zh-CN" sz="1400" b="1" dirty="0" err="1" smtClean="0"/>
              <a:t>hbv</a:t>
            </a:r>
            <a:r>
              <a:rPr lang="zh-CN" altLang="en-US" sz="1400" b="1" dirty="0" smtClean="0"/>
              <a:t>到</a:t>
            </a:r>
            <a:r>
              <a:rPr lang="en-US" altLang="zh-CN" sz="1400" b="1" dirty="0" smtClean="0"/>
              <a:t>Cirrhosis</a:t>
            </a:r>
            <a:r>
              <a:rPr lang="zh-CN" altLang="en-US" sz="1400" b="1" dirty="0" smtClean="0"/>
              <a:t>到</a:t>
            </a:r>
            <a:r>
              <a:rPr lang="en-US" altLang="zh-CN" sz="1400" b="1" dirty="0" err="1" smtClean="0"/>
              <a:t>hcc</a:t>
            </a:r>
            <a:r>
              <a:rPr lang="zh-CN" altLang="en-US" sz="1400" b="1" dirty="0" smtClean="0"/>
              <a:t>，局部甲基化的总区域应该逐渐增加，甲基化区域涉及的基因数量也逐渐增加。</a:t>
            </a:r>
            <a:endParaRPr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980728"/>
            <a:ext cx="860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疾病进程中</a:t>
            </a:r>
            <a:r>
              <a:rPr lang="en-US" altLang="zh-CN" sz="2000" b="1" dirty="0" smtClean="0"/>
              <a:t>Peak</a:t>
            </a:r>
            <a:r>
              <a:rPr lang="zh-CN" altLang="en-US" sz="2000" b="1" dirty="0" smtClean="0"/>
              <a:t>数，受累</a:t>
            </a:r>
            <a:r>
              <a:rPr lang="en-US" altLang="zh-CN" sz="2000" b="1" dirty="0" smtClean="0"/>
              <a:t>Gene</a:t>
            </a:r>
            <a:r>
              <a:rPr lang="zh-CN" altLang="en-US" sz="2000" b="1" dirty="0" smtClean="0"/>
              <a:t>数，总受累碱基数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332656"/>
            <a:ext cx="168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BALM</a:t>
            </a:r>
            <a:r>
              <a:rPr lang="zh-CN" altLang="en-US" b="1" dirty="0" smtClean="0"/>
              <a:t>分析方法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5536" y="908720"/>
          <a:ext cx="4826000" cy="1524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27100"/>
                <a:gridCol w="723900"/>
                <a:gridCol w="685800"/>
                <a:gridCol w="977900"/>
                <a:gridCol w="8255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UMR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EACFL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regionNum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siteNum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FDR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33367247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691954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759604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97.64%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32085137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426803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492815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97.93%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36060058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1054927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859020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86.46%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36639480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224185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67600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-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31788766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1248805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1423551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89.12%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Unique mapped reads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050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Estimated average </a:t>
                      </a:r>
                      <a:r>
                        <a:rPr lang="en-US" sz="1100" u="none" strike="noStrike" dirty="0" err="1"/>
                        <a:t>ChIP</a:t>
                      </a:r>
                      <a:r>
                        <a:rPr lang="en-US" sz="1100" u="none" strike="noStrike" dirty="0"/>
                        <a:t> fragment length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0" y="24928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528" y="690860"/>
          <a:ext cx="8424942" cy="16580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56774"/>
                <a:gridCol w="456774"/>
                <a:gridCol w="456774"/>
                <a:gridCol w="456774"/>
                <a:gridCol w="456774"/>
                <a:gridCol w="549820"/>
                <a:gridCol w="566738"/>
                <a:gridCol w="456774"/>
                <a:gridCol w="456774"/>
                <a:gridCol w="456774"/>
                <a:gridCol w="456774"/>
                <a:gridCol w="456774"/>
                <a:gridCol w="456774"/>
                <a:gridCol w="456774"/>
                <a:gridCol w="456774"/>
                <a:gridCol w="456774"/>
                <a:gridCol w="456774"/>
                <a:gridCol w="456774"/>
              </a:tblGrid>
              <a:tr h="301124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chemeClr val="tx1"/>
                          </a:solidFill>
                        </a:rPr>
                        <a:t>B_0.8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</a:rPr>
                        <a:t>B_0.9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</a:rPr>
                        <a:t>B_0.975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B_0.99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solidFill>
                            <a:srgbClr val="FF0000"/>
                          </a:solidFill>
                        </a:rPr>
                        <a:t>M.150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M.300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M.350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M.450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M.550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S1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chemeClr val="tx1"/>
                          </a:solidFill>
                        </a:rPr>
                        <a:t>1109840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1083607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843686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482628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409667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331223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286529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238593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186474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129838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291804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261821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340982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328220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334782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338753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338753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505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chemeClr val="tx1"/>
                          </a:solidFill>
                        </a:rPr>
                        <a:t>996583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952323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737594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409076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346291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280286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242262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201201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156223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107265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277172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249819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247706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249819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325788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248415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330813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S3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chemeClr val="tx1"/>
                          </a:solidFill>
                        </a:rPr>
                        <a:t>1566291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1531693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1134056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466560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389226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312637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271847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229473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182315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129694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260655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223698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222224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225178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338408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339790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339790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S4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chemeClr val="tx1"/>
                          </a:solidFill>
                        </a:rPr>
                        <a:t>2104139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2069430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1655825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597356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452864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337631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286136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235737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184795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130858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224441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184542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259429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271457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180727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271457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285245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30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/>
                        <a:t>S5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chemeClr val="tx1"/>
                          </a:solidFill>
                        </a:rPr>
                        <a:t>1248805</a:t>
                      </a:r>
                      <a:endParaRPr lang="en-US" altLang="zh-CN" sz="1000" b="1" i="0" u="none" strike="noStrike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1225958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932840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497112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421548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341225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297721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251324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200263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142597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299811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solidFill>
                            <a:srgbClr val="FF0000"/>
                          </a:solidFill>
                        </a:rPr>
                        <a:t>257642</a:t>
                      </a:r>
                      <a:endParaRPr lang="en-US" altLang="zh-CN" sz="1000" b="1" i="0" u="none" strike="noStrike" dirty="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252279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256538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256538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/>
                        <a:t>256538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/>
                        <a:t>353728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7504" y="5229200"/>
          <a:ext cx="4419600" cy="1524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85800"/>
                <a:gridCol w="685800"/>
                <a:gridCol w="825500"/>
                <a:gridCol w="850900"/>
                <a:gridCol w="6858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163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d75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/>
                        <a:t>106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111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572000" y="23488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2267744" y="188640"/>
            <a:ext cx="5381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甲基化区域检出方法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组合优化（</a:t>
            </a:r>
            <a:r>
              <a:rPr lang="en-US" altLang="zh-CN" b="1" dirty="0" smtClean="0"/>
              <a:t> BALM +MACS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7" y="5229200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结论： 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BALM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MACS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都具有较强的甲基化区域搜寻能力，但是各自都有不足，两者互不能够找到更多的阳性甲基化区域。此外通过对各自参数优化发现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BALM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对参数的敏感程度较低，结果稳定性高。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MACS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参数较为敏感，需要进行尝试，确定最佳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值。</a:t>
            </a:r>
            <a:endParaRPr lang="en-US" altLang="zh-CN" sz="105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05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05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最终我们选用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MACS(d=150)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BALM(threshold=0.975)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的并集作为阳性甲基化区域，以增加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MBD-</a:t>
            </a:r>
            <a:r>
              <a:rPr lang="en-US" altLang="zh-CN" sz="1050" b="1" dirty="0" err="1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seq</a:t>
            </a:r>
            <a:r>
              <a:rPr lang="zh-CN" altLang="en-US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搜寻甲基化区域的</a:t>
            </a:r>
            <a:r>
              <a:rPr lang="en-US" altLang="zh-CN" sz="105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Power</a:t>
            </a:r>
            <a:endParaRPr lang="zh-CN" altLang="en-US" sz="105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97870" y="1268760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" name="椭圆 2"/>
          <p:cNvSpPr/>
          <p:nvPr/>
        </p:nvSpPr>
        <p:spPr>
          <a:xfrm>
            <a:off x="1673934" y="1268760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" name="椭圆 3"/>
          <p:cNvSpPr/>
          <p:nvPr/>
        </p:nvSpPr>
        <p:spPr>
          <a:xfrm>
            <a:off x="1169878" y="2420888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椭圆 4"/>
          <p:cNvSpPr/>
          <p:nvPr/>
        </p:nvSpPr>
        <p:spPr>
          <a:xfrm>
            <a:off x="1745942" y="2420888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椭圆 5"/>
          <p:cNvSpPr/>
          <p:nvPr/>
        </p:nvSpPr>
        <p:spPr>
          <a:xfrm>
            <a:off x="1097870" y="3628162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椭圆 6"/>
          <p:cNvSpPr/>
          <p:nvPr/>
        </p:nvSpPr>
        <p:spPr>
          <a:xfrm>
            <a:off x="1673934" y="3628162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椭圆 7"/>
          <p:cNvSpPr/>
          <p:nvPr/>
        </p:nvSpPr>
        <p:spPr>
          <a:xfrm>
            <a:off x="1169878" y="4780290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" name="椭圆 8"/>
          <p:cNvSpPr/>
          <p:nvPr/>
        </p:nvSpPr>
        <p:spPr>
          <a:xfrm>
            <a:off x="1745942" y="4780290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1710446" y="110499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S1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745942" y="2238980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S2</a:t>
            </a:r>
            <a:endParaRPr lang="zh-CN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601926" y="342900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S3</a:t>
            </a:r>
            <a:endParaRPr lang="zh-CN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1745942" y="4615244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S4</a:t>
            </a:r>
            <a:endParaRPr lang="zh-CN" altLang="en-US" sz="1050" dirty="0"/>
          </a:p>
        </p:txBody>
      </p:sp>
      <p:sp>
        <p:nvSpPr>
          <p:cNvPr id="15" name="右箭头 14"/>
          <p:cNvSpPr/>
          <p:nvPr/>
        </p:nvSpPr>
        <p:spPr>
          <a:xfrm>
            <a:off x="2862574" y="2060848"/>
            <a:ext cx="216024" cy="1080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3" name="矩形 22"/>
          <p:cNvSpPr/>
          <p:nvPr/>
        </p:nvSpPr>
        <p:spPr>
          <a:xfrm>
            <a:off x="1601926" y="1576346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206853</a:t>
            </a:r>
            <a:endParaRPr lang="en-US" altLang="zh-CN" sz="105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7870" y="1590908"/>
            <a:ext cx="576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549</a:t>
            </a:r>
            <a:r>
              <a:rPr lang="en-US" altLang="zh-CN" sz="1050" b="1" dirty="0" smtClean="0"/>
              <a:t>6</a:t>
            </a:r>
            <a:r>
              <a:rPr lang="en-US" altLang="zh-CN" sz="1050" dirty="0" smtClean="0"/>
              <a:t>8</a:t>
            </a:r>
            <a:endParaRPr lang="zh-CN" altLang="en-US" sz="1050" b="1" dirty="0"/>
          </a:p>
        </p:txBody>
      </p:sp>
      <p:sp>
        <p:nvSpPr>
          <p:cNvPr id="27" name="矩形 26"/>
          <p:cNvSpPr/>
          <p:nvPr/>
        </p:nvSpPr>
        <p:spPr>
          <a:xfrm>
            <a:off x="774342" y="908720"/>
            <a:ext cx="1206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MACS(150bp)</a:t>
            </a:r>
            <a:endParaRPr lang="zh-CN" altLang="en-US" sz="1400" b="1" dirty="0"/>
          </a:p>
        </p:txBody>
      </p:sp>
      <p:sp>
        <p:nvSpPr>
          <p:cNvPr id="28" name="矩形 27"/>
          <p:cNvSpPr/>
          <p:nvPr/>
        </p:nvSpPr>
        <p:spPr>
          <a:xfrm>
            <a:off x="2033974" y="908720"/>
            <a:ext cx="1152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BLAM(0.975)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>
          <a:xfrm>
            <a:off x="1673934" y="2869798"/>
            <a:ext cx="6564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192746</a:t>
            </a:r>
            <a:endParaRPr lang="en-US" altLang="zh-CN" sz="105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29918" y="3861048"/>
            <a:ext cx="7200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201756</a:t>
            </a:r>
            <a:endParaRPr lang="zh-CN" altLang="en-US" sz="1050" dirty="0"/>
          </a:p>
        </p:txBody>
      </p:sp>
      <p:sp>
        <p:nvSpPr>
          <p:cNvPr id="31" name="矩形 30"/>
          <p:cNvSpPr/>
          <p:nvPr/>
        </p:nvSpPr>
        <p:spPr>
          <a:xfrm>
            <a:off x="1673934" y="5047292"/>
            <a:ext cx="8867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179444</a:t>
            </a:r>
            <a:endParaRPr lang="zh-CN" altLang="en-US" sz="105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230726" y="1484784"/>
          <a:ext cx="3096344" cy="119176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19269"/>
                <a:gridCol w="928903"/>
                <a:gridCol w="774086"/>
                <a:gridCol w="774086"/>
              </a:tblGrid>
              <a:tr h="179294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MACS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BALM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Share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7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549</a:t>
                      </a:r>
                      <a:r>
                        <a:rPr lang="en-US" altLang="zh-CN" sz="1100" b="1" u="none" strike="noStrike" dirty="0"/>
                        <a:t>6</a:t>
                      </a:r>
                      <a:r>
                        <a:rPr lang="en-US" altLang="zh-CN" sz="1100" u="none" strike="noStrike" dirty="0"/>
                        <a:t>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66499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206853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7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57073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42374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192746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179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21942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/>
                        <a:t>59842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201756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18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/>
                        <a:t>s4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5098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/>
                        <a:t>95689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179444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  <a:tr h="255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/>
                        <a:t>s5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37139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65561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/>
                        <a:t>220503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2033974" y="1844824"/>
            <a:ext cx="7200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66499</a:t>
            </a:r>
            <a:endParaRPr lang="zh-CN" altLang="en-US" sz="1050" dirty="0"/>
          </a:p>
        </p:txBody>
      </p:sp>
      <p:sp>
        <p:nvSpPr>
          <p:cNvPr id="34" name="矩形 33"/>
          <p:cNvSpPr/>
          <p:nvPr/>
        </p:nvSpPr>
        <p:spPr>
          <a:xfrm>
            <a:off x="1241886" y="2743036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57073</a:t>
            </a:r>
            <a:endParaRPr lang="zh-CN" altLang="en-US" sz="1050" dirty="0"/>
          </a:p>
        </p:txBody>
      </p:sp>
      <p:sp>
        <p:nvSpPr>
          <p:cNvPr id="35" name="矩形 34"/>
          <p:cNvSpPr/>
          <p:nvPr/>
        </p:nvSpPr>
        <p:spPr>
          <a:xfrm>
            <a:off x="2105982" y="2564904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42374</a:t>
            </a:r>
            <a:endParaRPr lang="zh-CN" altLang="en-US" sz="1050" dirty="0"/>
          </a:p>
        </p:txBody>
      </p:sp>
      <p:sp>
        <p:nvSpPr>
          <p:cNvPr id="36" name="矩形 35"/>
          <p:cNvSpPr/>
          <p:nvPr/>
        </p:nvSpPr>
        <p:spPr>
          <a:xfrm>
            <a:off x="1097870" y="3789040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21942</a:t>
            </a:r>
            <a:endParaRPr lang="zh-CN" altLang="en-US" sz="1050" dirty="0"/>
          </a:p>
        </p:txBody>
      </p:sp>
      <p:sp>
        <p:nvSpPr>
          <p:cNvPr id="37" name="矩形 36"/>
          <p:cNvSpPr/>
          <p:nvPr/>
        </p:nvSpPr>
        <p:spPr>
          <a:xfrm>
            <a:off x="2105982" y="3823156"/>
            <a:ext cx="5600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59842</a:t>
            </a:r>
            <a:endParaRPr lang="zh-CN" altLang="en-US" sz="1050" dirty="0"/>
          </a:p>
        </p:txBody>
      </p:sp>
      <p:sp>
        <p:nvSpPr>
          <p:cNvPr id="38" name="矩形 37"/>
          <p:cNvSpPr/>
          <p:nvPr/>
        </p:nvSpPr>
        <p:spPr>
          <a:xfrm>
            <a:off x="1169878" y="4941168"/>
            <a:ext cx="5277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zh-CN" sz="1050" dirty="0" smtClean="0"/>
              <a:t>5098</a:t>
            </a:r>
            <a:endParaRPr lang="en-US" altLang="zh-CN" sz="105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77990" y="5157192"/>
            <a:ext cx="576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95689</a:t>
            </a:r>
            <a:endParaRPr lang="zh-CN" altLang="en-US" sz="1050" dirty="0"/>
          </a:p>
        </p:txBody>
      </p:sp>
      <p:sp>
        <p:nvSpPr>
          <p:cNvPr id="40" name="矩形 39"/>
          <p:cNvSpPr/>
          <p:nvPr/>
        </p:nvSpPr>
        <p:spPr>
          <a:xfrm>
            <a:off x="1475656" y="188640"/>
            <a:ext cx="6966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差异甲基化区域检出方法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双重阈值法（</a:t>
            </a:r>
            <a:r>
              <a:rPr lang="en-US" altLang="zh-CN" b="1" dirty="0" smtClean="0"/>
              <a:t>Dual-threshold Method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5152428" y="5157192"/>
            <a:ext cx="2750706" cy="1224136"/>
            <a:chOff x="2555776" y="1556792"/>
            <a:chExt cx="2750706" cy="1224136"/>
          </a:xfrm>
        </p:grpSpPr>
        <p:sp>
          <p:nvSpPr>
            <p:cNvPr id="41" name="右箭头 40"/>
            <p:cNvSpPr/>
            <p:nvPr/>
          </p:nvSpPr>
          <p:spPr>
            <a:xfrm>
              <a:off x="2987824" y="2420888"/>
              <a:ext cx="2318658" cy="36004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右箭头 41"/>
            <p:cNvSpPr/>
            <p:nvPr/>
          </p:nvSpPr>
          <p:spPr>
            <a:xfrm>
              <a:off x="3779912" y="1988840"/>
              <a:ext cx="1512168" cy="36004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右箭头 42"/>
            <p:cNvSpPr/>
            <p:nvPr/>
          </p:nvSpPr>
          <p:spPr>
            <a:xfrm>
              <a:off x="4384779" y="1556792"/>
              <a:ext cx="907301" cy="36004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3928" y="1590908"/>
              <a:ext cx="504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rgbClr val="FF0000"/>
                  </a:solidFill>
                </a:rPr>
                <a:t>肝癌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31840" y="2060848"/>
              <a:ext cx="720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rgbClr val="FF0000"/>
                  </a:solidFill>
                </a:rPr>
                <a:t>肝硬化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55776" y="2492896"/>
              <a:ext cx="504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b="1" dirty="0" smtClean="0">
                  <a:solidFill>
                    <a:srgbClr val="FF0000"/>
                  </a:solidFill>
                </a:rPr>
                <a:t>肝炎</a:t>
              </a:r>
              <a:endParaRPr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3222614" y="2996952"/>
            <a:ext cx="5584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Pattern A</a:t>
            </a:r>
            <a:r>
              <a:rPr lang="zh-CN" altLang="en-US" sz="1600" dirty="0" smtClean="0"/>
              <a:t>， 严进宽出</a:t>
            </a:r>
            <a:r>
              <a:rPr lang="en-US" altLang="zh-CN" sz="1600" dirty="0" smtClean="0"/>
              <a:t>: </a:t>
            </a:r>
            <a:r>
              <a:rPr lang="zh-CN" altLang="en-US" sz="1600" b="1" dirty="0" smtClean="0"/>
              <a:t>双重阈值法</a:t>
            </a:r>
            <a:r>
              <a:rPr lang="en-US" altLang="zh-CN" sz="1600" b="1" dirty="0" smtClean="0"/>
              <a:t>I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Dual-threshold Method</a:t>
            </a:r>
            <a:r>
              <a:rPr lang="zh-CN" altLang="en-US" sz="1600" b="1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筛选甲基化片段时， </a:t>
            </a:r>
            <a:r>
              <a:rPr lang="en-US" altLang="zh-CN" sz="1600" dirty="0" smtClean="0"/>
              <a:t>MACS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P=10-5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BALM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T=0.975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筛除甲基化片段时， </a:t>
            </a:r>
            <a:r>
              <a:rPr lang="en-US" altLang="zh-CN" sz="1600" dirty="0" smtClean="0"/>
              <a:t>MACS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P=10-5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BALM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T=0.8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3240360" y="3945830"/>
            <a:ext cx="5640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Pattern B</a:t>
            </a:r>
            <a:r>
              <a:rPr lang="zh-CN" altLang="en-US" sz="1600" dirty="0" smtClean="0"/>
              <a:t>，严进宽出</a:t>
            </a:r>
            <a:r>
              <a:rPr lang="en-US" altLang="zh-CN" sz="1600" dirty="0" smtClean="0"/>
              <a:t>: </a:t>
            </a:r>
            <a:r>
              <a:rPr lang="zh-CN" altLang="en-US" sz="1600" b="1" dirty="0" smtClean="0"/>
              <a:t>双重阈值法</a:t>
            </a:r>
            <a:r>
              <a:rPr lang="en-US" altLang="zh-CN" sz="1600" b="1" dirty="0" smtClean="0"/>
              <a:t>II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Dual-threshold Method</a:t>
            </a:r>
            <a:r>
              <a:rPr lang="zh-CN" altLang="en-US" sz="1600" b="1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筛选甲基化片段时， </a:t>
            </a:r>
            <a:r>
              <a:rPr lang="en-US" altLang="zh-CN" sz="1600" dirty="0" smtClean="0"/>
              <a:t>MACS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P=10-5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BALM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T=0.975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r>
              <a:rPr lang="zh-CN" altLang="en-US" sz="1600" dirty="0" smtClean="0"/>
              <a:t>筛除甲基化片段时， </a:t>
            </a:r>
            <a:r>
              <a:rPr lang="en-US" altLang="zh-CN" sz="1600" dirty="0" smtClean="0"/>
              <a:t>MACS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P=10-5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BALM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T=0.95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  <p:sp>
        <p:nvSpPr>
          <p:cNvPr id="50" name="右箭头 49"/>
          <p:cNvSpPr/>
          <p:nvPr/>
        </p:nvSpPr>
        <p:spPr>
          <a:xfrm>
            <a:off x="4878798" y="5301208"/>
            <a:ext cx="432048" cy="57606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1806" y="4057327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3" name="椭圆 2"/>
          <p:cNvSpPr/>
          <p:nvPr/>
        </p:nvSpPr>
        <p:spPr>
          <a:xfrm>
            <a:off x="1097870" y="4057327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4" name="椭圆 3"/>
          <p:cNvSpPr/>
          <p:nvPr/>
        </p:nvSpPr>
        <p:spPr>
          <a:xfrm>
            <a:off x="2249998" y="4057327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椭圆 4"/>
          <p:cNvSpPr/>
          <p:nvPr/>
        </p:nvSpPr>
        <p:spPr>
          <a:xfrm>
            <a:off x="2826062" y="4057327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椭圆 5"/>
          <p:cNvSpPr/>
          <p:nvPr/>
        </p:nvSpPr>
        <p:spPr>
          <a:xfrm>
            <a:off x="539552" y="5336609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7" name="椭圆 6"/>
          <p:cNvSpPr/>
          <p:nvPr/>
        </p:nvSpPr>
        <p:spPr>
          <a:xfrm>
            <a:off x="1115616" y="5336609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8" name="椭圆 7"/>
          <p:cNvSpPr/>
          <p:nvPr/>
        </p:nvSpPr>
        <p:spPr>
          <a:xfrm>
            <a:off x="2267744" y="5302493"/>
            <a:ext cx="936104" cy="936104"/>
          </a:xfrm>
          <a:prstGeom prst="ellipse">
            <a:avLst/>
          </a:prstGeom>
          <a:solidFill>
            <a:schemeClr val="accent5">
              <a:alpha val="5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" name="椭圆 8"/>
          <p:cNvSpPr/>
          <p:nvPr/>
        </p:nvSpPr>
        <p:spPr>
          <a:xfrm>
            <a:off x="2843808" y="5302493"/>
            <a:ext cx="936104" cy="936104"/>
          </a:xfrm>
          <a:prstGeom prst="ellipse">
            <a:avLst/>
          </a:pr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1" name="TextBox 10"/>
          <p:cNvSpPr txBox="1"/>
          <p:nvPr/>
        </p:nvSpPr>
        <p:spPr>
          <a:xfrm>
            <a:off x="2826062" y="3875419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S2</a:t>
            </a:r>
            <a:endParaRPr lang="zh-CN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37447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S3</a:t>
            </a:r>
            <a:endParaRPr lang="zh-CN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843808" y="5137447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S4</a:t>
            </a:r>
            <a:endParaRPr lang="zh-CN" altLang="en-US" sz="1050" dirty="0"/>
          </a:p>
        </p:txBody>
      </p:sp>
      <p:sp>
        <p:nvSpPr>
          <p:cNvPr id="15" name="矩形 14"/>
          <p:cNvSpPr/>
          <p:nvPr/>
        </p:nvSpPr>
        <p:spPr>
          <a:xfrm>
            <a:off x="1025862" y="4364913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206853</a:t>
            </a:r>
            <a:endParaRPr lang="en-US" altLang="zh-CN" sz="105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806" y="4379475"/>
            <a:ext cx="576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549</a:t>
            </a:r>
            <a:r>
              <a:rPr lang="en-US" altLang="zh-CN" sz="1050" b="1" dirty="0" smtClean="0"/>
              <a:t>6</a:t>
            </a:r>
            <a:r>
              <a:rPr lang="en-US" altLang="zh-CN" sz="1050" dirty="0" smtClean="0"/>
              <a:t>8</a:t>
            </a:r>
            <a:endParaRPr lang="zh-CN" altLang="en-US" sz="1050" b="1" dirty="0"/>
          </a:p>
        </p:txBody>
      </p:sp>
      <p:sp>
        <p:nvSpPr>
          <p:cNvPr id="17" name="矩形 16"/>
          <p:cNvSpPr/>
          <p:nvPr/>
        </p:nvSpPr>
        <p:spPr>
          <a:xfrm>
            <a:off x="1004099" y="6433591"/>
            <a:ext cx="2470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B0F0"/>
                </a:solidFill>
              </a:rPr>
              <a:t>MACS(150bp)</a:t>
            </a:r>
            <a:r>
              <a:rPr lang="en-US" altLang="zh-C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US" altLang="zh-CN" sz="1400" b="1" dirty="0" smtClean="0">
                <a:solidFill>
                  <a:srgbClr val="FFC000"/>
                </a:solidFill>
              </a:rPr>
              <a:t>BLAM(T=0.975) 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54054" y="4506237"/>
            <a:ext cx="6564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192746</a:t>
            </a:r>
            <a:endParaRPr lang="en-US" altLang="zh-CN" sz="105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1600" y="5569495"/>
            <a:ext cx="7200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201756</a:t>
            </a:r>
            <a:endParaRPr lang="zh-CN" altLang="en-US" sz="1050" dirty="0"/>
          </a:p>
        </p:txBody>
      </p:sp>
      <p:sp>
        <p:nvSpPr>
          <p:cNvPr id="21" name="矩形 20"/>
          <p:cNvSpPr/>
          <p:nvPr/>
        </p:nvSpPr>
        <p:spPr>
          <a:xfrm>
            <a:off x="2771800" y="5569495"/>
            <a:ext cx="8867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179444</a:t>
            </a:r>
            <a:endParaRPr lang="zh-CN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1457910" y="4561383"/>
            <a:ext cx="72008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66499</a:t>
            </a:r>
            <a:endParaRPr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2322006" y="4379475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57073</a:t>
            </a:r>
            <a:endParaRPr lang="zh-CN" altLang="en-US" sz="1050" dirty="0"/>
          </a:p>
        </p:txBody>
      </p:sp>
      <p:sp>
        <p:nvSpPr>
          <p:cNvPr id="25" name="矩形 24"/>
          <p:cNvSpPr/>
          <p:nvPr/>
        </p:nvSpPr>
        <p:spPr>
          <a:xfrm>
            <a:off x="3186102" y="4201343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42374</a:t>
            </a:r>
            <a:endParaRPr lang="zh-CN" altLang="en-US" sz="1050" dirty="0"/>
          </a:p>
        </p:txBody>
      </p:sp>
      <p:sp>
        <p:nvSpPr>
          <p:cNvPr id="26" name="矩形 25"/>
          <p:cNvSpPr/>
          <p:nvPr/>
        </p:nvSpPr>
        <p:spPr>
          <a:xfrm>
            <a:off x="539552" y="5497487"/>
            <a:ext cx="64807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21942</a:t>
            </a:r>
            <a:endParaRPr lang="zh-CN" altLang="en-US" sz="1050" dirty="0"/>
          </a:p>
        </p:txBody>
      </p:sp>
      <p:sp>
        <p:nvSpPr>
          <p:cNvPr id="27" name="矩形 26"/>
          <p:cNvSpPr/>
          <p:nvPr/>
        </p:nvSpPr>
        <p:spPr>
          <a:xfrm>
            <a:off x="1547664" y="5531603"/>
            <a:ext cx="56007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59842</a:t>
            </a:r>
            <a:endParaRPr lang="zh-CN" altLang="en-US" sz="1050" dirty="0"/>
          </a:p>
        </p:txBody>
      </p:sp>
      <p:sp>
        <p:nvSpPr>
          <p:cNvPr id="28" name="矩形 27"/>
          <p:cNvSpPr/>
          <p:nvPr/>
        </p:nvSpPr>
        <p:spPr>
          <a:xfrm>
            <a:off x="2267744" y="5463371"/>
            <a:ext cx="5277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zh-CN" sz="1050" dirty="0" smtClean="0"/>
              <a:t>5098</a:t>
            </a:r>
            <a:endParaRPr lang="en-US" altLang="zh-CN" sz="105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75856" y="5679395"/>
            <a:ext cx="5760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95689</a:t>
            </a:r>
            <a:endParaRPr lang="zh-CN" altLang="en-US" sz="1050" dirty="0"/>
          </a:p>
        </p:txBody>
      </p:sp>
      <p:sp>
        <p:nvSpPr>
          <p:cNvPr id="30" name="矩形 29"/>
          <p:cNvSpPr/>
          <p:nvPr/>
        </p:nvSpPr>
        <p:spPr>
          <a:xfrm>
            <a:off x="1475656" y="188640"/>
            <a:ext cx="6966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差异甲基化区域检出方法</a:t>
            </a:r>
            <a:r>
              <a:rPr lang="en-US" altLang="zh-CN" b="1" dirty="0" smtClean="0"/>
              <a:t>-----</a:t>
            </a:r>
            <a:r>
              <a:rPr lang="zh-CN" altLang="en-US" b="1" dirty="0" smtClean="0"/>
              <a:t>双重阈值法（</a:t>
            </a:r>
            <a:r>
              <a:rPr lang="en-US" altLang="zh-CN" b="1" dirty="0" smtClean="0"/>
              <a:t>Dual-threshold Method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97870" y="3841303"/>
            <a:ext cx="36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S1</a:t>
            </a:r>
            <a:endParaRPr lang="zh-CN" altLang="en-US" sz="1050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4788024" y="4365104"/>
          <a:ext cx="3456385" cy="18002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84222"/>
                <a:gridCol w="784222"/>
                <a:gridCol w="784222"/>
                <a:gridCol w="1103719"/>
              </a:tblGrid>
              <a:tr h="274478">
                <a:tc>
                  <a:txBody>
                    <a:bodyPr/>
                    <a:lstStyle/>
                    <a:p>
                      <a:endParaRPr lang="zh-CN" sz="1050" kern="1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MACS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BALM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/>
                        <a:t>Share</a:t>
                      </a:r>
                      <a:endParaRPr lang="zh-CN" sz="105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s1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318252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286529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282203(93.3%)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s2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299162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242262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242987(89.8%)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976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s3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258491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271847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257344(97%)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s4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206157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286136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226898(92.2%)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3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/>
                        <a:t>s5</a:t>
                      </a:r>
                      <a:endParaRPr lang="zh-CN" sz="1050" kern="10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/>
                        <a:t>310679</a:t>
                      </a:r>
                      <a:endParaRPr lang="zh-CN" sz="105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/>
                        <a:t>297721</a:t>
                      </a:r>
                      <a:endParaRPr lang="zh-CN" sz="105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/>
                        <a:t>290096(95.4%)</a:t>
                      </a:r>
                      <a:endParaRPr lang="zh-CN" sz="1050" kern="100" dirty="0">
                        <a:solidFill>
                          <a:srgbClr val="0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2" name="图表 31"/>
          <p:cNvGraphicFramePr/>
          <p:nvPr/>
        </p:nvGraphicFramePr>
        <p:xfrm>
          <a:off x="0" y="764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图表 32"/>
          <p:cNvGraphicFramePr/>
          <p:nvPr/>
        </p:nvGraphicFramePr>
        <p:xfrm>
          <a:off x="4572000" y="76470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0" y="9069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/>
          <p:cNvGraphicFramePr/>
          <p:nvPr/>
        </p:nvGraphicFramePr>
        <p:xfrm>
          <a:off x="4427984" y="9069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3931315"/>
          <a:ext cx="7272810" cy="176636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  <a:gridCol w="808090"/>
              </a:tblGrid>
              <a:tr h="35787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smtClean="0">
                          <a:solidFill>
                            <a:srgbClr val="000000"/>
                          </a:solidFill>
                          <a:latin typeface="Timer"/>
                        </a:rPr>
                        <a:t>Ref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latin typeface="Timer"/>
                        </a:rPr>
                        <a:t>Downstream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latin typeface="Timer"/>
                        </a:rPr>
                        <a:t>Enhancer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latin typeface="Timer"/>
                        </a:rPr>
                        <a:t>Exon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latin typeface="Timer"/>
                        </a:rPr>
                        <a:t>Intron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Promoter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UTR3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UTR5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mir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Early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75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689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270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1084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195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49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143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68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402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522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107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36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258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1530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311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1830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423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121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286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3240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 err="1" smtClean="0">
                          <a:solidFill>
                            <a:srgbClr val="000000"/>
                          </a:solidFill>
                          <a:latin typeface="Timer"/>
                        </a:rPr>
                        <a:t>Ref_CpGI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Downstream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Enhancer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Exon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Intron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Promoter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latin typeface="Timer"/>
                        </a:rPr>
                        <a:t>UTR3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latin typeface="Timer"/>
                        </a:rPr>
                        <a:t>UTR5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latin typeface="Timer"/>
                        </a:rPr>
                        <a:t>mir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Early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Mid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4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  <a:tr h="18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latin typeface="Timer"/>
                        </a:rPr>
                        <a:t>Late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latin typeface="Timer"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latin typeface="Timer"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Timer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3706" y="5875531"/>
            <a:ext cx="801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结论：以</a:t>
            </a:r>
            <a:r>
              <a:rPr lang="en-US" altLang="zh-CN" dirty="0" smtClean="0"/>
              <a:t>threshold=0.8</a:t>
            </a:r>
            <a:r>
              <a:rPr lang="zh-CN" altLang="en-US" dirty="0" smtClean="0"/>
              <a:t>可以将差异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的数量控制在</a:t>
            </a:r>
            <a:r>
              <a:rPr lang="en-US" altLang="zh-CN" dirty="0" smtClean="0"/>
              <a:t>1000-4000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数量水平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9552" y="188640"/>
            <a:ext cx="7965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/>
              <a:t>双重阈值法</a:t>
            </a:r>
            <a:r>
              <a:rPr lang="en-US" altLang="zh-CN" b="1" dirty="0" smtClean="0"/>
              <a:t>I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(</a:t>
            </a:r>
            <a:r>
              <a:rPr lang="zh-CN" altLang="en-US" sz="1400" dirty="0" smtClean="0">
                <a:solidFill>
                  <a:srgbClr val="FF0000"/>
                </a:solidFill>
              </a:rPr>
              <a:t>以</a:t>
            </a:r>
            <a:r>
              <a:rPr lang="en-US" altLang="zh-CN" sz="1400" dirty="0" smtClean="0">
                <a:solidFill>
                  <a:srgbClr val="FF0000"/>
                </a:solidFill>
              </a:rPr>
              <a:t>BALM</a:t>
            </a:r>
            <a:r>
              <a:rPr lang="zh-CN" altLang="en-US" sz="1400" dirty="0" smtClean="0">
                <a:solidFill>
                  <a:srgbClr val="FF0000"/>
                </a:solidFill>
              </a:rPr>
              <a:t>的</a:t>
            </a:r>
            <a:r>
              <a:rPr lang="en-US" altLang="zh-CN" sz="1400" dirty="0" smtClean="0">
                <a:solidFill>
                  <a:srgbClr val="FF0000"/>
                </a:solidFill>
              </a:rPr>
              <a:t>threshold=0.8</a:t>
            </a:r>
            <a:r>
              <a:rPr lang="zh-CN" altLang="en-US" sz="1400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dirty="0" smtClean="0">
                <a:solidFill>
                  <a:srgbClr val="FF0000"/>
                </a:solidFill>
              </a:rPr>
              <a:t>background</a:t>
            </a:r>
            <a:r>
              <a:rPr lang="zh-CN" altLang="en-US" sz="1400" dirty="0" smtClean="0">
                <a:solidFill>
                  <a:srgbClr val="FF0000"/>
                </a:solidFill>
              </a:rPr>
              <a:t>进行扣除的时候的结果</a:t>
            </a:r>
            <a:r>
              <a:rPr lang="en-US" altLang="zh-CN" sz="1400" dirty="0" smtClean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908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714875" y="9087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3933056"/>
          <a:ext cx="7128792" cy="186287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48072"/>
                <a:gridCol w="936104"/>
                <a:gridCol w="792088"/>
                <a:gridCol w="792088"/>
                <a:gridCol w="792088"/>
                <a:gridCol w="792088"/>
                <a:gridCol w="792088"/>
                <a:gridCol w="792088"/>
                <a:gridCol w="792088"/>
              </a:tblGrid>
              <a:tr h="37404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Downstream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Enhancer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Exon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Intron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Promoter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UTR3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UTR5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mir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Early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1057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6830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2827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18126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1990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798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2489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669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3716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1433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9553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513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1343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1973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11846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3793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31308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3108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1480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4362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35537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/>
                        <a:t>Downstream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Enhancer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Exon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Intron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Promoter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UTR3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UTR5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Early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9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46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40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61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62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8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17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889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/>
                        <a:t>Late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40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0642" y="116632"/>
            <a:ext cx="6461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双重阈值法</a:t>
            </a:r>
            <a:r>
              <a:rPr lang="en-US" altLang="zh-CN" b="1" dirty="0" smtClean="0"/>
              <a:t>II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以</a:t>
            </a:r>
            <a:r>
              <a:rPr lang="en-US" altLang="zh-CN" dirty="0" smtClean="0">
                <a:solidFill>
                  <a:srgbClr val="FF0000"/>
                </a:solidFill>
              </a:rPr>
              <a:t>BALM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threshold=0.95</a:t>
            </a:r>
            <a:r>
              <a:rPr lang="zh-CN" altLang="en-US" dirty="0" smtClean="0">
                <a:solidFill>
                  <a:srgbClr val="FF0000"/>
                </a:solidFill>
              </a:rPr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  <a:r>
              <a:rPr lang="zh-CN" altLang="en-US" dirty="0" smtClean="0">
                <a:solidFill>
                  <a:srgbClr val="FF0000"/>
                </a:solidFill>
              </a:rPr>
              <a:t>进行扣除的时候的结果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6156012"/>
            <a:ext cx="842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结论：以</a:t>
            </a:r>
            <a:r>
              <a:rPr lang="en-US" altLang="zh-CN" dirty="0" smtClean="0"/>
              <a:t>threshold=0.95</a:t>
            </a:r>
            <a:r>
              <a:rPr lang="zh-CN" altLang="en-US" dirty="0" smtClean="0"/>
              <a:t>可以将差异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的数量控制在</a:t>
            </a:r>
            <a:r>
              <a:rPr lang="en-US" altLang="zh-CN" dirty="0" smtClean="0"/>
              <a:t>18329-</a:t>
            </a:r>
            <a:r>
              <a:rPr lang="zh-CN" altLang="en-US" dirty="0" smtClean="0"/>
              <a:t> </a:t>
            </a:r>
            <a:r>
              <a:rPr lang="en-US" altLang="zh-CN" dirty="0" smtClean="0"/>
              <a:t>57897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数量水平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7624" y="1628800"/>
            <a:ext cx="5379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，先这么多吧，哎，好久没做又把很多代码给忘了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gsc\AppData\Roaming\Tencent\Users\562814626\QQ\WinTemp\RichOle\IG5[ZL%}X$C){05SOB)2T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482196" cy="5184576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39552" y="476672"/>
            <a:ext cx="7704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，以基因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基因互作为背景，构建了差异甲基化基因的基因互作网络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rgbClr val="00B050"/>
                </a:solidFill>
              </a:rPr>
              <a:t>（所有三过程中涉及的基因）</a:t>
            </a:r>
            <a:endParaRPr lang="en-US" altLang="zh-CN" sz="1200" b="1" dirty="0" smtClean="0">
              <a:solidFill>
                <a:srgbClr val="00B0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3768" y="198884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免疫相关基因簇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78904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</a:rPr>
              <a:t>离子通道基因簇</a:t>
            </a:r>
            <a:endParaRPr lang="en-US" altLang="zh-CN" b="1" dirty="0" smtClean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2132856"/>
            <a:ext cx="3960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，发现在相关作用的基因中有两个基因簇“免疫相关基因簇和离子通道基因簇”被筛选出来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2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， 两点基因簇由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ABCG2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和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TNF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连接成大网络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r>
              <a:rPr lang="en-US" altLang="zh-CN" sz="14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，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TNF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对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ABCG2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有抑制功能</a:t>
            </a:r>
            <a:endParaRPr lang="en-US" altLang="zh-CN" sz="1400" b="1" dirty="0" smtClean="0">
              <a:solidFill>
                <a:srgbClr val="0070C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5868144" y="3501008"/>
            <a:ext cx="180020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32040" y="4077072"/>
            <a:ext cx="42119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，我们发现的进程相关基因在基因互作层面可以进行重现，并可以解释其生物学意义。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endParaRPr lang="en-US" altLang="zh-CN" sz="1400" b="1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400" b="1" dirty="0" smtClean="0">
                <a:solidFill>
                  <a:srgbClr val="FF0000"/>
                </a:solidFill>
              </a:rPr>
              <a:t>需要重新做一下，因为参数变掉了，所以可能涉及到基因可能有所变化。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</TotalTime>
  <Words>1469</Words>
  <Application>Microsoft Office PowerPoint</Application>
  <PresentationFormat>全屏显示(4:3)</PresentationFormat>
  <Paragraphs>713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gsc</dc:creator>
  <cp:lastModifiedBy>gsc</cp:lastModifiedBy>
  <cp:revision>601</cp:revision>
  <dcterms:created xsi:type="dcterms:W3CDTF">2012-09-25T06:29:48Z</dcterms:created>
  <dcterms:modified xsi:type="dcterms:W3CDTF">2012-11-16T07:31:33Z</dcterms:modified>
</cp:coreProperties>
</file>