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4" r:id="rId3"/>
    <p:sldId id="266" r:id="rId4"/>
    <p:sldId id="263" r:id="rId5"/>
    <p:sldId id="265" r:id="rId6"/>
    <p:sldId id="268" r:id="rId7"/>
    <p:sldId id="267" r:id="rId8"/>
    <p:sldId id="259" r:id="rId9"/>
    <p:sldId id="258" r:id="rId10"/>
    <p:sldId id="260" r:id="rId11"/>
    <p:sldId id="261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cheng Guo" initials="SG" lastIdx="1" clrIdx="0">
    <p:extLst>
      <p:ext uri="{19B8F6BF-5375-455C-9EA6-DF929625EA0E}">
        <p15:presenceInfo xmlns:p15="http://schemas.microsoft.com/office/powerpoint/2012/main" userId="e8691873bc2ddf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cheng\Dropbox\Project\TwinSmokingMethylation\NormalizedBeta.output-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Somking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Sheet1!$A$2:$A$13</c:f>
              <c:numCache>
                <c:formatCode>General</c:formatCode>
                <c:ptCount val="12"/>
                <c:pt idx="0">
                  <c:v>61.652911206697397</c:v>
                </c:pt>
                <c:pt idx="1">
                  <c:v>63.802048051409898</c:v>
                </c:pt>
                <c:pt idx="2">
                  <c:v>60.640754431877497</c:v>
                </c:pt>
                <c:pt idx="3">
                  <c:v>65.782091715791694</c:v>
                </c:pt>
                <c:pt idx="4">
                  <c:v>60.095127175441498</c:v>
                </c:pt>
                <c:pt idx="5">
                  <c:v>61.999818076418499</c:v>
                </c:pt>
                <c:pt idx="6">
                  <c:v>66.391398238882601</c:v>
                </c:pt>
                <c:pt idx="7">
                  <c:v>63.061864234885199</c:v>
                </c:pt>
                <c:pt idx="8">
                  <c:v>57.738613054284301</c:v>
                </c:pt>
                <c:pt idx="9">
                  <c:v>71.437088529091497</c:v>
                </c:pt>
                <c:pt idx="10">
                  <c:v>66.130438115275496</c:v>
                </c:pt>
                <c:pt idx="11">
                  <c:v>74.145163677479005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1-4235-8BD2-3106CFD36100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Non-smoking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Sheet1!$B$2:$B$13</c:f>
              <c:numCache>
                <c:formatCode>General</c:formatCode>
                <c:ptCount val="12"/>
                <c:pt idx="0">
                  <c:v>68.808706861048194</c:v>
                </c:pt>
                <c:pt idx="1">
                  <c:v>66.588919692386995</c:v>
                </c:pt>
                <c:pt idx="2">
                  <c:v>59.679867492877499</c:v>
                </c:pt>
                <c:pt idx="3">
                  <c:v>64.561674591235501</c:v>
                </c:pt>
                <c:pt idx="4">
                  <c:v>62.689360097054198</c:v>
                </c:pt>
                <c:pt idx="5">
                  <c:v>62.887298503139597</c:v>
                </c:pt>
                <c:pt idx="6">
                  <c:v>65.134727453992298</c:v>
                </c:pt>
                <c:pt idx="7">
                  <c:v>68.9359165989339</c:v>
                </c:pt>
                <c:pt idx="8">
                  <c:v>62.231027710227202</c:v>
                </c:pt>
                <c:pt idx="9">
                  <c:v>71.522076404491301</c:v>
                </c:pt>
                <c:pt idx="10">
                  <c:v>64.193016546362699</c:v>
                </c:pt>
                <c:pt idx="11">
                  <c:v>64.530672449528694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41-4235-8BD2-3106CFD36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010040"/>
        <c:axId val="699013320"/>
      </c:barChart>
      <c:catAx>
        <c:axId val="699010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013320"/>
        <c:crosses val="autoZero"/>
        <c:auto val="1"/>
        <c:lblAlgn val="ctr"/>
        <c:lblOffset val="100"/>
        <c:noMultiLvlLbl val="0"/>
      </c:catAx>
      <c:valAx>
        <c:axId val="69901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01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7T16:51:06.820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0F06F-C0F7-484E-8C92-0D2E4AF8FB06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10EFD-44FD-4113-995A-2D25D967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1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C074-B419-4028-9E90-C9D3D06F44D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120" y="2181275"/>
            <a:ext cx="11308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DNA Methylation Signatures in MZ Twins Discordant for Smoking</a:t>
            </a:r>
          </a:p>
        </p:txBody>
      </p:sp>
    </p:spTree>
    <p:extLst>
      <p:ext uri="{BB962C8B-B14F-4D97-AF65-F5344CB8AC3E}">
        <p14:creationId xmlns:p14="http://schemas.microsoft.com/office/powerpoint/2010/main" val="106191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90" y="942207"/>
            <a:ext cx="8552429" cy="4559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3903" y="186174"/>
            <a:ext cx="9266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Estimate the abundance of cell-type for blood samples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34574" y="5753854"/>
            <a:ext cx="4955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(CD4-naïve &gt; CD8-naïve) &gt;&gt; other cells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641084" y="6363454"/>
            <a:ext cx="2987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Multivariate Linear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21838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07476"/>
              </p:ext>
            </p:extLst>
          </p:nvPr>
        </p:nvGraphicFramePr>
        <p:xfrm>
          <a:off x="347663" y="843279"/>
          <a:ext cx="5534977" cy="551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38">
                  <a:extLst>
                    <a:ext uri="{9D8B030D-6E8A-4147-A177-3AD203B41FA5}">
                      <a16:colId xmlns:a16="http://schemas.microsoft.com/office/drawing/2014/main" val="1562896515"/>
                    </a:ext>
                  </a:extLst>
                </a:gridCol>
                <a:gridCol w="460006">
                  <a:extLst>
                    <a:ext uri="{9D8B030D-6E8A-4147-A177-3AD203B41FA5}">
                      <a16:colId xmlns:a16="http://schemas.microsoft.com/office/drawing/2014/main" val="4076034029"/>
                    </a:ext>
                  </a:extLst>
                </a:gridCol>
                <a:gridCol w="1363590">
                  <a:extLst>
                    <a:ext uri="{9D8B030D-6E8A-4147-A177-3AD203B41FA5}">
                      <a16:colId xmlns:a16="http://schemas.microsoft.com/office/drawing/2014/main" val="1264160173"/>
                    </a:ext>
                  </a:extLst>
                </a:gridCol>
                <a:gridCol w="920013">
                  <a:extLst>
                    <a:ext uri="{9D8B030D-6E8A-4147-A177-3AD203B41FA5}">
                      <a16:colId xmlns:a16="http://schemas.microsoft.com/office/drawing/2014/main" val="3759010384"/>
                    </a:ext>
                  </a:extLst>
                </a:gridCol>
                <a:gridCol w="1350176">
                  <a:extLst>
                    <a:ext uri="{9D8B030D-6E8A-4147-A177-3AD203B41FA5}">
                      <a16:colId xmlns:a16="http://schemas.microsoft.com/office/drawing/2014/main" val="3990340722"/>
                    </a:ext>
                  </a:extLst>
                </a:gridCol>
                <a:gridCol w="734754">
                  <a:extLst>
                    <a:ext uri="{9D8B030D-6E8A-4147-A177-3AD203B41FA5}">
                      <a16:colId xmlns:a16="http://schemas.microsoft.com/office/drawing/2014/main" val="2350105162"/>
                    </a:ext>
                  </a:extLst>
                </a:gridCol>
              </a:tblGrid>
              <a:tr h="208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PairID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DNAmAge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title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18194724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3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61.65291121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19097_case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33273905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3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68.80870686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19097_control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33915721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7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63.80204805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19152_case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16142788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7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66.58891969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19152_control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5809394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1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60.64075443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19225_case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8798203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1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59.67986749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19225_control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20903363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8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65.78209172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19642_case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91929519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8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64.56167459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19642_control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83124326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6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60.09512718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19817_case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1574442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6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62.6893601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19817_control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44974950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2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61.99981808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20114_case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70439075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2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62.8872985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20114_control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28778567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5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66.39139824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20150_case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82821113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5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65.13472745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20150_control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25926392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63.06186423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20659_case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143104007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68.9359166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20659_control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50556714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4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57.73861305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20876_case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70424333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4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62.23102771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20876_control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27671793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V2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71.43708853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19152_case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57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84762234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71.5220764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19152_control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57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292030204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66.13043812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19642_case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59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256484059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64.19301655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19642_control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59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385062176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74.14516368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20150_case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83046216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64.53067245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20150_control</a:t>
                      </a:r>
                      <a:endParaRPr lang="en-US" sz="14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391194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4063" y="135374"/>
            <a:ext cx="665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Methylation aging effected by smoking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170779"/>
              </p:ext>
            </p:extLst>
          </p:nvPr>
        </p:nvGraphicFramePr>
        <p:xfrm>
          <a:off x="6502400" y="1112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118" y="4105851"/>
            <a:ext cx="421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Smoking </a:t>
            </a:r>
            <a:r>
              <a:rPr lang="en-US" b="1" dirty="0"/>
              <a:t>decease</a:t>
            </a:r>
            <a:r>
              <a:rPr lang="en-US" dirty="0"/>
              <a:t> methylation age (P&lt;0.05)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16160" y="1198880"/>
            <a:ext cx="1158240" cy="2346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3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722" y="195775"/>
            <a:ext cx="123385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Abstract: Smoking and methylation: </a:t>
            </a:r>
            <a:r>
              <a:rPr lang="en-US" sz="2800" dirty="0"/>
              <a:t>997 paper</a:t>
            </a:r>
          </a:p>
          <a:p>
            <a:endParaRPr lang="en-US" sz="2800" dirty="0"/>
          </a:p>
          <a:p>
            <a:r>
              <a:rPr lang="en-US" sz="2800" dirty="0"/>
              <a:t>Download Abstract and mapping to human concept database: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78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18 drug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26 Human Metabolites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23 Gene ontology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3 pathway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70+ genes or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17 tissues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14 SNPs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2722" y="5704975"/>
            <a:ext cx="1140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small subset of the smoking related concept since these are only included in Abstract rather than whole manuscript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2722" y="627201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GSE50660</a:t>
            </a:r>
          </a:p>
        </p:txBody>
      </p:sp>
    </p:spTree>
    <p:extLst>
      <p:ext uri="{BB962C8B-B14F-4D97-AF65-F5344CB8AC3E}">
        <p14:creationId xmlns:p14="http://schemas.microsoft.com/office/powerpoint/2010/main" val="268604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86" y="1125477"/>
            <a:ext cx="4841658" cy="46369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0767" y="452323"/>
            <a:ext cx="9161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99"/>
                </a:solidFill>
                <a:latin typeface="arial" panose="020B0604020202020204" pitchFamily="34" charset="0"/>
              </a:rPr>
              <a:t>Multidimensional scaling </a:t>
            </a:r>
            <a:r>
              <a:rPr lang="en-US" altLang="zh-CN" sz="2400" dirty="0">
                <a:solidFill>
                  <a:srgbClr val="660099"/>
                </a:solidFill>
                <a:latin typeface="arial" panose="020B0604020202020204" pitchFamily="34" charset="0"/>
              </a:rPr>
              <a:t>to indicate relationship between samples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0440" y="5821735"/>
            <a:ext cx="848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99"/>
                </a:solidFill>
                <a:latin typeface="arial" panose="020B0604020202020204" pitchFamily="34" charset="0"/>
              </a:rPr>
              <a:t>Smoking caused variation is quite limited and twin samples have higher similarity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08" y="6270914"/>
            <a:ext cx="501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99"/>
                </a:solidFill>
                <a:latin typeface="arial" panose="020B0604020202020204" pitchFamily="34" charset="0"/>
              </a:rPr>
              <a:t>V2:  the sample </a:t>
            </a:r>
            <a:r>
              <a:rPr lang="en-US" dirty="0" err="1">
                <a:solidFill>
                  <a:srgbClr val="660099"/>
                </a:solidFill>
                <a:latin typeface="arial" panose="020B0604020202020204" pitchFamily="34" charset="0"/>
              </a:rPr>
              <a:t>sample</a:t>
            </a:r>
            <a:r>
              <a:rPr lang="en-US" dirty="0">
                <a:solidFill>
                  <a:srgbClr val="660099"/>
                </a:solidFill>
                <a:latin typeface="arial" panose="020B0604020202020204" pitchFamily="34" charset="0"/>
              </a:rPr>
              <a:t> collected 5 years later.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7148" y="1420440"/>
            <a:ext cx="4608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Dr. Zhang mention where these guy are living? Do they share same environment exposure?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That means can we make sure all the difference between these twin pairs is only smoking or not? And don’t have too much other difference? </a:t>
            </a:r>
          </a:p>
          <a:p>
            <a:endParaRPr lang="en-US" sz="1400" dirty="0"/>
          </a:p>
          <a:p>
            <a:r>
              <a:rPr lang="en-US" sz="1400" dirty="0"/>
              <a:t>Find the difference between Twin 2 and Twin 5</a:t>
            </a:r>
          </a:p>
          <a:p>
            <a:endParaRPr lang="en-US" sz="1400" dirty="0"/>
          </a:p>
          <a:p>
            <a:r>
              <a:rPr lang="en-US" sz="1400" dirty="0"/>
              <a:t>Find the difference between Twin 4 and Twin 7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32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05" y="895182"/>
            <a:ext cx="6265354" cy="57432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4295" y="15641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AHRR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1027" y="1463660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ALPPL2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5604" y="2032138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GFI1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7198" y="234371"/>
            <a:ext cx="766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60099"/>
                </a:solidFill>
                <a:latin typeface="arial" panose="020B0604020202020204" pitchFamily="34" charset="0"/>
              </a:rPr>
              <a:t>Significant methylation sites associated with smoking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75604" y="3745832"/>
            <a:ext cx="540692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51667" y="264308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F2RL3</a:t>
            </a:r>
          </a:p>
        </p:txBody>
      </p:sp>
    </p:spTree>
    <p:extLst>
      <p:ext uri="{BB962C8B-B14F-4D97-AF65-F5344CB8AC3E}">
        <p14:creationId xmlns:p14="http://schemas.microsoft.com/office/powerpoint/2010/main" val="15705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0681"/>
              </p:ext>
            </p:extLst>
          </p:nvPr>
        </p:nvGraphicFramePr>
        <p:xfrm>
          <a:off x="597566" y="1624584"/>
          <a:ext cx="10728167" cy="279669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94681">
                  <a:extLst>
                    <a:ext uri="{9D8B030D-6E8A-4147-A177-3AD203B41FA5}">
                      <a16:colId xmlns:a16="http://schemas.microsoft.com/office/drawing/2014/main" val="1526420028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1477141827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3879916137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256622809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2151552605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3708544306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408564373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4265191012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3898895444"/>
                    </a:ext>
                  </a:extLst>
                </a:gridCol>
                <a:gridCol w="449287">
                  <a:extLst>
                    <a:ext uri="{9D8B030D-6E8A-4147-A177-3AD203B41FA5}">
                      <a16:colId xmlns:a16="http://schemas.microsoft.com/office/drawing/2014/main" val="2172868521"/>
                    </a:ext>
                  </a:extLst>
                </a:gridCol>
                <a:gridCol w="676361">
                  <a:extLst>
                    <a:ext uri="{9D8B030D-6E8A-4147-A177-3AD203B41FA5}">
                      <a16:colId xmlns:a16="http://schemas.microsoft.com/office/drawing/2014/main" val="3727890577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1409478271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1403220958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2935491157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2336566415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3800600500"/>
                    </a:ext>
                  </a:extLst>
                </a:gridCol>
                <a:gridCol w="565478">
                  <a:extLst>
                    <a:ext uri="{9D8B030D-6E8A-4147-A177-3AD203B41FA5}">
                      <a16:colId xmlns:a16="http://schemas.microsoft.com/office/drawing/2014/main" val="3587916427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1304008877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1239681989"/>
                    </a:ext>
                  </a:extLst>
                </a:gridCol>
              </a:tblGrid>
              <a:tr h="17926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probeID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logFC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AveExpr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P.Value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adj.P.Val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MAPINFO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distancetoGene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feature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feat.cgi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conserved_tfbs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case_AVG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control_AVG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deltaBeta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627765132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cg05575921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0.2411208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0.6885523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8.8512739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6.61E-09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0.0011947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10.110199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373378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AHRR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 - shore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0.5679919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0.8091127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0.2411208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2501578197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cg21566642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0.1498157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0.3948443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8.8429944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6.72E-09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0.0011947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10.092857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233284661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ALPPL2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IGR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IGR -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0.3199365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0.4697522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0.1498157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3892177326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cg09935388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0.1852224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0.7414533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8.7970852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7.38E-09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0.0011947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9.9965341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92947588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GFI1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 -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0.6488421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0.8340645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0.1852224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2156097567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cg05951221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0.0949777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0.2785986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7.2570472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2.05E-07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0.0248819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6.6043459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233284402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ALPPL2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12850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IGR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IGR -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0.2311098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0.3260875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0.0949777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1669655067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cg23576855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0.2809509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0.5511716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7.0386967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3.37E-07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0.0327098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6.0985516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373299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AHRR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 - shore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0.4106962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0.6916471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0.2809509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1629831635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cg03636183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0.1869911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0.5739186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6.7319672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6.84E-07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0.0553339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5.3782253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17000585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F2RL3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 - shore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0.480423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0.6674141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0.1869911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689287514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cg12876356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0.103739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0.8195066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6.438389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1.36E-06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0.0944287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4.6785741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92946825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GFI1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 -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0.7676371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0.8713761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0.103739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3903813517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cg01940273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0.1125923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0.5031854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5.5272337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1.23E-05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0.7445576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2.4527407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233284934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ALPPL2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13382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IGR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IGR -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0.4468892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0.5594815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0.1125923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3777819521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cg23161492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0.0601868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0.2026948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5.3466014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1.91E-05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0.9999925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2.0038733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90357202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ANPEP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5'UTR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5'UTR - shore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0.1726014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0.2327882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0.0601868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67580716"/>
                  </a:ext>
                </a:extLst>
              </a:tr>
              <a:tr h="17926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cg12356107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-0.050546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0.2461211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-5.303167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2.13E-05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0.9999925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1.8956788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22567037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FOXA2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TSS1500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TSS1500 -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0.2713939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0.2208483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-0.050546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418178411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cg14176989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0.0952806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0.4635243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5.2520251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2.42E-05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0.9999925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1.7681719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3653877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ADAM33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 -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0.4158839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0.5111646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0.0952806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2493999579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cg18146737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0.0488216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0.9322179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5.2062945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2.71E-05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0.9999925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1.6540616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92946700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GFI1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 -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0.9078071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0.9566287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0.0488216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1475603433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cg03329539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0.0587177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0.2871325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5.1355822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3.23E-05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0.9999925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1.4774572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233283329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ALPPL2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11777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IGR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IGR - shore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0.2577736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0.3164913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0.0587177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2433367931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cg09662411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0.0692712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0.802774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5.1240906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3.32E-05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0.9999925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1.4487406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92946132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GFI1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Body -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0.7681384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0.8374096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0.0692712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9" marR="7809" marT="7809" marB="0" anchor="b"/>
                </a:tc>
                <a:extLst>
                  <a:ext uri="{0D108BD9-81ED-4DB2-BD59-A6C34878D82A}">
                    <a16:rowId xmlns:a16="http://schemas.microsoft.com/office/drawing/2014/main" val="216975488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73240" y="591144"/>
            <a:ext cx="8672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60099"/>
                </a:solidFill>
                <a:latin typeface="arial" panose="020B0604020202020204" pitchFamily="34" charset="0"/>
              </a:rPr>
              <a:t>Advantage of the twins data to discover more significant </a:t>
            </a:r>
            <a:r>
              <a:rPr lang="en-US" altLang="zh-CN" sz="2400" dirty="0" err="1">
                <a:solidFill>
                  <a:srgbClr val="660099"/>
                </a:solidFill>
                <a:latin typeface="arial" panose="020B0604020202020204" pitchFamily="34" charset="0"/>
              </a:rPr>
              <a:t>CpGs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566" y="4993058"/>
            <a:ext cx="105416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99"/>
                </a:solidFill>
                <a:latin typeface="arial" panose="020B0604020202020204" pitchFamily="34" charset="0"/>
              </a:rPr>
              <a:t>We identified more significant </a:t>
            </a:r>
            <a:r>
              <a:rPr lang="en-US" sz="2400" dirty="0" err="1">
                <a:solidFill>
                  <a:srgbClr val="660099"/>
                </a:solidFill>
                <a:latin typeface="arial" panose="020B0604020202020204" pitchFamily="34" charset="0"/>
              </a:rPr>
              <a:t>CpG</a:t>
            </a:r>
            <a:r>
              <a:rPr lang="en-US" sz="2400" dirty="0">
                <a:solidFill>
                  <a:srgbClr val="660099"/>
                </a:solidFill>
                <a:latin typeface="arial" panose="020B0604020202020204" pitchFamily="34" charset="0"/>
              </a:rPr>
              <a:t> sites with less samples</a:t>
            </a:r>
          </a:p>
          <a:p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=&gt; Sequencing data will have more powerful to identify more </a:t>
            </a:r>
            <a:r>
              <a:rPr lang="en-US" altLang="zh-CN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signficant</a:t>
            </a: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 sites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2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2104" y="502913"/>
            <a:ext cx="6946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60099"/>
                </a:solidFill>
                <a:latin typeface="arial" panose="020B0604020202020204" pitchFamily="34" charset="0"/>
              </a:rPr>
              <a:t>Correlation between MH450K and WGBS dataset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3" y="2270959"/>
            <a:ext cx="4291108" cy="3876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6434" y="1813396"/>
            <a:ext cx="92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Twin 4A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6434" y="6147634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R2=0.83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80315" y="6211802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R2=0.847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139" y="1259398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WGBS data: not filtering, coverage&gt;=1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02" y="2270959"/>
            <a:ext cx="4067777" cy="37206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04460" y="1248436"/>
            <a:ext cx="332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311,264 </a:t>
            </a:r>
            <a:r>
              <a:rPr lang="en-US" dirty="0" err="1"/>
              <a:t>CpG</a:t>
            </a:r>
            <a:r>
              <a:rPr lang="en-US" dirty="0"/>
              <a:t> site: 69.1% MH450K</a:t>
            </a:r>
          </a:p>
        </p:txBody>
      </p:sp>
    </p:spTree>
    <p:extLst>
      <p:ext uri="{BB962C8B-B14F-4D97-AF65-F5344CB8AC3E}">
        <p14:creationId xmlns:p14="http://schemas.microsoft.com/office/powerpoint/2010/main" val="13831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579" y="1641600"/>
            <a:ext cx="11448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60099"/>
                </a:solidFill>
                <a:latin typeface="arial" panose="020B0604020202020204" pitchFamily="34" charset="0"/>
              </a:rPr>
              <a:t>Twins study design have more power to detected significant smoking related </a:t>
            </a:r>
            <a:r>
              <a:rPr lang="en-US" altLang="zh-CN" sz="2400" dirty="0" err="1">
                <a:solidFill>
                  <a:srgbClr val="660099"/>
                </a:solidFill>
                <a:latin typeface="arial" panose="020B0604020202020204" pitchFamily="34" charset="0"/>
              </a:rPr>
              <a:t>CpGs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79" y="2630762"/>
            <a:ext cx="10471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60099"/>
                </a:solidFill>
                <a:latin typeface="arial" panose="020B0604020202020204" pitchFamily="34" charset="0"/>
              </a:rPr>
              <a:t>WGBS data provide large number of Smoking interesting methylation </a:t>
            </a:r>
            <a:r>
              <a:rPr lang="en-US" altLang="zh-CN" sz="2400" dirty="0" err="1">
                <a:solidFill>
                  <a:srgbClr val="660099"/>
                </a:solidFill>
                <a:latin typeface="arial" panose="020B0604020202020204" pitchFamily="34" charset="0"/>
              </a:rPr>
              <a:t>CpGs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186" y="68535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60099"/>
                </a:solidFill>
                <a:latin typeface="arial" panose="020B0604020202020204" pitchFamily="34" charset="0"/>
              </a:rPr>
              <a:t>Aim: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3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50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35438"/>
              </p:ext>
            </p:extLst>
          </p:nvPr>
        </p:nvGraphicFramePr>
        <p:xfrm>
          <a:off x="1696720" y="701039"/>
          <a:ext cx="8686800" cy="5539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323">
                  <a:extLst>
                    <a:ext uri="{9D8B030D-6E8A-4147-A177-3AD203B41FA5}">
                      <a16:colId xmlns:a16="http://schemas.microsoft.com/office/drawing/2014/main" val="648030462"/>
                    </a:ext>
                  </a:extLst>
                </a:gridCol>
                <a:gridCol w="2138410">
                  <a:extLst>
                    <a:ext uri="{9D8B030D-6E8A-4147-A177-3AD203B41FA5}">
                      <a16:colId xmlns:a16="http://schemas.microsoft.com/office/drawing/2014/main" val="2515401379"/>
                    </a:ext>
                  </a:extLst>
                </a:gridCol>
                <a:gridCol w="2105075">
                  <a:extLst>
                    <a:ext uri="{9D8B030D-6E8A-4147-A177-3AD203B41FA5}">
                      <a16:colId xmlns:a16="http://schemas.microsoft.com/office/drawing/2014/main" val="3043023791"/>
                    </a:ext>
                  </a:extLst>
                </a:gridCol>
                <a:gridCol w="1657992">
                  <a:extLst>
                    <a:ext uri="{9D8B030D-6E8A-4147-A177-3AD203B41FA5}">
                      <a16:colId xmlns:a16="http://schemas.microsoft.com/office/drawing/2014/main" val="965985199"/>
                    </a:ext>
                  </a:extLst>
                </a:gridCol>
              </a:tblGrid>
              <a:tr h="331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SampleID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DNAmAge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meanMethBySample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predictedGender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982541801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X9513149041_R01C01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60.640754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0.258773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008408185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X9513149041_R01C02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61.652911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0.259366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662876005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X9513149041_R02C01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66.391398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0.259491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197082881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X9513149041_R02C02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64.561675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0.26409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482534666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X9513149041_R03C01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63.802048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0.267538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93428789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X9513149041_R03C02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60.095127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0.27072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797898158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X9513149041_R04C01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64.530672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0.260301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390627416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X9513149041_R04C02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61.999818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0.267411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99967989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X9513149041_R05C01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68.808707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0.261204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05774278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X9513149041_R05C02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65.134727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0.263889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66408144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X9513149041_R06C01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64.193017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0.269559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362617731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X9513149041_R06C02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71.437089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0.268652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0370905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X9513149042_R01C01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57.738613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0.261657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025165904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X9513149042_R01C02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74.145164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0.260697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74190343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X9513149042_R02C01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71.522076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0.266667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13093808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X9513149042_R02C02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66.130438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0.269433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641607474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X9513149042_R03C01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62.231028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0.264925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147657734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X9513149042_R03C02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65.782092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0.270608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870504922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X9513149042_R04C01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68.935917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0.27079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209933423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X9513149042_R04C02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62.68936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0.265295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423624011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X9513149042_R05C01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59.679867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0.267897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146106426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X9513149042_R05C02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66.58892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0.266598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74029297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X9513149042_R06C01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63.061864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0.261028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055376813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X9513149042_R06C02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62.887299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0.268489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60700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6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3" y="1075602"/>
            <a:ext cx="10975877" cy="37199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983" y="267454"/>
            <a:ext cx="6693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Deconvolution to Twin’s Methylation dataset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87423" y="5080448"/>
            <a:ext cx="100122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All of them were mapping to Blood (PBMC or WB)</a:t>
            </a:r>
          </a:p>
          <a:p>
            <a:r>
              <a:rPr lang="en-US" sz="2800" dirty="0"/>
              <a:t>It seems the proportion of the blood cell type have some difference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423" y="6185617"/>
            <a:ext cx="246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Cell heterogeneity</a:t>
            </a:r>
          </a:p>
        </p:txBody>
      </p:sp>
    </p:spTree>
    <p:extLst>
      <p:ext uri="{BB962C8B-B14F-4D97-AF65-F5344CB8AC3E}">
        <p14:creationId xmlns:p14="http://schemas.microsoft.com/office/powerpoint/2010/main" val="368439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903</Words>
  <Application>Microsoft Office PowerPoint</Application>
  <PresentationFormat>Widescreen</PresentationFormat>
  <Paragraphs>580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48</cp:revision>
  <dcterms:created xsi:type="dcterms:W3CDTF">2016-09-12T18:12:15Z</dcterms:created>
  <dcterms:modified xsi:type="dcterms:W3CDTF">2016-09-27T23:54:43Z</dcterms:modified>
</cp:coreProperties>
</file>