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8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75" d="100"/>
          <a:sy n="75" d="100"/>
        </p:scale>
        <p:origin x="8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cheng\Dropbox\Project\TwinSmokingMethylation\NormalizedBeta.output-ag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Somking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Sheet1!$A$2:$A$13</c:f>
              <c:numCache>
                <c:formatCode>General</c:formatCode>
                <c:ptCount val="12"/>
                <c:pt idx="0">
                  <c:v>61.652911206697397</c:v>
                </c:pt>
                <c:pt idx="1">
                  <c:v>63.802048051409898</c:v>
                </c:pt>
                <c:pt idx="2">
                  <c:v>60.640754431877497</c:v>
                </c:pt>
                <c:pt idx="3">
                  <c:v>65.782091715791694</c:v>
                </c:pt>
                <c:pt idx="4">
                  <c:v>60.095127175441498</c:v>
                </c:pt>
                <c:pt idx="5">
                  <c:v>61.999818076418499</c:v>
                </c:pt>
                <c:pt idx="6">
                  <c:v>66.391398238882601</c:v>
                </c:pt>
                <c:pt idx="7">
                  <c:v>63.061864234885199</c:v>
                </c:pt>
                <c:pt idx="8">
                  <c:v>57.738613054284301</c:v>
                </c:pt>
                <c:pt idx="9">
                  <c:v>71.437088529091497</c:v>
                </c:pt>
                <c:pt idx="10">
                  <c:v>66.130438115275496</c:v>
                </c:pt>
                <c:pt idx="11">
                  <c:v>74.145163677479005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41-4235-8BD2-3106CFD36100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Non-smoking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Sheet1!$B$2:$B$13</c:f>
              <c:numCache>
                <c:formatCode>General</c:formatCode>
                <c:ptCount val="12"/>
                <c:pt idx="0">
                  <c:v>68.808706861048194</c:v>
                </c:pt>
                <c:pt idx="1">
                  <c:v>66.588919692386995</c:v>
                </c:pt>
                <c:pt idx="2">
                  <c:v>59.679867492877499</c:v>
                </c:pt>
                <c:pt idx="3">
                  <c:v>64.561674591235501</c:v>
                </c:pt>
                <c:pt idx="4">
                  <c:v>62.689360097054198</c:v>
                </c:pt>
                <c:pt idx="5">
                  <c:v>62.887298503139597</c:v>
                </c:pt>
                <c:pt idx="6">
                  <c:v>65.134727453992298</c:v>
                </c:pt>
                <c:pt idx="7">
                  <c:v>68.9359165989339</c:v>
                </c:pt>
                <c:pt idx="8">
                  <c:v>62.231027710227202</c:v>
                </c:pt>
                <c:pt idx="9">
                  <c:v>71.522076404491301</c:v>
                </c:pt>
                <c:pt idx="10">
                  <c:v>64.193016546362699</c:v>
                </c:pt>
                <c:pt idx="11">
                  <c:v>64.530672449528694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41-4235-8BD2-3106CFD36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9010040"/>
        <c:axId val="699013320"/>
      </c:barChart>
      <c:catAx>
        <c:axId val="6990100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013320"/>
        <c:crosses val="autoZero"/>
        <c:auto val="1"/>
        <c:lblAlgn val="ctr"/>
        <c:lblOffset val="100"/>
        <c:noMultiLvlLbl val="0"/>
      </c:catAx>
      <c:valAx>
        <c:axId val="699013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010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3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0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8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0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0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1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8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7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5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C074-B419-4028-9E90-C9D3D06F44D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1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C074-B419-4028-9E90-C9D3D06F44D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60C3B-67FD-4867-85C8-27EF937D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9920" y="1500555"/>
            <a:ext cx="11308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DNA Methylation Signatures in MZ Twins Discordant for Smoking</a:t>
            </a:r>
          </a:p>
        </p:txBody>
      </p:sp>
    </p:spTree>
    <p:extLst>
      <p:ext uri="{BB962C8B-B14F-4D97-AF65-F5344CB8AC3E}">
        <p14:creationId xmlns:p14="http://schemas.microsoft.com/office/powerpoint/2010/main" val="106191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35438"/>
              </p:ext>
            </p:extLst>
          </p:nvPr>
        </p:nvGraphicFramePr>
        <p:xfrm>
          <a:off x="1696720" y="701039"/>
          <a:ext cx="8686800" cy="55398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5323">
                  <a:extLst>
                    <a:ext uri="{9D8B030D-6E8A-4147-A177-3AD203B41FA5}">
                      <a16:colId xmlns:a16="http://schemas.microsoft.com/office/drawing/2014/main" val="648030462"/>
                    </a:ext>
                  </a:extLst>
                </a:gridCol>
                <a:gridCol w="2138410">
                  <a:extLst>
                    <a:ext uri="{9D8B030D-6E8A-4147-A177-3AD203B41FA5}">
                      <a16:colId xmlns:a16="http://schemas.microsoft.com/office/drawing/2014/main" val="2515401379"/>
                    </a:ext>
                  </a:extLst>
                </a:gridCol>
                <a:gridCol w="2105075">
                  <a:extLst>
                    <a:ext uri="{9D8B030D-6E8A-4147-A177-3AD203B41FA5}">
                      <a16:colId xmlns:a16="http://schemas.microsoft.com/office/drawing/2014/main" val="3043023791"/>
                    </a:ext>
                  </a:extLst>
                </a:gridCol>
                <a:gridCol w="1657992">
                  <a:extLst>
                    <a:ext uri="{9D8B030D-6E8A-4147-A177-3AD203B41FA5}">
                      <a16:colId xmlns:a16="http://schemas.microsoft.com/office/drawing/2014/main" val="965985199"/>
                    </a:ext>
                  </a:extLst>
                </a:gridCol>
              </a:tblGrid>
              <a:tr h="331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SampleID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DNAmAge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meanMethBySample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predictedGender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3982541801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X9513149041_R01C01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60.640754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0.258773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3008408185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X9513149041_R01C02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61.652911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0.259366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2662876005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X9513149041_R02C01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66.391398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0.259491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1197082881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X9513149041_R02C02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64.561675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0.26409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482534666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X9513149041_R03C01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63.802048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0.267538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934287897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X9513149041_R03C02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60.095127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0.27072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1797898158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X9513149041_R04C01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64.530672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0.260301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3390627416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X9513149041_R04C02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61.999818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0.267411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2999679897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X9513149041_R05C01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68.808707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0.261204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2057742787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X9513149041_R05C02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65.134727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0.263889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3664081447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X9513149041_R06C01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64.193017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0.269559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1362617731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X9513149041_R06C02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71.437089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0.268652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103709057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X9513149042_R01C01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57.738613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0.261657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2025165904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X9513149042_R01C02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74.145164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0.260697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374190343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X9513149042_R02C01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71.522076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0.266667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113093808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X9513149042_R02C02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66.130438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0.269433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1641607474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X9513149042_R03C01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62.231028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0.264925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2147657734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X9513149042_R03C02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65.782092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0.270608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3870504922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X9513149042_R04C01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68.935917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0.27079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2209933423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X9513149042_R04C02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62.68936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0.265295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3423624011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X9513149042_R05C01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59.679867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0.267897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1146106426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X9513149042_R05C02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66.58892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0.266598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740292977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X9513149042_R06C01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63.061864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0.261028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1055376813"/>
                  </a:ext>
                </a:extLst>
              </a:tr>
              <a:tr h="19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X9513149042_R06C02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62.887299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0.268489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4" marR="3654" marT="3654" marB="0" anchor="b"/>
                </a:tc>
                <a:extLst>
                  <a:ext uri="{0D108BD9-81ED-4DB2-BD59-A6C34878D82A}">
                    <a16:rowId xmlns:a16="http://schemas.microsoft.com/office/drawing/2014/main" val="60700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46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3" y="1075602"/>
            <a:ext cx="10975877" cy="37199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983" y="267454"/>
            <a:ext cx="6693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Deconvolution to Twin’s Methylation dataset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87423" y="5080448"/>
            <a:ext cx="1001229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All of them were mapping to Blood (PBMC or WB)</a:t>
            </a:r>
          </a:p>
          <a:p>
            <a:r>
              <a:rPr lang="en-US" sz="2800" dirty="0"/>
              <a:t>It seems the proportion of the blood cell type have some difference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423" y="6134817"/>
            <a:ext cx="246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Cell heterogeneity</a:t>
            </a:r>
          </a:p>
        </p:txBody>
      </p:sp>
    </p:spTree>
    <p:extLst>
      <p:ext uri="{BB962C8B-B14F-4D97-AF65-F5344CB8AC3E}">
        <p14:creationId xmlns:p14="http://schemas.microsoft.com/office/powerpoint/2010/main" val="368439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90" y="942207"/>
            <a:ext cx="8552429" cy="45597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3903" y="186174"/>
            <a:ext cx="9266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Estimate the abundance of cell-type for blood samples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34574" y="5753854"/>
            <a:ext cx="4955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(CD4-naïve &gt; CD8-naïve) &gt;&gt; other cells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641084" y="6363454"/>
            <a:ext cx="2987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Multivariate Linear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21838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56946"/>
              </p:ext>
            </p:extLst>
          </p:nvPr>
        </p:nvGraphicFramePr>
        <p:xfrm>
          <a:off x="347663" y="843279"/>
          <a:ext cx="5534977" cy="5515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438">
                  <a:extLst>
                    <a:ext uri="{9D8B030D-6E8A-4147-A177-3AD203B41FA5}">
                      <a16:colId xmlns:a16="http://schemas.microsoft.com/office/drawing/2014/main" val="1562896515"/>
                    </a:ext>
                  </a:extLst>
                </a:gridCol>
                <a:gridCol w="460006">
                  <a:extLst>
                    <a:ext uri="{9D8B030D-6E8A-4147-A177-3AD203B41FA5}">
                      <a16:colId xmlns:a16="http://schemas.microsoft.com/office/drawing/2014/main" val="4076034029"/>
                    </a:ext>
                  </a:extLst>
                </a:gridCol>
                <a:gridCol w="1363590">
                  <a:extLst>
                    <a:ext uri="{9D8B030D-6E8A-4147-A177-3AD203B41FA5}">
                      <a16:colId xmlns:a16="http://schemas.microsoft.com/office/drawing/2014/main" val="1264160173"/>
                    </a:ext>
                  </a:extLst>
                </a:gridCol>
                <a:gridCol w="920013">
                  <a:extLst>
                    <a:ext uri="{9D8B030D-6E8A-4147-A177-3AD203B41FA5}">
                      <a16:colId xmlns:a16="http://schemas.microsoft.com/office/drawing/2014/main" val="3759010384"/>
                    </a:ext>
                  </a:extLst>
                </a:gridCol>
                <a:gridCol w="1350176">
                  <a:extLst>
                    <a:ext uri="{9D8B030D-6E8A-4147-A177-3AD203B41FA5}">
                      <a16:colId xmlns:a16="http://schemas.microsoft.com/office/drawing/2014/main" val="3990340722"/>
                    </a:ext>
                  </a:extLst>
                </a:gridCol>
                <a:gridCol w="734754">
                  <a:extLst>
                    <a:ext uri="{9D8B030D-6E8A-4147-A177-3AD203B41FA5}">
                      <a16:colId xmlns:a16="http://schemas.microsoft.com/office/drawing/2014/main" val="2350105162"/>
                    </a:ext>
                  </a:extLst>
                </a:gridCol>
              </a:tblGrid>
              <a:tr h="208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PairID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DNAmAge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title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118194724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3 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61.65291121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19097_case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433273905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3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68.80870686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19097_control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033915721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7 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63.80204805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19152_case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716142788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7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66.58891969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19152_control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55809394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1 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60.64075443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19225_case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68798203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1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59.67986749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19225_control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620903363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8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65.78209172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19642_case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891929519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8 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64.56167459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19642_control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883124326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6 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60.09512718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19817_case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91574442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6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62.6893601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19817_control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944974950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2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61.99981808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20114_case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970439075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2 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62.8872985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20114_control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928778567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5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66.39139824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20150_case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582821113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5 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65.13472745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20150_control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025926392"/>
                  </a:ext>
                </a:extLst>
              </a:tr>
              <a:tr h="20826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63.06186423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20659_case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143104007"/>
                  </a:ext>
                </a:extLst>
              </a:tr>
              <a:tr h="20826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68.9359166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20659_control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650556714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4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57.73861305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20876_case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570424333"/>
                  </a:ext>
                </a:extLst>
              </a:tr>
              <a:tr h="212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Twin 4 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62.23102771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20876_control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927671793"/>
                  </a:ext>
                </a:extLst>
              </a:tr>
              <a:tr h="20826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71.43708853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19152_case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184762234"/>
                  </a:ext>
                </a:extLst>
              </a:tr>
              <a:tr h="20826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71.5220764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19152_control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292030204"/>
                  </a:ext>
                </a:extLst>
              </a:tr>
              <a:tr h="20826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66.13043812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19642_case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256484059"/>
                  </a:ext>
                </a:extLst>
              </a:tr>
              <a:tr h="20826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64.19301655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19642_control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385062176"/>
                  </a:ext>
                </a:extLst>
              </a:tr>
              <a:tr h="20826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74.14516368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20150_case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583046216"/>
                  </a:ext>
                </a:extLst>
              </a:tr>
              <a:tr h="20826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64.53067245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20150_control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3391194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4063" y="135374"/>
            <a:ext cx="6653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Methylation aging effected by smoking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170779"/>
              </p:ext>
            </p:extLst>
          </p:nvPr>
        </p:nvGraphicFramePr>
        <p:xfrm>
          <a:off x="6502400" y="11125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118" y="4105851"/>
            <a:ext cx="421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Smoking </a:t>
            </a:r>
            <a:r>
              <a:rPr lang="en-US" b="1" dirty="0"/>
              <a:t>decease</a:t>
            </a:r>
            <a:r>
              <a:rPr lang="en-US" dirty="0"/>
              <a:t> methylation age (P&lt;0.05)</a:t>
            </a:r>
          </a:p>
        </p:txBody>
      </p:sp>
      <p:sp>
        <p:nvSpPr>
          <p:cNvPr id="6" name="Rectangle 5"/>
          <p:cNvSpPr/>
          <p:nvPr/>
        </p:nvSpPr>
        <p:spPr>
          <a:xfrm>
            <a:off x="9916160" y="1198880"/>
            <a:ext cx="1158240" cy="2346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3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722" y="195775"/>
            <a:ext cx="123385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Abstract: Smoking and methylation: </a:t>
            </a:r>
            <a:r>
              <a:rPr lang="en-US" sz="2800" dirty="0"/>
              <a:t>997 paper</a:t>
            </a:r>
          </a:p>
          <a:p>
            <a:endParaRPr lang="en-US" sz="2800" dirty="0"/>
          </a:p>
          <a:p>
            <a:r>
              <a:rPr lang="en-US" sz="2800" dirty="0"/>
              <a:t>Download Abstract and mapping to human concept database: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78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18 drug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26 Human Metabolites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23 Gene ontology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3 pathway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70+ genes or proteins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17 tissues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14 SNPs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92722" y="5704975"/>
            <a:ext cx="1140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small subset of the smoking related concept since these are only included in Abstract rather than whole manuscript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2722" y="627201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GSE50660</a:t>
            </a:r>
          </a:p>
        </p:txBody>
      </p:sp>
    </p:spTree>
    <p:extLst>
      <p:ext uri="{BB962C8B-B14F-4D97-AF65-F5344CB8AC3E}">
        <p14:creationId xmlns:p14="http://schemas.microsoft.com/office/powerpoint/2010/main" val="268604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405</Words>
  <Application>Microsoft Office PowerPoint</Application>
  <PresentationFormat>Widescreen</PresentationFormat>
  <Paragraphs>266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23</cp:revision>
  <dcterms:created xsi:type="dcterms:W3CDTF">2016-09-12T18:12:15Z</dcterms:created>
  <dcterms:modified xsi:type="dcterms:W3CDTF">2016-09-20T23:11:57Z</dcterms:modified>
</cp:coreProperties>
</file>