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FDD"/>
    <a:srgbClr val="94D2B9"/>
    <a:srgbClr val="F4933F"/>
    <a:srgbClr val="566C9B"/>
    <a:srgbClr val="E64B35"/>
    <a:srgbClr val="00A087"/>
    <a:srgbClr val="4DBBD5"/>
    <a:srgbClr val="CCFF99"/>
    <a:srgbClr val="FFCCCC"/>
    <a:srgbClr val="F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6703"/>
            <a:ext cx="7772400" cy="50134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563446"/>
            <a:ext cx="6858000" cy="34767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6678"/>
            <a:ext cx="1971675" cy="122035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66678"/>
            <a:ext cx="5800725" cy="122035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590057"/>
            <a:ext cx="7886700" cy="59900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636813"/>
            <a:ext cx="7886700" cy="31500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3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833390"/>
            <a:ext cx="3886200" cy="91368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833390"/>
            <a:ext cx="3886200" cy="91368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66681"/>
            <a:ext cx="7886700" cy="27833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530053"/>
            <a:ext cx="3868340" cy="1730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260078"/>
            <a:ext cx="3868340" cy="77367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530053"/>
            <a:ext cx="3887391" cy="1730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260078"/>
            <a:ext cx="3887391" cy="773678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2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60014"/>
            <a:ext cx="2949178" cy="3360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73367"/>
            <a:ext cx="4629150" cy="102334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0064"/>
            <a:ext cx="2949178" cy="8003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60014"/>
            <a:ext cx="2949178" cy="33600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073367"/>
            <a:ext cx="4629150" cy="1023348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0064"/>
            <a:ext cx="2949178" cy="8003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66681"/>
            <a:ext cx="78867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33390"/>
            <a:ext cx="78867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3346867"/>
            <a:ext cx="20574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A11D-0DAF-480E-A217-E45FD3BC3880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3346867"/>
            <a:ext cx="30861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3346867"/>
            <a:ext cx="20574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3826-7251-4504-AABF-A5C41D056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31690" y="1789663"/>
            <a:ext cx="7372350" cy="9724627"/>
            <a:chOff x="752475" y="656433"/>
            <a:chExt cx="7372350" cy="9724627"/>
          </a:xfrm>
        </p:grpSpPr>
        <p:grpSp>
          <p:nvGrpSpPr>
            <p:cNvPr id="40" name="组合 39"/>
            <p:cNvGrpSpPr/>
            <p:nvPr/>
          </p:nvGrpSpPr>
          <p:grpSpPr>
            <a:xfrm>
              <a:off x="1133475" y="656433"/>
              <a:ext cx="6686550" cy="4324349"/>
              <a:chOff x="723900" y="495301"/>
              <a:chExt cx="6686550" cy="432434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5010150" y="933450"/>
                <a:ext cx="0" cy="314325"/>
              </a:xfrm>
              <a:prstGeom prst="straightConnector1">
                <a:avLst/>
              </a:prstGeom>
              <a:ln w="47625" cmpd="sng">
                <a:solidFill>
                  <a:schemeClr val="dk1"/>
                </a:solidFill>
                <a:headEnd type="none" w="sm" len="lg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2609850" y="1247775"/>
                <a:ext cx="4800600" cy="4381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Preliminary Feature Selection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5010150" y="1685924"/>
                <a:ext cx="0" cy="2324101"/>
              </a:xfrm>
              <a:prstGeom prst="straightConnector1">
                <a:avLst/>
              </a:prstGeom>
              <a:ln w="47625" cmpd="sng">
                <a:solidFill>
                  <a:schemeClr val="dk1"/>
                </a:solidFill>
                <a:headEnd type="none" w="sm" len="lg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5010150" y="2114549"/>
                <a:ext cx="5143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 flipV="1">
                <a:off x="5010150" y="3062287"/>
                <a:ext cx="5143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2609850" y="495301"/>
                <a:ext cx="4800600" cy="43814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TCGA methylation dataset of ESCC  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24500" y="1790700"/>
                <a:ext cx="1885950" cy="6477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Validation with GEO methylation dataset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24500" y="2521743"/>
                <a:ext cx="1885950" cy="1081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Validation with CD4+ and CD8+ T cells of healthy controls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609850" y="4061222"/>
                <a:ext cx="4800600" cy="7584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0">
                    <a:schemeClr val="accent3">
                      <a:lumMod val="97000"/>
                      <a:lumOff val="3000"/>
                    </a:schemeClr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Candidate Biomarkers: 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cg05249644, cg15830431, cg20655070, cg26671652, cg27062795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3900" y="495301"/>
                <a:ext cx="1247775" cy="4324349"/>
              </a:xfrm>
              <a:prstGeom prst="rect">
                <a:avLst/>
              </a:prstGeom>
              <a:solidFill>
                <a:srgbClr val="94D2B9"/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/>
                  <a:t>Step1 </a:t>
                </a:r>
              </a:p>
              <a:p>
                <a:pPr algn="ctr"/>
                <a:r>
                  <a:rPr lang="en-US" altLang="zh-CN" b="1" dirty="0"/>
                  <a:t>Candidate </a:t>
                </a:r>
                <a:r>
                  <a:rPr lang="en-US" altLang="zh-CN" b="1" dirty="0" err="1"/>
                  <a:t>CpGsites</a:t>
                </a:r>
                <a:endParaRPr lang="en-US" altLang="zh-CN" b="1" dirty="0"/>
              </a:p>
              <a:p>
                <a:pPr algn="ctr"/>
                <a:r>
                  <a:rPr lang="en-US" altLang="zh-CN" b="1" dirty="0"/>
                  <a:t>Selection</a:t>
                </a: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752475" y="5276850"/>
              <a:ext cx="7372350" cy="9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419725" y="4980782"/>
              <a:ext cx="0" cy="753268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3019425" y="5788027"/>
              <a:ext cx="4800600" cy="56514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31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94 Pairs of ESCC tumors and adjacent normal tissues for validation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4105275" y="6353175"/>
              <a:ext cx="0" cy="628650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019425" y="6981825"/>
              <a:ext cx="2047875" cy="7802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31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Model building with several machine </a:t>
              </a:r>
            </a:p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learning methods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4095750" y="7781926"/>
              <a:ext cx="0" cy="628650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3019425" y="8410576"/>
              <a:ext cx="2047875" cy="7802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31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Evaluation of the diagnostic models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6796087" y="6353175"/>
              <a:ext cx="23813" cy="2037557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5784055" y="8410576"/>
              <a:ext cx="2047875" cy="7802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31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Subgroup Analysis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stCxn id="57" idx="3"/>
              <a:endCxn id="61" idx="1"/>
            </p:cNvCxnSpPr>
            <p:nvPr/>
          </p:nvCxnSpPr>
          <p:spPr>
            <a:xfrm>
              <a:off x="5067300" y="8800705"/>
              <a:ext cx="7167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4095750" y="9190833"/>
              <a:ext cx="0" cy="628650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6848475" y="9190833"/>
              <a:ext cx="0" cy="628650"/>
            </a:xfrm>
            <a:prstGeom prst="straightConnector1">
              <a:avLst/>
            </a:prstGeom>
            <a:ln w="47625" cmpd="sng">
              <a:solidFill>
                <a:schemeClr val="dk1"/>
              </a:solidFill>
              <a:headEnd type="none" w="sm" len="lg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3031330" y="9815911"/>
              <a:ext cx="4800600" cy="56514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31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Accuracy, Sensitivity, Specificity and AUC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133474" y="5788028"/>
              <a:ext cx="1247775" cy="4593032"/>
            </a:xfrm>
            <a:prstGeom prst="rect">
              <a:avLst/>
            </a:prstGeom>
            <a:solidFill>
              <a:srgbClr val="B9BFDD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 smtClean="0"/>
                <a:t>Step2 </a:t>
              </a:r>
            </a:p>
            <a:p>
              <a:pPr algn="ctr"/>
              <a:r>
                <a:rPr lang="en-US" altLang="zh-CN" b="1" dirty="0" smtClean="0"/>
                <a:t>Biomarker </a:t>
              </a:r>
            </a:p>
            <a:p>
              <a:pPr algn="ctr"/>
              <a:r>
                <a:rPr lang="en-US" altLang="zh-CN" b="1" dirty="0" smtClean="0"/>
                <a:t>validation and </a:t>
              </a:r>
            </a:p>
            <a:p>
              <a:pPr algn="ctr"/>
              <a:r>
                <a:rPr lang="en-US" altLang="zh-CN" b="1" dirty="0" smtClean="0"/>
                <a:t>model evaluation</a:t>
              </a:r>
              <a:endParaRPr lang="en-US" altLang="zh-CN" b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810545" y="3488286"/>
            <a:ext cx="1874046" cy="10810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0">
                <a:schemeClr val="accent3">
                  <a:lumMod val="97000"/>
                  <a:lumOff val="3000"/>
                </a:schemeClr>
              </a:gs>
              <a:gs pos="31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Primer design filtering for multiplex PCR reaction system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641728" y="4028830"/>
            <a:ext cx="542925" cy="55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87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等线</vt:lpstr>
      <vt:lpstr>等线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puweilin</dc:creator>
  <cp:lastModifiedBy>Guo, Shicheng</cp:lastModifiedBy>
  <cp:revision>12</cp:revision>
  <dcterms:created xsi:type="dcterms:W3CDTF">2017-03-31T12:42:14Z</dcterms:created>
  <dcterms:modified xsi:type="dcterms:W3CDTF">2019-03-09T07:59:13Z</dcterms:modified>
</cp:coreProperties>
</file>