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FF"/>
    <a:srgbClr val="FFFFCC"/>
    <a:srgbClr val="B3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50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A7427-1DAF-47DD-90D9-55AFCD973B48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FB65-D6CA-463C-BC2E-9256B0EF0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2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4FB65-D6CA-463C-BC2E-9256B0EF0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1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5616" y="44624"/>
            <a:ext cx="7813622" cy="6768752"/>
            <a:chOff x="1115616" y="44624"/>
            <a:chExt cx="7813622" cy="6768752"/>
          </a:xfrm>
        </p:grpSpPr>
        <p:grpSp>
          <p:nvGrpSpPr>
            <p:cNvPr id="3" name="组合 2"/>
            <p:cNvGrpSpPr/>
            <p:nvPr/>
          </p:nvGrpSpPr>
          <p:grpSpPr>
            <a:xfrm>
              <a:off x="1115616" y="44624"/>
              <a:ext cx="7476353" cy="6768752"/>
              <a:chOff x="1115616" y="44624"/>
              <a:chExt cx="7476353" cy="676875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1115616" y="44624"/>
                <a:ext cx="7406619" cy="6768752"/>
                <a:chOff x="1115616" y="44624"/>
                <a:chExt cx="7406619" cy="6768752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115616" y="44624"/>
                  <a:ext cx="7128792" cy="6768752"/>
                  <a:chOff x="1115616" y="44624"/>
                  <a:chExt cx="7128792" cy="6768752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1115616" y="44624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   DNA </a:t>
                    </a:r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methylation Microarray Dataset 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(</a:t>
                    </a:r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GEO, TCGA</a:t>
                    </a:r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4535996" y="50365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流程图: 决策 10"/>
                  <p:cNvSpPr/>
                  <p:nvPr/>
                </p:nvSpPr>
                <p:spPr>
                  <a:xfrm>
                    <a:off x="3419872" y="1295738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Normalization</a:t>
                    </a:r>
                    <a:endParaRPr lang="zh-CN" altLang="en-US" sz="1050" dirty="0"/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4535996" y="172778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流程图: 决策 14"/>
                  <p:cNvSpPr/>
                  <p:nvPr/>
                </p:nvSpPr>
                <p:spPr>
                  <a:xfrm>
                    <a:off x="3411861" y="1971803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Batch effect </a:t>
                    </a:r>
                    <a:r>
                      <a:rPr lang="en-US" altLang="zh-CN" sz="1050" dirty="0" err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elimation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15616" y="3167946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                          NTSR1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, SLC5A8, GALR1, AGTR1 and ZMYND10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4553998" y="236389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流程图: 决策 17"/>
                  <p:cNvSpPr/>
                  <p:nvPr/>
                </p:nvSpPr>
                <p:spPr>
                  <a:xfrm>
                    <a:off x="3455876" y="259188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F</a:t>
                    </a:r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eature selection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4573320" y="2951922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流程图: 决策 19"/>
                  <p:cNvSpPr/>
                  <p:nvPr/>
                </p:nvSpPr>
                <p:spPr>
                  <a:xfrm>
                    <a:off x="3419872" y="719674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Combination</a:t>
                    </a:r>
                    <a:endParaRPr lang="zh-CN" altLang="en-US" sz="1050" dirty="0"/>
                  </a:p>
                </p:txBody>
              </p: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4535996" y="107971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上下箭头 21"/>
                  <p:cNvSpPr/>
                  <p:nvPr/>
                </p:nvSpPr>
                <p:spPr>
                  <a:xfrm>
                    <a:off x="2339752" y="598377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87624" y="1727786"/>
                    <a:ext cx="116467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Discovery Stage</a:t>
                    </a:r>
                    <a:endParaRPr lang="zh-CN" altLang="en-US" sz="1200" dirty="0"/>
                  </a:p>
                </p:txBody>
              </p:sp>
              <p:sp>
                <p:nvSpPr>
                  <p:cNvPr id="24" name="流程图: 决策 23"/>
                  <p:cNvSpPr/>
                  <p:nvPr/>
                </p:nvSpPr>
                <p:spPr>
                  <a:xfrm>
                    <a:off x="3455876" y="443711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MSD-</a:t>
                    </a:r>
                    <a:r>
                      <a:rPr lang="en-US" altLang="zh-CN" sz="1050" dirty="0" err="1" smtClean="0"/>
                      <a:t>SNuPE</a:t>
                    </a:r>
                    <a:endParaRPr lang="zh-CN" altLang="en-US" sz="1050" dirty="0"/>
                  </a:p>
                </p:txBody>
              </p:sp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4572000" y="486916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流程图: 决策 25"/>
                  <p:cNvSpPr/>
                  <p:nvPr/>
                </p:nvSpPr>
                <p:spPr>
                  <a:xfrm>
                    <a:off x="3447865" y="5113177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 Building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7" name="直接箭头连接符 26"/>
                  <p:cNvCxnSpPr/>
                  <p:nvPr/>
                </p:nvCxnSpPr>
                <p:spPr>
                  <a:xfrm>
                    <a:off x="4590002" y="550526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流程图: 决策 27"/>
                  <p:cNvSpPr/>
                  <p:nvPr/>
                </p:nvSpPr>
                <p:spPr>
                  <a:xfrm>
                    <a:off x="3491880" y="5733256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</a:t>
                    </a:r>
                    <a:r>
                      <a:rPr lang="en-US" altLang="zh-CN" sz="1050" dirty="0" err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Evalution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4609324" y="609329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/>
                  <p:nvPr/>
                </p:nvCxnSpPr>
                <p:spPr>
                  <a:xfrm>
                    <a:off x="4572000" y="4221088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上下箭头 31"/>
                  <p:cNvSpPr/>
                  <p:nvPr/>
                </p:nvSpPr>
                <p:spPr>
                  <a:xfrm>
                    <a:off x="2375756" y="3729732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23628" y="4801411"/>
                    <a:ext cx="11846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Validation Stage</a:t>
                    </a:r>
                    <a:endParaRPr lang="zh-CN" altLang="en-US" sz="12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19872" y="3895164"/>
                    <a:ext cx="2885342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 smtClean="0"/>
                      <a:t>150</a:t>
                    </a:r>
                    <a:r>
                      <a:rPr lang="en-US" altLang="zh-CN" sz="1400" dirty="0" smtClean="0"/>
                      <a:t> NSCLC and  </a:t>
                    </a:r>
                    <a:r>
                      <a:rPr lang="en-US" altLang="zh-CN" sz="1400" b="1" dirty="0" smtClean="0"/>
                      <a:t>150</a:t>
                    </a:r>
                    <a:r>
                      <a:rPr lang="en-US" altLang="zh-CN" sz="1400" dirty="0" smtClean="0"/>
                      <a:t> adjacent Normal</a:t>
                    </a:r>
                    <a:endParaRPr lang="zh-CN" altLang="en-US" sz="1400" dirty="0"/>
                  </a:p>
                </p:txBody>
              </p:sp>
              <p:cxnSp>
                <p:nvCxnSpPr>
                  <p:cNvPr id="36" name="直接箭头连接符 35"/>
                  <p:cNvCxnSpPr/>
                  <p:nvPr/>
                </p:nvCxnSpPr>
                <p:spPr>
                  <a:xfrm>
                    <a:off x="4572000" y="3640765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矩形 36"/>
                  <p:cNvSpPr/>
                  <p:nvPr/>
                </p:nvSpPr>
                <p:spPr>
                  <a:xfrm>
                    <a:off x="1115616" y="6309320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                        Sensitivity, Specificity, Accuracy and AUC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8" name="直接箭头连接符 37"/>
                  <p:cNvCxnSpPr/>
                  <p:nvPr/>
                </p:nvCxnSpPr>
                <p:spPr>
                  <a:xfrm flipH="1">
                    <a:off x="5724128" y="5913276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8144" y="5784056"/>
                    <a:ext cx="18056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  Five-fold cross-validation</a:t>
                    </a:r>
                    <a:endParaRPr lang="zh-CN" altLang="en-US" sz="1200" dirty="0"/>
                  </a:p>
                </p:txBody>
              </p:sp>
              <p:cxnSp>
                <p:nvCxnSpPr>
                  <p:cNvPr id="41" name="直接箭头连接符 40"/>
                  <p:cNvCxnSpPr/>
                  <p:nvPr/>
                </p:nvCxnSpPr>
                <p:spPr>
                  <a:xfrm flipH="1">
                    <a:off x="5676540" y="5283917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左大括号 42"/>
                  <p:cNvSpPr/>
                  <p:nvPr/>
                </p:nvSpPr>
                <p:spPr>
                  <a:xfrm>
                    <a:off x="5929548" y="4869160"/>
                    <a:ext cx="58191" cy="721338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5958408" y="4830251"/>
                    <a:ext cx="228600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/>
                      <a:t>L</a:t>
                    </a:r>
                    <a:r>
                      <a:rPr lang="en-US" altLang="zh-CN" sz="1200" dirty="0" smtClean="0"/>
                      <a:t>ogistic regression model</a:t>
                    </a:r>
                  </a:p>
                  <a:p>
                    <a:r>
                      <a:rPr lang="en-US" altLang="zh-CN" sz="1200" dirty="0" smtClean="0"/>
                      <a:t>Random </a:t>
                    </a:r>
                    <a:r>
                      <a:rPr lang="en-US" altLang="zh-CN" sz="1200" dirty="0" smtClean="0"/>
                      <a:t>forest</a:t>
                    </a:r>
                  </a:p>
                  <a:p>
                    <a:r>
                      <a:rPr lang="en-US" altLang="zh-CN" sz="1200" dirty="0"/>
                      <a:t>S</a:t>
                    </a:r>
                    <a:r>
                      <a:rPr lang="en-US" altLang="zh-CN" sz="1200" dirty="0" smtClean="0"/>
                      <a:t>upport </a:t>
                    </a:r>
                    <a:r>
                      <a:rPr lang="en-US" altLang="zh-CN" sz="1200" dirty="0"/>
                      <a:t>vector machine (SVM</a:t>
                    </a:r>
                    <a:r>
                      <a:rPr lang="en-US" altLang="zh-CN" sz="1200" dirty="0" smtClean="0"/>
                      <a:t>) </a:t>
                    </a:r>
                  </a:p>
                  <a:p>
                    <a:r>
                      <a:rPr lang="en-US" altLang="zh-CN" sz="1200" dirty="0" smtClean="0"/>
                      <a:t>Bayes </a:t>
                    </a:r>
                    <a:r>
                      <a:rPr lang="en-US" altLang="zh-CN" sz="1200" dirty="0"/>
                      <a:t>tree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5868144" y="620688"/>
                  <a:ext cx="18248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/>
                    <a:t> </a:t>
                  </a:r>
                  <a:r>
                    <a:rPr lang="en-US" altLang="zh-CN" sz="1200" dirty="0"/>
                    <a:t>107 </a:t>
                  </a:r>
                  <a:r>
                    <a:rPr lang="en-US" altLang="zh-CN" sz="1200" dirty="0" smtClean="0"/>
                    <a:t>genes in 458 samples</a:t>
                  </a:r>
                  <a:endParaRPr lang="zh-CN" altLang="en-US" sz="1200" dirty="0"/>
                </a:p>
              </p:txBody>
            </p:sp>
            <p:cxnSp>
              <p:nvCxnSpPr>
                <p:cNvPr id="50" name="直接箭头连接符 49"/>
                <p:cNvCxnSpPr/>
                <p:nvPr/>
              </p:nvCxnSpPr>
              <p:spPr>
                <a:xfrm flipH="1">
                  <a:off x="5713524" y="2764465"/>
                  <a:ext cx="21602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832140" y="2635245"/>
                  <a:ext cx="26900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/>
                    <a:t>   Best biomarkers/features combination</a:t>
                  </a:r>
                  <a:endParaRPr lang="zh-CN" altLang="en-US" sz="1200" dirty="0"/>
                </a:p>
              </p:txBody>
            </p:sp>
          </p:grpSp>
          <p:sp>
            <p:nvSpPr>
              <p:cNvPr id="39" name="左大括号 38"/>
              <p:cNvSpPr/>
              <p:nvPr/>
            </p:nvSpPr>
            <p:spPr>
              <a:xfrm>
                <a:off x="6012160" y="908720"/>
                <a:ext cx="53758" cy="60809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5711428" y="908720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2160" y="869811"/>
                <a:ext cx="25798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GSE16559 (57 NSCLC and 52 Normal)</a:t>
                </a:r>
              </a:p>
              <a:p>
                <a:r>
                  <a:rPr lang="en-US" altLang="zh-CN" sz="1200" dirty="0" smtClean="0"/>
                  <a:t>GSE28094 (33 NSCLC </a:t>
                </a:r>
                <a:r>
                  <a:rPr lang="en-US" altLang="zh-CN" sz="1200" dirty="0"/>
                  <a:t>and </a:t>
                </a:r>
                <a:r>
                  <a:rPr lang="en-US" altLang="zh-CN" sz="1200" dirty="0" smtClean="0"/>
                  <a:t>3 Normal</a:t>
                </a:r>
                <a:r>
                  <a:rPr lang="en-US" altLang="zh-CN" sz="1200" dirty="0"/>
                  <a:t>)</a:t>
                </a:r>
              </a:p>
              <a:p>
                <a:r>
                  <a:rPr lang="en-US" altLang="zh-CN" sz="1200" dirty="0" smtClean="0"/>
                  <a:t>TCGA Lung (262 NSCLC </a:t>
                </a:r>
                <a:r>
                  <a:rPr lang="en-US" altLang="zh-CN" sz="1200" dirty="0"/>
                  <a:t>and </a:t>
                </a:r>
                <a:r>
                  <a:rPr lang="en-US" altLang="zh-CN" sz="1200" dirty="0" smtClean="0"/>
                  <a:t>51Normal</a:t>
                </a:r>
                <a:r>
                  <a:rPr lang="en-US" altLang="zh-CN" sz="1200" dirty="0"/>
                  <a:t>)</a:t>
                </a:r>
              </a:p>
              <a:p>
                <a:endParaRPr lang="zh-CN" altLang="en-US" sz="1200" dirty="0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>
                <a:off x="5711018" y="2129093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855034" y="1999873"/>
                <a:ext cx="13478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  </a:t>
                </a:r>
                <a:r>
                  <a:rPr lang="en-US" altLang="zh-CN" sz="1200" dirty="0" err="1" smtClean="0"/>
                  <a:t>ComBat</a:t>
                </a:r>
                <a:r>
                  <a:rPr lang="en-US" altLang="zh-CN" sz="1200" dirty="0" smtClean="0"/>
                  <a:t>  method </a:t>
                </a:r>
                <a:endParaRPr lang="zh-CN" altLang="en-US" sz="1200" dirty="0"/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 flipH="1">
              <a:off x="5724128" y="4505357"/>
              <a:ext cx="21602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868144" y="4376137"/>
              <a:ext cx="3061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  Multi-loci quantitative methylation detection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15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109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Shicheng Guo</dc:creator>
  <cp:lastModifiedBy>Shicheng Guo</cp:lastModifiedBy>
  <cp:revision>28</cp:revision>
  <cp:lastPrinted>2014-03-18T03:36:33Z</cp:lastPrinted>
  <dcterms:created xsi:type="dcterms:W3CDTF">2014-03-18T00:41:03Z</dcterms:created>
  <dcterms:modified xsi:type="dcterms:W3CDTF">2014-06-05T23:54:57Z</dcterms:modified>
</cp:coreProperties>
</file>