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0"/>
  </p:notesMasterIdLst>
  <p:sldIdLst>
    <p:sldId id="256" r:id="rId2"/>
    <p:sldId id="317" r:id="rId3"/>
    <p:sldId id="305" r:id="rId4"/>
    <p:sldId id="304" r:id="rId5"/>
    <p:sldId id="292" r:id="rId6"/>
    <p:sldId id="319" r:id="rId7"/>
    <p:sldId id="273" r:id="rId8"/>
    <p:sldId id="312" r:id="rId9"/>
    <p:sldId id="314" r:id="rId10"/>
    <p:sldId id="320" r:id="rId11"/>
    <p:sldId id="313" r:id="rId12"/>
    <p:sldId id="321" r:id="rId13"/>
    <p:sldId id="318" r:id="rId14"/>
    <p:sldId id="322" r:id="rId15"/>
    <p:sldId id="316" r:id="rId16"/>
    <p:sldId id="310" r:id="rId17"/>
    <p:sldId id="311" r:id="rId18"/>
    <p:sldId id="32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xing" initials="TL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65309" autoAdjust="0"/>
  </p:normalViewPr>
  <p:slideViewPr>
    <p:cSldViewPr>
      <p:cViewPr>
        <p:scale>
          <a:sx n="60" d="100"/>
          <a:sy n="60" d="100"/>
        </p:scale>
        <p:origin x="-1488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73276A-F054-45C1-97BE-6B961B89C8EB}" type="doc">
      <dgm:prSet loTypeId="urn:microsoft.com/office/officeart/2005/8/layout/StepDown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8D07A3E-7E24-46E2-9272-7580D256A899}">
      <dgm:prSet phldrT="[文本]" custT="1"/>
      <dgm:spPr/>
      <dgm:t>
        <a:bodyPr/>
        <a:lstStyle/>
        <a:p>
          <a:r>
            <a:rPr lang="zh-CN" altLang="en-US" sz="1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确定命题</a:t>
          </a:r>
        </a:p>
      </dgm:t>
    </dgm:pt>
    <dgm:pt modelId="{61742CF9-0BC0-4BC3-9B68-BD6A10883402}" type="parTrans" cxnId="{89A29ED6-C054-4E91-873C-C8D8326800D8}">
      <dgm:prSet/>
      <dgm:spPr/>
      <dgm:t>
        <a:bodyPr/>
        <a:lstStyle/>
        <a:p>
          <a:endParaRPr lang="zh-CN" altLang="en-U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28155A8-C333-4271-92C5-8A6C31704F9A}" type="sibTrans" cxnId="{89A29ED6-C054-4E91-873C-C8D8326800D8}">
      <dgm:prSet/>
      <dgm:spPr/>
      <dgm:t>
        <a:bodyPr/>
        <a:lstStyle/>
        <a:p>
          <a:endParaRPr lang="zh-CN" altLang="en-U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BC3AAB-E987-43A5-9A7C-57AF8CE95B77}">
      <dgm:prSet phldrT="[文本]" custT="1"/>
      <dgm:spPr/>
      <dgm:t>
        <a:bodyPr/>
        <a:lstStyle/>
        <a:p>
          <a:r>
            <a:rPr lang="zh-CN" altLang="en-US" sz="1800" b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文献检索</a:t>
          </a:r>
          <a:endParaRPr lang="zh-CN" altLang="en-US" sz="1800" b="1" dirty="0"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2B658959-3076-4A93-AF28-F75EE174AF7E}" type="parTrans" cxnId="{FE139981-7CA9-4066-B445-D834A1DECE27}">
      <dgm:prSet/>
      <dgm:spPr/>
      <dgm:t>
        <a:bodyPr/>
        <a:lstStyle/>
        <a:p>
          <a:endParaRPr lang="zh-CN" altLang="en-U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6567730-4B3F-4FA1-8017-9D6F2CF2271E}" type="sibTrans" cxnId="{FE139981-7CA9-4066-B445-D834A1DECE27}">
      <dgm:prSet/>
      <dgm:spPr/>
      <dgm:t>
        <a:bodyPr/>
        <a:lstStyle/>
        <a:p>
          <a:endParaRPr lang="zh-CN" altLang="en-U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B25E54-569D-4DB5-93A9-BD18873602FE}">
      <dgm:prSet phldrT="[文本]" custT="1"/>
      <dgm:spPr/>
      <dgm:t>
        <a:bodyPr/>
        <a:lstStyle/>
        <a:p>
          <a:r>
            <a:rPr lang="zh-CN" altLang="en-US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筛选文献</a:t>
          </a:r>
        </a:p>
      </dgm:t>
    </dgm:pt>
    <dgm:pt modelId="{0FA7EE2A-387C-42DE-95BC-B39687B23A7B}" type="parTrans" cxnId="{15360EA1-8A4A-4C29-A93F-C620C024228C}">
      <dgm:prSet/>
      <dgm:spPr/>
      <dgm:t>
        <a:bodyPr/>
        <a:lstStyle/>
        <a:p>
          <a:endParaRPr lang="zh-CN" altLang="en-U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C62351-5C3E-43A3-911B-43206B677525}" type="sibTrans" cxnId="{15360EA1-8A4A-4C29-A93F-C620C024228C}">
      <dgm:prSet/>
      <dgm:spPr/>
      <dgm:t>
        <a:bodyPr/>
        <a:lstStyle/>
        <a:p>
          <a:endParaRPr lang="zh-CN" altLang="en-U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929C79-86CB-4D2C-8E68-7984B8F5A2AC}">
      <dgm:prSet phldrT="[文本]" custT="1"/>
      <dgm:spPr/>
      <dgm:t>
        <a:bodyPr/>
        <a:lstStyle/>
        <a:p>
          <a:r>
            <a:rPr lang="zh-CN" alt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综合分析及作图</a:t>
          </a:r>
          <a:endParaRPr lang="en-US" altLang="zh-CN" sz="18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008C44-E5A5-47C8-8181-5E3E4C597812}" type="parTrans" cxnId="{436864A9-6E0E-4E7F-86A7-098D2D264EA6}">
      <dgm:prSet/>
      <dgm:spPr/>
      <dgm:t>
        <a:bodyPr/>
        <a:lstStyle/>
        <a:p>
          <a:endParaRPr lang="zh-CN" altLang="en-U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31A92E-10E8-4570-A66D-9B7B59C1802E}" type="sibTrans" cxnId="{436864A9-6E0E-4E7F-86A7-098D2D264EA6}">
      <dgm:prSet/>
      <dgm:spPr/>
      <dgm:t>
        <a:bodyPr/>
        <a:lstStyle/>
        <a:p>
          <a:endParaRPr lang="zh-CN" altLang="en-US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C201ED2-6E76-4C0C-948C-66917059E420}">
      <dgm:prSet phldrT="[文本]" custT="1"/>
      <dgm:spPr/>
      <dgm:t>
        <a:bodyPr/>
        <a:lstStyle/>
        <a:p>
          <a:r>
            <a:rPr lang="zh-CN" alt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总结</a:t>
          </a:r>
          <a:endParaRPr lang="en-US" altLang="zh-CN" sz="18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126CD02-3144-4693-BFBA-E5DBB57A41E2}" type="parTrans" cxnId="{CC5D77A3-4664-48B4-A6C4-35126B51AF32}">
      <dgm:prSet/>
      <dgm:spPr/>
      <dgm:t>
        <a:bodyPr/>
        <a:lstStyle/>
        <a:p>
          <a:endParaRPr lang="zh-CN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FB3D0D0-BA98-4792-9EB8-4DE24FAF9E1F}" type="sibTrans" cxnId="{CC5D77A3-4664-48B4-A6C4-35126B51AF32}">
      <dgm:prSet/>
      <dgm:spPr/>
      <dgm:t>
        <a:bodyPr/>
        <a:lstStyle/>
        <a:p>
          <a:endParaRPr lang="zh-CN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BDF8339-B0D8-4839-9B22-65F991F5C08A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异质性</a:t>
          </a:r>
          <a:endParaRPr lang="en-US" altLang="zh-C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AA0C37F-24AA-4C8B-AF45-29415BAE97BE}" type="parTrans" cxnId="{BE2A6680-43DC-41DE-98D8-2BBC836BBBDD}">
      <dgm:prSet/>
      <dgm:spPr/>
      <dgm:t>
        <a:bodyPr/>
        <a:lstStyle/>
        <a:p>
          <a:endParaRPr lang="zh-CN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7AD801F-1A33-404C-87AB-52642F188FCB}" type="sibTrans" cxnId="{BE2A6680-43DC-41DE-98D8-2BBC836BBBDD}">
      <dgm:prSet/>
      <dgm:spPr/>
      <dgm:t>
        <a:bodyPr/>
        <a:lstStyle/>
        <a:p>
          <a:endParaRPr lang="zh-CN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7AB6637-4853-4333-8384-C25F36BA1D6A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敏感度</a:t>
          </a:r>
          <a:endParaRPr lang="en-US" altLang="zh-C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7A92B69-6D5E-4BF9-896C-07949D58669B}" type="parTrans" cxnId="{EB84F53C-31E7-4671-BF45-8F453EFEA0E4}">
      <dgm:prSet/>
      <dgm:spPr/>
      <dgm:t>
        <a:bodyPr/>
        <a:lstStyle/>
        <a:p>
          <a:endParaRPr lang="zh-CN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D944072-C27D-4EA5-B1B6-1E12DEDA054D}" type="sibTrans" cxnId="{EB84F53C-31E7-4671-BF45-8F453EFEA0E4}">
      <dgm:prSet/>
      <dgm:spPr/>
      <dgm:t>
        <a:bodyPr/>
        <a:lstStyle/>
        <a:p>
          <a:endParaRPr lang="zh-CN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9CC791A-2448-4415-888D-8B34DF70D222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汇总似然比</a:t>
          </a:r>
          <a:endParaRPr lang="en-US" altLang="zh-C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DD0C35F-77C2-4391-A98C-B7E566C4AF68}" type="parTrans" cxnId="{3B95B29F-DB1C-4FF6-940D-7876CC994E54}">
      <dgm:prSet/>
      <dgm:spPr/>
      <dgm:t>
        <a:bodyPr/>
        <a:lstStyle/>
        <a:p>
          <a:endParaRPr lang="zh-CN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51228E-1AC8-48CD-9AF5-4E84816DEE9D}" type="sibTrans" cxnId="{3B95B29F-DB1C-4FF6-940D-7876CC994E54}">
      <dgm:prSet/>
      <dgm:spPr/>
      <dgm:t>
        <a:bodyPr/>
        <a:lstStyle/>
        <a:p>
          <a:endParaRPr lang="zh-CN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234A74B-B07C-4175-B2E6-005E3A02AEE6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汇总受试者工作特征曲线（</a:t>
          </a:r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SROC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）</a:t>
          </a:r>
          <a:endParaRPr lang="en-US" altLang="zh-CN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3E7BF3-4FEF-4B55-ACAA-4638530649C9}" type="parTrans" cxnId="{BAFE7950-EF6A-460E-8179-64CA18DFE295}">
      <dgm:prSet/>
      <dgm:spPr/>
      <dgm:t>
        <a:bodyPr/>
        <a:lstStyle/>
        <a:p>
          <a:endParaRPr lang="zh-CN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EA4B2E1-24FC-462A-93C9-8FAD10DEC8D0}" type="sibTrans" cxnId="{BAFE7950-EF6A-460E-8179-64CA18DFE295}">
      <dgm:prSet/>
      <dgm:spPr/>
      <dgm:t>
        <a:bodyPr/>
        <a:lstStyle/>
        <a:p>
          <a:endParaRPr lang="zh-CN" altLang="en-US" sz="18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78C6C6-FE7C-46F2-A78B-C34AD0D81881}" type="pres">
      <dgm:prSet presAssocID="{0873276A-F054-45C1-97BE-6B961B89C8E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BCEF138-40C7-49E2-A305-EBEF27AF2374}" type="pres">
      <dgm:prSet presAssocID="{08D07A3E-7E24-46E2-9272-7580D256A899}" presName="composite" presStyleCnt="0"/>
      <dgm:spPr/>
    </dgm:pt>
    <dgm:pt modelId="{202712A0-5E7D-4F83-A906-870C622EE402}" type="pres">
      <dgm:prSet presAssocID="{08D07A3E-7E24-46E2-9272-7580D256A899}" presName="bentUpArrow1" presStyleLbl="alignImgPlace1" presStyleIdx="0" presStyleCnt="4"/>
      <dgm:spPr/>
    </dgm:pt>
    <dgm:pt modelId="{6ECC250E-07E5-418B-8E65-598110BA7D41}" type="pres">
      <dgm:prSet presAssocID="{08D07A3E-7E24-46E2-9272-7580D256A899}" presName="ParentText" presStyleLbl="node1" presStyleIdx="0" presStyleCnt="5" custScaleX="10018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12213F-B26F-42C9-822E-A9150E265AA2}" type="pres">
      <dgm:prSet presAssocID="{08D07A3E-7E24-46E2-9272-7580D256A899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743B497-3045-41E7-895B-FE5AF6E59AF5}" type="pres">
      <dgm:prSet presAssocID="{128155A8-C333-4271-92C5-8A6C31704F9A}" presName="sibTrans" presStyleCnt="0"/>
      <dgm:spPr/>
    </dgm:pt>
    <dgm:pt modelId="{303F016F-72E0-42CF-BE3E-38026AB478BD}" type="pres">
      <dgm:prSet presAssocID="{18BC3AAB-E987-43A5-9A7C-57AF8CE95B77}" presName="composite" presStyleCnt="0"/>
      <dgm:spPr/>
    </dgm:pt>
    <dgm:pt modelId="{129F398C-5309-436F-9B8E-B9182E817D0B}" type="pres">
      <dgm:prSet presAssocID="{18BC3AAB-E987-43A5-9A7C-57AF8CE95B77}" presName="bentUpArrow1" presStyleLbl="alignImgPlace1" presStyleIdx="1" presStyleCnt="4"/>
      <dgm:spPr/>
    </dgm:pt>
    <dgm:pt modelId="{C20F5A97-104F-4358-B390-0484BEFE97F5}" type="pres">
      <dgm:prSet presAssocID="{18BC3AAB-E987-43A5-9A7C-57AF8CE95B77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158A61D-C1E9-4944-805C-4FA89EF76FC2}" type="pres">
      <dgm:prSet presAssocID="{18BC3AAB-E987-43A5-9A7C-57AF8CE95B77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E59B77-E6F4-44FA-B2B3-A716C1400134}" type="pres">
      <dgm:prSet presAssocID="{06567730-4B3F-4FA1-8017-9D6F2CF2271E}" presName="sibTrans" presStyleCnt="0"/>
      <dgm:spPr/>
    </dgm:pt>
    <dgm:pt modelId="{655BA210-7020-47D2-BC86-2DECE6DA095E}" type="pres">
      <dgm:prSet presAssocID="{3FB25E54-569D-4DB5-93A9-BD18873602FE}" presName="composite" presStyleCnt="0"/>
      <dgm:spPr/>
    </dgm:pt>
    <dgm:pt modelId="{70C18573-F562-4459-9864-FF5AF6C40D4C}" type="pres">
      <dgm:prSet presAssocID="{3FB25E54-569D-4DB5-93A9-BD18873602FE}" presName="bentUpArrow1" presStyleLbl="alignImgPlace1" presStyleIdx="2" presStyleCnt="4"/>
      <dgm:spPr/>
    </dgm:pt>
    <dgm:pt modelId="{769D6F11-B142-4FD3-A23C-B3599A568F8F}" type="pres">
      <dgm:prSet presAssocID="{3FB25E54-569D-4DB5-93A9-BD18873602FE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18E3E0-E0DB-4ABE-B537-8403B276B4D0}" type="pres">
      <dgm:prSet presAssocID="{3FB25E54-569D-4DB5-93A9-BD18873602FE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493149-829F-486E-986D-F28A30CDD185}" type="pres">
      <dgm:prSet presAssocID="{0EC62351-5C3E-43A3-911B-43206B677525}" presName="sibTrans" presStyleCnt="0"/>
      <dgm:spPr/>
    </dgm:pt>
    <dgm:pt modelId="{B3D90E6F-D69E-4735-964D-B10E932CA63B}" type="pres">
      <dgm:prSet presAssocID="{0B929C79-86CB-4D2C-8E68-7984B8F5A2AC}" presName="composite" presStyleCnt="0"/>
      <dgm:spPr/>
    </dgm:pt>
    <dgm:pt modelId="{02F193E8-7ECA-4FC8-9849-127F48C0C0C4}" type="pres">
      <dgm:prSet presAssocID="{0B929C79-86CB-4D2C-8E68-7984B8F5A2AC}" presName="bentUpArrow1" presStyleLbl="alignImgPlace1" presStyleIdx="3" presStyleCnt="4"/>
      <dgm:spPr/>
    </dgm:pt>
    <dgm:pt modelId="{9D77EACD-829D-46D2-844A-B5BBDA5DD983}" type="pres">
      <dgm:prSet presAssocID="{0B929C79-86CB-4D2C-8E68-7984B8F5A2AC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39D403-8537-4CF8-B7E6-41CF6A06E474}" type="pres">
      <dgm:prSet presAssocID="{0B929C79-86CB-4D2C-8E68-7984B8F5A2AC}" presName="ChildText" presStyleLbl="revTx" presStyleIdx="3" presStyleCnt="4" custScaleX="196521" custScaleY="177911" custLinFactY="-15934" custLinFactNeighborX="4302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666813-F2B7-47B3-B649-55747123E55A}" type="pres">
      <dgm:prSet presAssocID="{D531A92E-10E8-4570-A66D-9B7B59C1802E}" presName="sibTrans" presStyleCnt="0"/>
      <dgm:spPr/>
    </dgm:pt>
    <dgm:pt modelId="{F58447A7-3F0C-4247-841E-578329F20527}" type="pres">
      <dgm:prSet presAssocID="{7C201ED2-6E76-4C0C-948C-66917059E420}" presName="composite" presStyleCnt="0"/>
      <dgm:spPr/>
    </dgm:pt>
    <dgm:pt modelId="{406ED29A-132D-42DA-94E9-2BDB8B54FC07}" type="pres">
      <dgm:prSet presAssocID="{7C201ED2-6E76-4C0C-948C-66917059E420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A119A4-5C59-4E20-AA40-FF1147D72AD2}" type="presOf" srcId="{87AB6637-4853-4333-8384-C25F36BA1D6A}" destId="{8B39D403-8537-4CF8-B7E6-41CF6A06E474}" srcOrd="0" destOrd="1" presId="urn:microsoft.com/office/officeart/2005/8/layout/StepDownProcess"/>
    <dgm:cxn modelId="{0173CAD3-3F87-4B76-BD0F-E8065315432A}" type="presOf" srcId="{7C201ED2-6E76-4C0C-948C-66917059E420}" destId="{406ED29A-132D-42DA-94E9-2BDB8B54FC07}" srcOrd="0" destOrd="0" presId="urn:microsoft.com/office/officeart/2005/8/layout/StepDownProcess"/>
    <dgm:cxn modelId="{763134AA-2212-496D-B429-1C0B94A8A355}" type="presOf" srcId="{A234A74B-B07C-4175-B2E6-005E3A02AEE6}" destId="{8B39D403-8537-4CF8-B7E6-41CF6A06E474}" srcOrd="0" destOrd="3" presId="urn:microsoft.com/office/officeart/2005/8/layout/StepDownProcess"/>
    <dgm:cxn modelId="{15360EA1-8A4A-4C29-A93F-C620C024228C}" srcId="{0873276A-F054-45C1-97BE-6B961B89C8EB}" destId="{3FB25E54-569D-4DB5-93A9-BD18873602FE}" srcOrd="2" destOrd="0" parTransId="{0FA7EE2A-387C-42DE-95BC-B39687B23A7B}" sibTransId="{0EC62351-5C3E-43A3-911B-43206B677525}"/>
    <dgm:cxn modelId="{89A29ED6-C054-4E91-873C-C8D8326800D8}" srcId="{0873276A-F054-45C1-97BE-6B961B89C8EB}" destId="{08D07A3E-7E24-46E2-9272-7580D256A899}" srcOrd="0" destOrd="0" parTransId="{61742CF9-0BC0-4BC3-9B68-BD6A10883402}" sibTransId="{128155A8-C333-4271-92C5-8A6C31704F9A}"/>
    <dgm:cxn modelId="{BAFE7950-EF6A-460E-8179-64CA18DFE295}" srcId="{0B929C79-86CB-4D2C-8E68-7984B8F5A2AC}" destId="{A234A74B-B07C-4175-B2E6-005E3A02AEE6}" srcOrd="3" destOrd="0" parTransId="{DD3E7BF3-4FEF-4B55-ACAA-4638530649C9}" sibTransId="{2EA4B2E1-24FC-462A-93C9-8FAD10DEC8D0}"/>
    <dgm:cxn modelId="{3B95B29F-DB1C-4FF6-940D-7876CC994E54}" srcId="{0B929C79-86CB-4D2C-8E68-7984B8F5A2AC}" destId="{A9CC791A-2448-4415-888D-8B34DF70D222}" srcOrd="2" destOrd="0" parTransId="{CDD0C35F-77C2-4391-A98C-B7E566C4AF68}" sibTransId="{9451228E-1AC8-48CD-9AF5-4E84816DEE9D}"/>
    <dgm:cxn modelId="{8BF1B60A-2243-4589-A634-314399469E2F}" type="presOf" srcId="{08D07A3E-7E24-46E2-9272-7580D256A899}" destId="{6ECC250E-07E5-418B-8E65-598110BA7D41}" srcOrd="0" destOrd="0" presId="urn:microsoft.com/office/officeart/2005/8/layout/StepDownProcess"/>
    <dgm:cxn modelId="{27597E89-0295-4987-87CC-30D233E5145C}" type="presOf" srcId="{3FB25E54-569D-4DB5-93A9-BD18873602FE}" destId="{769D6F11-B142-4FD3-A23C-B3599A568F8F}" srcOrd="0" destOrd="0" presId="urn:microsoft.com/office/officeart/2005/8/layout/StepDownProcess"/>
    <dgm:cxn modelId="{0E5AE3DE-4251-455A-94F8-7675FD838F5A}" type="presOf" srcId="{18BC3AAB-E987-43A5-9A7C-57AF8CE95B77}" destId="{C20F5A97-104F-4358-B390-0484BEFE97F5}" srcOrd="0" destOrd="0" presId="urn:microsoft.com/office/officeart/2005/8/layout/StepDownProcess"/>
    <dgm:cxn modelId="{FE139981-7CA9-4066-B445-D834A1DECE27}" srcId="{0873276A-F054-45C1-97BE-6B961B89C8EB}" destId="{18BC3AAB-E987-43A5-9A7C-57AF8CE95B77}" srcOrd="1" destOrd="0" parTransId="{2B658959-3076-4A93-AF28-F75EE174AF7E}" sibTransId="{06567730-4B3F-4FA1-8017-9D6F2CF2271E}"/>
    <dgm:cxn modelId="{436864A9-6E0E-4E7F-86A7-098D2D264EA6}" srcId="{0873276A-F054-45C1-97BE-6B961B89C8EB}" destId="{0B929C79-86CB-4D2C-8E68-7984B8F5A2AC}" srcOrd="3" destOrd="0" parTransId="{A7008C44-E5A5-47C8-8181-5E3E4C597812}" sibTransId="{D531A92E-10E8-4570-A66D-9B7B59C1802E}"/>
    <dgm:cxn modelId="{35508FC5-62CB-4892-BCEF-8BC6737FAD12}" type="presOf" srcId="{A9CC791A-2448-4415-888D-8B34DF70D222}" destId="{8B39D403-8537-4CF8-B7E6-41CF6A06E474}" srcOrd="0" destOrd="2" presId="urn:microsoft.com/office/officeart/2005/8/layout/StepDownProcess"/>
    <dgm:cxn modelId="{EB84F53C-31E7-4671-BF45-8F453EFEA0E4}" srcId="{0B929C79-86CB-4D2C-8E68-7984B8F5A2AC}" destId="{87AB6637-4853-4333-8384-C25F36BA1D6A}" srcOrd="1" destOrd="0" parTransId="{A7A92B69-6D5E-4BF9-896C-07949D58669B}" sibTransId="{1D944072-C27D-4EA5-B1B6-1E12DEDA054D}"/>
    <dgm:cxn modelId="{F75BF619-A132-4583-9482-5E06DB802539}" type="presOf" srcId="{0873276A-F054-45C1-97BE-6B961B89C8EB}" destId="{E878C6C6-FE7C-46F2-A78B-C34AD0D81881}" srcOrd="0" destOrd="0" presId="urn:microsoft.com/office/officeart/2005/8/layout/StepDownProcess"/>
    <dgm:cxn modelId="{DE11CB7B-05B5-43A1-BCEE-C1A095688A4E}" type="presOf" srcId="{0B929C79-86CB-4D2C-8E68-7984B8F5A2AC}" destId="{9D77EACD-829D-46D2-844A-B5BBDA5DD983}" srcOrd="0" destOrd="0" presId="urn:microsoft.com/office/officeart/2005/8/layout/StepDownProcess"/>
    <dgm:cxn modelId="{BE2A6680-43DC-41DE-98D8-2BBC836BBBDD}" srcId="{0B929C79-86CB-4D2C-8E68-7984B8F5A2AC}" destId="{7BDF8339-B0D8-4839-9B22-65F991F5C08A}" srcOrd="0" destOrd="0" parTransId="{1AA0C37F-24AA-4C8B-AF45-29415BAE97BE}" sibTransId="{B7AD801F-1A33-404C-87AB-52642F188FCB}"/>
    <dgm:cxn modelId="{26586699-1265-42A5-967D-49F4ECD6BC73}" type="presOf" srcId="{7BDF8339-B0D8-4839-9B22-65F991F5C08A}" destId="{8B39D403-8537-4CF8-B7E6-41CF6A06E474}" srcOrd="0" destOrd="0" presId="urn:microsoft.com/office/officeart/2005/8/layout/StepDownProcess"/>
    <dgm:cxn modelId="{CC5D77A3-4664-48B4-A6C4-35126B51AF32}" srcId="{0873276A-F054-45C1-97BE-6B961B89C8EB}" destId="{7C201ED2-6E76-4C0C-948C-66917059E420}" srcOrd="4" destOrd="0" parTransId="{9126CD02-3144-4693-BFBA-E5DBB57A41E2}" sibTransId="{AFB3D0D0-BA98-4792-9EB8-4DE24FAF9E1F}"/>
    <dgm:cxn modelId="{68A77739-4B50-40EB-9EE8-59847FC19BDC}" type="presParOf" srcId="{E878C6C6-FE7C-46F2-A78B-C34AD0D81881}" destId="{0BCEF138-40C7-49E2-A305-EBEF27AF2374}" srcOrd="0" destOrd="0" presId="urn:microsoft.com/office/officeart/2005/8/layout/StepDownProcess"/>
    <dgm:cxn modelId="{913FBED5-E4E3-4406-84F1-7FC2ED21BCA6}" type="presParOf" srcId="{0BCEF138-40C7-49E2-A305-EBEF27AF2374}" destId="{202712A0-5E7D-4F83-A906-870C622EE402}" srcOrd="0" destOrd="0" presId="urn:microsoft.com/office/officeart/2005/8/layout/StepDownProcess"/>
    <dgm:cxn modelId="{6936589C-966B-4209-A4F3-22398DF0919C}" type="presParOf" srcId="{0BCEF138-40C7-49E2-A305-EBEF27AF2374}" destId="{6ECC250E-07E5-418B-8E65-598110BA7D41}" srcOrd="1" destOrd="0" presId="urn:microsoft.com/office/officeart/2005/8/layout/StepDownProcess"/>
    <dgm:cxn modelId="{905EE8E6-C39A-449E-8F63-6BA0352A33B4}" type="presParOf" srcId="{0BCEF138-40C7-49E2-A305-EBEF27AF2374}" destId="{C712213F-B26F-42C9-822E-A9150E265AA2}" srcOrd="2" destOrd="0" presId="urn:microsoft.com/office/officeart/2005/8/layout/StepDownProcess"/>
    <dgm:cxn modelId="{AE39FFDC-1BB1-4D70-9CEC-8D8379032FFB}" type="presParOf" srcId="{E878C6C6-FE7C-46F2-A78B-C34AD0D81881}" destId="{7743B497-3045-41E7-895B-FE5AF6E59AF5}" srcOrd="1" destOrd="0" presId="urn:microsoft.com/office/officeart/2005/8/layout/StepDownProcess"/>
    <dgm:cxn modelId="{F9D681BF-BFF0-4704-BE1D-CB199FDA01C3}" type="presParOf" srcId="{E878C6C6-FE7C-46F2-A78B-C34AD0D81881}" destId="{303F016F-72E0-42CF-BE3E-38026AB478BD}" srcOrd="2" destOrd="0" presId="urn:microsoft.com/office/officeart/2005/8/layout/StepDownProcess"/>
    <dgm:cxn modelId="{B451DD0D-B68C-450E-9821-D4A1305852AE}" type="presParOf" srcId="{303F016F-72E0-42CF-BE3E-38026AB478BD}" destId="{129F398C-5309-436F-9B8E-B9182E817D0B}" srcOrd="0" destOrd="0" presId="urn:microsoft.com/office/officeart/2005/8/layout/StepDownProcess"/>
    <dgm:cxn modelId="{2605F043-7BC5-4D44-9334-2797D9B5C145}" type="presParOf" srcId="{303F016F-72E0-42CF-BE3E-38026AB478BD}" destId="{C20F5A97-104F-4358-B390-0484BEFE97F5}" srcOrd="1" destOrd="0" presId="urn:microsoft.com/office/officeart/2005/8/layout/StepDownProcess"/>
    <dgm:cxn modelId="{6867A67E-C07E-46B0-866B-2DFED29F5B53}" type="presParOf" srcId="{303F016F-72E0-42CF-BE3E-38026AB478BD}" destId="{0158A61D-C1E9-4944-805C-4FA89EF76FC2}" srcOrd="2" destOrd="0" presId="urn:microsoft.com/office/officeart/2005/8/layout/StepDownProcess"/>
    <dgm:cxn modelId="{E699801D-46E0-49C9-94D6-E62C2257D990}" type="presParOf" srcId="{E878C6C6-FE7C-46F2-A78B-C34AD0D81881}" destId="{89E59B77-E6F4-44FA-B2B3-A716C1400134}" srcOrd="3" destOrd="0" presId="urn:microsoft.com/office/officeart/2005/8/layout/StepDownProcess"/>
    <dgm:cxn modelId="{28FEFBD8-45EA-4426-982F-A61EC21E7B73}" type="presParOf" srcId="{E878C6C6-FE7C-46F2-A78B-C34AD0D81881}" destId="{655BA210-7020-47D2-BC86-2DECE6DA095E}" srcOrd="4" destOrd="0" presId="urn:microsoft.com/office/officeart/2005/8/layout/StepDownProcess"/>
    <dgm:cxn modelId="{0B5059F0-C88D-40AD-9B31-1EEBD768C4F3}" type="presParOf" srcId="{655BA210-7020-47D2-BC86-2DECE6DA095E}" destId="{70C18573-F562-4459-9864-FF5AF6C40D4C}" srcOrd="0" destOrd="0" presId="urn:microsoft.com/office/officeart/2005/8/layout/StepDownProcess"/>
    <dgm:cxn modelId="{6F6B3E54-0EDD-4006-98FC-B8E531D60557}" type="presParOf" srcId="{655BA210-7020-47D2-BC86-2DECE6DA095E}" destId="{769D6F11-B142-4FD3-A23C-B3599A568F8F}" srcOrd="1" destOrd="0" presId="urn:microsoft.com/office/officeart/2005/8/layout/StepDownProcess"/>
    <dgm:cxn modelId="{763E36F5-6414-43E9-BC1A-E8677F9E8C40}" type="presParOf" srcId="{655BA210-7020-47D2-BC86-2DECE6DA095E}" destId="{D718E3E0-E0DB-4ABE-B537-8403B276B4D0}" srcOrd="2" destOrd="0" presId="urn:microsoft.com/office/officeart/2005/8/layout/StepDownProcess"/>
    <dgm:cxn modelId="{B77E225A-8D19-4F59-BB9C-8FCF8045118D}" type="presParOf" srcId="{E878C6C6-FE7C-46F2-A78B-C34AD0D81881}" destId="{06493149-829F-486E-986D-F28A30CDD185}" srcOrd="5" destOrd="0" presId="urn:microsoft.com/office/officeart/2005/8/layout/StepDownProcess"/>
    <dgm:cxn modelId="{5055DFDC-0D9F-440F-A46B-6D65409C8652}" type="presParOf" srcId="{E878C6C6-FE7C-46F2-A78B-C34AD0D81881}" destId="{B3D90E6F-D69E-4735-964D-B10E932CA63B}" srcOrd="6" destOrd="0" presId="urn:microsoft.com/office/officeart/2005/8/layout/StepDownProcess"/>
    <dgm:cxn modelId="{ACF7BBA3-817F-41E6-A185-CEA7E5C1E4ED}" type="presParOf" srcId="{B3D90E6F-D69E-4735-964D-B10E932CA63B}" destId="{02F193E8-7ECA-4FC8-9849-127F48C0C0C4}" srcOrd="0" destOrd="0" presId="urn:microsoft.com/office/officeart/2005/8/layout/StepDownProcess"/>
    <dgm:cxn modelId="{ADA4C93F-7A78-4BA0-81D4-796C5327F33F}" type="presParOf" srcId="{B3D90E6F-D69E-4735-964D-B10E932CA63B}" destId="{9D77EACD-829D-46D2-844A-B5BBDA5DD983}" srcOrd="1" destOrd="0" presId="urn:microsoft.com/office/officeart/2005/8/layout/StepDownProcess"/>
    <dgm:cxn modelId="{06945345-7C5A-414A-84AF-2ADAAC7A188E}" type="presParOf" srcId="{B3D90E6F-D69E-4735-964D-B10E932CA63B}" destId="{8B39D403-8537-4CF8-B7E6-41CF6A06E474}" srcOrd="2" destOrd="0" presId="urn:microsoft.com/office/officeart/2005/8/layout/StepDownProcess"/>
    <dgm:cxn modelId="{8C881E03-76BA-43AD-8156-D17A6A3C9DE5}" type="presParOf" srcId="{E878C6C6-FE7C-46F2-A78B-C34AD0D81881}" destId="{BE666813-F2B7-47B3-B649-55747123E55A}" srcOrd="7" destOrd="0" presId="urn:microsoft.com/office/officeart/2005/8/layout/StepDownProcess"/>
    <dgm:cxn modelId="{A38DFB96-DDEC-45F4-827E-1EC5B4435FA1}" type="presParOf" srcId="{E878C6C6-FE7C-46F2-A78B-C34AD0D81881}" destId="{F58447A7-3F0C-4247-841E-578329F20527}" srcOrd="8" destOrd="0" presId="urn:microsoft.com/office/officeart/2005/8/layout/StepDownProcess"/>
    <dgm:cxn modelId="{24BAA795-3A6F-4CCE-B688-D8F61C665A24}" type="presParOf" srcId="{F58447A7-3F0C-4247-841E-578329F20527}" destId="{406ED29A-132D-42DA-94E9-2BDB8B54FC0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886F6-CDFD-4A1F-AC0A-FB261E03E732}" type="doc">
      <dgm:prSet loTypeId="urn:microsoft.com/office/officeart/2005/8/layout/StepDownProcess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CA5DE489-7CD0-4755-973D-3460DD1C42BE}">
      <dgm:prSet phldrT="[文本]" custT="1"/>
      <dgm:spPr/>
      <dgm:t>
        <a:bodyPr/>
        <a:lstStyle/>
        <a:p>
          <a:r>
            <a: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Electronic</a:t>
          </a:r>
          <a:endParaRPr lang="zh-CN" alt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11D7502-E608-4F37-A448-9E3293138ED9}" type="parTrans" cxnId="{6CA15EB5-5883-4107-AA24-9450FF2337C1}">
      <dgm:prSet/>
      <dgm:spPr/>
      <dgm:t>
        <a:bodyPr/>
        <a:lstStyle/>
        <a:p>
          <a:endParaRPr lang="zh-CN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FEB16C7-DC72-4C9C-8168-D1D64C621523}" type="sibTrans" cxnId="{6CA15EB5-5883-4107-AA24-9450FF2337C1}">
      <dgm:prSet/>
      <dgm:spPr/>
      <dgm:t>
        <a:bodyPr/>
        <a:lstStyle/>
        <a:p>
          <a:endParaRPr lang="zh-CN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1D2170-673F-4CF0-B802-D594619E24AF}">
      <dgm:prSet phldrT="[文本]" custT="1"/>
      <dgm:spPr/>
      <dgm:t>
        <a:bodyPr/>
        <a:lstStyle/>
        <a:p>
          <a:r>
            <a:rPr lang="en-US" altLang="zh-CN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Scanned</a:t>
          </a:r>
          <a:endParaRPr lang="zh-CN" altLang="en-US" sz="3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CC875DA-C091-475F-9061-080088CD2699}" type="parTrans" cxnId="{E8837E0B-3D45-4599-884A-1A70797DAA63}">
      <dgm:prSet/>
      <dgm:spPr/>
      <dgm:t>
        <a:bodyPr/>
        <a:lstStyle/>
        <a:p>
          <a:endParaRPr lang="zh-CN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4D5442-B5A5-4EA6-8C5E-F4C2E62AE7E2}" type="sibTrans" cxnId="{E8837E0B-3D45-4599-884A-1A70797DAA63}">
      <dgm:prSet/>
      <dgm:spPr/>
      <dgm:t>
        <a:bodyPr/>
        <a:lstStyle/>
        <a:p>
          <a:endParaRPr lang="zh-CN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03C116-941F-4AB3-BEB2-929FBFC589DC}">
      <dgm:prSet phldrT="[文本]" custT="1"/>
      <dgm:spPr/>
      <dgm:t>
        <a:bodyPr/>
        <a:lstStyle/>
        <a:p>
          <a:r>
            <a: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Reviewed</a:t>
          </a:r>
          <a:endParaRPr lang="zh-CN" alt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9820A0-BEE7-4E85-B531-80ED8C771954}" type="parTrans" cxnId="{79EDBEDB-411C-4568-8CBA-D454FCB30092}">
      <dgm:prSet/>
      <dgm:spPr/>
      <dgm:t>
        <a:bodyPr/>
        <a:lstStyle/>
        <a:p>
          <a:endParaRPr lang="zh-CN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347FD05-42DC-4E41-AFF0-6781087A6676}" type="sibTrans" cxnId="{79EDBEDB-411C-4568-8CBA-D454FCB30092}">
      <dgm:prSet/>
      <dgm:spPr/>
      <dgm:t>
        <a:bodyPr/>
        <a:lstStyle/>
        <a:p>
          <a:endParaRPr lang="zh-CN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E36BC9-C089-4DA9-ADDD-1C0059A0C528}">
      <dgm:prSet phldrT="[文本]" custT="1"/>
      <dgm:spPr/>
      <dgm:t>
        <a:bodyPr/>
        <a:lstStyle/>
        <a:p>
          <a:r>
            <a: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  </a:t>
          </a:r>
          <a:r>
            <a:rPr lang="en-US" altLang="zh-CN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16 articles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79310D-44EF-4918-80D3-6200C1EC2289}" type="parTrans" cxnId="{452738D1-D135-4983-8A91-54C3D1BD0EFB}">
      <dgm:prSet/>
      <dgm:spPr/>
      <dgm:t>
        <a:bodyPr/>
        <a:lstStyle/>
        <a:p>
          <a:endParaRPr lang="zh-CN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847D14-A5B7-4D1D-AD1E-1B6DAD11C3D7}" type="sibTrans" cxnId="{452738D1-D135-4983-8A91-54C3D1BD0EFB}">
      <dgm:prSet/>
      <dgm:spPr/>
      <dgm:t>
        <a:bodyPr/>
        <a:lstStyle/>
        <a:p>
          <a:endParaRPr lang="zh-CN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E10105-FE2F-4038-84ED-3B3E1D3148F1}">
      <dgm:prSet phldrT="[文本]" custT="1"/>
      <dgm:spPr/>
      <dgm:t>
        <a:bodyPr/>
        <a:lstStyle/>
        <a:p>
          <a:r>
            <a:rPr lang="en-US" altLang="zh-CN" sz="2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116 articles</a:t>
          </a:r>
          <a:endParaRPr lang="zh-CN" altLang="en-US" sz="20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1FAB7B-3011-4CF5-9D69-3D293B504D88}" type="parTrans" cxnId="{3E54F857-3B34-4BA9-864A-FB37377969AF}">
      <dgm:prSet/>
      <dgm:spPr/>
      <dgm:t>
        <a:bodyPr/>
        <a:lstStyle/>
        <a:p>
          <a:endParaRPr lang="zh-CN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1773C7A-D223-46CB-B0FB-0B1F03EC0EDB}" type="sibTrans" cxnId="{3E54F857-3B34-4BA9-864A-FB37377969AF}">
      <dgm:prSet/>
      <dgm:spPr/>
      <dgm:t>
        <a:bodyPr/>
        <a:lstStyle/>
        <a:p>
          <a:endParaRPr lang="zh-CN" altLang="en-US" sz="2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BDA456-AE2E-4DB9-9E30-465DBBFF01D7}">
      <dgm:prSet phldrT="[文本]" custT="1"/>
      <dgm:spPr/>
      <dgm:t>
        <a:bodyPr/>
        <a:lstStyle/>
        <a:p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4FEBD6C-1617-4261-9F7A-F813E9D90E79}" type="parTrans" cxnId="{8166FA33-46E2-4D50-9DCE-36B005322BAA}">
      <dgm:prSet/>
      <dgm:spPr/>
      <dgm:t>
        <a:bodyPr/>
        <a:lstStyle/>
        <a:p>
          <a:endParaRPr lang="zh-CN" altLang="en-US"/>
        </a:p>
      </dgm:t>
    </dgm:pt>
    <dgm:pt modelId="{0E88575E-30E3-4D75-B628-2422712B7580}" type="sibTrans" cxnId="{8166FA33-46E2-4D50-9DCE-36B005322BAA}">
      <dgm:prSet/>
      <dgm:spPr/>
      <dgm:t>
        <a:bodyPr/>
        <a:lstStyle/>
        <a:p>
          <a:endParaRPr lang="zh-CN" altLang="en-US"/>
        </a:p>
      </dgm:t>
    </dgm:pt>
    <dgm:pt modelId="{877509E1-4A7F-4120-8749-1B98B17812E2}">
      <dgm:prSet phldrT="[文本]" custT="1"/>
      <dgm:spPr/>
      <dgm:t>
        <a:bodyPr/>
        <a:lstStyle/>
        <a:p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8BE3AC-96C2-47F6-862E-68ECB6C47E22}" type="parTrans" cxnId="{CB16DF53-F342-495A-A0F5-45299014F9B8}">
      <dgm:prSet/>
      <dgm:spPr/>
      <dgm:t>
        <a:bodyPr/>
        <a:lstStyle/>
        <a:p>
          <a:endParaRPr lang="zh-CN" altLang="en-US"/>
        </a:p>
      </dgm:t>
    </dgm:pt>
    <dgm:pt modelId="{59FF898E-8CB1-4750-B47C-AE3040D53A74}" type="sibTrans" cxnId="{CB16DF53-F342-495A-A0F5-45299014F9B8}">
      <dgm:prSet/>
      <dgm:spPr/>
      <dgm:t>
        <a:bodyPr/>
        <a:lstStyle/>
        <a:p>
          <a:endParaRPr lang="zh-CN" altLang="en-US"/>
        </a:p>
      </dgm:t>
    </dgm:pt>
    <dgm:pt modelId="{612001E8-3629-417E-814E-1B8BB192B8A6}">
      <dgm:prSet phldrT="[文本]" custT="1"/>
      <dgm:spPr/>
      <dgm:t>
        <a:bodyPr/>
        <a:lstStyle/>
        <a:p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6C40E3C-CC0A-4E7D-B8AE-EE33EDD5D4EA}" type="parTrans" cxnId="{B83784BC-8E18-411B-9AFC-44B6A6CFFC10}">
      <dgm:prSet/>
      <dgm:spPr/>
      <dgm:t>
        <a:bodyPr/>
        <a:lstStyle/>
        <a:p>
          <a:endParaRPr lang="zh-CN" altLang="en-US"/>
        </a:p>
      </dgm:t>
    </dgm:pt>
    <dgm:pt modelId="{66B87C71-8D4A-4FDA-BE7D-0E4842F93A92}" type="sibTrans" cxnId="{B83784BC-8E18-411B-9AFC-44B6A6CFFC10}">
      <dgm:prSet/>
      <dgm:spPr/>
      <dgm:t>
        <a:bodyPr/>
        <a:lstStyle/>
        <a:p>
          <a:endParaRPr lang="zh-CN" altLang="en-US"/>
        </a:p>
      </dgm:t>
    </dgm:pt>
    <dgm:pt modelId="{42BCC121-3479-443B-AE33-1EC20BB45DEB}">
      <dgm:prSet phldrT="[文本]" custT="1"/>
      <dgm:spPr/>
      <dgm:t>
        <a:bodyPr/>
        <a:lstStyle/>
        <a:p>
          <a:r>
            <a:rPr lang="en-US" altLang="zh-CN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28 full text articles</a:t>
          </a:r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621559F-BF50-4A4E-B8A6-653301DCD33E}" type="parTrans" cxnId="{3C9B605C-B262-4C65-BC64-446EBE72AEAC}">
      <dgm:prSet/>
      <dgm:spPr/>
      <dgm:t>
        <a:bodyPr/>
        <a:lstStyle/>
        <a:p>
          <a:endParaRPr lang="zh-CN" altLang="en-US"/>
        </a:p>
      </dgm:t>
    </dgm:pt>
    <dgm:pt modelId="{C1D56A31-FCF9-414B-84DD-7F5623DAE3A6}" type="sibTrans" cxnId="{3C9B605C-B262-4C65-BC64-446EBE72AEAC}">
      <dgm:prSet/>
      <dgm:spPr/>
      <dgm:t>
        <a:bodyPr/>
        <a:lstStyle/>
        <a:p>
          <a:endParaRPr lang="zh-CN" altLang="en-US"/>
        </a:p>
      </dgm:t>
    </dgm:pt>
    <dgm:pt modelId="{BEFE0F63-A419-4664-9258-D36131AFD5D7}">
      <dgm:prSet phldrT="[文本]" custT="1"/>
      <dgm:spPr/>
      <dgm:t>
        <a:bodyPr/>
        <a:lstStyle/>
        <a:p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F700569-CB2F-4CE1-B72A-EDCA5E53A3B1}" type="parTrans" cxnId="{388BEEDC-238B-4E12-8F53-8C5E49876C89}">
      <dgm:prSet/>
      <dgm:spPr/>
      <dgm:t>
        <a:bodyPr/>
        <a:lstStyle/>
        <a:p>
          <a:endParaRPr lang="zh-CN" altLang="en-US"/>
        </a:p>
      </dgm:t>
    </dgm:pt>
    <dgm:pt modelId="{2AF49579-D4D4-4034-9336-2504824A28ED}" type="sibTrans" cxnId="{388BEEDC-238B-4E12-8F53-8C5E49876C89}">
      <dgm:prSet/>
      <dgm:spPr/>
      <dgm:t>
        <a:bodyPr/>
        <a:lstStyle/>
        <a:p>
          <a:endParaRPr lang="zh-CN" altLang="en-US"/>
        </a:p>
      </dgm:t>
    </dgm:pt>
    <dgm:pt modelId="{40379811-CA65-4E3C-BCF2-82C3BEA0AB0F}">
      <dgm:prSet phldrT="[文本]" custT="1"/>
      <dgm:spPr/>
      <dgm:t>
        <a:bodyPr/>
        <a:lstStyle/>
        <a:p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4A91DC-0022-4138-9286-2918F4602BC3}" type="parTrans" cxnId="{0A83DA5E-D785-4218-A04B-9BA8C2251F40}">
      <dgm:prSet/>
      <dgm:spPr/>
      <dgm:t>
        <a:bodyPr/>
        <a:lstStyle/>
        <a:p>
          <a:endParaRPr lang="zh-CN" altLang="en-US"/>
        </a:p>
      </dgm:t>
    </dgm:pt>
    <dgm:pt modelId="{423A152E-BCCE-4CD0-9B76-5CDB256DD8EB}" type="sibTrans" cxnId="{0A83DA5E-D785-4218-A04B-9BA8C2251F40}">
      <dgm:prSet/>
      <dgm:spPr/>
      <dgm:t>
        <a:bodyPr/>
        <a:lstStyle/>
        <a:p>
          <a:endParaRPr lang="zh-CN" altLang="en-US"/>
        </a:p>
      </dgm:t>
    </dgm:pt>
    <dgm:pt modelId="{C3EBBA5F-281C-4961-96C6-0D777F06CB8B}">
      <dgm:prSet phldrT="[文本]" custT="1"/>
      <dgm:spPr/>
      <dgm:t>
        <a:bodyPr/>
        <a:lstStyle/>
        <a:p>
          <a:endParaRPr lang="zh-CN" altLang="en-US" sz="1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F8B069C-67FA-4518-B9CC-2369320A2E0E}" type="parTrans" cxnId="{8A3F67CF-9358-4DE2-B0BF-7AF4B877100D}">
      <dgm:prSet/>
      <dgm:spPr/>
      <dgm:t>
        <a:bodyPr/>
        <a:lstStyle/>
        <a:p>
          <a:endParaRPr lang="zh-CN" altLang="en-US"/>
        </a:p>
      </dgm:t>
    </dgm:pt>
    <dgm:pt modelId="{A636A2F7-6BDC-4E1D-9517-BC03E6F9DBD3}" type="sibTrans" cxnId="{8A3F67CF-9358-4DE2-B0BF-7AF4B877100D}">
      <dgm:prSet/>
      <dgm:spPr/>
      <dgm:t>
        <a:bodyPr/>
        <a:lstStyle/>
        <a:p>
          <a:endParaRPr lang="zh-CN" altLang="en-US"/>
        </a:p>
      </dgm:t>
    </dgm:pt>
    <dgm:pt modelId="{0AB7538B-AB7F-4D69-A72E-954E9599CEBA}" type="pres">
      <dgm:prSet presAssocID="{244886F6-CDFD-4A1F-AC0A-FB261E03E73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7A7FCC2E-EA54-4CBD-A361-4C472851A662}" type="pres">
      <dgm:prSet presAssocID="{CA5DE489-7CD0-4755-973D-3460DD1C42BE}" presName="composite" presStyleCnt="0"/>
      <dgm:spPr/>
    </dgm:pt>
    <dgm:pt modelId="{F5CC8042-51A2-4C32-A359-728AE92A57D2}" type="pres">
      <dgm:prSet presAssocID="{CA5DE489-7CD0-4755-973D-3460DD1C42BE}" presName="bentUpArrow1" presStyleLbl="alignImgPlace1" presStyleIdx="0" presStyleCnt="2" custLinFactNeighborX="-26205" custLinFactNeighborY="-1903"/>
      <dgm:spPr/>
    </dgm:pt>
    <dgm:pt modelId="{0CD229FE-4D55-4CD1-B5DE-1C94BD7231F0}" type="pres">
      <dgm:prSet presAssocID="{CA5DE489-7CD0-4755-973D-3460DD1C42BE}" presName="ParentText" presStyleLbl="node1" presStyleIdx="0" presStyleCnt="3" custLinFactNeighborX="-9532" custLinFactNeighborY="-718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9CB3F2-A0D4-46F9-98A3-FBC4D5671194}" type="pres">
      <dgm:prSet presAssocID="{CA5DE489-7CD0-4755-973D-3460DD1C42BE}" presName="ChildText" presStyleLbl="revTx" presStyleIdx="0" presStyleCnt="3" custLinFactNeighborX="17613" custLinFactNeighborY="425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1AA668-EF46-4081-B6AB-C38B58188D69}" type="pres">
      <dgm:prSet presAssocID="{FFEB16C7-DC72-4C9C-8168-D1D64C621523}" presName="sibTrans" presStyleCnt="0"/>
      <dgm:spPr/>
    </dgm:pt>
    <dgm:pt modelId="{FF6F7BB1-F41B-48DD-BAE5-423BD9FA5B12}" type="pres">
      <dgm:prSet presAssocID="{BA1D2170-673F-4CF0-B802-D594619E24AF}" presName="composite" presStyleCnt="0"/>
      <dgm:spPr/>
    </dgm:pt>
    <dgm:pt modelId="{5E62FF30-F866-42A6-84EC-5642DCF2DCFE}" type="pres">
      <dgm:prSet presAssocID="{BA1D2170-673F-4CF0-B802-D594619E24AF}" presName="bentUpArrow1" presStyleLbl="alignImgPlace1" presStyleIdx="1" presStyleCnt="2" custLinFactNeighborX="-53304" custLinFactNeighborY="8389"/>
      <dgm:spPr/>
    </dgm:pt>
    <dgm:pt modelId="{F346B780-83A8-4A43-8140-BB4E9BA6122A}" type="pres">
      <dgm:prSet presAssocID="{BA1D2170-673F-4CF0-B802-D594619E24AF}" presName="ParentText" presStyleLbl="node1" presStyleIdx="1" presStyleCnt="3" custLinFactNeighborX="-24423" custLinFactNeighborY="769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B98432-4929-4E2F-9D95-5346BC1CEA82}" type="pres">
      <dgm:prSet presAssocID="{BA1D2170-673F-4CF0-B802-D594619E24AF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54472E-620B-463D-8669-8138F8946645}" type="pres">
      <dgm:prSet presAssocID="{144D5442-B5A5-4EA6-8C5E-F4C2E62AE7E2}" presName="sibTrans" presStyleCnt="0"/>
      <dgm:spPr/>
    </dgm:pt>
    <dgm:pt modelId="{1EA3F713-EB48-459D-AE75-61F09CFD7D64}" type="pres">
      <dgm:prSet presAssocID="{2D03C116-941F-4AB3-BEB2-929FBFC589DC}" presName="composite" presStyleCnt="0"/>
      <dgm:spPr/>
    </dgm:pt>
    <dgm:pt modelId="{DDE1EA9F-DEC7-46C1-A436-ED4C26BBD4CB}" type="pres">
      <dgm:prSet presAssocID="{2D03C116-941F-4AB3-BEB2-929FBFC589DC}" presName="ParentText" presStyleLbl="node1" presStyleIdx="2" presStyleCnt="3" custLinFactNeighborX="-44623" custLinFactNeighborY="296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6B2F1E-E599-4F2C-8D4B-A45137F77FDF}" type="pres">
      <dgm:prSet presAssocID="{2D03C116-941F-4AB3-BEB2-929FBFC589DC}" presName="FinalChildText" presStyleLbl="revTx" presStyleIdx="2" presStyleCnt="3" custLinFactNeighborX="-55107" custLinFactNeighborY="76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F6AA71-6A9F-4447-9F77-3D1A67C7FC00}" type="presOf" srcId="{2D03C116-941F-4AB3-BEB2-929FBFC589DC}" destId="{DDE1EA9F-DEC7-46C1-A436-ED4C26BBD4CB}" srcOrd="0" destOrd="0" presId="urn:microsoft.com/office/officeart/2005/8/layout/StepDownProcess"/>
    <dgm:cxn modelId="{8166FA33-46E2-4D50-9DCE-36B005322BAA}" srcId="{2D03C116-941F-4AB3-BEB2-929FBFC589DC}" destId="{4ABDA456-AE2E-4DB9-9E30-465DBBFF01D7}" srcOrd="0" destOrd="0" parTransId="{14FEBD6C-1617-4261-9F7A-F813E9D90E79}" sibTransId="{0E88575E-30E3-4D75-B628-2422712B7580}"/>
    <dgm:cxn modelId="{452738D1-D135-4983-8A91-54C3D1BD0EFB}" srcId="{2D03C116-941F-4AB3-BEB2-929FBFC589DC}" destId="{8AE36BC9-C089-4DA9-ADDD-1C0059A0C528}" srcOrd="3" destOrd="0" parTransId="{5D79310D-44EF-4918-80D3-6200C1EC2289}" sibTransId="{42847D14-A5B7-4D1D-AD1E-1B6DAD11C3D7}"/>
    <dgm:cxn modelId="{D379D1A3-D57E-4407-AE7E-4312183CA15A}" type="presOf" srcId="{C3EBBA5F-281C-4961-96C6-0D777F06CB8B}" destId="{B8B98432-4929-4E2F-9D95-5346BC1CEA82}" srcOrd="0" destOrd="2" presId="urn:microsoft.com/office/officeart/2005/8/layout/StepDownProcess"/>
    <dgm:cxn modelId="{B83784BC-8E18-411B-9AFC-44B6A6CFFC10}" srcId="{2D03C116-941F-4AB3-BEB2-929FBFC589DC}" destId="{612001E8-3629-417E-814E-1B8BB192B8A6}" srcOrd="2" destOrd="0" parTransId="{36C40E3C-CC0A-4E7D-B8AE-EE33EDD5D4EA}" sibTransId="{66B87C71-8D4A-4FDA-BE7D-0E4842F93A92}"/>
    <dgm:cxn modelId="{0F5CFDDC-A9E0-4F43-9E3D-AAF3D3D31566}" type="presOf" srcId="{244886F6-CDFD-4A1F-AC0A-FB261E03E732}" destId="{0AB7538B-AB7F-4D69-A72E-954E9599CEBA}" srcOrd="0" destOrd="0" presId="urn:microsoft.com/office/officeart/2005/8/layout/StepDownProcess"/>
    <dgm:cxn modelId="{8A3F67CF-9358-4DE2-B0BF-7AF4B877100D}" srcId="{BA1D2170-673F-4CF0-B802-D594619E24AF}" destId="{C3EBBA5F-281C-4961-96C6-0D777F06CB8B}" srcOrd="2" destOrd="0" parTransId="{4F8B069C-67FA-4518-B9CC-2369320A2E0E}" sibTransId="{A636A2F7-6BDC-4E1D-9517-BC03E6F9DBD3}"/>
    <dgm:cxn modelId="{D29DB60C-A333-4556-8743-B172E830AF3A}" type="presOf" srcId="{BEFE0F63-A419-4664-9258-D36131AFD5D7}" destId="{B8B98432-4929-4E2F-9D95-5346BC1CEA82}" srcOrd="0" destOrd="0" presId="urn:microsoft.com/office/officeart/2005/8/layout/StepDownProcess"/>
    <dgm:cxn modelId="{11B3CBB9-5ADF-44A3-BAE4-59658654F8EA}" type="presOf" srcId="{8AE36BC9-C089-4DA9-ADDD-1C0059A0C528}" destId="{F16B2F1E-E599-4F2C-8D4B-A45137F77FDF}" srcOrd="0" destOrd="3" presId="urn:microsoft.com/office/officeart/2005/8/layout/StepDownProcess"/>
    <dgm:cxn modelId="{0A83DA5E-D785-4218-A04B-9BA8C2251F40}" srcId="{BA1D2170-673F-4CF0-B802-D594619E24AF}" destId="{40379811-CA65-4E3C-BCF2-82C3BEA0AB0F}" srcOrd="1" destOrd="0" parTransId="{E84A91DC-0022-4138-9286-2918F4602BC3}" sibTransId="{423A152E-BCCE-4CD0-9B76-5CDB256DD8EB}"/>
    <dgm:cxn modelId="{1C43C46C-6DA4-4D33-B447-BFF89229C70F}" type="presOf" srcId="{CA5DE489-7CD0-4755-973D-3460DD1C42BE}" destId="{0CD229FE-4D55-4CD1-B5DE-1C94BD7231F0}" srcOrd="0" destOrd="0" presId="urn:microsoft.com/office/officeart/2005/8/layout/StepDownProcess"/>
    <dgm:cxn modelId="{E8837E0B-3D45-4599-884A-1A70797DAA63}" srcId="{244886F6-CDFD-4A1F-AC0A-FB261E03E732}" destId="{BA1D2170-673F-4CF0-B802-D594619E24AF}" srcOrd="1" destOrd="0" parTransId="{FCC875DA-C091-475F-9061-080088CD2699}" sibTransId="{144D5442-B5A5-4EA6-8C5E-F4C2E62AE7E2}"/>
    <dgm:cxn modelId="{388BEEDC-238B-4E12-8F53-8C5E49876C89}" srcId="{BA1D2170-673F-4CF0-B802-D594619E24AF}" destId="{BEFE0F63-A419-4664-9258-D36131AFD5D7}" srcOrd="0" destOrd="0" parTransId="{BF700569-CB2F-4CE1-B72A-EDCA5E53A3B1}" sibTransId="{2AF49579-D4D4-4034-9336-2504824A28ED}"/>
    <dgm:cxn modelId="{3D1F789B-F85A-4E03-A7FE-9F0AF71B02AB}" type="presOf" srcId="{42BCC121-3479-443B-AE33-1EC20BB45DEB}" destId="{B8B98432-4929-4E2F-9D95-5346BC1CEA82}" srcOrd="0" destOrd="3" presId="urn:microsoft.com/office/officeart/2005/8/layout/StepDownProcess"/>
    <dgm:cxn modelId="{D78D2F72-8327-430B-B244-33F3E5067957}" type="presOf" srcId="{40379811-CA65-4E3C-BCF2-82C3BEA0AB0F}" destId="{B8B98432-4929-4E2F-9D95-5346BC1CEA82}" srcOrd="0" destOrd="1" presId="urn:microsoft.com/office/officeart/2005/8/layout/StepDownProcess"/>
    <dgm:cxn modelId="{2529A40D-8C79-4E04-A00A-D2280FF4B227}" type="presOf" srcId="{9BE10105-FE2F-4038-84ED-3B3E1D3148F1}" destId="{3F9CB3F2-A0D4-46F9-98A3-FBC4D5671194}" srcOrd="0" destOrd="0" presId="urn:microsoft.com/office/officeart/2005/8/layout/StepDownProcess"/>
    <dgm:cxn modelId="{6CA15EB5-5883-4107-AA24-9450FF2337C1}" srcId="{244886F6-CDFD-4A1F-AC0A-FB261E03E732}" destId="{CA5DE489-7CD0-4755-973D-3460DD1C42BE}" srcOrd="0" destOrd="0" parTransId="{B11D7502-E608-4F37-A448-9E3293138ED9}" sibTransId="{FFEB16C7-DC72-4C9C-8168-D1D64C621523}"/>
    <dgm:cxn modelId="{3E54F857-3B34-4BA9-864A-FB37377969AF}" srcId="{CA5DE489-7CD0-4755-973D-3460DD1C42BE}" destId="{9BE10105-FE2F-4038-84ED-3B3E1D3148F1}" srcOrd="0" destOrd="0" parTransId="{0A1FAB7B-3011-4CF5-9D69-3D293B504D88}" sibTransId="{21773C7A-D223-46CB-B0FB-0B1F03EC0EDB}"/>
    <dgm:cxn modelId="{30DA03EF-5C34-400F-89F1-4CCCD44E6FED}" type="presOf" srcId="{BA1D2170-673F-4CF0-B802-D594619E24AF}" destId="{F346B780-83A8-4A43-8140-BB4E9BA6122A}" srcOrd="0" destOrd="0" presId="urn:microsoft.com/office/officeart/2005/8/layout/StepDownProcess"/>
    <dgm:cxn modelId="{79EDBEDB-411C-4568-8CBA-D454FCB30092}" srcId="{244886F6-CDFD-4A1F-AC0A-FB261E03E732}" destId="{2D03C116-941F-4AB3-BEB2-929FBFC589DC}" srcOrd="2" destOrd="0" parTransId="{3C9820A0-BEE7-4E85-B531-80ED8C771954}" sibTransId="{D347FD05-42DC-4E41-AFF0-6781087A6676}"/>
    <dgm:cxn modelId="{CB16DF53-F342-495A-A0F5-45299014F9B8}" srcId="{2D03C116-941F-4AB3-BEB2-929FBFC589DC}" destId="{877509E1-4A7F-4120-8749-1B98B17812E2}" srcOrd="1" destOrd="0" parTransId="{748BE3AC-96C2-47F6-862E-68ECB6C47E22}" sibTransId="{59FF898E-8CB1-4750-B47C-AE3040D53A74}"/>
    <dgm:cxn modelId="{6186C922-1E96-4425-B199-E871F0FB1586}" type="presOf" srcId="{877509E1-4A7F-4120-8749-1B98B17812E2}" destId="{F16B2F1E-E599-4F2C-8D4B-A45137F77FDF}" srcOrd="0" destOrd="1" presId="urn:microsoft.com/office/officeart/2005/8/layout/StepDownProcess"/>
    <dgm:cxn modelId="{66B4336B-4D6D-449D-8467-3AF0FFB963BF}" type="presOf" srcId="{4ABDA456-AE2E-4DB9-9E30-465DBBFF01D7}" destId="{F16B2F1E-E599-4F2C-8D4B-A45137F77FDF}" srcOrd="0" destOrd="0" presId="urn:microsoft.com/office/officeart/2005/8/layout/StepDownProcess"/>
    <dgm:cxn modelId="{3C9B605C-B262-4C65-BC64-446EBE72AEAC}" srcId="{BA1D2170-673F-4CF0-B802-D594619E24AF}" destId="{42BCC121-3479-443B-AE33-1EC20BB45DEB}" srcOrd="3" destOrd="0" parTransId="{D621559F-BF50-4A4E-B8A6-653301DCD33E}" sibTransId="{C1D56A31-FCF9-414B-84DD-7F5623DAE3A6}"/>
    <dgm:cxn modelId="{AE53D3EA-3CB4-41AB-BC7E-0B4EB730018E}" type="presOf" srcId="{612001E8-3629-417E-814E-1B8BB192B8A6}" destId="{F16B2F1E-E599-4F2C-8D4B-A45137F77FDF}" srcOrd="0" destOrd="2" presId="urn:microsoft.com/office/officeart/2005/8/layout/StepDownProcess"/>
    <dgm:cxn modelId="{B2D4C820-0A54-4FD1-B933-82F32653ECB8}" type="presParOf" srcId="{0AB7538B-AB7F-4D69-A72E-954E9599CEBA}" destId="{7A7FCC2E-EA54-4CBD-A361-4C472851A662}" srcOrd="0" destOrd="0" presId="urn:microsoft.com/office/officeart/2005/8/layout/StepDownProcess"/>
    <dgm:cxn modelId="{E5EBEAB6-D8BA-4A84-9ADF-185BE046276B}" type="presParOf" srcId="{7A7FCC2E-EA54-4CBD-A361-4C472851A662}" destId="{F5CC8042-51A2-4C32-A359-728AE92A57D2}" srcOrd="0" destOrd="0" presId="urn:microsoft.com/office/officeart/2005/8/layout/StepDownProcess"/>
    <dgm:cxn modelId="{5B9A9A1C-00F9-4670-BBD6-53B6676B6EDB}" type="presParOf" srcId="{7A7FCC2E-EA54-4CBD-A361-4C472851A662}" destId="{0CD229FE-4D55-4CD1-B5DE-1C94BD7231F0}" srcOrd="1" destOrd="0" presId="urn:microsoft.com/office/officeart/2005/8/layout/StepDownProcess"/>
    <dgm:cxn modelId="{48110573-866A-4DBA-82A5-08F29FA286CB}" type="presParOf" srcId="{7A7FCC2E-EA54-4CBD-A361-4C472851A662}" destId="{3F9CB3F2-A0D4-46F9-98A3-FBC4D5671194}" srcOrd="2" destOrd="0" presId="urn:microsoft.com/office/officeart/2005/8/layout/StepDownProcess"/>
    <dgm:cxn modelId="{0E0BD33B-1BD5-404A-9CE5-F1A9A88BB3FB}" type="presParOf" srcId="{0AB7538B-AB7F-4D69-A72E-954E9599CEBA}" destId="{DD1AA668-EF46-4081-B6AB-C38B58188D69}" srcOrd="1" destOrd="0" presId="urn:microsoft.com/office/officeart/2005/8/layout/StepDownProcess"/>
    <dgm:cxn modelId="{3A1FA483-B0CF-48A4-AFDB-5EE1009C70D8}" type="presParOf" srcId="{0AB7538B-AB7F-4D69-A72E-954E9599CEBA}" destId="{FF6F7BB1-F41B-48DD-BAE5-423BD9FA5B12}" srcOrd="2" destOrd="0" presId="urn:microsoft.com/office/officeart/2005/8/layout/StepDownProcess"/>
    <dgm:cxn modelId="{64836A2F-46A6-4B1C-9134-7C0059409FA1}" type="presParOf" srcId="{FF6F7BB1-F41B-48DD-BAE5-423BD9FA5B12}" destId="{5E62FF30-F866-42A6-84EC-5642DCF2DCFE}" srcOrd="0" destOrd="0" presId="urn:microsoft.com/office/officeart/2005/8/layout/StepDownProcess"/>
    <dgm:cxn modelId="{21BCD3DA-7A16-45C2-97D8-D61C3060FAE3}" type="presParOf" srcId="{FF6F7BB1-F41B-48DD-BAE5-423BD9FA5B12}" destId="{F346B780-83A8-4A43-8140-BB4E9BA6122A}" srcOrd="1" destOrd="0" presId="urn:microsoft.com/office/officeart/2005/8/layout/StepDownProcess"/>
    <dgm:cxn modelId="{281F6D7F-F8C9-4045-8170-5D3DAD841DBA}" type="presParOf" srcId="{FF6F7BB1-F41B-48DD-BAE5-423BD9FA5B12}" destId="{B8B98432-4929-4E2F-9D95-5346BC1CEA82}" srcOrd="2" destOrd="0" presId="urn:microsoft.com/office/officeart/2005/8/layout/StepDownProcess"/>
    <dgm:cxn modelId="{1211AB48-AD5E-43C2-9B40-14DE6272AEB4}" type="presParOf" srcId="{0AB7538B-AB7F-4D69-A72E-954E9599CEBA}" destId="{0754472E-620B-463D-8669-8138F8946645}" srcOrd="3" destOrd="0" presId="urn:microsoft.com/office/officeart/2005/8/layout/StepDownProcess"/>
    <dgm:cxn modelId="{C3081AA7-F427-4E0F-A81F-68A837C75D6A}" type="presParOf" srcId="{0AB7538B-AB7F-4D69-A72E-954E9599CEBA}" destId="{1EA3F713-EB48-459D-AE75-61F09CFD7D64}" srcOrd="4" destOrd="0" presId="urn:microsoft.com/office/officeart/2005/8/layout/StepDownProcess"/>
    <dgm:cxn modelId="{769128D7-DC0A-4099-A276-74583E1AD48A}" type="presParOf" srcId="{1EA3F713-EB48-459D-AE75-61F09CFD7D64}" destId="{DDE1EA9F-DEC7-46C1-A436-ED4C26BBD4CB}" srcOrd="0" destOrd="0" presId="urn:microsoft.com/office/officeart/2005/8/layout/StepDownProcess"/>
    <dgm:cxn modelId="{B5B9725C-47E7-4DA3-8B29-E982EAFAE95A}" type="presParOf" srcId="{1EA3F713-EB48-459D-AE75-61F09CFD7D64}" destId="{F16B2F1E-E599-4F2C-8D4B-A45137F77FD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712A0-5E7D-4F83-A906-870C622EE402}">
      <dsp:nvSpPr>
        <dsp:cNvPr id="0" name=""/>
        <dsp:cNvSpPr/>
      </dsp:nvSpPr>
      <dsp:spPr>
        <a:xfrm rot="5400000">
          <a:off x="768877" y="873866"/>
          <a:ext cx="761282" cy="8666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tint val="5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ECC250E-07E5-418B-8E65-598110BA7D41}">
      <dsp:nvSpPr>
        <dsp:cNvPr id="0" name=""/>
        <dsp:cNvSpPr/>
      </dsp:nvSpPr>
      <dsp:spPr>
        <a:xfrm>
          <a:off x="565985" y="29970"/>
          <a:ext cx="1283947" cy="89704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确定命题</a:t>
          </a:r>
        </a:p>
      </dsp:txBody>
      <dsp:txXfrm>
        <a:off x="609783" y="73768"/>
        <a:ext cx="1196351" cy="809448"/>
      </dsp:txXfrm>
    </dsp:sp>
    <dsp:sp modelId="{C712213F-B26F-42C9-822E-A9150E265AA2}">
      <dsp:nvSpPr>
        <dsp:cNvPr id="0" name=""/>
        <dsp:cNvSpPr/>
      </dsp:nvSpPr>
      <dsp:spPr>
        <a:xfrm>
          <a:off x="1848734" y="115523"/>
          <a:ext cx="932077" cy="725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F398C-5309-436F-9B8E-B9182E817D0B}">
      <dsp:nvSpPr>
        <dsp:cNvPr id="0" name=""/>
        <dsp:cNvSpPr/>
      </dsp:nvSpPr>
      <dsp:spPr>
        <a:xfrm rot="5400000">
          <a:off x="1830795" y="1881543"/>
          <a:ext cx="761282" cy="8666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tint val="5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20F5A97-104F-4358-B390-0484BEFE97F5}">
      <dsp:nvSpPr>
        <dsp:cNvPr id="0" name=""/>
        <dsp:cNvSpPr/>
      </dsp:nvSpPr>
      <dsp:spPr>
        <a:xfrm>
          <a:off x="1629102" y="1037646"/>
          <a:ext cx="1281550" cy="89704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文献检索</a:t>
          </a:r>
          <a:endParaRPr lang="zh-CN" altLang="en-US" sz="1800" b="1" kern="1200" dirty="0"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672900" y="1081444"/>
        <a:ext cx="1193954" cy="809448"/>
      </dsp:txXfrm>
    </dsp:sp>
    <dsp:sp modelId="{0158A61D-C1E9-4944-805C-4FA89EF76FC2}">
      <dsp:nvSpPr>
        <dsp:cNvPr id="0" name=""/>
        <dsp:cNvSpPr/>
      </dsp:nvSpPr>
      <dsp:spPr>
        <a:xfrm>
          <a:off x="2910653" y="1123200"/>
          <a:ext cx="932077" cy="725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18573-F562-4459-9864-FF5AF6C40D4C}">
      <dsp:nvSpPr>
        <dsp:cNvPr id="0" name=""/>
        <dsp:cNvSpPr/>
      </dsp:nvSpPr>
      <dsp:spPr>
        <a:xfrm rot="5400000">
          <a:off x="2893912" y="2889219"/>
          <a:ext cx="761282" cy="8666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tint val="5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69D6F11-B142-4FD3-A23C-B3599A568F8F}">
      <dsp:nvSpPr>
        <dsp:cNvPr id="0" name=""/>
        <dsp:cNvSpPr/>
      </dsp:nvSpPr>
      <dsp:spPr>
        <a:xfrm>
          <a:off x="2692219" y="2045323"/>
          <a:ext cx="1281550" cy="89704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筛选文献</a:t>
          </a:r>
        </a:p>
      </dsp:txBody>
      <dsp:txXfrm>
        <a:off x="2736017" y="2089121"/>
        <a:ext cx="1193954" cy="809448"/>
      </dsp:txXfrm>
    </dsp:sp>
    <dsp:sp modelId="{D718E3E0-E0DB-4ABE-B537-8403B276B4D0}">
      <dsp:nvSpPr>
        <dsp:cNvPr id="0" name=""/>
        <dsp:cNvSpPr/>
      </dsp:nvSpPr>
      <dsp:spPr>
        <a:xfrm>
          <a:off x="3973770" y="2130876"/>
          <a:ext cx="932077" cy="725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193E8-7ECA-4FC8-9849-127F48C0C0C4}">
      <dsp:nvSpPr>
        <dsp:cNvPr id="0" name=""/>
        <dsp:cNvSpPr/>
      </dsp:nvSpPr>
      <dsp:spPr>
        <a:xfrm rot="5400000">
          <a:off x="3957029" y="4093781"/>
          <a:ext cx="761282" cy="86669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tint val="50000"/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D77EACD-829D-46D2-844A-B5BBDA5DD983}">
      <dsp:nvSpPr>
        <dsp:cNvPr id="0" name=""/>
        <dsp:cNvSpPr/>
      </dsp:nvSpPr>
      <dsp:spPr>
        <a:xfrm>
          <a:off x="3755336" y="3249885"/>
          <a:ext cx="1281550" cy="89704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综合分析及作图</a:t>
          </a:r>
          <a:endParaRPr lang="en-US" altLang="zh-CN" sz="18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99134" y="3293683"/>
        <a:ext cx="1193954" cy="809448"/>
      </dsp:txXfrm>
    </dsp:sp>
    <dsp:sp modelId="{8B39D403-8537-4CF8-B7E6-41CF6A06E474}">
      <dsp:nvSpPr>
        <dsp:cNvPr id="0" name=""/>
        <dsp:cNvSpPr/>
      </dsp:nvSpPr>
      <dsp:spPr>
        <a:xfrm>
          <a:off x="4988078" y="2212442"/>
          <a:ext cx="1831728" cy="1289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异质性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敏感度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汇总似然比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汇总受试者工作特征曲线（</a:t>
          </a: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SROC</a:t>
          </a: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）</a:t>
          </a:r>
          <a:endParaRPr lang="en-US" altLang="zh-CN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88078" y="2212442"/>
        <a:ext cx="1831728" cy="1289909"/>
      </dsp:txXfrm>
    </dsp:sp>
    <dsp:sp modelId="{406ED29A-132D-42DA-94E9-2BDB8B54FC07}">
      <dsp:nvSpPr>
        <dsp:cNvPr id="0" name=""/>
        <dsp:cNvSpPr/>
      </dsp:nvSpPr>
      <dsp:spPr>
        <a:xfrm>
          <a:off x="4818453" y="4257561"/>
          <a:ext cx="1281550" cy="89704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3000"/>
                <a:satMod val="16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83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总结</a:t>
          </a:r>
          <a:endParaRPr lang="en-US" altLang="zh-CN" sz="18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62251" y="4301359"/>
        <a:ext cx="1193954" cy="809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C8042-51A2-4C32-A359-728AE92A57D2}">
      <dsp:nvSpPr>
        <dsp:cNvPr id="0" name=""/>
        <dsp:cNvSpPr/>
      </dsp:nvSpPr>
      <dsp:spPr>
        <a:xfrm rot="5400000">
          <a:off x="70835" y="2217942"/>
          <a:ext cx="1023154" cy="11648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229FE-4D55-4CD1-B5DE-1C94BD7231F0}">
      <dsp:nvSpPr>
        <dsp:cNvPr id="0" name=""/>
        <dsp:cNvSpPr/>
      </dsp:nvSpPr>
      <dsp:spPr>
        <a:xfrm>
          <a:off x="0" y="1016553"/>
          <a:ext cx="1722390" cy="1205617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Electronic</a:t>
          </a:r>
          <a:endParaRPr lang="zh-CN" altLang="en-U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8864" y="1075417"/>
        <a:ext cx="1604662" cy="1087889"/>
      </dsp:txXfrm>
    </dsp:sp>
    <dsp:sp modelId="{3F9CB3F2-A0D4-46F9-98A3-FBC4D5671194}">
      <dsp:nvSpPr>
        <dsp:cNvPr id="0" name=""/>
        <dsp:cNvSpPr/>
      </dsp:nvSpPr>
      <dsp:spPr>
        <a:xfrm>
          <a:off x="1943761" y="1259699"/>
          <a:ext cx="1252702" cy="974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116 articles</a:t>
          </a:r>
          <a:endParaRPr lang="zh-CN" altLang="en-US" sz="20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943761" y="1259699"/>
        <a:ext cx="1252702" cy="974432"/>
      </dsp:txXfrm>
    </dsp:sp>
    <dsp:sp modelId="{5E62FF30-F866-42A6-84EC-5642DCF2DCFE}">
      <dsp:nvSpPr>
        <dsp:cNvPr id="0" name=""/>
        <dsp:cNvSpPr/>
      </dsp:nvSpPr>
      <dsp:spPr>
        <a:xfrm rot="5400000">
          <a:off x="1078953" y="3677551"/>
          <a:ext cx="1023154" cy="116482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11613"/>
            <a:satOff val="4037"/>
            <a:lumOff val="1520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6B780-83A8-4A43-8140-BB4E9BA6122A}">
      <dsp:nvSpPr>
        <dsp:cNvPr id="0" name=""/>
        <dsp:cNvSpPr/>
      </dsp:nvSpPr>
      <dsp:spPr>
        <a:xfrm>
          <a:off x="1008118" y="2550255"/>
          <a:ext cx="1722390" cy="1205617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Scanned</a:t>
          </a:r>
          <a:endParaRPr lang="zh-CN" altLang="en-US" sz="3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66982" y="2609119"/>
        <a:ext cx="1604662" cy="1087889"/>
      </dsp:txXfrm>
    </dsp:sp>
    <dsp:sp modelId="{B8B98432-4929-4E2F-9D95-5346BC1CEA82}">
      <dsp:nvSpPr>
        <dsp:cNvPr id="0" name=""/>
        <dsp:cNvSpPr/>
      </dsp:nvSpPr>
      <dsp:spPr>
        <a:xfrm>
          <a:off x="3151167" y="2572514"/>
          <a:ext cx="1252702" cy="974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28 full text articles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51167" y="2572514"/>
        <a:ext cx="1252702" cy="974432"/>
      </dsp:txXfrm>
    </dsp:sp>
    <dsp:sp modelId="{DDE1EA9F-DEC7-46C1-A436-ED4C26BBD4CB}">
      <dsp:nvSpPr>
        <dsp:cNvPr id="0" name=""/>
        <dsp:cNvSpPr/>
      </dsp:nvSpPr>
      <dsp:spPr>
        <a:xfrm>
          <a:off x="2088240" y="4168724"/>
          <a:ext cx="1722390" cy="1205617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Reviewed</a:t>
          </a:r>
          <a:endParaRPr lang="zh-CN" altLang="en-U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47104" y="4227588"/>
        <a:ext cx="1604662" cy="1087889"/>
      </dsp:txXfrm>
    </dsp:sp>
    <dsp:sp modelId="{F16B2F1E-E599-4F2C-8D4B-A45137F77FDF}">
      <dsp:nvSpPr>
        <dsp:cNvPr id="0" name=""/>
        <dsp:cNvSpPr/>
      </dsp:nvSpPr>
      <dsp:spPr>
        <a:xfrm>
          <a:off x="3888885" y="3934235"/>
          <a:ext cx="1252702" cy="974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   </a:t>
          </a:r>
          <a:r>
            <a:rPr lang="en-US" altLang="zh-CN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16 articles</a:t>
          </a:r>
          <a:endParaRPr lang="zh-CN" alt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88885" y="3934235"/>
        <a:ext cx="1252702" cy="974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B6819-A1E2-438D-887D-2A88D283D2C3}" type="datetimeFigureOut">
              <a:rPr lang="zh-CN" altLang="en-US" smtClean="0"/>
              <a:t>2012/6/18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98987-4E39-482F-AF78-3D4446D8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4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Figure 1</a:t>
            </a:r>
            <a:r>
              <a:rPr lang="zh-CN" altLang="zh-CN" dirty="0" smtClean="0"/>
              <a:t>关于肺癌与</a:t>
            </a:r>
            <a:r>
              <a:rPr lang="en-US" altLang="zh-CN" dirty="0" smtClean="0"/>
              <a:t>DNA</a:t>
            </a:r>
            <a:r>
              <a:rPr lang="zh-CN" altLang="zh-CN" dirty="0" smtClean="0"/>
              <a:t>甲基化主题每年出版的文献（不含综述）数柱状图</a:t>
            </a:r>
          </a:p>
          <a:p>
            <a:r>
              <a:rPr lang="zh-CN" altLang="zh-CN" dirty="0" smtClean="0"/>
              <a:t>更新截止日期</a:t>
            </a:r>
            <a:r>
              <a:rPr lang="en-US" altLang="zh-CN" dirty="0" smtClean="0"/>
              <a:t>2012-4-22. </a:t>
            </a:r>
            <a:r>
              <a:rPr lang="zh-CN" altLang="zh-CN" dirty="0" smtClean="0"/>
              <a:t>搜索条目：主题</a:t>
            </a:r>
            <a:r>
              <a:rPr lang="en-US" altLang="zh-CN" dirty="0" smtClean="0"/>
              <a:t>=(lung cancer DNA Methylation)  </a:t>
            </a:r>
            <a:r>
              <a:rPr lang="zh-CN" altLang="zh-CN" dirty="0" smtClean="0"/>
              <a:t>精炼依据</a:t>
            </a:r>
            <a:r>
              <a:rPr lang="en-US" altLang="zh-CN" dirty="0" smtClean="0"/>
              <a:t>: </a:t>
            </a:r>
            <a:r>
              <a:rPr lang="zh-CN" altLang="zh-CN" dirty="0" smtClean="0"/>
              <a:t>基本分类</a:t>
            </a:r>
            <a:r>
              <a:rPr lang="en-US" altLang="zh-CN" dirty="0" smtClean="0"/>
              <a:t>=( SCIENCE TECHNOLOGY ) AND </a:t>
            </a:r>
            <a:r>
              <a:rPr lang="zh-CN" altLang="zh-CN" dirty="0" smtClean="0"/>
              <a:t>文献类型</a:t>
            </a:r>
            <a:r>
              <a:rPr lang="en-US" altLang="zh-CN" dirty="0" smtClean="0"/>
              <a:t>=( ARTICLE ) </a:t>
            </a:r>
            <a:r>
              <a:rPr lang="zh-CN" altLang="zh-CN" dirty="0" smtClean="0"/>
              <a:t>时间跨度</a:t>
            </a:r>
            <a:r>
              <a:rPr lang="en-US" altLang="zh-CN" dirty="0" smtClean="0"/>
              <a:t>=1898-2012. </a:t>
            </a:r>
            <a:r>
              <a:rPr lang="zh-CN" altLang="zh-CN" dirty="0" smtClean="0"/>
              <a:t>共</a:t>
            </a:r>
            <a:r>
              <a:rPr lang="en-US" altLang="zh-CN" dirty="0" smtClean="0"/>
              <a:t>5036</a:t>
            </a:r>
            <a:r>
              <a:rPr lang="zh-CN" altLang="zh-CN" dirty="0" smtClean="0"/>
              <a:t>条结果。搜索、利用</a:t>
            </a:r>
            <a:r>
              <a:rPr lang="en-US" altLang="zh-CN" dirty="0" smtClean="0"/>
              <a:t>Web of Science</a:t>
            </a:r>
            <a:r>
              <a:rPr lang="zh-CN" altLang="zh-CN" dirty="0" smtClean="0"/>
              <a:t>制作。</a:t>
            </a:r>
          </a:p>
          <a:p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8987-4E39-482F-AF78-3D4446D8E4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3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Web of Science</a:t>
            </a:r>
            <a:r>
              <a:rPr lang="zh-CN" altLang="zh-CN" sz="1200" dirty="0" smtClean="0"/>
              <a:t>。</a:t>
            </a:r>
            <a:endParaRPr lang="en-US" altLang="zh-CN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sz="1200" dirty="0" smtClean="0"/>
              <a:t>检索式：主题</a:t>
            </a:r>
            <a:r>
              <a:rPr lang="en-US" altLang="zh-CN" sz="1200" dirty="0" smtClean="0"/>
              <a:t>=</a:t>
            </a:r>
            <a:r>
              <a:rPr lang="zh-CN" altLang="zh-CN" sz="1200" dirty="0" smtClean="0"/>
              <a:t>（</a:t>
            </a:r>
            <a:r>
              <a:rPr lang="en-US" altLang="zh-CN" sz="1200" dirty="0" smtClean="0"/>
              <a:t>lung cancer DNA methylation</a:t>
            </a:r>
            <a:r>
              <a:rPr lang="zh-CN" altLang="zh-CN" sz="1200" dirty="0" smtClean="0"/>
              <a:t>），次级搜索：基本分类</a:t>
            </a:r>
            <a:r>
              <a:rPr lang="en-US" altLang="zh-CN" sz="1200" dirty="0" smtClean="0"/>
              <a:t>=(SCIENCE AND TECHNOLOGY)</a:t>
            </a:r>
            <a:r>
              <a:rPr lang="zh-CN" altLang="zh-CN" sz="1200" dirty="0" smtClean="0"/>
              <a:t>，文献类型</a:t>
            </a:r>
            <a:r>
              <a:rPr lang="en-US" altLang="zh-CN" sz="1200" dirty="0" smtClean="0"/>
              <a:t>=</a:t>
            </a:r>
            <a:r>
              <a:rPr lang="zh-CN" altLang="zh-CN" sz="1200" dirty="0" smtClean="0"/>
              <a:t>（</a:t>
            </a:r>
            <a:r>
              <a:rPr lang="en-US" altLang="zh-CN" sz="1200" dirty="0" smtClean="0"/>
              <a:t>ARTICLE</a:t>
            </a:r>
            <a:r>
              <a:rPr lang="zh-CN" altLang="zh-CN" sz="1200" dirty="0" smtClean="0"/>
              <a:t>），主题</a:t>
            </a:r>
            <a:r>
              <a:rPr lang="en-US" altLang="zh-CN" sz="1200" dirty="0" smtClean="0"/>
              <a:t>=</a:t>
            </a:r>
            <a:r>
              <a:rPr lang="zh-CN" altLang="zh-CN" sz="1200" dirty="0" smtClean="0"/>
              <a:t>（</a:t>
            </a:r>
            <a:r>
              <a:rPr lang="en-US" altLang="zh-CN" sz="1200" dirty="0" smtClean="0"/>
              <a:t>APC</a:t>
            </a:r>
            <a:r>
              <a:rPr lang="zh-CN" altLang="zh-CN" sz="1200" dirty="0" smtClean="0"/>
              <a:t>）时间跨度</a:t>
            </a:r>
            <a:r>
              <a:rPr lang="en-US" altLang="zh-CN" sz="1200" dirty="0" smtClean="0"/>
              <a:t>=1898-2012</a:t>
            </a:r>
            <a:r>
              <a:rPr lang="zh-CN" altLang="zh-CN" sz="1200" dirty="0" smtClean="0"/>
              <a:t>。</a:t>
            </a:r>
          </a:p>
          <a:p>
            <a:r>
              <a:rPr lang="zh-CN" altLang="zh-CN" sz="1200" dirty="0" smtClean="0"/>
              <a:t>文献总数（不含综述</a:t>
            </a:r>
            <a:r>
              <a:rPr lang="en-US" altLang="zh-CN" sz="1200" dirty="0" smtClean="0"/>
              <a:t>review</a:t>
            </a:r>
            <a:r>
              <a:rPr lang="zh-CN" altLang="zh-CN" sz="1200" dirty="0" smtClean="0"/>
              <a:t>类型）</a:t>
            </a:r>
            <a:r>
              <a:rPr lang="en-US" altLang="zh-CN" sz="1200" dirty="0" smtClean="0"/>
              <a:t>116</a:t>
            </a:r>
            <a:r>
              <a:rPr lang="zh-CN" altLang="zh-CN" sz="1200" dirty="0" smtClean="0"/>
              <a:t>篇。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8987-4E39-482F-AF78-3D4446D8E4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33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33BAE-8BC9-4DC3-AC19-271EEDABFA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31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8987-4E39-482F-AF78-3D4446D8E4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48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异质性分析：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的核心：多研究统计量汇总， 只有同质才能合并。</a:t>
            </a:r>
            <a:r>
              <a:rPr lang="en-US" altLang="zh-CN" dirty="0" smtClean="0"/>
              <a:t>If P&gt;0.10 </a:t>
            </a:r>
            <a:r>
              <a:rPr lang="zh-CN" altLang="en-US" dirty="0" smtClean="0"/>
              <a:t>同质，</a:t>
            </a:r>
            <a:r>
              <a:rPr lang="en-US" altLang="zh-CN" dirty="0" smtClean="0"/>
              <a:t>P&lt;=0,10 </a:t>
            </a:r>
            <a:r>
              <a:rPr lang="zh-CN" altLang="en-US" dirty="0" smtClean="0"/>
              <a:t>异质</a:t>
            </a:r>
            <a:endParaRPr lang="en-US" altLang="zh-CN" dirty="0" smtClean="0"/>
          </a:p>
          <a:p>
            <a:r>
              <a:rPr lang="zh-CN" altLang="en-US" dirty="0" smtClean="0"/>
              <a:t>合并统计量，比值比。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回归中，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，表示该因素对疾病的发生不起作用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值大于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，表示该因素是一个危险因素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值小于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，表示该因素是一个保护因素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8987-4E39-482F-AF78-3D4446D8E4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817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以各研究的标准化均数差为纵轴、精确度的倒数为横轴作漏斗图可见 </a:t>
            </a:r>
            <a:r>
              <a:rPr lang="en-US" altLang="zh-CN" dirty="0" smtClean="0"/>
              <a:t>16 </a:t>
            </a:r>
            <a:r>
              <a:rPr lang="zh-CN" altLang="en-US" dirty="0" smtClean="0"/>
              <a:t>项研究围绕漏斗图的中心线基本对称，表明没有发表偏倚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。但从该漏斗图我们发现了一个比较奇怪的现象。一般来说，样本量小的研究精度低，分布在漏斗图的底部，样本量大的研究精度高，分布在漏斗图的顶部。但本研究却发现小样本研究的效应量较大样本而言更加集中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这一方面提示我们测量结果比较稳定，与样本含量无关；另一方面，有必要通过更进一步的比较来分析该特殊现象。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观察某个个系统评价是否存在偏倚，若对称，则无偏倚，不对称则有。来源：选择性、发表、语言、引用、重复发表、小样本研究放法学质量差、真实的异质性，机遇，抄袭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一般来讲，数量多，精度低的小样本研究的效果估计值广泛分布在图的底部，成左右对称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数量少、精度高的大样本研究的效果估计值广泛分布在偏上的位置，分布范围较窄并且逐渐向一合并效应量为中心的位置集中。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当没有发表偏倚时，成对称的到漏斗状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regression test of funnel plot asymmetry (efficient score)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data:  x 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 = 1.4881,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15, p-value = 0.1575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 hypothesis: asymmetry in funnel plot 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estimates: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bias   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se.bias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slope 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2.39609709 1.61019954 0.07718851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对漏斗图只能进行定性判断的缺点，</a:t>
            </a:r>
            <a:r>
              <a:rPr lang="en-US" altLang="zh-CN" dirty="0" smtClean="0"/>
              <a:t>1977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Egger</a:t>
            </a:r>
            <a:r>
              <a:rPr lang="zh-CN" altLang="en-US" dirty="0" smtClean="0"/>
              <a:t>等根据漏斗图的基本原理，用线性回归模型来检验漏斗图的对称性，称为线性回归法（</a:t>
            </a:r>
            <a:r>
              <a:rPr lang="en-US" altLang="zh-CN" dirty="0" smtClean="0"/>
              <a:t>Egger's regression method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[86]</a:t>
            </a:r>
            <a:r>
              <a:rPr lang="zh-CN" altLang="en-US" dirty="0" smtClean="0"/>
              <a:t>。具体方法是：先计算纳入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分析的每个研究的标准正态离差（</a:t>
            </a:r>
            <a:r>
              <a:rPr lang="en-US" altLang="zh-CN" dirty="0" smtClean="0"/>
              <a:t>standard </a:t>
            </a:r>
            <a:r>
              <a:rPr lang="en-US" altLang="zh-CN" dirty="0" err="1" smtClean="0"/>
              <a:t>normaldeviate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SND</a:t>
            </a:r>
            <a:r>
              <a:rPr lang="zh-CN" altLang="en-US" dirty="0" smtClean="0"/>
              <a:t>）和精度（</a:t>
            </a:r>
            <a:r>
              <a:rPr lang="en-US" altLang="zh-CN" dirty="0" smtClean="0"/>
              <a:t>precision</a:t>
            </a:r>
            <a:r>
              <a:rPr lang="zh-CN" altLang="en-US" dirty="0" smtClean="0"/>
              <a:t>）。假设有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个研究纳入，</a:t>
            </a:r>
            <a:r>
              <a:rPr lang="en-US" altLang="zh-CN" dirty="0" err="1" smtClean="0"/>
              <a:t>ti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vi</a:t>
            </a:r>
            <a:r>
              <a:rPr lang="zh-CN" altLang="en-US" dirty="0" smtClean="0"/>
              <a:t>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个研究的效应量和方差，则</a:t>
            </a:r>
            <a:r>
              <a:rPr lang="en-US" altLang="zh-CN" dirty="0" smtClean="0"/>
              <a:t>SND=</a:t>
            </a:r>
            <a:r>
              <a:rPr lang="en-US" altLang="zh-CN" dirty="0" err="1" smtClean="0"/>
              <a:t>ti</a:t>
            </a:r>
            <a:r>
              <a:rPr lang="en-US" altLang="zh-CN" dirty="0" smtClean="0"/>
              <a:t>/iv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precision=1/iv </a:t>
            </a:r>
            <a:r>
              <a:rPr lang="zh-CN" altLang="en-US" dirty="0" smtClean="0"/>
              <a:t>，以精度为自变量，标准正态离差为应变量建立回归方程，即：</a:t>
            </a:r>
            <a:r>
              <a:rPr lang="en-US" altLang="zh-CN" dirty="0" smtClean="0"/>
              <a:t>SND=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*precision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精度是由样本量决定，样本量趋近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时，精度也接近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SND</a:t>
            </a:r>
            <a:r>
              <a:rPr lang="zh-CN" altLang="en-US" dirty="0" smtClean="0"/>
              <a:t>也趋近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。因而小样本研究代表的散点在回归直线中接近原点。理论上，如果不是来自一个有偏倚的样本，那么散点的分布能形成一条通过原点的直线，回归直线的截距</a:t>
            </a:r>
            <a:r>
              <a:rPr lang="en-US" altLang="zh-CN" dirty="0" smtClean="0"/>
              <a:t>a=0</a:t>
            </a:r>
            <a:r>
              <a:rPr lang="zh-CN" altLang="en-US" dirty="0" smtClean="0"/>
              <a:t>。斜率</a:t>
            </a:r>
            <a:r>
              <a:rPr lang="en-US" altLang="zh-CN" dirty="0" smtClean="0"/>
              <a:t>b</a:t>
            </a:r>
            <a:r>
              <a:rPr lang="zh-CN" altLang="en-US" dirty="0" smtClean="0"/>
              <a:t>表示效应量的大小，这也对应于对称的漏斗图。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的大小用以评价不对称性，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的绝对值越大，不对称的程度越高。实际操作中，求出线性回归方程的截距</a:t>
            </a:r>
            <a:r>
              <a:rPr lang="en-US" altLang="zh-CN" dirty="0" smtClean="0"/>
              <a:t>a</a:t>
            </a:r>
            <a:r>
              <a:rPr lang="zh-CN" altLang="en-US" dirty="0" smtClean="0"/>
              <a:t>及其</a:t>
            </a:r>
            <a:r>
              <a:rPr lang="en-US" altLang="zh-CN" dirty="0" smtClean="0"/>
              <a:t>95%CI</a:t>
            </a:r>
            <a:r>
              <a:rPr lang="zh-CN" altLang="en-US" dirty="0" smtClean="0"/>
              <a:t>，再对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进行假设检验，进一步推断漏斗图是否对称，是否存在发表偏倚。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8987-4E39-482F-AF78-3D4446D8E4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351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8987-4E39-482F-AF78-3D4446D8E4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922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诊断性试验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(diagnostic test)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的质量通常用敏感度和特异度来衡量。在同一试验中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如果取不同的临界值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则可得到不同的敏感度和特异度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这些点在以敏感度为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轴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(1 -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特异度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轴的坐标上标出并连成线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就可得到一条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曲线。曲线上最接近左上角的一点的坐标就表示这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一试验的敏感度和特异度。对同一检测指标的多个不同试验进行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分析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可根据它们的比值比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(odds ratio ,OR)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的权重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用一条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曲线表示出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来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这条曲线称为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SROC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曲线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从这条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SROC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曲线得到该组研究的敏感度和特异度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这样的方法称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SROC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法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或集成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法。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同一诊断指标的多个研究的敏感度和特异</a:t>
            </a:r>
          </a:p>
          <a:p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度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在对同一诊断指标的多个研究进行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SROC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曲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线分析后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可求得这一诊断性试验的合并敏感度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和特异度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应用方法与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曲线一样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曲线上最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靠近左上角的一点的坐标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即为该指标最好的敏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感度和特异度位置。</a:t>
            </a:r>
          </a:p>
          <a:p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</a:t>
            </a:r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同一组内各研究的比较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SROC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曲线为界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左侧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包括线上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的研究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优于右侧的研究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且越靠近左上角的研究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诊断准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确性越高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zh-CN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对同一疾病使用两种以上指标的敏感度和</a:t>
            </a:r>
          </a:p>
          <a:p>
            <a:r>
              <a:rPr lang="zh-CN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特异度进行比较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对同一疾病使用两种以上指标的敏感度和特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异度进行比较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首先是对每种指标进行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 -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析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将得到的同样刻度坐标的两条或多条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SROC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曲线放在同一坐标上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越靠近左上角者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其诊断准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确性越高。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确诊肺癌的患者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8987-4E39-482F-AF78-3D4446D8E4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97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8987-4E39-482F-AF78-3D4446D8E4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9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EA556B5-3794-48FF-84AB-F9995C1E7234}" type="datetimeFigureOut">
              <a:rPr lang="zh-CN" altLang="en-US" smtClean="0"/>
              <a:t>2012/6/18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D400825-669C-4B98-8660-8022ADCBFE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56B5-3794-48FF-84AB-F9995C1E7234}" type="datetimeFigureOut">
              <a:rPr lang="zh-CN" altLang="en-US" smtClean="0"/>
              <a:t>2012/6/18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825-669C-4B98-8660-8022ADCBFE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56B5-3794-48FF-84AB-F9995C1E7234}" type="datetimeFigureOut">
              <a:rPr lang="zh-CN" altLang="en-US" smtClean="0"/>
              <a:t>2012/6/18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825-669C-4B98-8660-8022ADCBFE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56B5-3794-48FF-84AB-F9995C1E7234}" type="datetimeFigureOut">
              <a:rPr lang="zh-CN" altLang="en-US" smtClean="0"/>
              <a:t>2012/6/18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825-669C-4B98-8660-8022ADCBFE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56B5-3794-48FF-84AB-F9995C1E7234}" type="datetimeFigureOut">
              <a:rPr lang="zh-CN" altLang="en-US" smtClean="0"/>
              <a:t>2012/6/18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825-669C-4B98-8660-8022ADCBFE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56B5-3794-48FF-84AB-F9995C1E7234}" type="datetimeFigureOut">
              <a:rPr lang="zh-CN" altLang="en-US" smtClean="0"/>
              <a:t>2012/6/18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825-669C-4B98-8660-8022ADCBFE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EA556B5-3794-48FF-84AB-F9995C1E7234}" type="datetimeFigureOut">
              <a:rPr lang="zh-CN" altLang="en-US" smtClean="0"/>
              <a:t>2012/6/18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D400825-669C-4B98-8660-8022ADCBFE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EA556B5-3794-48FF-84AB-F9995C1E7234}" type="datetimeFigureOut">
              <a:rPr lang="zh-CN" altLang="en-US" smtClean="0"/>
              <a:t>2012/6/18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D400825-669C-4B98-8660-8022ADCBFE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56B5-3794-48FF-84AB-F9995C1E7234}" type="datetimeFigureOut">
              <a:rPr lang="zh-CN" altLang="en-US" smtClean="0"/>
              <a:t>2012/6/18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825-669C-4B98-8660-8022ADCBFE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56B5-3794-48FF-84AB-F9995C1E7234}" type="datetimeFigureOut">
              <a:rPr lang="zh-CN" altLang="en-US" smtClean="0"/>
              <a:t>2012/6/18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825-669C-4B98-8660-8022ADCBFE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56B5-3794-48FF-84AB-F9995C1E7234}" type="datetimeFigureOut">
              <a:rPr lang="zh-CN" altLang="en-US" smtClean="0"/>
              <a:t>2012/6/18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0825-669C-4B98-8660-8022ADCBFE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EA556B5-3794-48FF-84AB-F9995C1E7234}" type="datetimeFigureOut">
              <a:rPr lang="zh-CN" altLang="en-US" smtClean="0"/>
              <a:t>2012/6/18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D400825-669C-4B98-8660-8022ADCBFE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___4.xls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764704"/>
            <a:ext cx="8136904" cy="1728192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A Meta-analysis, </a:t>
            </a:r>
            <a:br>
              <a:rPr lang="en-US" altLang="zh-CN" sz="3200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</a:br>
            <a:r>
              <a:rPr lang="en-US" altLang="zh-CN" sz="3200" i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APC </a:t>
            </a:r>
            <a:r>
              <a:rPr lang="en-US" altLang="zh-CN" sz="3200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methylation as a biomarker in lung cancer diagnosis</a:t>
            </a:r>
            <a:br>
              <a:rPr lang="en-US" altLang="zh-CN" sz="3200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</a:br>
            <a:endParaRPr lang="zh-CN" altLang="en-US" sz="3200" i="1" dirty="0">
              <a:effectLst>
                <a:glow rad="63500">
                  <a:schemeClr val="accent5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2348880"/>
            <a:ext cx="8352927" cy="720080"/>
          </a:xfrm>
        </p:spPr>
        <p:txBody>
          <a:bodyPr>
            <a:noAutofit/>
          </a:bodyPr>
          <a:lstStyle/>
          <a:p>
            <a:r>
              <a:rPr lang="en-US" altLang="zh-CN" sz="3600" i="1" spc="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APC</a:t>
            </a:r>
            <a:r>
              <a:rPr lang="zh-CN" altLang="en-US" sz="3600" spc="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甲基化作为肺癌诊断的生物标记的荟萃分析</a:t>
            </a:r>
            <a:endParaRPr lang="zh-CN" altLang="en-US" sz="3600" spc="3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08104" y="4644790"/>
            <a:ext cx="30963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汇报人：谭立行 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指导老师：王久存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2012-6-20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6.3</a:t>
            </a:r>
            <a:r>
              <a:rPr lang="zh-CN" altLang="en-US" dirty="0" smtClean="0"/>
              <a:t>数据分析之 </a:t>
            </a:r>
            <a:r>
              <a:rPr lang="en-US" altLang="zh-CN" dirty="0" smtClean="0"/>
              <a:t>Meta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678970"/>
              </p:ext>
            </p:extLst>
          </p:nvPr>
        </p:nvGraphicFramePr>
        <p:xfrm>
          <a:off x="147638" y="2236788"/>
          <a:ext cx="8970962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工作表" r:id="rId3" imgW="5610208" imgH="1924185" progId="Excel.Sheet.12">
                  <p:embed/>
                </p:oleObj>
              </mc:Choice>
              <mc:Fallback>
                <p:oleObj name="工作表" r:id="rId3" imgW="5610208" imgH="19241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8" y="2236788"/>
                        <a:ext cx="8970962" cy="3076575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32" y="5507121"/>
            <a:ext cx="5086308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结果</a:t>
            </a:r>
            <a:endParaRPr lang="en-US" altLang="zh-CN" dirty="0"/>
          </a:p>
          <a:p>
            <a:r>
              <a:rPr lang="zh-CN" altLang="en-US" dirty="0" smtClean="0"/>
              <a:t>年龄、研究目的、性别构成都有影响，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313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86" y="231577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6.4</a:t>
            </a:r>
            <a:r>
              <a:rPr lang="zh-CN" altLang="en-US" dirty="0" smtClean="0"/>
              <a:t>数据分析之 亚组分析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363304"/>
              </p:ext>
            </p:extLst>
          </p:nvPr>
        </p:nvGraphicFramePr>
        <p:xfrm>
          <a:off x="452438" y="2519363"/>
          <a:ext cx="7951787" cy="270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工作表" r:id="rId3" imgW="5591057" imgH="1905000" progId="Excel.Sheet.12">
                  <p:embed/>
                </p:oleObj>
              </mc:Choice>
              <mc:Fallback>
                <p:oleObj name="工作表" r:id="rId3" imgW="5591057" imgH="1905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438" y="2519363"/>
                        <a:ext cx="7951787" cy="2709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1196752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分组内容：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、组织类型  </a:t>
            </a:r>
            <a:r>
              <a:rPr lang="en-US" altLang="zh-CN" dirty="0" smtClean="0">
                <a:latin typeface="+mj-ea"/>
                <a:ea typeface="+mj-ea"/>
              </a:rPr>
              <a:t>2</a:t>
            </a:r>
            <a:r>
              <a:rPr lang="zh-CN" altLang="en-US" dirty="0" smtClean="0">
                <a:latin typeface="+mj-ea"/>
                <a:ea typeface="+mj-ea"/>
              </a:rPr>
              <a:t>、国别 </a:t>
            </a:r>
            <a:r>
              <a:rPr lang="en-US" altLang="zh-CN" dirty="0" smtClean="0">
                <a:latin typeface="+mj-ea"/>
                <a:ea typeface="+mj-ea"/>
              </a:rPr>
              <a:t>3</a:t>
            </a:r>
            <a:r>
              <a:rPr lang="zh-CN" altLang="en-US" dirty="0" smtClean="0">
                <a:latin typeface="+mj-ea"/>
                <a:ea typeface="+mj-ea"/>
              </a:rPr>
              <a:t>、人口来源 </a:t>
            </a:r>
            <a:r>
              <a:rPr lang="en-US" altLang="zh-CN" dirty="0" smtClean="0">
                <a:latin typeface="+mj-ea"/>
                <a:ea typeface="+mj-ea"/>
              </a:rPr>
              <a:t>4</a:t>
            </a:r>
            <a:r>
              <a:rPr lang="zh-CN" altLang="en-US" dirty="0" smtClean="0">
                <a:latin typeface="+mj-ea"/>
                <a:ea typeface="+mj-ea"/>
              </a:rPr>
              <a:t>、发表年限 </a:t>
            </a:r>
            <a:r>
              <a:rPr lang="en-US" altLang="zh-CN" dirty="0" smtClean="0">
                <a:latin typeface="+mj-ea"/>
                <a:ea typeface="+mj-ea"/>
              </a:rPr>
              <a:t>5</a:t>
            </a:r>
            <a:r>
              <a:rPr lang="zh-CN" altLang="en-US" dirty="0" smtClean="0">
                <a:latin typeface="+mj-ea"/>
                <a:ea typeface="+mj-ea"/>
              </a:rPr>
              <a:t>、平均年龄 </a:t>
            </a:r>
            <a:r>
              <a:rPr lang="en-US" altLang="zh-CN" dirty="0" smtClean="0">
                <a:latin typeface="+mj-ea"/>
                <a:ea typeface="+mj-ea"/>
              </a:rPr>
              <a:t>6</a:t>
            </a:r>
            <a:r>
              <a:rPr lang="zh-CN" altLang="en-US" dirty="0" smtClean="0">
                <a:latin typeface="+mj-ea"/>
                <a:ea typeface="+mj-ea"/>
              </a:rPr>
              <a:t>、分期 </a:t>
            </a:r>
            <a:r>
              <a:rPr lang="en-US" altLang="zh-CN" dirty="0" smtClean="0">
                <a:latin typeface="+mj-ea"/>
                <a:ea typeface="+mj-ea"/>
              </a:rPr>
              <a:t>7</a:t>
            </a:r>
            <a:r>
              <a:rPr lang="zh-CN" altLang="en-US" dirty="0" smtClean="0">
                <a:latin typeface="+mj-ea"/>
                <a:ea typeface="+mj-ea"/>
              </a:rPr>
              <a:t>、性别 </a:t>
            </a:r>
            <a:r>
              <a:rPr lang="en-US" altLang="zh-CN" dirty="0" smtClean="0">
                <a:latin typeface="+mj-ea"/>
                <a:ea typeface="+mj-ea"/>
              </a:rPr>
              <a:t>8</a:t>
            </a:r>
            <a:r>
              <a:rPr lang="zh-CN" altLang="en-US" dirty="0" smtClean="0">
                <a:latin typeface="+mj-ea"/>
                <a:ea typeface="+mj-ea"/>
              </a:rPr>
              <a:t>、试验方法  </a:t>
            </a:r>
            <a:r>
              <a:rPr lang="en-US" altLang="zh-CN" dirty="0" smtClean="0">
                <a:latin typeface="+mj-ea"/>
                <a:ea typeface="+mj-ea"/>
              </a:rPr>
              <a:t>9</a:t>
            </a:r>
            <a:r>
              <a:rPr lang="zh-CN" altLang="en-US" dirty="0" smtClean="0">
                <a:latin typeface="+mj-ea"/>
                <a:ea typeface="+mj-ea"/>
              </a:rPr>
              <a:t>、文章是否以诊断为目的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4903" y="5507121"/>
            <a:ext cx="5564104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结论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、两种组织类型的差异较大：</a:t>
            </a:r>
            <a:r>
              <a:rPr lang="en-US" altLang="zh-CN" dirty="0" smtClean="0"/>
              <a:t>OR </a:t>
            </a:r>
            <a:r>
              <a:rPr lang="zh-CN" altLang="en-US" dirty="0" smtClean="0"/>
              <a:t>血清 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、不同国家的研究差异较大：</a:t>
            </a:r>
            <a:r>
              <a:rPr lang="en-US" altLang="zh-CN" dirty="0" smtClean="0"/>
              <a:t>OR </a:t>
            </a:r>
            <a:r>
              <a:rPr lang="zh-CN" altLang="en-US" dirty="0" smtClean="0"/>
              <a:t>中国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美国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日本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、人口来源有一定差异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517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 smtClean="0"/>
              <a:t>数据分析</a:t>
            </a:r>
            <a:r>
              <a:rPr lang="zh-CN" altLang="en-US" dirty="0"/>
              <a:t>之 亚组分析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44809538"/>
              </p:ext>
            </p:extLst>
          </p:nvPr>
        </p:nvGraphicFramePr>
        <p:xfrm>
          <a:off x="464453" y="3212976"/>
          <a:ext cx="7951787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工作表" r:id="rId3" imgW="5591057" imgH="1276485" progId="Excel.Sheet.12">
                  <p:embed/>
                </p:oleObj>
              </mc:Choice>
              <mc:Fallback>
                <p:oleObj name="工作表" r:id="rId3" imgW="5591057" imgH="1276485" progId="Excel.Sheet.12">
                  <p:embed/>
                  <p:pic>
                    <p:nvPicPr>
                      <p:cNvPr id="0" name="内容占位符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53" y="3212976"/>
                        <a:ext cx="7951787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891" y="1844824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分组内容：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、组织类型  </a:t>
            </a:r>
            <a:r>
              <a:rPr lang="en-US" altLang="zh-CN" dirty="0" smtClean="0">
                <a:latin typeface="+mj-ea"/>
                <a:ea typeface="+mj-ea"/>
              </a:rPr>
              <a:t>2</a:t>
            </a:r>
            <a:r>
              <a:rPr lang="zh-CN" altLang="en-US" dirty="0" smtClean="0">
                <a:latin typeface="+mj-ea"/>
                <a:ea typeface="+mj-ea"/>
              </a:rPr>
              <a:t>、国别 </a:t>
            </a:r>
            <a:r>
              <a:rPr lang="en-US" altLang="zh-CN" dirty="0" smtClean="0">
                <a:latin typeface="+mj-ea"/>
                <a:ea typeface="+mj-ea"/>
              </a:rPr>
              <a:t>3</a:t>
            </a:r>
            <a:r>
              <a:rPr lang="zh-CN" altLang="en-US" dirty="0" smtClean="0">
                <a:latin typeface="+mj-ea"/>
                <a:ea typeface="+mj-ea"/>
              </a:rPr>
              <a:t>、人口来源 </a:t>
            </a:r>
            <a:r>
              <a:rPr lang="en-US" altLang="zh-CN" dirty="0" smtClean="0">
                <a:latin typeface="+mj-ea"/>
                <a:ea typeface="+mj-ea"/>
              </a:rPr>
              <a:t>4</a:t>
            </a:r>
            <a:r>
              <a:rPr lang="zh-CN" altLang="en-US" dirty="0" smtClean="0">
                <a:latin typeface="+mj-ea"/>
                <a:ea typeface="+mj-ea"/>
              </a:rPr>
              <a:t>、发表年限 </a:t>
            </a:r>
            <a:r>
              <a:rPr lang="en-US" altLang="zh-CN" dirty="0" smtClean="0">
                <a:latin typeface="+mj-ea"/>
                <a:ea typeface="+mj-ea"/>
              </a:rPr>
              <a:t>5</a:t>
            </a:r>
            <a:r>
              <a:rPr lang="zh-CN" altLang="en-US" dirty="0" smtClean="0">
                <a:latin typeface="+mj-ea"/>
                <a:ea typeface="+mj-ea"/>
              </a:rPr>
              <a:t>、平均年龄 </a:t>
            </a:r>
            <a:r>
              <a:rPr lang="en-US" altLang="zh-CN" dirty="0" smtClean="0">
                <a:latin typeface="+mj-ea"/>
                <a:ea typeface="+mj-ea"/>
              </a:rPr>
              <a:t>6</a:t>
            </a:r>
            <a:r>
              <a:rPr lang="zh-CN" altLang="en-US" dirty="0" smtClean="0">
                <a:latin typeface="+mj-ea"/>
                <a:ea typeface="+mj-ea"/>
              </a:rPr>
              <a:t>、分期 </a:t>
            </a:r>
            <a:r>
              <a:rPr lang="en-US" altLang="zh-CN" dirty="0" smtClean="0">
                <a:latin typeface="+mj-ea"/>
                <a:ea typeface="+mj-ea"/>
              </a:rPr>
              <a:t>7</a:t>
            </a:r>
            <a:r>
              <a:rPr lang="zh-CN" altLang="en-US" dirty="0" smtClean="0">
                <a:latin typeface="+mj-ea"/>
                <a:ea typeface="+mj-ea"/>
              </a:rPr>
              <a:t>、性别 </a:t>
            </a:r>
            <a:r>
              <a:rPr lang="en-US" altLang="zh-CN" dirty="0" smtClean="0">
                <a:latin typeface="+mj-ea"/>
                <a:ea typeface="+mj-ea"/>
              </a:rPr>
              <a:t>8</a:t>
            </a:r>
            <a:r>
              <a:rPr lang="zh-CN" altLang="en-US" dirty="0" smtClean="0">
                <a:latin typeface="+mj-ea"/>
                <a:ea typeface="+mj-ea"/>
              </a:rPr>
              <a:t>、试验方法  </a:t>
            </a:r>
            <a:r>
              <a:rPr lang="en-US" altLang="zh-CN" dirty="0" smtClean="0">
                <a:latin typeface="+mj-ea"/>
                <a:ea typeface="+mj-ea"/>
              </a:rPr>
              <a:t>9</a:t>
            </a:r>
            <a:r>
              <a:rPr lang="zh-CN" altLang="en-US" dirty="0" smtClean="0">
                <a:latin typeface="+mj-ea"/>
                <a:ea typeface="+mj-ea"/>
              </a:rPr>
              <a:t>、文章是否以诊断为目的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5157192"/>
            <a:ext cx="5564104" cy="9233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结论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、发表年限无明显差异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、年龄存在较大差异：</a:t>
            </a:r>
            <a:r>
              <a:rPr lang="en-US" altLang="zh-CN" dirty="0" smtClean="0"/>
              <a:t>OR </a:t>
            </a:r>
            <a:r>
              <a:rPr lang="zh-CN" altLang="en-US" dirty="0" smtClean="0"/>
              <a:t>年纪小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年纪大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92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04664"/>
            <a:ext cx="8229600" cy="1066800"/>
          </a:xfrm>
        </p:spPr>
        <p:txBody>
          <a:bodyPr/>
          <a:lstStyle/>
          <a:p>
            <a:r>
              <a:rPr lang="en-US" altLang="zh-CN" dirty="0" smtClean="0"/>
              <a:t>6.4</a:t>
            </a:r>
            <a:r>
              <a:rPr lang="zh-CN" altLang="en-US" dirty="0" smtClean="0"/>
              <a:t>数据分析</a:t>
            </a:r>
            <a:r>
              <a:rPr lang="zh-CN" altLang="en-US" dirty="0"/>
              <a:t>之 亚组分析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7504" y="5013176"/>
            <a:ext cx="9145016" cy="2018293"/>
          </a:xfrm>
        </p:spPr>
        <p:txBody>
          <a:bodyPr>
            <a:normAutofit/>
          </a:bodyPr>
          <a:lstStyle/>
          <a:p>
            <a:endParaRPr lang="zh-CN" altLang="en-US" sz="2000" dirty="0"/>
          </a:p>
        </p:txBody>
      </p:sp>
      <p:graphicFrame>
        <p:nvGraphicFramePr>
          <p:cNvPr id="14" name="对象 1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83333329"/>
              </p:ext>
            </p:extLst>
          </p:nvPr>
        </p:nvGraphicFramePr>
        <p:xfrm>
          <a:off x="354013" y="2276475"/>
          <a:ext cx="7951787" cy="217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工作表" r:id="rId4" imgW="5591057" imgH="1276485" progId="Excel.Sheet.12">
                  <p:embed/>
                </p:oleObj>
              </mc:Choice>
              <mc:Fallback>
                <p:oleObj name="工作表" r:id="rId4" imgW="5591057" imgH="1276485" progId="Excel.Sheet.12">
                  <p:embed/>
                  <p:pic>
                    <p:nvPicPr>
                      <p:cNvPr id="0" name="内容占位符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2276475"/>
                        <a:ext cx="7951787" cy="217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35891" y="5301209"/>
            <a:ext cx="8208912" cy="147732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结论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6. 1 OR</a:t>
            </a:r>
            <a:r>
              <a:rPr lang="zh-CN" altLang="en-US" dirty="0" smtClean="0"/>
              <a:t>值</a:t>
            </a:r>
            <a:r>
              <a:rPr lang="en-US" altLang="zh-CN" dirty="0" smtClean="0"/>
              <a:t> Stage I </a:t>
            </a:r>
            <a:r>
              <a:rPr lang="zh-CN" altLang="en-US" dirty="0" smtClean="0"/>
              <a:t>占总数多的</a:t>
            </a:r>
            <a:r>
              <a:rPr lang="en-US" altLang="zh-CN" dirty="0" smtClean="0"/>
              <a:t>&lt; Stage I </a:t>
            </a:r>
            <a:r>
              <a:rPr lang="zh-CN" altLang="en-US" dirty="0" smtClean="0"/>
              <a:t>占总数少的不及后期</a:t>
            </a:r>
            <a:endParaRPr lang="en-US" altLang="zh-CN" dirty="0" smtClean="0"/>
          </a:p>
          <a:p>
            <a:r>
              <a:rPr lang="en-US" altLang="zh-CN" dirty="0" smtClean="0"/>
              <a:t>6.2 OR</a:t>
            </a:r>
            <a:r>
              <a:rPr lang="zh-CN" altLang="en-US" dirty="0" smtClean="0"/>
              <a:t>值 </a:t>
            </a:r>
            <a:r>
              <a:rPr lang="en-US" altLang="zh-CN" dirty="0" smtClean="0"/>
              <a:t> Stage I+II </a:t>
            </a:r>
            <a:r>
              <a:rPr lang="zh-CN" altLang="en-US" dirty="0" smtClean="0"/>
              <a:t>占总数多的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占总数少的</a:t>
            </a:r>
            <a:endParaRPr lang="en-US" altLang="zh-CN" dirty="0" smtClean="0"/>
          </a:p>
          <a:p>
            <a:r>
              <a:rPr lang="en-US" altLang="zh-CN" dirty="0" smtClean="0"/>
              <a:t>6.3 OR </a:t>
            </a:r>
            <a:r>
              <a:rPr lang="zh-CN" altLang="en-US" dirty="0" smtClean="0"/>
              <a:t>值 </a:t>
            </a:r>
            <a:r>
              <a:rPr lang="en-US" altLang="zh-CN" dirty="0" smtClean="0"/>
              <a:t>Stage II</a:t>
            </a:r>
            <a:r>
              <a:rPr lang="zh-CN" altLang="en-US" dirty="0" smtClean="0"/>
              <a:t>占总数多的</a:t>
            </a:r>
            <a:r>
              <a:rPr lang="en-US" altLang="zh-CN" dirty="0" smtClean="0"/>
              <a:t>&gt; Stage II</a:t>
            </a:r>
            <a:r>
              <a:rPr lang="zh-CN" altLang="en-US" dirty="0" smtClean="0"/>
              <a:t>占总数少的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 </a:t>
            </a: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</a:t>
            </a:r>
            <a:r>
              <a:rPr lang="zh-CN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在早期诊断中的影响</a:t>
            </a:r>
            <a:endParaRPr lang="en-US" altLang="zh-CN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891" y="138315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肺癌分期： </a:t>
            </a:r>
            <a:r>
              <a:rPr lang="en-US" altLang="zh-CN" dirty="0" smtClean="0">
                <a:latin typeface="+mj-ea"/>
                <a:ea typeface="+mj-ea"/>
              </a:rPr>
              <a:t>Stage I</a:t>
            </a:r>
            <a:r>
              <a:rPr lang="zh-CN" altLang="en-US" dirty="0" smtClean="0">
                <a:latin typeface="+mj-ea"/>
                <a:ea typeface="+mj-ea"/>
              </a:rPr>
              <a:t>， </a:t>
            </a:r>
            <a:r>
              <a:rPr lang="en-US" altLang="zh-CN" dirty="0" smtClean="0">
                <a:latin typeface="+mj-ea"/>
                <a:ea typeface="+mj-ea"/>
              </a:rPr>
              <a:t>II</a:t>
            </a:r>
            <a:r>
              <a:rPr lang="zh-CN" altLang="en-US" dirty="0" smtClean="0">
                <a:latin typeface="+mj-ea"/>
                <a:ea typeface="+mj-ea"/>
              </a:rPr>
              <a:t>， </a:t>
            </a:r>
            <a:r>
              <a:rPr lang="en-US" altLang="zh-CN" dirty="0" smtClean="0">
                <a:latin typeface="+mj-ea"/>
                <a:ea typeface="+mj-ea"/>
              </a:rPr>
              <a:t>III </a:t>
            </a:r>
            <a:r>
              <a:rPr lang="zh-CN" altLang="en-US" dirty="0" smtClean="0">
                <a:latin typeface="+mj-ea"/>
                <a:ea typeface="+mj-ea"/>
              </a:rPr>
              <a:t>，</a:t>
            </a:r>
            <a:r>
              <a:rPr lang="en-US" altLang="zh-CN" dirty="0" smtClean="0">
                <a:latin typeface="+mj-ea"/>
                <a:ea typeface="+mj-ea"/>
              </a:rPr>
              <a:t>IV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通常认为</a:t>
            </a:r>
            <a:r>
              <a:rPr lang="en-US" altLang="zh-CN" dirty="0" smtClean="0">
                <a:latin typeface="+mj-ea"/>
                <a:ea typeface="+mj-ea"/>
              </a:rPr>
              <a:t>Stage I </a:t>
            </a:r>
            <a:r>
              <a:rPr lang="zh-CN" altLang="en-US" dirty="0" smtClean="0">
                <a:latin typeface="+mj-ea"/>
                <a:ea typeface="+mj-ea"/>
              </a:rPr>
              <a:t>和</a:t>
            </a:r>
            <a:r>
              <a:rPr lang="en-US" altLang="zh-CN" dirty="0" smtClean="0">
                <a:latin typeface="+mj-ea"/>
                <a:ea typeface="+mj-ea"/>
              </a:rPr>
              <a:t>II </a:t>
            </a:r>
            <a:r>
              <a:rPr lang="zh-CN" altLang="en-US" dirty="0" smtClean="0">
                <a:latin typeface="+mj-ea"/>
                <a:ea typeface="+mj-ea"/>
              </a:rPr>
              <a:t>属于早期</a:t>
            </a:r>
            <a:endParaRPr lang="en-US" altLang="zh-CN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702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6.4 </a:t>
            </a:r>
            <a:r>
              <a:rPr lang="zh-CN" altLang="en-US" dirty="0"/>
              <a:t>数据分析之 亚组分析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26713500"/>
              </p:ext>
            </p:extLst>
          </p:nvPr>
        </p:nvGraphicFramePr>
        <p:xfrm>
          <a:off x="395536" y="2276872"/>
          <a:ext cx="7951787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工作表" r:id="rId3" imgW="5591057" imgH="1705043" progId="Excel.Sheet.12">
                  <p:embed/>
                </p:oleObj>
              </mc:Choice>
              <mc:Fallback>
                <p:oleObj name="工作表" r:id="rId3" imgW="5591057" imgH="1705043" progId="Excel.Sheet.12">
                  <p:embed/>
                  <p:pic>
                    <p:nvPicPr>
                      <p:cNvPr id="0" name="内容占位符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276872"/>
                        <a:ext cx="7951787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5085184"/>
            <a:ext cx="8208912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 smtClean="0"/>
              <a:t>结论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、女性构成多，则</a:t>
            </a:r>
            <a:r>
              <a:rPr lang="en-US" altLang="zh-CN" dirty="0" smtClean="0"/>
              <a:t>OR</a:t>
            </a:r>
            <a:r>
              <a:rPr lang="zh-CN" altLang="en-US" dirty="0" smtClean="0"/>
              <a:t>值大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/>
              <a:t>、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MSP</a:t>
            </a:r>
            <a:r>
              <a:rPr lang="zh-CN" altLang="en-US" dirty="0" smtClean="0"/>
              <a:t>方法的</a:t>
            </a:r>
            <a:r>
              <a:rPr lang="en-US" altLang="zh-CN" dirty="0" smtClean="0"/>
              <a:t>OR</a:t>
            </a:r>
            <a:r>
              <a:rPr lang="zh-CN" altLang="en-US" dirty="0" smtClean="0"/>
              <a:t>值更大</a:t>
            </a:r>
            <a:endParaRPr lang="en-US" altLang="zh-CN" dirty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、诊断性为目的的文章</a:t>
            </a:r>
            <a:r>
              <a:rPr lang="en-US" altLang="zh-CN" dirty="0" smtClean="0"/>
              <a:t>OR</a:t>
            </a:r>
            <a:r>
              <a:rPr lang="zh-CN" altLang="en-US" dirty="0" smtClean="0"/>
              <a:t>值偏大，考虑是否有主观影响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85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555886"/>
            <a:ext cx="8964488" cy="10668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6.5 </a:t>
            </a:r>
            <a:r>
              <a:rPr lang="zh-CN" altLang="en-US" dirty="0" smtClean="0"/>
              <a:t>数据分析之敏感度和特异性：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						SROC</a:t>
            </a:r>
            <a:r>
              <a:rPr lang="zh-CN" altLang="en-US" dirty="0" smtClean="0"/>
              <a:t>曲线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7132" y="2295148"/>
            <a:ext cx="2232248" cy="2923818"/>
          </a:xfrm>
        </p:spPr>
        <p:txBody>
          <a:bodyPr/>
          <a:lstStyle/>
          <a:p>
            <a:r>
              <a:rPr lang="zh-CN" altLang="en-US" dirty="0" smtClean="0"/>
              <a:t>结果：</a:t>
            </a: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 smtClean="0"/>
              <a:t>敏感度较高，</a:t>
            </a: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 smtClean="0"/>
              <a:t>特异性较差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 smtClean="0"/>
              <a:t>会误诊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7" y="1094596"/>
            <a:ext cx="5610225" cy="552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7943" y="6319411"/>
            <a:ext cx="2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假阳性率 （</a:t>
            </a:r>
            <a:r>
              <a:rPr lang="en-US" altLang="zh-CN" dirty="0" smtClean="0"/>
              <a:t>1-</a:t>
            </a:r>
            <a:r>
              <a:rPr lang="zh-CN" altLang="en-US" dirty="0" smtClean="0"/>
              <a:t>特异性）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436664" y="2110482"/>
            <a:ext cx="241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真阳性率    敏感度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 flipH="1">
            <a:off x="3449985" y="2420889"/>
            <a:ext cx="77866" cy="165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259632" y="2480787"/>
            <a:ext cx="22682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488918" y="2503553"/>
            <a:ext cx="0" cy="3471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-108520" y="1335442"/>
            <a:ext cx="4924844" cy="4331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26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157" y="548680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/>
              <a:t>7</a:t>
            </a:r>
            <a:r>
              <a:rPr lang="en-US" altLang="zh-CN" dirty="0" smtClean="0"/>
              <a:t>.</a:t>
            </a:r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2327"/>
            <a:ext cx="8361022" cy="2691744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</a:t>
            </a:r>
            <a:r>
              <a:rPr lang="en-US" altLang="zh-CN" i="1" dirty="0" smtClean="0"/>
              <a:t>APC</a:t>
            </a:r>
            <a:r>
              <a:rPr lang="zh-CN" altLang="en-US" dirty="0" smtClean="0"/>
              <a:t>甲基化作为</a:t>
            </a:r>
            <a:r>
              <a:rPr lang="zh-CN" altLang="en-US" dirty="0" smtClean="0"/>
              <a:t>诊断</a:t>
            </a:r>
            <a:r>
              <a:rPr lang="zh-CN" altLang="en-US" b="1" dirty="0" smtClean="0"/>
              <a:t>敏感性指标</a:t>
            </a:r>
            <a:endParaRPr lang="en-US" altLang="zh-CN" b="1" dirty="0" smtClean="0"/>
          </a:p>
          <a:p>
            <a:r>
              <a:rPr lang="en-US" altLang="zh-CN" dirty="0" smtClean="0"/>
              <a:t>2</a:t>
            </a:r>
            <a:r>
              <a:rPr lang="en-US" altLang="zh-CN" dirty="0"/>
              <a:t>. </a:t>
            </a:r>
            <a:r>
              <a:rPr lang="zh-CN" altLang="en-US" dirty="0" smtClean="0"/>
              <a:t>分层结论：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两种</a:t>
            </a:r>
            <a:r>
              <a:rPr lang="zh-CN" altLang="en-US" dirty="0"/>
              <a:t>组织类型的差异较大：</a:t>
            </a:r>
            <a:r>
              <a:rPr lang="en-US" altLang="zh-CN" dirty="0"/>
              <a:t>OR </a:t>
            </a:r>
            <a:r>
              <a:rPr lang="zh-CN" altLang="en-US" dirty="0"/>
              <a:t>血清 </a:t>
            </a:r>
            <a:r>
              <a:rPr lang="en-US" altLang="zh-CN" dirty="0"/>
              <a:t>&gt; 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</a:t>
            </a:r>
            <a:r>
              <a:rPr lang="zh-CN" altLang="en-US" dirty="0"/>
              <a:t>国家的研究差异较大：</a:t>
            </a:r>
            <a:r>
              <a:rPr lang="en-US" altLang="zh-CN" dirty="0"/>
              <a:t>OR </a:t>
            </a:r>
            <a:r>
              <a:rPr lang="zh-CN" altLang="en-US" dirty="0"/>
              <a:t>中国</a:t>
            </a:r>
            <a:r>
              <a:rPr lang="en-US" altLang="zh-CN" dirty="0"/>
              <a:t>&gt; </a:t>
            </a:r>
            <a:r>
              <a:rPr lang="zh-CN" altLang="en-US" dirty="0"/>
              <a:t>美国</a:t>
            </a:r>
            <a:r>
              <a:rPr lang="en-US" altLang="zh-CN" dirty="0"/>
              <a:t>&gt;</a:t>
            </a:r>
            <a:r>
              <a:rPr lang="zh-CN" altLang="en-US" dirty="0" smtClean="0"/>
              <a:t>日本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Stage II</a:t>
            </a: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</a:rPr>
              <a:t> 的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关键性在早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</a:rPr>
              <a:t>期有差别</a:t>
            </a:r>
            <a:endParaRPr lang="en-US" altLang="zh-C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女性构成多，则</a:t>
            </a:r>
            <a:r>
              <a:rPr lang="en-US" altLang="zh-CN" dirty="0"/>
              <a:t>OR</a:t>
            </a:r>
            <a:r>
              <a:rPr lang="zh-CN" altLang="en-US" dirty="0"/>
              <a:t>值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MSP</a:t>
            </a:r>
            <a:r>
              <a:rPr lang="zh-CN" altLang="en-US" dirty="0"/>
              <a:t>方法的</a:t>
            </a:r>
            <a:r>
              <a:rPr lang="en-US" altLang="zh-CN" dirty="0"/>
              <a:t>OR</a:t>
            </a:r>
            <a:r>
              <a:rPr lang="zh-CN" altLang="en-US" dirty="0"/>
              <a:t>值更大</a:t>
            </a:r>
            <a:endParaRPr lang="en-US" altLang="zh-CN" dirty="0"/>
          </a:p>
          <a:p>
            <a:pPr lvl="1"/>
            <a:r>
              <a:rPr lang="zh-CN" altLang="en-US" dirty="0" smtClean="0"/>
              <a:t>诊断</a:t>
            </a:r>
            <a:r>
              <a:rPr lang="zh-CN" altLang="en-US" dirty="0"/>
              <a:t>性为目的的文章</a:t>
            </a:r>
            <a:r>
              <a:rPr lang="en-US" altLang="zh-CN" dirty="0"/>
              <a:t>OR</a:t>
            </a:r>
            <a:r>
              <a:rPr lang="zh-CN" altLang="en-US" dirty="0"/>
              <a:t>值偏大</a:t>
            </a:r>
            <a:endParaRPr lang="en-US" altLang="zh-CN" dirty="0"/>
          </a:p>
          <a:p>
            <a:pPr lvl="1"/>
            <a:endParaRPr lang="en-US" altLang="zh-CN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88622" y="42930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8.</a:t>
            </a:r>
            <a:r>
              <a:rPr lang="zh-CN" altLang="en-US" dirty="0" smtClean="0"/>
              <a:t>展望</a:t>
            </a:r>
            <a:endParaRPr lang="en-US" altLang="zh-CN" dirty="0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95536" y="5132784"/>
            <a:ext cx="8229600" cy="13956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 </a:t>
            </a:r>
            <a:r>
              <a:rPr lang="en-US" altLang="zh-CN" i="1" dirty="0" smtClean="0"/>
              <a:t>APC</a:t>
            </a:r>
            <a:r>
              <a:rPr lang="zh-CN" altLang="en-US" dirty="0" smtClean="0"/>
              <a:t>甲基化作为筛查有价值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配合分子标记，提高特异性，进行</a:t>
            </a:r>
            <a:r>
              <a:rPr lang="zh-CN" altLang="en-US" dirty="0" smtClean="0"/>
              <a:t>多基因联合</a:t>
            </a:r>
            <a:r>
              <a:rPr lang="zh-CN" altLang="en-US" dirty="0"/>
              <a:t>诊断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109728" indent="0">
              <a:buNone/>
            </a:pPr>
            <a:endParaRPr lang="en-US" altLang="zh-CN" dirty="0" smtClean="0"/>
          </a:p>
          <a:p>
            <a:pPr marL="109728" indent="0">
              <a:buFont typeface="Georgia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58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致谢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王久存 教授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郭士成</a:t>
            </a:r>
            <a:endParaRPr lang="en-US" altLang="zh-CN" dirty="0" smtClean="0"/>
          </a:p>
          <a:p>
            <a:r>
              <a:rPr lang="zh-CN" altLang="en-US" dirty="0" smtClean="0"/>
              <a:t>吴俊杰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实验室各位师兄师姐师弟</a:t>
            </a:r>
            <a:r>
              <a:rPr lang="en-US" altLang="zh-CN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947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5" t="25222" r="23334" b="9000"/>
          <a:stretch/>
        </p:blipFill>
        <p:spPr bwMode="auto">
          <a:xfrm>
            <a:off x="948284" y="1196752"/>
            <a:ext cx="6239934" cy="501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1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360703"/>
            <a:ext cx="8229600" cy="1066800"/>
          </a:xfrm>
        </p:spPr>
        <p:txBody>
          <a:bodyPr/>
          <a:lstStyle/>
          <a:p>
            <a:r>
              <a:rPr lang="en-US" altLang="zh-CN" b="1" dirty="0" smtClean="0">
                <a:latin typeface="+mn-ea"/>
                <a:ea typeface="+mn-ea"/>
              </a:rPr>
              <a:t>1.</a:t>
            </a:r>
            <a:r>
              <a:rPr lang="zh-CN" altLang="en-US" b="1" dirty="0" smtClean="0">
                <a:latin typeface="+mn-ea"/>
                <a:ea typeface="+mn-ea"/>
              </a:rPr>
              <a:t>背景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4842202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>
                <a:solidFill>
                  <a:sysClr val="windowText" lastClr="000000"/>
                </a:solidFill>
                <a:latin typeface="+mn-ea"/>
              </a:rPr>
              <a:t>肺癌</a:t>
            </a:r>
            <a:endParaRPr lang="en-US" altLang="zh-CN" b="1" dirty="0" smtClean="0">
              <a:solidFill>
                <a:sysClr val="windowText" lastClr="000000"/>
              </a:solidFill>
              <a:latin typeface="+mn-ea"/>
            </a:endParaRPr>
          </a:p>
          <a:p>
            <a:pPr lvl="1"/>
            <a:r>
              <a:rPr lang="zh-CN" altLang="en-US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发病率高、死亡率高 </a:t>
            </a:r>
            <a:endParaRPr lang="en-US" altLang="zh-CN" dirty="0" smtClean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lvl="1"/>
            <a:r>
              <a:rPr lang="zh-CN" altLang="en-US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不易察觉，确诊多为晚期</a:t>
            </a:r>
            <a:endParaRPr lang="en-US" altLang="zh-CN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lvl="1"/>
            <a:r>
              <a:rPr lang="zh-CN" altLang="en-US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缺乏有效筛查方法</a:t>
            </a:r>
            <a:endParaRPr lang="en-US" altLang="zh-CN" dirty="0" smtClean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11480" lvl="1" indent="0">
              <a:buNone/>
            </a:pPr>
            <a:endParaRPr lang="en-US" altLang="zh-CN" b="1" dirty="0" smtClean="0">
              <a:solidFill>
                <a:sysClr val="windowText" lastClr="000000"/>
              </a:solidFill>
              <a:latin typeface="+mn-ea"/>
            </a:endParaRPr>
          </a:p>
          <a:p>
            <a:r>
              <a:rPr lang="zh-CN" altLang="en-US" b="1" dirty="0" smtClean="0">
                <a:solidFill>
                  <a:sysClr val="windowText" lastClr="000000"/>
                </a:solidFill>
                <a:latin typeface="+mn-ea"/>
              </a:rPr>
              <a:t>甲基化：</a:t>
            </a:r>
            <a:r>
              <a:rPr lang="zh-CN" altLang="en-US" b="1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+mn-ea"/>
              </a:rPr>
              <a:t>分子，早期</a:t>
            </a:r>
            <a:endParaRPr lang="en-US" altLang="zh-CN" b="1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r>
              <a:rPr lang="zh-CN" altLang="en-US" b="1" dirty="0" smtClean="0">
                <a:solidFill>
                  <a:sysClr val="windowText" lastClr="000000"/>
                </a:solidFill>
                <a:latin typeface="+mn-ea"/>
              </a:rPr>
              <a:t>目前已</a:t>
            </a:r>
            <a:r>
              <a:rPr lang="zh-CN" altLang="en-US" b="1" dirty="0" smtClean="0">
                <a:solidFill>
                  <a:sysClr val="windowText" lastClr="000000"/>
                </a:solidFill>
                <a:latin typeface="+mn-ea"/>
              </a:rPr>
              <a:t>有</a:t>
            </a:r>
            <a:r>
              <a:rPr lang="en-US" altLang="zh-CN" b="1" dirty="0" smtClean="0">
                <a:solidFill>
                  <a:sysClr val="windowText" lastClr="000000"/>
                </a:solidFill>
                <a:latin typeface="+mn-ea"/>
              </a:rPr>
              <a:t>n</a:t>
            </a:r>
            <a:r>
              <a:rPr lang="zh-CN" altLang="en-US" b="1" dirty="0" smtClean="0">
                <a:solidFill>
                  <a:sysClr val="windowText" lastClr="000000"/>
                </a:solidFill>
                <a:latin typeface="+mn-ea"/>
              </a:rPr>
              <a:t>文献</a:t>
            </a:r>
            <a:r>
              <a:rPr lang="zh-CN" altLang="en-US" b="1" dirty="0" smtClean="0">
                <a:solidFill>
                  <a:sysClr val="windowText" lastClr="000000"/>
                </a:solidFill>
                <a:latin typeface="+mn-ea"/>
              </a:rPr>
              <a:t>研究</a:t>
            </a:r>
            <a:endParaRPr lang="en-US" altLang="zh-CN" b="1" dirty="0">
              <a:solidFill>
                <a:sysClr val="windowText" lastClr="000000"/>
              </a:solidFill>
              <a:latin typeface="+mn-ea"/>
            </a:endParaRPr>
          </a:p>
          <a:p>
            <a:pPr lvl="1"/>
            <a:r>
              <a:rPr lang="zh-CN" altLang="en-US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单一实验：样本小，方法单一，结论偏差</a:t>
            </a:r>
            <a:endParaRPr lang="en-US" altLang="zh-CN" dirty="0" smtClean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411480" lvl="1" indent="0">
              <a:buNone/>
            </a:pPr>
            <a:endParaRPr lang="en-US" altLang="zh-CN" b="1" dirty="0" smtClean="0">
              <a:solidFill>
                <a:sysClr val="windowText" lastClr="000000"/>
              </a:solidFill>
              <a:latin typeface="+mn-ea"/>
            </a:endParaRPr>
          </a:p>
          <a:p>
            <a:pPr marL="411480" lvl="1" indent="0">
              <a:buNone/>
            </a:pPr>
            <a:endParaRPr lang="en-US" altLang="zh-CN" b="1" dirty="0" smtClean="0">
              <a:solidFill>
                <a:sysClr val="windowText" lastClr="000000"/>
              </a:solidFill>
              <a:latin typeface="+mn-ea"/>
            </a:endParaRPr>
          </a:p>
          <a:p>
            <a:pPr lvl="1"/>
            <a:endParaRPr lang="en-US" altLang="zh-CN" b="1" dirty="0" smtClean="0">
              <a:solidFill>
                <a:sysClr val="windowText" lastClr="000000"/>
              </a:solidFill>
              <a:latin typeface="+mn-ea"/>
            </a:endParaRPr>
          </a:p>
          <a:p>
            <a:pPr lvl="1"/>
            <a:endParaRPr lang="zh-CN" altLang="en-US" b="1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093722" y="908720"/>
            <a:ext cx="3928599" cy="4608512"/>
            <a:chOff x="5071893" y="476672"/>
            <a:chExt cx="3928599" cy="4608512"/>
          </a:xfrm>
        </p:grpSpPr>
        <p:pic>
          <p:nvPicPr>
            <p:cNvPr id="5" name="图片 4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 bwMode="auto">
            <a:xfrm>
              <a:off x="5436096" y="476672"/>
              <a:ext cx="3564396" cy="4608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图片 5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47" r="95738"/>
            <a:stretch/>
          </p:blipFill>
          <p:spPr bwMode="auto">
            <a:xfrm>
              <a:off x="5071893" y="476672"/>
              <a:ext cx="364203" cy="46085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-2340768" y="494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5626113"/>
            <a:ext cx="462617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因此，采用</a:t>
            </a:r>
            <a:r>
              <a:rPr lang="en-US" altLang="zh-CN" sz="2400" dirty="0" smtClean="0"/>
              <a:t>meta</a:t>
            </a:r>
            <a:r>
              <a:rPr lang="zh-CN" altLang="en-US" sz="2400" dirty="0" smtClean="0"/>
              <a:t>分析，汇总统计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834053" y="5533781"/>
            <a:ext cx="2812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肺癌</a:t>
            </a:r>
            <a:r>
              <a:rPr lang="zh-CN" altLang="zh-CN" dirty="0"/>
              <a:t>与</a:t>
            </a:r>
            <a:r>
              <a:rPr lang="en-US" altLang="zh-CN" dirty="0"/>
              <a:t>DNA</a:t>
            </a:r>
            <a:r>
              <a:rPr lang="zh-CN" altLang="zh-CN" dirty="0"/>
              <a:t>甲基</a:t>
            </a:r>
            <a:r>
              <a:rPr lang="zh-CN" altLang="zh-CN" dirty="0" smtClean="0"/>
              <a:t>化</a:t>
            </a:r>
            <a:r>
              <a:rPr lang="zh-CN" altLang="en-US" dirty="0" smtClean="0"/>
              <a:t>为</a:t>
            </a:r>
            <a:r>
              <a:rPr lang="zh-CN" altLang="zh-CN" dirty="0" smtClean="0"/>
              <a:t>主题</a:t>
            </a:r>
            <a:r>
              <a:rPr lang="zh-CN" altLang="zh-CN" dirty="0"/>
              <a:t>每年出版的文献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480931159"/>
              </p:ext>
            </p:extLst>
          </p:nvPr>
        </p:nvGraphicFramePr>
        <p:xfrm>
          <a:off x="405952" y="1484784"/>
          <a:ext cx="6984776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066800"/>
          </a:xfrm>
        </p:spPr>
        <p:txBody>
          <a:bodyPr/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方法：</a:t>
            </a:r>
            <a:r>
              <a:rPr lang="en-US" altLang="zh-CN" b="1" dirty="0" smtClean="0"/>
              <a:t>Meta</a:t>
            </a:r>
            <a:r>
              <a:rPr lang="zh-CN" altLang="en-US" b="1" dirty="0" smtClean="0"/>
              <a:t>分析的流程图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635896" y="1556792"/>
            <a:ext cx="5335632" cy="2475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zh-CN" sz="3200" b="1" dirty="0" smtClean="0">
                <a:ea typeface="宋体" charset="-122"/>
              </a:rPr>
              <a:t>M</a:t>
            </a:r>
            <a:r>
              <a:rPr lang="en-GB" altLang="zh-CN" sz="3200" b="1" dirty="0" smtClean="0">
                <a:ea typeface="宋体" charset="-122"/>
              </a:rPr>
              <a:t>eta</a:t>
            </a:r>
            <a:r>
              <a:rPr lang="en-US" altLang="zh-CN" sz="3200" b="1" dirty="0">
                <a:ea typeface="宋体" charset="-122"/>
              </a:rPr>
              <a:t>-</a:t>
            </a:r>
            <a:r>
              <a:rPr lang="en-GB" altLang="zh-CN" sz="3200" b="1" dirty="0" err="1" smtClean="0">
                <a:ea typeface="宋体" charset="-122"/>
              </a:rPr>
              <a:t>analys</a:t>
            </a:r>
            <a:r>
              <a:rPr lang="en-US" altLang="zh-CN" sz="3200" b="1" dirty="0">
                <a:ea typeface="宋体" charset="-122"/>
              </a:rPr>
              <a:t>is</a:t>
            </a:r>
            <a:endParaRPr lang="en-GB" altLang="zh-CN" sz="3200" b="1" dirty="0" smtClean="0">
              <a:ea typeface="宋体" charset="-122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zh-CN" altLang="en-US" sz="21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数量</a:t>
            </a:r>
            <a:r>
              <a:rPr lang="zh-CN" altLang="en-US" sz="21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en-US" sz="2100" b="1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系统地综合</a:t>
            </a:r>
            <a:r>
              <a:rPr lang="zh-CN" altLang="en-US" sz="21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en-US" sz="2100" b="1" dirty="0">
                <a:solidFill>
                  <a:srgbClr val="00B050"/>
                </a:solidFill>
                <a:latin typeface="华文新魏" pitchFamily="2" charset="-122"/>
                <a:ea typeface="华文新魏" pitchFamily="2" charset="-122"/>
              </a:rPr>
              <a:t>前人的研究</a:t>
            </a:r>
            <a:r>
              <a:rPr lang="zh-CN" altLang="en-US" sz="21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zh-CN" altLang="en-US" sz="2100" b="1" dirty="0">
                <a:solidFill>
                  <a:srgbClr val="7030A0"/>
                </a:solidFill>
                <a:latin typeface="华文新魏" pitchFamily="2" charset="-122"/>
                <a:ea typeface="华文新魏" pitchFamily="2" charset="-122"/>
              </a:rPr>
              <a:t>新的认识</a:t>
            </a:r>
            <a:endParaRPr lang="en-GB" altLang="zh-CN" sz="2100" dirty="0">
              <a:ea typeface="宋体" charset="-122"/>
            </a:endParaRPr>
          </a:p>
          <a:p>
            <a:pPr marL="594360" lvl="2" indent="-320040">
              <a:spcBef>
                <a:spcPts val="700"/>
              </a:spcBef>
              <a:buSzPct val="60000"/>
              <a:buFont typeface="Wingdings"/>
              <a:buChar char=""/>
            </a:pPr>
            <a:endParaRPr lang="en-US" altLang="zh-CN" dirty="0">
              <a:ea typeface="宋体" charset="-122"/>
            </a:endParaRP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zh-CN" sz="2400" dirty="0">
              <a:ea typeface="宋体" charset="-122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92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785071"/>
            <a:ext cx="41717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i="1" dirty="0" smtClean="0"/>
          </a:p>
          <a:p>
            <a:r>
              <a:rPr lang="en-US" altLang="zh-CN" sz="2000" dirty="0"/>
              <a:t>a</a:t>
            </a:r>
            <a:r>
              <a:rPr lang="en-US" altLang="zh-CN" sz="2000" dirty="0" smtClean="0"/>
              <a:t>denomatous </a:t>
            </a:r>
            <a:r>
              <a:rPr lang="en-US" altLang="zh-CN" sz="2000" dirty="0"/>
              <a:t>polyposis coli gene </a:t>
            </a:r>
            <a:r>
              <a:rPr lang="zh-CN" altLang="zh-CN" sz="2000" dirty="0"/>
              <a:t>（</a:t>
            </a:r>
            <a:r>
              <a:rPr lang="en-US" altLang="zh-CN" sz="2000" i="1" dirty="0"/>
              <a:t>APC</a:t>
            </a:r>
            <a:r>
              <a:rPr lang="zh-CN" altLang="zh-CN" sz="2000" i="1" dirty="0"/>
              <a:t>）</a:t>
            </a:r>
            <a:r>
              <a:rPr lang="zh-CN" altLang="zh-CN" sz="2000" dirty="0"/>
              <a:t>位于</a:t>
            </a:r>
            <a:r>
              <a:rPr lang="en-US" altLang="zh-CN" sz="2000" dirty="0"/>
              <a:t>5q21</a:t>
            </a:r>
            <a:r>
              <a:rPr lang="zh-CN" altLang="zh-CN" sz="2000" dirty="0" smtClean="0"/>
              <a:t>，编码</a:t>
            </a:r>
            <a:r>
              <a:rPr lang="zh-CN" altLang="en-US" sz="2000" dirty="0" smtClean="0"/>
              <a:t>蛋白，</a:t>
            </a:r>
            <a:r>
              <a:rPr lang="en-US" altLang="zh-CN" sz="2000" dirty="0" err="1" smtClean="0"/>
              <a:t>Wnt</a:t>
            </a:r>
            <a:r>
              <a:rPr lang="zh-CN" altLang="zh-CN" sz="2000" dirty="0"/>
              <a:t>信号</a:t>
            </a:r>
            <a:r>
              <a:rPr lang="zh-CN" altLang="zh-CN" sz="2000" dirty="0" smtClean="0"/>
              <a:t>通路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重要的抑癌基因</a:t>
            </a:r>
            <a:endParaRPr lang="en-US" altLang="zh-CN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000" dirty="0" smtClean="0"/>
              <a:t>许多文献报道</a:t>
            </a:r>
            <a:r>
              <a:rPr lang="en-US" altLang="zh-CN" sz="2000" i="1" dirty="0" smtClean="0"/>
              <a:t>APC</a:t>
            </a:r>
            <a:r>
              <a:rPr lang="zh-CN" altLang="zh-CN" sz="2000" dirty="0"/>
              <a:t>的甲基化异常情况有潜力成为一种合适的生物标记，以对早期肺癌进行检验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836712"/>
            <a:ext cx="3623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+mj-ea"/>
                <a:ea typeface="+mj-ea"/>
              </a:rPr>
              <a:t>3. </a:t>
            </a:r>
            <a:r>
              <a:rPr lang="zh-CN" altLang="en-US" sz="4000" dirty="0" smtClean="0">
                <a:latin typeface="+mj-ea"/>
                <a:ea typeface="+mj-ea"/>
              </a:rPr>
              <a:t>定题：</a:t>
            </a:r>
            <a:r>
              <a:rPr lang="en-US" altLang="zh-CN" sz="4000" i="1" dirty="0" smtClean="0">
                <a:latin typeface="+mj-ea"/>
                <a:ea typeface="+mj-ea"/>
              </a:rPr>
              <a:t>APC</a:t>
            </a:r>
            <a:endParaRPr lang="zh-CN" altLang="en-US" sz="4000" i="1" dirty="0">
              <a:latin typeface="+mj-ea"/>
              <a:ea typeface="+mj-ea"/>
            </a:endParaRPr>
          </a:p>
        </p:txBody>
      </p:sp>
      <p:pic>
        <p:nvPicPr>
          <p:cNvPr id="6" name="图片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" r="61540" b="5793"/>
          <a:stretch/>
        </p:blipFill>
        <p:spPr bwMode="auto">
          <a:xfrm>
            <a:off x="4351251" y="216369"/>
            <a:ext cx="4686882" cy="54663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87540" y="5866244"/>
            <a:ext cx="4656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Figure 2 </a:t>
            </a:r>
            <a:r>
              <a:rPr lang="zh-CN" altLang="zh-CN" sz="1600" dirty="0"/>
              <a:t>研究</a:t>
            </a:r>
            <a:r>
              <a:rPr lang="en-US" altLang="zh-CN" sz="1600" dirty="0"/>
              <a:t>APC</a:t>
            </a:r>
            <a:r>
              <a:rPr lang="zh-CN" altLang="zh-CN" sz="1600" dirty="0"/>
              <a:t>甲基化与肺癌的每年出版文献数柱状图</a:t>
            </a:r>
            <a:r>
              <a:rPr lang="zh-CN" altLang="zh-CN" sz="1600" dirty="0" smtClean="0"/>
              <a:t>。</a:t>
            </a:r>
            <a:r>
              <a:rPr lang="en-US" altLang="zh-CN" sz="1600" dirty="0" smtClean="0"/>
              <a:t> 2012</a:t>
            </a:r>
            <a:r>
              <a:rPr lang="zh-CN" altLang="zh-CN" sz="1600" dirty="0"/>
              <a:t>年</a:t>
            </a:r>
            <a:r>
              <a:rPr lang="en-US" altLang="zh-CN" sz="1600" dirty="0"/>
              <a:t>4</a:t>
            </a:r>
            <a:r>
              <a:rPr lang="zh-CN" altLang="zh-CN" sz="1600" dirty="0"/>
              <a:t>月</a:t>
            </a:r>
            <a:r>
              <a:rPr lang="en-US" altLang="zh-CN" sz="1600" dirty="0"/>
              <a:t>24</a:t>
            </a:r>
            <a:r>
              <a:rPr lang="zh-CN" altLang="zh-CN" sz="1600" dirty="0"/>
              <a:t>日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7170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72963"/>
            <a:ext cx="8153400" cy="9906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检索</a:t>
            </a:r>
            <a:endParaRPr lang="zh-CN" altLang="en-US" b="1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47155"/>
              </p:ext>
            </p:extLst>
          </p:nvPr>
        </p:nvGraphicFramePr>
        <p:xfrm>
          <a:off x="-252536" y="836712"/>
          <a:ext cx="5832648" cy="612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88024" y="3569983"/>
            <a:ext cx="42276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reflection blurRad="12700" stA="28000" endPos="45000" dist="1000" dir="5400000" sy="-100000" algn="bl" rotWithShape="0"/>
                </a:effectLst>
                <a:latin typeface="+mj-ea"/>
                <a:ea typeface="+mj-ea"/>
                <a:cs typeface="Times New Roman" pitchFamily="18" charset="0"/>
              </a:rPr>
              <a:t>选择</a:t>
            </a:r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reflection blurRad="12700" stA="28000" endPos="45000" dist="1000" dir="5400000" sy="-100000" algn="bl" rotWithShape="0"/>
                </a:effectLst>
                <a:latin typeface="+mj-ea"/>
                <a:ea typeface="+mj-ea"/>
                <a:cs typeface="Times New Roman" pitchFamily="18" charset="0"/>
              </a:rPr>
              <a:t>标准</a:t>
            </a:r>
            <a:endParaRPr lang="en-US" altLang="zh-CN" sz="2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reflection blurRad="12700" stA="28000" endPos="45000" dist="1000" dir="5400000" sy="-100000" algn="bl" rotWithShape="0"/>
              </a:effectLst>
              <a:latin typeface="+mj-ea"/>
              <a:ea typeface="+mj-ea"/>
              <a:cs typeface="Times New Roman" pitchFamily="18" charset="0"/>
            </a:endParaRPr>
          </a:p>
          <a:p>
            <a:endParaRPr lang="en-US" altLang="zh-CN" sz="2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reflection blurRad="12700" stA="28000" endPos="45000" dist="1000" dir="5400000" sy="-100000" algn="bl" rotWithShape="0"/>
              </a:effectLst>
              <a:latin typeface="+mj-ea"/>
              <a:ea typeface="+mj-ea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Studies</a:t>
            </a:r>
            <a:r>
              <a:rPr lang="zh-CN" altLang="en-US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reviews excluded</a:t>
            </a:r>
            <a:endParaRPr lang="en-US" altLang="zh-CN" sz="20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Patients, diagnosed with lung cancer</a:t>
            </a:r>
          </a:p>
          <a:p>
            <a:pPr marL="342900" indent="-342900">
              <a:buAutoNum type="arabicPeriod"/>
            </a:pPr>
            <a:r>
              <a:rPr lang="en-US" altLang="zh-CN" sz="2000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Case control study</a:t>
            </a:r>
          </a:p>
          <a:p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	a. tumor tissue  V.S. tissue</a:t>
            </a:r>
          </a:p>
          <a:p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b. serum or  cell-free plasma</a:t>
            </a:r>
          </a:p>
          <a:p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915817" y="620688"/>
            <a:ext cx="648072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+mj-ea"/>
                <a:ea typeface="+mj-ea"/>
              </a:rPr>
              <a:t>确定检索</a:t>
            </a:r>
            <a:r>
              <a:rPr lang="zh-CN" altLang="en-US" sz="2400" dirty="0" smtClean="0">
                <a:latin typeface="+mj-ea"/>
                <a:ea typeface="+mj-ea"/>
              </a:rPr>
              <a:t>主题词  </a:t>
            </a:r>
            <a:endParaRPr lang="en-US" altLang="zh-CN" sz="2400" dirty="0">
              <a:latin typeface="+mj-ea"/>
              <a:ea typeface="+mj-ea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APC</a:t>
            </a: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</a:t>
            </a: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lung cancer</a:t>
            </a: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，</a:t>
            </a: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methylation</a:t>
            </a:r>
            <a:endParaRPr lang="zh-CN" altLang="en-US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+mj-ea"/>
                <a:ea typeface="+mj-ea"/>
              </a:rPr>
              <a:t>确定检索</a:t>
            </a:r>
            <a:r>
              <a:rPr lang="zh-CN" altLang="en-US" sz="2400" dirty="0" smtClean="0">
                <a:latin typeface="+mj-ea"/>
                <a:ea typeface="+mj-ea"/>
              </a:rPr>
              <a:t>数据库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PubMed, EMBASE, Cochrane Library</a:t>
            </a:r>
            <a:endParaRPr lang="zh-CN" altLang="en-US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zh-CN" altLang="en-US" sz="2400" dirty="0">
                <a:latin typeface="+mj-ea"/>
                <a:ea typeface="+mj-ea"/>
              </a:rPr>
              <a:t>确定检索</a:t>
            </a:r>
            <a:r>
              <a:rPr lang="zh-CN" altLang="en-US" sz="2400" dirty="0" smtClean="0">
                <a:latin typeface="+mj-ea"/>
                <a:ea typeface="+mj-ea"/>
              </a:rPr>
              <a:t>年限</a:t>
            </a:r>
            <a:endParaRPr lang="en-US" altLang="zh-CN" sz="2400" dirty="0" smtClean="0">
              <a:latin typeface="+mj-ea"/>
              <a:ea typeface="+mj-ea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2001-2012</a:t>
            </a:r>
            <a:endParaRPr lang="zh-CN" altLang="en-US" sz="24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6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229600" cy="1066800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数据基本信息</a:t>
            </a:r>
            <a:r>
              <a:rPr lang="en-US" altLang="zh-CN" dirty="0"/>
              <a:t>Data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91499"/>
              </p:ext>
            </p:extLst>
          </p:nvPr>
        </p:nvGraphicFramePr>
        <p:xfrm>
          <a:off x="251519" y="1412776"/>
          <a:ext cx="8640962" cy="511256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514977"/>
                <a:gridCol w="956386"/>
                <a:gridCol w="827641"/>
                <a:gridCol w="1144902"/>
                <a:gridCol w="974778"/>
                <a:gridCol w="919601"/>
                <a:gridCol w="993171"/>
                <a:gridCol w="1121914"/>
                <a:gridCol w="1187592"/>
              </a:tblGrid>
              <a:tr h="446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Sample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Country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Author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Published 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Patients (M+/M-)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Control (M+/M-)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Methods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Aim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</a:tr>
              <a:tr h="2234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tissueA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China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Zhang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44/34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10/68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Diagnose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</a:tr>
              <a:tr h="2234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tissueA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China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2008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19/9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3-D PCR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Diagnose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</a:tr>
              <a:tr h="3675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3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tissueA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Japan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2009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27/45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22/41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MethyLight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Non-diagnose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</a:tr>
              <a:tr h="2234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tissueA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USA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Feng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2008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26/23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21/28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MethyLight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Diagnose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</a:tr>
              <a:tr h="3675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tissueA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USA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Brabender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2001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86/5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80/11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qRTPCR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Non-diagnose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</a:tr>
              <a:tr h="2234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tissueA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USA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Virmani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2001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22/26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0/18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Diagnose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</a:tr>
              <a:tr h="2234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tissueA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Japan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Yanagawa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2003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28/47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36/39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Diagnose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</a:tr>
              <a:tr h="2234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tissueA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USA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Topaloglu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2004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17/14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5/17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qRTMSP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Diagnose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</a:tr>
              <a:tr h="3675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tissueA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Korea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Kim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2007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48/41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33/66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MSP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Non-diagnose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</a:tr>
              <a:tr h="3675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tissueA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USA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Vallbohmer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2006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86/5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80/3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PCR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Non-diagnose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</a:tr>
              <a:tr h="2234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tissueA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China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2009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49/75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2/24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Diagnose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</a:tr>
              <a:tr h="370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tissueA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USA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Shivapurkar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2007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35/5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23/17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semiq RTPCR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Diagnose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</a:tr>
              <a:tr h="2234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serum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China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Zhang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2011 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54/56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5/45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Diagnose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</a:tr>
              <a:tr h="2234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serum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China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2009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40/38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0/31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RT-qMSP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Diagnose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</a:tr>
              <a:tr h="2234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serum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USA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Begum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12/64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3/27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qMSP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Diagnose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</a:tr>
              <a:tr h="2234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serum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Russia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Rykova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2004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3/6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>
                          <a:effectLst/>
                        </a:rPr>
                        <a:t>0/16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Diagnose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</a:tr>
              <a:tr h="3675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17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 smtClean="0">
                          <a:effectLst/>
                        </a:rPr>
                        <a:t>tissueA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Japan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Suzuki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2006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 smtClean="0">
                          <a:effectLst/>
                        </a:rPr>
                        <a:t>52.5%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</a:rPr>
                        <a:t>3/57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Non-diagnose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8594" marR="8594" marT="8594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25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598" y="620688"/>
            <a:ext cx="8229600" cy="1066800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数据基本信息</a:t>
            </a:r>
            <a:r>
              <a:rPr lang="en-US" altLang="zh-CN" dirty="0"/>
              <a:t>Data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81642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b="1" dirty="0" smtClean="0"/>
              <a:t>16 </a:t>
            </a:r>
            <a:r>
              <a:rPr lang="zh-CN" altLang="en-US" b="1" dirty="0" smtClean="0"/>
              <a:t>个研究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实验组</a:t>
            </a:r>
            <a:r>
              <a:rPr lang="en-US" altLang="zh-CN" b="1" dirty="0" smtClean="0"/>
              <a:t>1249 </a:t>
            </a:r>
            <a:r>
              <a:rPr lang="zh-CN" altLang="en-US" b="1" dirty="0" smtClean="0"/>
              <a:t>个样本，对照组</a:t>
            </a:r>
            <a:r>
              <a:rPr lang="en-US" altLang="zh-CN" b="1" dirty="0" smtClean="0"/>
              <a:t>791</a:t>
            </a:r>
            <a:r>
              <a:rPr lang="zh-CN" altLang="en-US" b="1" dirty="0" smtClean="0"/>
              <a:t>个样本，</a:t>
            </a:r>
            <a:r>
              <a:rPr lang="en-US" altLang="zh-CN" b="1" dirty="0" smtClean="0"/>
              <a:t>1171</a:t>
            </a:r>
            <a:r>
              <a:rPr lang="zh-CN" altLang="en-US" b="1" dirty="0" smtClean="0"/>
              <a:t>个病患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/>
              <a:t>5</a:t>
            </a:r>
            <a:r>
              <a:rPr lang="zh-CN" altLang="en-US" b="1" dirty="0" smtClean="0"/>
              <a:t>个国家：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篇中国，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篇美国，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篇韩国，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篇俄罗斯，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篇日本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主要研究对象为非小细胞癌（</a:t>
            </a:r>
            <a:r>
              <a:rPr lang="en-US" altLang="zh-CN" b="1" dirty="0" smtClean="0"/>
              <a:t>NSCLC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使用的研究方法主要有</a:t>
            </a:r>
            <a:r>
              <a:rPr lang="en-US" altLang="zh-CN" b="1" dirty="0" smtClean="0"/>
              <a:t>MSP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qMSP</a:t>
            </a:r>
            <a:r>
              <a:rPr lang="zh-CN" altLang="en-US" b="1" dirty="0" smtClean="0"/>
              <a:t>等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11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635" y="260648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6.1</a:t>
            </a:r>
            <a:r>
              <a:rPr lang="zh-CN" altLang="en-US" dirty="0" smtClean="0"/>
              <a:t>数据分析：森林图（</a:t>
            </a:r>
            <a:r>
              <a:rPr lang="en-US" altLang="zh-CN" dirty="0" smtClean="0"/>
              <a:t>Forrest plot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379" y="6093296"/>
            <a:ext cx="8229600" cy="55074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altLang="zh-CN" dirty="0" smtClean="0"/>
              <a:t>P&lt; 0.0001, </a:t>
            </a:r>
            <a:r>
              <a:rPr lang="zh-CN" altLang="en-US" dirty="0" smtClean="0"/>
              <a:t>异质性大，采用随机效应模型 </a:t>
            </a:r>
            <a:r>
              <a:rPr lang="en-US" altLang="zh-CN" dirty="0" smtClean="0"/>
              <a:t>Random effect model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6" t="11179" r="12127"/>
          <a:stretch/>
        </p:blipFill>
        <p:spPr bwMode="auto">
          <a:xfrm>
            <a:off x="368509" y="1080009"/>
            <a:ext cx="7770112" cy="487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2699792" y="5247202"/>
            <a:ext cx="936104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3278" y="2575927"/>
            <a:ext cx="2664296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Wang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2008 China</a:t>
            </a:r>
            <a:r>
              <a:rPr lang="zh-CN" altLang="en-US" dirty="0" smtClean="0"/>
              <a:t>）， </a:t>
            </a:r>
            <a:r>
              <a:rPr lang="en-US" altLang="zh-CN" dirty="0" err="1" smtClean="0"/>
              <a:t>Virmani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2001 USA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r>
              <a:rPr lang="en-US" altLang="zh-CN" dirty="0" smtClean="0"/>
              <a:t>Pan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2009 China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Rykova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2004 Russia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935078" y="5311817"/>
            <a:ext cx="230933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Fixed  OR 2.53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Random OR  3.79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292080" y="5013176"/>
            <a:ext cx="642998" cy="4680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6" y="476672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6.2</a:t>
            </a:r>
            <a:r>
              <a:rPr lang="zh-CN" altLang="en-US" dirty="0" smtClean="0"/>
              <a:t>数据分析之偏倚评价：漏斗图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06338" y="2986074"/>
            <a:ext cx="2267744" cy="157192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、对称较好</a:t>
            </a:r>
            <a:endParaRPr lang="en-US" altLang="zh-CN" sz="2000" dirty="0" smtClean="0"/>
          </a:p>
          <a:p>
            <a:pPr marL="109728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/>
              <a:t>E</a:t>
            </a:r>
            <a:r>
              <a:rPr lang="en-US" altLang="zh-CN" sz="2000" dirty="0" smtClean="0"/>
              <a:t>gger Linear </a:t>
            </a:r>
            <a:r>
              <a:rPr lang="en-US" altLang="zh-CN" sz="2000" dirty="0"/>
              <a:t>regression test </a:t>
            </a:r>
            <a:endParaRPr lang="en-US" altLang="zh-CN" sz="2000" dirty="0" smtClean="0"/>
          </a:p>
          <a:p>
            <a:pPr marL="109728" indent="0">
              <a:buNone/>
            </a:pPr>
            <a:r>
              <a:rPr lang="en-US" altLang="zh-CN" sz="2000" dirty="0" err="1" smtClean="0"/>
              <a:t>pvalue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= </a:t>
            </a:r>
            <a:r>
              <a:rPr lang="en-US" altLang="zh-CN" sz="2000" dirty="0" smtClean="0"/>
              <a:t>0.1575 &gt;0.05  </a:t>
            </a:r>
          </a:p>
          <a:p>
            <a:pPr marL="109728" indent="0">
              <a:buNone/>
            </a:pP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6" r="1967"/>
          <a:stretch/>
        </p:blipFill>
        <p:spPr bwMode="auto">
          <a:xfrm>
            <a:off x="176261" y="1772816"/>
            <a:ext cx="6156905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66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1809</TotalTime>
  <Words>1630</Words>
  <Application>Microsoft Office PowerPoint</Application>
  <PresentationFormat>全屏显示(4:3)</PresentationFormat>
  <Paragraphs>381</Paragraphs>
  <Slides>18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都市</vt:lpstr>
      <vt:lpstr>工作表</vt:lpstr>
      <vt:lpstr>Microsoft Excel 工作表</vt:lpstr>
      <vt:lpstr>A Meta-analysis,  APC methylation as a biomarker in lung cancer diagnosis </vt:lpstr>
      <vt:lpstr>1.背景</vt:lpstr>
      <vt:lpstr>2.方法：Meta分析的流程图</vt:lpstr>
      <vt:lpstr>PowerPoint 演示文稿</vt:lpstr>
      <vt:lpstr>4.检索</vt:lpstr>
      <vt:lpstr>5.数据基本信息Data extraction</vt:lpstr>
      <vt:lpstr>5.数据基本信息Data extraction</vt:lpstr>
      <vt:lpstr>6.1数据分析：森林图（Forrest plot）</vt:lpstr>
      <vt:lpstr>6.2数据分析之偏倚评价：漏斗图</vt:lpstr>
      <vt:lpstr>6.3数据分析之 Meta回归</vt:lpstr>
      <vt:lpstr>6.4数据分析之 亚组分析</vt:lpstr>
      <vt:lpstr>6.4 数据分析之 亚组分析</vt:lpstr>
      <vt:lpstr>6.4数据分析之 亚组分析</vt:lpstr>
      <vt:lpstr>6.4 数据分析之 亚组分析</vt:lpstr>
      <vt:lpstr>6.5 数据分析之敏感度和特异性：        SROC曲线</vt:lpstr>
      <vt:lpstr>7.结论</vt:lpstr>
      <vt:lpstr>8.致谢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Meta-analysis,  APC methylation as a biomarker in lung cancer diagnosis</dc:title>
  <dc:creator>Lixing</dc:creator>
  <cp:lastModifiedBy>Lixing</cp:lastModifiedBy>
  <cp:revision>120</cp:revision>
  <dcterms:created xsi:type="dcterms:W3CDTF">2012-05-07T05:57:27Z</dcterms:created>
  <dcterms:modified xsi:type="dcterms:W3CDTF">2012-06-18T13:00:39Z</dcterms:modified>
</cp:coreProperties>
</file>