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67" r:id="rId2"/>
    <p:sldId id="271" r:id="rId3"/>
    <p:sldId id="260" r:id="rId4"/>
    <p:sldId id="262" r:id="rId5"/>
    <p:sldId id="275" r:id="rId6"/>
    <p:sldId id="259" r:id="rId7"/>
    <p:sldId id="265" r:id="rId8"/>
    <p:sldId id="263" r:id="rId9"/>
    <p:sldId id="264" r:id="rId10"/>
    <p:sldId id="272" r:id="rId11"/>
    <p:sldId id="273" r:id="rId12"/>
    <p:sldId id="274" r:id="rId13"/>
    <p:sldId id="276" r:id="rId14"/>
    <p:sldId id="277" r:id="rId15"/>
    <p:sldId id="270" r:id="rId16"/>
    <p:sldId id="269" r:id="rId17"/>
    <p:sldId id="258" r:id="rId18"/>
    <p:sldId id="268" r:id="rId19"/>
    <p:sldId id="26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6" autoAdjust="0"/>
  </p:normalViewPr>
  <p:slideViewPr>
    <p:cSldViewPr>
      <p:cViewPr>
        <p:scale>
          <a:sx n="100" d="100"/>
          <a:sy n="100" d="100"/>
        </p:scale>
        <p:origin x="-130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AA62-667A-4144-8279-C34A422F97D2}" type="datetimeFigureOut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1394-1599-4992-A6DC-A84797A3D3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	Misawa, K., Y. Ueda, T. Kanazawa, Y. Misawa, I. Jang, J.C. Brenner, T. Ogawa, S.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Takebayashi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R.A.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Grenman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J.G. Herman, H.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Mineta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and T.E. Carey,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Epigenetic inactivation of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receptor 1 in head and neck cancer.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Clinical Cancer Research, 2008.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(23): p. 7604-13.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3.	Kanazawa, T., P.K.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Kommareddi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T. Iwashita, B. Kumar, K. Misawa, Y. Misawa, I. Jang, T.S. Nair, Y. Iino, and T.E. Carey,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receptor subtype 2 suppresses cell proliferation and induces apoptosis in p53 mutant head and neck cancer cells.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Clinical Cancer Research, 2009.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15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(7): p. 2222-30.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Henson, B.S., R.R.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Neubig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I. Jang, T. Ogawa, Z. Zhang, T.E. Carey, and N.J.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D'Silva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receptor 1 has anti-proliferative effects in oral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squamous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cell carcinoma.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Journal of Biological Chemistry, 2005.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280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(24): p. 22564-71.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receptor 1 determines the outcome of non-small cell lung cancer[2]. Inhibition of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receptor 1 selectively sensitizes prostate cancer to ionizing radiation[3].The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receptor-1 promotes tumor development in a sporadic but not an inflammation-associated mouse model of colon cancer[4]. The potential use of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 affinity receptor 1 as a biomarker for cancer progression and as a component of personalized medicine in selective cancers[5].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93844-F172-43FD-B2B9-73CDC869490C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BB347-7AFF-43AC-A6BB-542E9605208C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0362D-C71B-49B6-BF61-F311EC176C7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AA3B2B-3F46-4C33-B54F-73E6D8E28F21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B3F8C-6C5D-46CC-9B6B-0C57630A47FE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A8F6F-6AA1-4A55-9DB9-451B4A0F2026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39AF0D-0F30-4BBF-88D2-9494962EE024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A4064-6932-439B-A066-D83EFBF0CA85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5F7848-CE78-46C8-947E-9C299483B613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9594B7A-F488-41A7-8026-9AEFE0B2EC86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8EC6AA-45CB-4E43-8F62-BA74C1FAEC29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139260"/>
            <a:ext cx="8893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 DNA </a:t>
            </a:r>
            <a:r>
              <a:rPr lang="en-US" altLang="zh-CN" sz="3200" dirty="0" err="1" smtClean="0"/>
              <a:t>methylation</a:t>
            </a:r>
            <a:r>
              <a:rPr lang="en-US" altLang="zh-CN" sz="3200" dirty="0" smtClean="0"/>
              <a:t> microarray-based study identifies </a:t>
            </a:r>
            <a:r>
              <a:rPr lang="en-US" altLang="zh-CN" sz="3200" dirty="0" err="1" smtClean="0"/>
              <a:t>severail</a:t>
            </a:r>
            <a:r>
              <a:rPr lang="en-US" altLang="zh-CN" sz="3200" dirty="0" smtClean="0"/>
              <a:t> genes commonly </a:t>
            </a:r>
            <a:r>
              <a:rPr lang="en-US" altLang="zh-CN" sz="3200" dirty="0" err="1" smtClean="0"/>
              <a:t>methylated</a:t>
            </a:r>
            <a:r>
              <a:rPr lang="en-US" altLang="zh-CN" sz="3200" dirty="0" smtClean="0"/>
              <a:t> in NSCLC</a:t>
            </a:r>
            <a:endParaRPr lang="zh-CN" altLang="en-US" sz="3200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103440" y="3861048"/>
            <a:ext cx="50405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ea typeface="宋体" charset="-122"/>
            </a:endParaRPr>
          </a:p>
          <a:p>
            <a:r>
              <a:rPr lang="en-US" altLang="zh-CN" sz="2000" b="1" dirty="0" smtClean="0">
                <a:ea typeface="宋体" charset="-122"/>
              </a:rPr>
              <a:t>Speaker </a:t>
            </a:r>
            <a:r>
              <a:rPr lang="zh-CN" altLang="en-US" sz="2000" b="1" dirty="0" smtClean="0">
                <a:ea typeface="宋体" charset="-122"/>
              </a:rPr>
              <a:t>：           </a:t>
            </a:r>
            <a:r>
              <a:rPr lang="en-US" altLang="zh-CN" sz="2000" b="1" dirty="0" err="1" smtClean="0">
                <a:ea typeface="宋体" charset="-122"/>
              </a:rPr>
              <a:t>Shicheng</a:t>
            </a:r>
            <a:r>
              <a:rPr lang="en-US" altLang="zh-CN" sz="2000" b="1" dirty="0" smtClean="0">
                <a:ea typeface="宋体" charset="-122"/>
              </a:rPr>
              <a:t> </a:t>
            </a:r>
            <a:r>
              <a:rPr lang="en-US" altLang="zh-CN" sz="2000" b="1" dirty="0" err="1" smtClean="0">
                <a:ea typeface="宋体" charset="-122"/>
              </a:rPr>
              <a:t>Guo</a:t>
            </a:r>
            <a:endParaRPr lang="en-US" altLang="zh-CN" sz="2000" b="1" dirty="0">
              <a:ea typeface="宋体" charset="-122"/>
            </a:endParaRPr>
          </a:p>
          <a:p>
            <a:r>
              <a:rPr lang="en-US" altLang="zh-CN" sz="2000" b="1" dirty="0" smtClean="0">
                <a:ea typeface="宋体" charset="-122"/>
              </a:rPr>
              <a:t>Supervisor</a:t>
            </a:r>
            <a:r>
              <a:rPr lang="zh-CN" altLang="en-US" sz="2000" b="1" dirty="0" smtClean="0">
                <a:ea typeface="宋体" charset="-122"/>
              </a:rPr>
              <a:t>：      </a:t>
            </a:r>
            <a:r>
              <a:rPr lang="en-US" altLang="zh-CN" sz="2000" b="1" dirty="0" err="1" smtClean="0">
                <a:ea typeface="宋体" charset="-122"/>
              </a:rPr>
              <a:t>JiuCun</a:t>
            </a:r>
            <a:r>
              <a:rPr lang="en-US" altLang="zh-CN" sz="2000" b="1" dirty="0" smtClean="0">
                <a:ea typeface="宋体" charset="-122"/>
              </a:rPr>
              <a:t> Wang &amp; Li Jin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600" smtClean="0"/>
              <a:pPr/>
              <a:t>1</a:t>
            </a:fld>
            <a:endParaRPr lang="zh-CN" altLang="en-US" sz="16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5089-71C9-4C6A-9792-AFC1EB2C53D1}" type="datetime1">
              <a:rPr lang="zh-CN" altLang="en-US" sz="1400" smtClean="0"/>
              <a:pPr/>
              <a:t>2012/3/12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1745" name="Picture 1" descr="C:\Users\gsc\AppData\Roaming\Tencent\Users\562814626\QQ\WinTemp\RichOle\X6SX3EH`%{EDR7RXGWTQH0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4109995" cy="30243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36512" y="188640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  <p:pic>
        <p:nvPicPr>
          <p:cNvPr id="31746" name="Picture 2" descr="C:\Users\gsc\AppData\Roaming\Tencent\Users\562814626\QQ\WinTemp\RichOle\6X{7_KVXLAAU_R1NBNT8V[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5" y="692696"/>
            <a:ext cx="4104455" cy="3034062"/>
          </a:xfrm>
          <a:prstGeom prst="rect">
            <a:avLst/>
          </a:prstGeom>
          <a:noFill/>
        </p:spPr>
      </p:pic>
      <p:pic>
        <p:nvPicPr>
          <p:cNvPr id="31747" name="Picture 3" descr="C:\Users\gsc\AppData\Roaming\Tencent\Users\562814626\QQ\WinTemp\RichOle\(88Z6876J((I5%H(HV83Z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789040"/>
            <a:ext cx="4104456" cy="2871616"/>
          </a:xfrm>
          <a:prstGeom prst="rect">
            <a:avLst/>
          </a:prstGeom>
          <a:noFill/>
        </p:spPr>
      </p:pic>
      <p:pic>
        <p:nvPicPr>
          <p:cNvPr id="26627" name="Picture 3" descr="C:\Users\gsc\AppData\Roaming\Tencent\Users\562814626\QQ\WinTemp\RichOle\2JDB50MIKXM_3PE(9MZ[Q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789040"/>
            <a:ext cx="4104456" cy="2885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Picture 1" descr="C:\Users\gsc\AppData\Roaming\Tencent\Users\562814626\QQ\WinTemp\RichOle\VZ5TRU[9O742R@W2K_0JGRG.jpg"/>
          <p:cNvPicPr>
            <a:picLocks noChangeAspect="1" noChangeArrowheads="1"/>
          </p:cNvPicPr>
          <p:nvPr/>
        </p:nvPicPr>
        <p:blipFill>
          <a:blip r:embed="rId2" cstate="print"/>
          <a:srcRect r="24194"/>
          <a:stretch>
            <a:fillRect/>
          </a:stretch>
        </p:blipFill>
        <p:spPr bwMode="auto">
          <a:xfrm>
            <a:off x="611559" y="3933056"/>
            <a:ext cx="3528393" cy="233383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2" descr="C:\Users\gsc\AppData\Roaming\Tencent\Users\562814626\QQ\WinTemp\RichOle\5[(}9T]RPO~9LRV7]1NBTOW.jpg"/>
          <p:cNvPicPr>
            <a:picLocks noChangeAspect="1" noChangeArrowheads="1"/>
          </p:cNvPicPr>
          <p:nvPr/>
        </p:nvPicPr>
        <p:blipFill>
          <a:blip r:embed="rId3" cstate="print"/>
          <a:srcRect r="22581"/>
          <a:stretch>
            <a:fillRect/>
          </a:stretch>
        </p:blipFill>
        <p:spPr bwMode="auto">
          <a:xfrm>
            <a:off x="611560" y="1412776"/>
            <a:ext cx="3528392" cy="241608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" name="组合 9"/>
          <p:cNvGrpSpPr/>
          <p:nvPr/>
        </p:nvGrpSpPr>
        <p:grpSpPr>
          <a:xfrm>
            <a:off x="4283968" y="1412776"/>
            <a:ext cx="3744416" cy="2376264"/>
            <a:chOff x="5039544" y="1052736"/>
            <a:chExt cx="3708920" cy="2501422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pic>
          <p:nvPicPr>
            <p:cNvPr id="18435" name="Picture 3" descr="C:\Users\gsc\AppData\Roaming\Tencent\Users\562814626\QQ\WinTemp\RichOle\CO16]T}O7SK~G{UKFVEJOWD.jpg"/>
            <p:cNvPicPr>
              <a:picLocks noChangeAspect="1" noChangeArrowheads="1"/>
            </p:cNvPicPr>
            <p:nvPr/>
          </p:nvPicPr>
          <p:blipFill>
            <a:blip r:embed="rId4" cstate="print"/>
            <a:srcRect l="41538" r="6154"/>
            <a:stretch>
              <a:fillRect/>
            </a:stretch>
          </p:blipFill>
          <p:spPr bwMode="auto">
            <a:xfrm>
              <a:off x="6300192" y="1052736"/>
              <a:ext cx="2448272" cy="2501422"/>
            </a:xfrm>
            <a:prstGeom prst="rect">
              <a:avLst/>
            </a:prstGeom>
            <a:noFill/>
          </p:spPr>
        </p:pic>
        <p:pic>
          <p:nvPicPr>
            <p:cNvPr id="9" name="Picture 3" descr="C:\Users\gsc\AppData\Roaming\Tencent\Users\562814626\QQ\WinTemp\RichOle\CO16]T}O7SK~G{UKFVEJOWD.jpg"/>
            <p:cNvPicPr>
              <a:picLocks noChangeAspect="1" noChangeArrowheads="1"/>
            </p:cNvPicPr>
            <p:nvPr/>
          </p:nvPicPr>
          <p:blipFill>
            <a:blip r:embed="rId4" cstate="print"/>
            <a:srcRect r="65374"/>
            <a:stretch>
              <a:fillRect/>
            </a:stretch>
          </p:blipFill>
          <p:spPr bwMode="auto">
            <a:xfrm>
              <a:off x="5039544" y="1052736"/>
              <a:ext cx="1620688" cy="2501422"/>
            </a:xfrm>
            <a:prstGeom prst="rect">
              <a:avLst/>
            </a:prstGeom>
            <a:noFill/>
          </p:spPr>
        </p:pic>
      </p:grpSp>
      <p:pic>
        <p:nvPicPr>
          <p:cNvPr id="18436" name="Picture 4" descr="C:\Users\gsc\AppData\Roaming\Tencent\Users\562814626\QQ\WinTemp\RichOle\H0]SS)K}@VIK)QE2~4B5S3Y.jpg"/>
          <p:cNvPicPr>
            <a:picLocks noChangeAspect="1" noChangeArrowheads="1"/>
          </p:cNvPicPr>
          <p:nvPr/>
        </p:nvPicPr>
        <p:blipFill>
          <a:blip r:embed="rId5" cstate="print"/>
          <a:srcRect r="22305"/>
          <a:stretch>
            <a:fillRect/>
          </a:stretch>
        </p:blipFill>
        <p:spPr bwMode="auto">
          <a:xfrm>
            <a:off x="4283968" y="3933056"/>
            <a:ext cx="3744416" cy="230421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矩形 12"/>
          <p:cNvSpPr/>
          <p:nvPr/>
        </p:nvSpPr>
        <p:spPr>
          <a:xfrm>
            <a:off x="-36512" y="323364"/>
            <a:ext cx="91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Probes of GALR1 and SLC5A8 are also </a:t>
            </a:r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hypermethylated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NSCLC </a:t>
            </a:r>
            <a:endParaRPr lang="en-US" altLang="zh-C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80528" y="755412"/>
            <a:ext cx="9180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Probes of NTSR1and 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AGTR1 are not 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consistent with each other.</a:t>
            </a:r>
            <a:endParaRPr lang="en-US" altLang="zh-C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35841" name="Picture 1" descr="C:\Users\gsc\AppData\Roaming\Tencent\Users\562814626\QQ\WinTemp\RichOle\Z5(I[$I9TJYH@PJ14N2JTJ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0120"/>
            <a:ext cx="7758169" cy="407707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36512" y="323364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smtClean="0"/>
              <a:t>P</a:t>
            </a:r>
            <a:r>
              <a:rPr lang="en-US" altLang="zh-CN" b="1" dirty="0" smtClean="0"/>
              <a:t>ara-tumor than</a:t>
            </a:r>
          </a:p>
          <a:p>
            <a:pPr algn="ctr">
              <a:defRPr/>
            </a:pPr>
            <a:r>
              <a:rPr lang="en-US" altLang="zh-CN" b="1" dirty="0" smtClean="0"/>
              <a:t> NSCLC in some other probes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Picture 1" descr="C:\Users\gsc\AppData\Roaming\Tencent\Users\562814626\QQ\WinTemp\RichOle\AONKE_YNO{JRNQVH84ZHL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6672"/>
            <a:ext cx="6696075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38913" name="Picture 1" descr="C:\Users\gsc\AppData\Roaming\Tencent\Users\562814626\QQ\WinTemp\RichOle\UR~A}Q[K7ITK%[H7[C~8WM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4968552" cy="5019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673532"/>
            <a:ext cx="830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DNA </a:t>
            </a:r>
            <a:r>
              <a:rPr lang="en-US" altLang="zh-CN" sz="2800" dirty="0" err="1" smtClean="0"/>
              <a:t>Methylation</a:t>
            </a:r>
            <a:r>
              <a:rPr lang="en-US" altLang="zh-CN" sz="2800" dirty="0" smtClean="0"/>
              <a:t> Analysis In  our independent samples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724615"/>
            <a:ext cx="8354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Gene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GALR1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SLC5A8, ZMYND10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Primer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same to probe location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  our 200 NSCLC tissue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100 cancers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100 </a:t>
            </a:r>
            <a:r>
              <a:rPr lang="en-US" altLang="zh-CN" sz="2400" dirty="0" err="1" smtClean="0"/>
              <a:t>para</a:t>
            </a:r>
            <a:r>
              <a:rPr lang="en-US" altLang="zh-CN" sz="2400" dirty="0" smtClean="0"/>
              <a:t> cancers</a:t>
            </a:r>
            <a:r>
              <a:rPr lang="zh-CN" altLang="en-US" sz="2400" dirty="0" smtClean="0"/>
              <a:t>）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0040" y="2217058"/>
            <a:ext cx="81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err="1" smtClean="0"/>
              <a:t>Thanks,Questions</a:t>
            </a:r>
            <a:endParaRPr lang="en-US" altLang="zh-CN" sz="40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616" y="-5898"/>
            <a:ext cx="5769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Protein-protein interactions shows NTSR1 and GALR1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80528" y="89351"/>
            <a:ext cx="9077884" cy="4707801"/>
            <a:chOff x="-180528" y="1700808"/>
            <a:chExt cx="9077884" cy="4707801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1700808"/>
              <a:ext cx="5157538" cy="4707801"/>
              <a:chOff x="-180528" y="1700808"/>
              <a:chExt cx="5157538" cy="4707801"/>
            </a:xfrm>
          </p:grpSpPr>
          <p:pic>
            <p:nvPicPr>
              <p:cNvPr id="1026" name="Picture 2" descr="C:\Users\gsc\Desktop\net_image_e_tZD1nk2nK2_Y_high_res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8124"/>
              <a:stretch>
                <a:fillRect/>
              </a:stretch>
            </p:blipFill>
            <p:spPr bwMode="auto">
              <a:xfrm>
                <a:off x="-180528" y="1700808"/>
                <a:ext cx="4860032" cy="4707801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gsc\AppData\Roaming\Tencent\Users\562814626\QQ\WinTemp\RichOle\PH2%J55YIH9%IKGY87(E[QR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3924498" y="4868590"/>
                <a:ext cx="1123950" cy="981075"/>
              </a:xfrm>
              <a:prstGeom prst="rect">
                <a:avLst/>
              </a:prstGeom>
              <a:noFill/>
            </p:spPr>
          </p:pic>
        </p:grpSp>
        <p:pic>
          <p:nvPicPr>
            <p:cNvPr id="1029" name="Picture 5" descr="C:\Users\gsc\Pictures\net_image_e_8dqQKPE_aJeT_high_res.png"/>
            <p:cNvPicPr>
              <a:picLocks noChangeAspect="1" noChangeArrowheads="1"/>
            </p:cNvPicPr>
            <p:nvPr/>
          </p:nvPicPr>
          <p:blipFill>
            <a:blip r:embed="rId5" cstate="print"/>
            <a:srcRect l="53999"/>
            <a:stretch>
              <a:fillRect/>
            </a:stretch>
          </p:blipFill>
          <p:spPr bwMode="auto">
            <a:xfrm>
              <a:off x="4355976" y="2204864"/>
              <a:ext cx="4541380" cy="4176464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>
          <a:xfrm>
            <a:off x="144016" y="4611231"/>
            <a:ext cx="8820472" cy="2246769"/>
            <a:chOff x="323528" y="4611231"/>
            <a:chExt cx="8820472" cy="2246769"/>
          </a:xfrm>
        </p:grpSpPr>
        <p:sp>
          <p:nvSpPr>
            <p:cNvPr id="9" name="矩形 8"/>
            <p:cNvSpPr/>
            <p:nvPr/>
          </p:nvSpPr>
          <p:spPr>
            <a:xfrm>
              <a:off x="4644008" y="4611231"/>
              <a:ext cx="4499992" cy="224676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CCL21	</a:t>
              </a:r>
              <a:r>
                <a:rPr lang="en-US" altLang="zh-CN" sz="1400" dirty="0" err="1" smtClean="0"/>
                <a:t>chemokine</a:t>
              </a:r>
              <a:r>
                <a:rPr lang="en-US" altLang="zh-CN" sz="1400" dirty="0" smtClean="0"/>
                <a:t> (C-C motif) </a:t>
              </a:r>
              <a:r>
                <a:rPr lang="en-US" altLang="zh-CN" sz="1400" dirty="0" err="1" smtClean="0"/>
                <a:t>ligand</a:t>
              </a:r>
              <a:r>
                <a:rPr lang="en-US" altLang="zh-CN" sz="1400" dirty="0" smtClean="0"/>
                <a:t> 21  </a:t>
              </a:r>
            </a:p>
            <a:p>
              <a:r>
                <a:rPr lang="en-US" altLang="zh-CN" sz="1400" dirty="0" smtClean="0"/>
                <a:t>GAL	</a:t>
              </a:r>
              <a:r>
                <a:rPr lang="en-US" altLang="zh-CN" sz="1400" dirty="0" err="1" smtClean="0"/>
                <a:t>galanin</a:t>
              </a:r>
              <a:r>
                <a:rPr lang="en-US" altLang="zh-CN" sz="1400" dirty="0" smtClean="0"/>
                <a:t> </a:t>
              </a:r>
              <a:r>
                <a:rPr lang="en-US" altLang="zh-CN" sz="1400" dirty="0" err="1" smtClean="0"/>
                <a:t>prepropeptide</a:t>
              </a:r>
              <a:r>
                <a:rPr lang="en-US" altLang="zh-CN" sz="1400" dirty="0" smtClean="0"/>
                <a:t>  </a:t>
              </a:r>
            </a:p>
            <a:p>
              <a:r>
                <a:rPr lang="en-US" altLang="zh-CN" sz="1400" dirty="0" smtClean="0"/>
                <a:t>GALR3	</a:t>
              </a:r>
              <a:r>
                <a:rPr lang="en-US" altLang="zh-CN" sz="1400" dirty="0" err="1" smtClean="0"/>
                <a:t>galanin</a:t>
              </a:r>
              <a:r>
                <a:rPr lang="en-US" altLang="zh-CN" sz="1400" dirty="0" smtClean="0"/>
                <a:t> receptor 3  </a:t>
              </a:r>
            </a:p>
            <a:p>
              <a:r>
                <a:rPr lang="en-US" altLang="zh-CN" sz="1400" dirty="0" smtClean="0"/>
                <a:t>GPR17	G protein-coupled receptor 17  </a:t>
              </a:r>
            </a:p>
            <a:p>
              <a:r>
                <a:rPr lang="en-US" altLang="zh-CN" sz="1400" dirty="0" smtClean="0"/>
                <a:t>NPY	</a:t>
              </a:r>
              <a:r>
                <a:rPr lang="en-US" altLang="zh-CN" sz="1400" dirty="0" err="1" smtClean="0"/>
                <a:t>neuropeptide</a:t>
              </a:r>
              <a:r>
                <a:rPr lang="en-US" altLang="zh-CN" sz="1400" dirty="0" smtClean="0"/>
                <a:t> Y  </a:t>
              </a:r>
            </a:p>
            <a:p>
              <a:r>
                <a:rPr lang="en-US" altLang="zh-CN" sz="1400" dirty="0" smtClean="0"/>
                <a:t>P2RY13	</a:t>
              </a:r>
              <a:r>
                <a:rPr lang="en-US" altLang="zh-CN" sz="1400" dirty="0" err="1" smtClean="0"/>
                <a:t>purinergic</a:t>
              </a:r>
              <a:r>
                <a:rPr lang="en-US" altLang="zh-CN" sz="1400" dirty="0" smtClean="0"/>
                <a:t> receptor P2Y, G-protein coupled, 13  </a:t>
              </a:r>
            </a:p>
            <a:p>
              <a:r>
                <a:rPr lang="en-US" altLang="zh-CN" sz="1400" dirty="0" smtClean="0"/>
                <a:t>PDYN	</a:t>
              </a:r>
              <a:r>
                <a:rPr lang="en-US" altLang="zh-CN" sz="1400" dirty="0" err="1" smtClean="0"/>
                <a:t>prodynorphin</a:t>
              </a:r>
              <a:r>
                <a:rPr lang="en-US" altLang="zh-CN" sz="1400" dirty="0" smtClean="0"/>
                <a:t>  </a:t>
              </a:r>
            </a:p>
            <a:p>
              <a:r>
                <a:rPr lang="en-US" altLang="zh-CN" sz="1400" dirty="0" smtClean="0"/>
                <a:t>POMC	</a:t>
              </a:r>
              <a:r>
                <a:rPr lang="en-US" altLang="zh-CN" sz="1400" dirty="0" err="1" smtClean="0"/>
                <a:t>proopiomelanocortin</a:t>
              </a:r>
              <a:r>
                <a:rPr lang="en-US" altLang="zh-CN" sz="1400" dirty="0" smtClean="0"/>
                <a:t>  </a:t>
              </a:r>
            </a:p>
            <a:p>
              <a:r>
                <a:rPr lang="en-US" altLang="zh-CN" sz="1400" dirty="0" smtClean="0"/>
                <a:t>PPY	pancreatic polypeptide  </a:t>
              </a:r>
            </a:p>
            <a:p>
              <a:r>
                <a:rPr lang="en-US" altLang="zh-CN" sz="1400" dirty="0" smtClean="0"/>
                <a:t>SST	</a:t>
              </a:r>
              <a:r>
                <a:rPr lang="en-US" altLang="zh-CN" sz="1400" dirty="0" err="1" smtClean="0"/>
                <a:t>somatostatin</a:t>
              </a:r>
              <a:r>
                <a:rPr lang="en-US" altLang="zh-CN" sz="1400" dirty="0" smtClean="0"/>
                <a:t> 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28" y="4620479"/>
              <a:ext cx="4320480" cy="22375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S100A9	S100 calcium binding protein A9 </a:t>
              </a:r>
            </a:p>
            <a:p>
              <a:r>
                <a:rPr lang="en-US" altLang="zh-CN" sz="1400" dirty="0" smtClean="0"/>
                <a:t>ADRA1B	adrenergic, alpha-1B-, receptor </a:t>
              </a:r>
            </a:p>
            <a:p>
              <a:r>
                <a:rPr lang="en-US" altLang="zh-CN" sz="1400" dirty="0" smtClean="0"/>
                <a:t>CCK	</a:t>
              </a:r>
              <a:r>
                <a:rPr lang="en-US" altLang="zh-CN" sz="1400" dirty="0" err="1" smtClean="0"/>
                <a:t>cholecystokinin</a:t>
              </a:r>
              <a:r>
                <a:rPr lang="en-US" altLang="zh-CN" sz="1400" dirty="0" smtClean="0"/>
                <a:t> </a:t>
              </a:r>
            </a:p>
            <a:p>
              <a:r>
                <a:rPr lang="en-US" altLang="zh-CN" sz="1400" dirty="0" smtClean="0"/>
                <a:t>FPR2	</a:t>
              </a:r>
              <a:r>
                <a:rPr lang="en-US" altLang="zh-CN" sz="1400" dirty="0" err="1" smtClean="0"/>
                <a:t>formyl</a:t>
              </a:r>
              <a:r>
                <a:rPr lang="en-US" altLang="zh-CN" sz="1400" dirty="0" smtClean="0"/>
                <a:t> peptide receptor 2 </a:t>
              </a:r>
            </a:p>
            <a:p>
              <a:r>
                <a:rPr lang="en-US" altLang="zh-CN" sz="1400" dirty="0" smtClean="0"/>
                <a:t>GRP	</a:t>
              </a:r>
              <a:r>
                <a:rPr lang="en-US" altLang="zh-CN" sz="1400" dirty="0" err="1" smtClean="0"/>
                <a:t>gastrin</a:t>
              </a:r>
              <a:r>
                <a:rPr lang="en-US" altLang="zh-CN" sz="1400" dirty="0" smtClean="0"/>
                <a:t>-releasing peptide </a:t>
              </a:r>
            </a:p>
            <a:p>
              <a:r>
                <a:rPr lang="en-US" altLang="zh-CN" sz="1400" dirty="0" smtClean="0"/>
                <a:t>KNG1	</a:t>
              </a:r>
              <a:r>
                <a:rPr lang="en-US" altLang="zh-CN" sz="1400" dirty="0" err="1" smtClean="0"/>
                <a:t>kininogen</a:t>
              </a:r>
              <a:r>
                <a:rPr lang="en-US" altLang="zh-CN" sz="1400" dirty="0" smtClean="0"/>
                <a:t> 1 </a:t>
              </a:r>
            </a:p>
            <a:p>
              <a:r>
                <a:rPr lang="en-US" altLang="zh-CN" sz="1400" dirty="0" smtClean="0"/>
                <a:t>NGF	nerve growth factor (beta polypeptide) </a:t>
              </a:r>
            </a:p>
            <a:p>
              <a:r>
                <a:rPr lang="en-US" altLang="zh-CN" sz="1400" dirty="0" smtClean="0"/>
                <a:t>NTS	</a:t>
              </a:r>
              <a:r>
                <a:rPr lang="en-US" altLang="zh-CN" sz="1400" dirty="0" err="1" smtClean="0"/>
                <a:t>neurotensin</a:t>
              </a:r>
              <a:r>
                <a:rPr lang="en-US" altLang="zh-CN" sz="1400" dirty="0" smtClean="0"/>
                <a:t> </a:t>
              </a:r>
            </a:p>
            <a:p>
              <a:r>
                <a:rPr lang="en-US" altLang="zh-CN" sz="1400" dirty="0" smtClean="0"/>
                <a:t>NTSR2	</a:t>
              </a:r>
              <a:r>
                <a:rPr lang="en-US" altLang="zh-CN" sz="1400" dirty="0" err="1" smtClean="0"/>
                <a:t>neurotensin</a:t>
              </a:r>
              <a:r>
                <a:rPr lang="en-US" altLang="zh-CN" sz="1400" dirty="0" smtClean="0"/>
                <a:t> receptor 2 </a:t>
              </a:r>
            </a:p>
            <a:p>
              <a:r>
                <a:rPr lang="en-US" altLang="zh-CN" sz="1400" dirty="0" smtClean="0"/>
                <a:t>TAC1	</a:t>
              </a:r>
              <a:r>
                <a:rPr lang="en-US" altLang="zh-CN" sz="1400" dirty="0" err="1" smtClean="0"/>
                <a:t>tachykinin</a:t>
              </a:r>
              <a:r>
                <a:rPr lang="en-US" altLang="zh-CN" sz="1400" dirty="0" smtClean="0"/>
                <a:t>, precursor 1 </a:t>
              </a:r>
              <a:endParaRPr lang="zh-CN" altLang="en-US" sz="1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79512" y="332656"/>
            <a:ext cx="6696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/>
              <a:t>Huamn</a:t>
            </a:r>
            <a:r>
              <a:rPr lang="en-US" altLang="zh-CN" sz="1000" dirty="0" smtClean="0"/>
              <a:t> network of protein interactions linked to NTSR1 and GALR1 inferred by STRING</a:t>
            </a:r>
            <a:endParaRPr lang="zh-CN" altLang="en-US" sz="10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AEB1-DE60-4E51-8540-AFD724EACD82}" type="datetime1">
              <a:rPr lang="zh-CN" altLang="en-US" smtClean="0"/>
              <a:pPr/>
              <a:t>2012/3/12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Picture 1" descr="C:\Users\gsc\AppData\Roaming\Tencent\Users\562814626\QQ\WinTemp\RichOle\~}CV6Y(R{H3Q[`O2]$5{5)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3257550" cy="29813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6232" y="188640"/>
            <a:ext cx="4973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AGTR1 (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angiotensin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II receptor type 1) 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1052736"/>
            <a:ext cx="5436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located primarily in the liver, kidney, adrenal gland and lung where they play a role in vasoconstriction,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aldosterone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vasopressin release, salt and water retention, cell proliferation and migration and sympathetic stimulation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51344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and confirmed the microarray results by real time-PCR. Western Blotting confirmed induction at the protein level of AGTR1, the most highly induced gene in both control and fibrotic lung fibroblasts among genes encoding for signal transduction molecules. </a:t>
            </a:r>
            <a:r>
              <a:rPr lang="en-US" altLang="zh-CN" dirty="0" err="1" smtClean="0"/>
              <a:t>Upregulation</a:t>
            </a:r>
            <a:r>
              <a:rPr lang="en-US" altLang="zh-CN" dirty="0" smtClean="0"/>
              <a:t> of AGTR1 occurred through the MKK1/MKK2 </a:t>
            </a:r>
            <a:r>
              <a:rPr lang="en-US" altLang="zh-CN" dirty="0" err="1" smtClean="0"/>
              <a:t>signalling</a:t>
            </a:r>
            <a:r>
              <a:rPr lang="en-US" altLang="zh-CN" dirty="0" smtClean="0"/>
              <a:t> pathway. </a:t>
            </a:r>
            <a:r>
              <a:rPr lang="en-US" altLang="zh-CN" dirty="0" err="1" smtClean="0"/>
              <a:t>Immunohistochemical</a:t>
            </a:r>
            <a:r>
              <a:rPr lang="en-US" altLang="zh-CN" dirty="0" smtClean="0"/>
              <a:t> staining showed AGTR1 expression by lung fibroblasts in fibroblastic foci within biopsies of idiopathic pulmonary fibrosis. Conclusions: This study identifies several novel </a:t>
            </a:r>
            <a:r>
              <a:rPr lang="en-US" altLang="zh-CN" dirty="0" err="1" smtClean="0"/>
              <a:t>TGFβ</a:t>
            </a:r>
            <a:r>
              <a:rPr lang="en-US" altLang="zh-CN" dirty="0" smtClean="0"/>
              <a:t> targets in lung fibroblasts, and confirms with independent methods the induction of </a:t>
            </a:r>
            <a:r>
              <a:rPr lang="en-US" altLang="zh-CN" dirty="0" err="1" smtClean="0"/>
              <a:t>angiotensin</a:t>
            </a:r>
            <a:r>
              <a:rPr lang="en-US" altLang="zh-CN" dirty="0" smtClean="0"/>
              <a:t> II receptor type 1, underlining a potential role for </a:t>
            </a:r>
            <a:r>
              <a:rPr lang="en-US" altLang="zh-CN" dirty="0" err="1" smtClean="0"/>
              <a:t>angiotensin</a:t>
            </a:r>
            <a:r>
              <a:rPr lang="en-US" altLang="zh-CN" dirty="0" smtClean="0"/>
              <a:t> II receptor 1 antagonism in the treatment of lung fibrosis.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CBA2-B5C6-4721-A40E-540CEA0A2CA0}" type="datetime1">
              <a:rPr lang="zh-CN" altLang="en-US" smtClean="0"/>
              <a:pPr/>
              <a:t>2012/3/12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48680"/>
            <a:ext cx="8893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Background</a:t>
            </a:r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2400" dirty="0" smtClean="0"/>
          </a:p>
          <a:p>
            <a:pPr marL="457200" indent="-457200">
              <a:buAutoNum type="arabicParenR"/>
            </a:pPr>
            <a:r>
              <a:rPr lang="en-US" altLang="zh-CN" sz="2400" dirty="0" smtClean="0"/>
              <a:t>Molecular diagnosis</a:t>
            </a:r>
          </a:p>
          <a:p>
            <a:pPr marL="457200" indent="-457200">
              <a:buAutoNum type="arabicParenR"/>
            </a:pPr>
            <a:endParaRPr lang="en-US" altLang="zh-CN" sz="2400" dirty="0" smtClean="0"/>
          </a:p>
          <a:p>
            <a:r>
              <a:rPr lang="en-US" altLang="zh-CN" sz="2400" dirty="0" smtClean="0"/>
              <a:t>2)  Larger Number of Array Datasets in public Database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3)  Thousands of </a:t>
            </a:r>
            <a:r>
              <a:rPr lang="en-US" altLang="zh-CN" sz="2400" dirty="0" err="1" smtClean="0"/>
              <a:t>Methylation</a:t>
            </a:r>
            <a:r>
              <a:rPr lang="en-US" altLang="zh-CN" sz="2400" dirty="0" smtClean="0"/>
              <a:t> association Study in Cancer Diagnosis</a:t>
            </a:r>
          </a:p>
          <a:p>
            <a:endParaRPr lang="en-US" altLang="zh-CN" sz="2400" dirty="0" smtClean="0"/>
          </a:p>
          <a:p>
            <a:endParaRPr lang="en-US" altLang="zh-CN" sz="3200" dirty="0" smtClean="0"/>
          </a:p>
          <a:p>
            <a:pPr algn="ctr"/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C:\Users\gsc\AppData\Roaming\Tencent\Users\562814626\QQ\WinTemp\RichOle\@$D@QBC6NKBOE(1H[X9JV41.jpg"/>
          <p:cNvPicPr>
            <a:picLocks noChangeAspect="1" noChangeArrowheads="1"/>
          </p:cNvPicPr>
          <p:nvPr/>
        </p:nvPicPr>
        <p:blipFill>
          <a:blip r:embed="rId2" cstate="print"/>
          <a:srcRect b="39732"/>
          <a:stretch>
            <a:fillRect/>
          </a:stretch>
        </p:blipFill>
        <p:spPr bwMode="auto">
          <a:xfrm>
            <a:off x="395536" y="1196752"/>
            <a:ext cx="8350239" cy="18002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4" name="组合 3"/>
          <p:cNvGrpSpPr/>
          <p:nvPr/>
        </p:nvGrpSpPr>
        <p:grpSpPr>
          <a:xfrm>
            <a:off x="2051720" y="4293096"/>
            <a:ext cx="1584176" cy="1584176"/>
            <a:chOff x="1835696" y="1124744"/>
            <a:chExt cx="1584176" cy="1584176"/>
          </a:xfrm>
        </p:grpSpPr>
        <p:sp>
          <p:nvSpPr>
            <p:cNvPr id="5" name="椭圆 4"/>
            <p:cNvSpPr/>
            <p:nvPr/>
          </p:nvSpPr>
          <p:spPr>
            <a:xfrm>
              <a:off x="1835696" y="1124744"/>
              <a:ext cx="1584176" cy="1584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2"/>
            <p:cNvSpPr/>
            <p:nvPr/>
          </p:nvSpPr>
          <p:spPr>
            <a:xfrm>
              <a:off x="2237948" y="2060848"/>
              <a:ext cx="1037908" cy="218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solidFill>
                    <a:schemeClr val="tx1"/>
                  </a:solidFill>
                </a:rPr>
                <a:t>GoldenGate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2309956" y="2274389"/>
              <a:ext cx="1037908" cy="218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1505 probes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7544" y="3861048"/>
            <a:ext cx="2088232" cy="2088232"/>
            <a:chOff x="2411760" y="1916832"/>
            <a:chExt cx="2088232" cy="2088232"/>
          </a:xfrm>
        </p:grpSpPr>
        <p:sp>
          <p:nvSpPr>
            <p:cNvPr id="9" name="椭圆 8"/>
            <p:cNvSpPr/>
            <p:nvPr/>
          </p:nvSpPr>
          <p:spPr>
            <a:xfrm>
              <a:off x="2411760" y="1916832"/>
              <a:ext cx="2088232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99792" y="3501008"/>
              <a:ext cx="13681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solidFill>
                    <a:schemeClr val="tx1"/>
                  </a:solidFill>
                </a:rPr>
                <a:t>Methylation</a:t>
              </a:r>
              <a:r>
                <a:rPr lang="en-US" altLang="zh-CN" sz="1100" b="1" dirty="0" smtClean="0">
                  <a:solidFill>
                    <a:schemeClr val="tx1"/>
                  </a:solidFill>
                </a:rPr>
                <a:t> 27K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27784" y="3356992"/>
              <a:ext cx="13681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27577 probes 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979712" y="4941168"/>
            <a:ext cx="5760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555776" y="4509120"/>
          <a:ext cx="1152128" cy="432048"/>
        </p:xfrm>
        <a:graphic>
          <a:graphicData uri="http://schemas.openxmlformats.org/drawingml/2006/table">
            <a:tbl>
              <a:tblPr/>
              <a:tblGrid>
                <a:gridCol w="1152128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GSE16559</a:t>
                      </a:r>
                      <a:endParaRPr lang="zh-CN" sz="1200" b="1" kern="100" dirty="0">
                        <a:solidFill>
                          <a:srgbClr val="FF0000"/>
                        </a:solidFill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GSE28094</a:t>
                      </a:r>
                      <a:endParaRPr lang="zh-CN" sz="1200" b="1" kern="100" dirty="0">
                        <a:solidFill>
                          <a:srgbClr val="FF0000"/>
                        </a:solidFill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99592" y="4221088"/>
          <a:ext cx="1008112" cy="454503"/>
        </p:xfrm>
        <a:graphic>
          <a:graphicData uri="http://schemas.openxmlformats.org/drawingml/2006/table">
            <a:tbl>
              <a:tblPr/>
              <a:tblGrid>
                <a:gridCol w="1008112"/>
              </a:tblGrid>
              <a:tr h="160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TCGA</a:t>
                      </a:r>
                      <a:endParaRPr lang="zh-CN" sz="1200" b="1" kern="100" dirty="0">
                        <a:solidFill>
                          <a:srgbClr val="FF0000"/>
                        </a:solidFill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GSE22874</a:t>
                      </a:r>
                      <a:endParaRPr lang="zh-CN" sz="1200" b="1" kern="100" dirty="0" smtClean="0">
                        <a:solidFill>
                          <a:srgbClr val="FF0000"/>
                        </a:solidFill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Arial" pitchFamily="34" charset="0"/>
              </a:rPr>
              <a:t>400 samples: 294 lung cancer,99 para-cancer,7 normal lung tissue.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0466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宋体" pitchFamily="2" charset="-122"/>
                <a:cs typeface="Arial" pitchFamily="34" charset="0"/>
              </a:rPr>
              <a:t>400 samples: 294 lung cancer,99 para-cancer,7 normal lung tissue.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544" y="314096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/>
              <a:t>400 samples: 294 lung cancer,99 para-cancer,7 normal lung tissue.</a:t>
            </a:r>
            <a:endParaRPr lang="zh-CN" altLang="zh-CN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478497" y="260648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 smtClean="0"/>
              <a:t>Data Collection and Integration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539552" y="616530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/>
              <a:t>There are 112 probes shared by these two type of </a:t>
            </a:r>
            <a:r>
              <a:rPr lang="en-US" altLang="zh-CN" b="1" dirty="0" err="1" smtClean="0"/>
              <a:t>MicroArray</a:t>
            </a:r>
            <a:endParaRPr lang="zh-CN" altLang="zh-CN" b="1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93AE-764E-4DA2-A0DF-4EC3DD858596}" type="datetime1">
              <a:rPr lang="zh-CN" altLang="en-US" smtClean="0"/>
              <a:pPr/>
              <a:t>2012/3/12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3528" y="1124744"/>
          <a:ext cx="5544616" cy="5544616"/>
        </p:xfrm>
        <a:graphic>
          <a:graphicData uri="http://schemas.openxmlformats.org/presentationml/2006/ole">
            <p:oleObj spid="_x0000_s1026" name="Acrobat Document" r:id="rId4" imgW="4800600" imgH="4800367" progId="AcroExch.Document.7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79348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smtClean="0"/>
              <a:t>Great batch effect exist in independent Data  and </a:t>
            </a:r>
            <a:r>
              <a:rPr lang="en-US" altLang="zh-CN" sz="2400" b="1" dirty="0" smtClean="0"/>
              <a:t>are eliminated </a:t>
            </a:r>
            <a:r>
              <a:rPr lang="en-US" altLang="zh-CN" sz="2400" b="1" dirty="0" smtClean="0"/>
              <a:t>after Combat adjustment </a:t>
            </a:r>
            <a:endParaRPr lang="zh-CN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2160" y="3212976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Conclusion: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Combat </a:t>
            </a:r>
            <a:r>
              <a:rPr lang="en-US" altLang="zh-CN" dirty="0" smtClean="0"/>
              <a:t>effect elimination method can remove the dataset bias very efficiently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3A51-B73E-4B00-9121-34C5825A851D}" type="datetime1">
              <a:rPr lang="zh-CN" altLang="en-US" smtClean="0"/>
              <a:pPr/>
              <a:t>2012/3/12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6866" name="Picture 2" descr="C:\Users\gsc\AppData\Roaming\Tencent\Users\562814626\QQ\WinTemp\RichOle\KC@OWC]99{~ZHP2FF{%0G3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006"/>
            <a:ext cx="4067944" cy="4096193"/>
          </a:xfrm>
          <a:prstGeom prst="rect">
            <a:avLst/>
          </a:prstGeom>
          <a:noFill/>
        </p:spPr>
      </p:pic>
      <p:pic>
        <p:nvPicPr>
          <p:cNvPr id="36867" name="Picture 3" descr="C:\Users\gsc\AppData\Roaming\Tencent\Users\562814626\QQ\WinTemp\RichOle\AIJ[Q([I`VUYO2Z_HZ)NPFO.jpg"/>
          <p:cNvPicPr>
            <a:picLocks noChangeAspect="1" noChangeArrowheads="1"/>
          </p:cNvPicPr>
          <p:nvPr/>
        </p:nvPicPr>
        <p:blipFill>
          <a:blip r:embed="rId3" cstate="print"/>
          <a:srcRect b="1178"/>
          <a:stretch>
            <a:fillRect/>
          </a:stretch>
        </p:blipFill>
        <p:spPr bwMode="auto">
          <a:xfrm>
            <a:off x="4535488" y="1268760"/>
            <a:ext cx="4105290" cy="410445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2008" y="221739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err="1" smtClean="0"/>
              <a:t>Bilogical</a:t>
            </a:r>
            <a:r>
              <a:rPr lang="en-US" altLang="zh-CN" sz="2400" b="1" dirty="0" smtClean="0"/>
              <a:t> information are preserved after Batch effect elimination, </a:t>
            </a:r>
            <a:r>
              <a:rPr lang="en-US" altLang="zh-CN" sz="2400" b="1" dirty="0" err="1" smtClean="0"/>
              <a:t>desipte</a:t>
            </a:r>
            <a:r>
              <a:rPr lang="en-US" altLang="zh-CN" sz="2400" b="1" dirty="0" smtClean="0"/>
              <a:t> with </a:t>
            </a:r>
            <a:r>
              <a:rPr lang="en-US" altLang="zh-CN" sz="2400" b="1" dirty="0" smtClean="0"/>
              <a:t>decrease </a:t>
            </a:r>
            <a:r>
              <a:rPr lang="en-US" altLang="zh-CN" sz="2400" b="1" dirty="0" smtClean="0"/>
              <a:t>of </a:t>
            </a:r>
            <a:r>
              <a:rPr lang="en-US" altLang="zh-CN" sz="2400" b="1" dirty="0" smtClean="0"/>
              <a:t>distinguish ability</a:t>
            </a:r>
            <a:endParaRPr lang="zh-CN" altLang="zh-CN" sz="2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gsc\AppData\Roaming\Tencent\Users\562814626\QQ\WinTemp\RichOle\({KN4$8@S2WFH31082ACW$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6529380" cy="518457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C4A-5240-41D1-9F8C-01F07962201C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79348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NTSR1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GALR1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AGTR1,SLC5A8 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NSCLC than Para-tumor</a:t>
            </a:r>
          </a:p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496" y="902940"/>
          <a:ext cx="5184575" cy="46863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6615"/>
                <a:gridCol w="966615"/>
                <a:gridCol w="803074"/>
                <a:gridCol w="576064"/>
                <a:gridCol w="936104"/>
                <a:gridCol w="936103"/>
              </a:tblGrid>
              <a:tr h="33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Symbol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Dist_to_TSS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CpG_island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NTSR1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61%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-318</a:t>
                      </a:r>
                      <a:endParaRPr lang="en-US" altLang="zh-CN" sz="11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GALR1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47%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52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AGTR1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-154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SLC5A8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27%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ZMYND10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64%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DAB2IP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0.071429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0.057823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PTGS2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0.044218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MLLT3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0.040816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ETS1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0.037415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0.030612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-613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NQO1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RBL2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0.017007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ZNF264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0.017007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PTPRG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GSTP1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GRB10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TFRC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ITGA2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EPHA3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BMP2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0.006803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MCM2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ABCC5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APBA1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MYCL1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-502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030-E712-4D31-B5AF-E4138C1FEB9A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79348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NTSR1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GALR1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AGTR1,SLC5A8 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NSCLC than Para-tumor</a:t>
            </a:r>
          </a:p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496" y="5639468"/>
          <a:ext cx="5184575" cy="12027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6615"/>
                <a:gridCol w="966615"/>
                <a:gridCol w="803074"/>
                <a:gridCol w="576064"/>
                <a:gridCol w="936104"/>
                <a:gridCol w="936103"/>
              </a:tblGrid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FGF9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-862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ACVR1C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DNMT1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TUBB3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-721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PXN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-308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MYB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-673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5496" y="2132856"/>
            <a:ext cx="5184576" cy="4725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0072" y="908720"/>
            <a:ext cx="4104456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receptor 1 determines the outcome of non-small cell lung cancer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Clin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Cancer Res, 2010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). </a:t>
            </a:r>
            <a:r>
              <a:rPr lang="en-US" altLang="zh-CN" sz="1400" dirty="0" smtClean="0">
                <a:solidFill>
                  <a:schemeClr val="tx1"/>
                </a:solidFill>
              </a:rPr>
              <a:t>Inhibition of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receptor 1 selectively sensitizes prostate cancer to ionizing radiation(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Cancer Res, 2011).</a:t>
            </a:r>
            <a:r>
              <a:rPr lang="en-US" altLang="zh-CN" sz="1400" dirty="0" smtClean="0">
                <a:solidFill>
                  <a:schemeClr val="tx1"/>
                </a:solidFill>
              </a:rPr>
              <a:t>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receptor-1 promotes tumor development in a sporadic but not an inflammation-associated mouse model of colon cancer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J Cancer, 2012</a:t>
            </a:r>
            <a:r>
              <a:rPr lang="en-US" altLang="zh-CN" sz="1400" dirty="0" smtClean="0">
                <a:solidFill>
                  <a:srgbClr val="FF0000"/>
                </a:solidFill>
              </a:rPr>
              <a:t>). </a:t>
            </a:r>
            <a:r>
              <a:rPr lang="en-US" altLang="zh-CN" sz="1400" dirty="0" smtClean="0">
                <a:solidFill>
                  <a:schemeClr val="tx1"/>
                </a:solidFill>
              </a:rPr>
              <a:t>The potential use of 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high affinity receptor 1 as a biomarker for cancer progression and as a component of personalized medicine in selective cancers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Biochimie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, 2011</a:t>
            </a:r>
            <a:r>
              <a:rPr lang="en-US" altLang="zh-CN" sz="1400" dirty="0" smtClean="0">
                <a:solidFill>
                  <a:srgbClr val="FF0000"/>
                </a:solidFill>
              </a:rPr>
              <a:t>).</a:t>
            </a:r>
            <a:endParaRPr lang="zh-CN" altLang="en-US" sz="1400" b="1" dirty="0">
              <a:solidFill>
                <a:srgbClr val="FF0000"/>
              </a:solidFill>
              <a:cs typeface="Verdan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0072" y="3645024"/>
            <a:ext cx="3707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lang="en-US" altLang="zh-CN" sz="1400" i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receptor 1 has anti-proliferative effects in oral </a:t>
            </a:r>
            <a:r>
              <a:rPr lang="en-US" altLang="zh-CN" sz="1400" i="1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squamous</a:t>
            </a:r>
            <a:r>
              <a:rPr lang="en-US" altLang="zh-CN" sz="1400" i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cell carcinoma.</a:t>
            </a:r>
            <a:r>
              <a:rPr lang="en-US" altLang="zh-CN" sz="1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Journal of Biological Chemistry, 2005. </a:t>
            </a: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280</a:t>
            </a:r>
            <a:r>
              <a:rPr lang="en-US" altLang="zh-CN" sz="1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(24): p. 22564-71.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gsc\AppData\Roaming\Tencent\Users\562814626\QQ\WinTemp\RichOle\09ZMC0NTRLV~56GUQ[OM}SO.jpg"/>
          <p:cNvPicPr>
            <a:picLocks noChangeAspect="1" noChangeArrowheads="1"/>
          </p:cNvPicPr>
          <p:nvPr/>
        </p:nvPicPr>
        <p:blipFill>
          <a:blip r:embed="rId3" cstate="print"/>
          <a:srcRect r="3260"/>
          <a:stretch>
            <a:fillRect/>
          </a:stretch>
        </p:blipFill>
        <p:spPr bwMode="auto">
          <a:xfrm>
            <a:off x="214831" y="689721"/>
            <a:ext cx="3542794" cy="295232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54" name="Picture 6" descr="C:\Users\gsc\AppData\Roaming\Tencent\Users\562814626\QQ\WinTemp\RichOle\F)L9{@YEFWNN}LSQ0`GG%LC.jpg"/>
          <p:cNvPicPr>
            <a:picLocks noChangeAspect="1" noChangeArrowheads="1"/>
          </p:cNvPicPr>
          <p:nvPr/>
        </p:nvPicPr>
        <p:blipFill>
          <a:blip r:embed="rId4" cstate="print"/>
          <a:srcRect b="4878"/>
          <a:stretch>
            <a:fillRect/>
          </a:stretch>
        </p:blipFill>
        <p:spPr bwMode="auto">
          <a:xfrm>
            <a:off x="3797405" y="689986"/>
            <a:ext cx="3510899" cy="29520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055" name="AutoShape 7" descr="C:\Users\gsc\AppData\Roaming\Tencent\Users\562814626\QQ\WinTemp\RichOle\H_ZT[VZON}(6A(DM{)UGK.jpg"/>
          <p:cNvSpPr>
            <a:spLocks noChangeAspect="1" noChangeArrowheads="1"/>
          </p:cNvSpPr>
          <p:nvPr/>
        </p:nvSpPr>
        <p:spPr bwMode="auto">
          <a:xfrm>
            <a:off x="39116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C:\Users\gsc\AppData\Roaming\Tencent\Users\562814626\QQ\WinTemp\RichOle\H_ZT[VZON}(6A(DM{)UGK.jpg"/>
          <p:cNvSpPr>
            <a:spLocks noChangeAspect="1" noChangeArrowheads="1"/>
          </p:cNvSpPr>
          <p:nvPr/>
        </p:nvSpPr>
        <p:spPr bwMode="auto">
          <a:xfrm>
            <a:off x="39116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7" name="AutoShape 9" descr="C:\Users\gsc\AppData\Roaming\Tencent\Users\562814626\QQ\WinTemp\RichOle\H_ZT[VZON}(6A(DM{)UGK.jpg"/>
          <p:cNvSpPr>
            <a:spLocks noChangeAspect="1" noChangeArrowheads="1"/>
          </p:cNvSpPr>
          <p:nvPr/>
        </p:nvSpPr>
        <p:spPr bwMode="auto">
          <a:xfrm>
            <a:off x="39116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8" name="Picture 10" descr="C:\Users\gsc\AppData\Roaming\Tencent\Users\562814626\QQ\WinTemp\RichOle\JF$Z69VY%6JRPVL@XHF1[R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5103" y="3692606"/>
            <a:ext cx="3510000" cy="297262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60" name="Picture 12" descr="C:\Users\gsc\AppData\Roaming\Tencent\Users\562814626\QQ\WinTemp\RichOle\(HP47_1Z$G}[IELH8OIHJ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637" y="3692608"/>
            <a:ext cx="3528391" cy="297675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矩形 14"/>
          <p:cNvSpPr/>
          <p:nvPr/>
        </p:nvSpPr>
        <p:spPr>
          <a:xfrm>
            <a:off x="179512" y="695655"/>
            <a:ext cx="3600400" cy="594928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477000" y="6448251"/>
            <a:ext cx="2133600" cy="365125"/>
          </a:xfrm>
        </p:spPr>
        <p:txBody>
          <a:bodyPr/>
          <a:lstStyle/>
          <a:p>
            <a:fld id="{8677DA5E-0A29-4140-B9A9-5328DE0B50CA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3528" y="10734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NTSR1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GALR1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AGTR1,SLC5A8 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NSCLC than Para-tumor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C:\Users\gsc\AppData\Roaming\Tencent\Users\562814626\QQ\WinTemp\RichOle\C6`CH6]W2L[{1G0VY_23BK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143375" cy="375285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9AE0-58F3-46A5-94E7-EE6664DBEFEE}" type="datetime1">
              <a:rPr lang="zh-CN" altLang="en-US" smtClean="0"/>
              <a:pPr/>
              <a:t>2012/3/12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2" y="323364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  <p:sp>
        <p:nvSpPr>
          <p:cNvPr id="8" name="矩形 7"/>
          <p:cNvSpPr/>
          <p:nvPr/>
        </p:nvSpPr>
        <p:spPr>
          <a:xfrm>
            <a:off x="4896544" y="141277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zh-CN" sz="1600" b="1" dirty="0" smtClean="0"/>
              <a:t>Epigenetic inactivation of the candidate 3p21.3 suppressor gene BLU in human cancers.</a:t>
            </a:r>
          </a:p>
          <a:p>
            <a:pPr fontAlgn="base"/>
            <a:r>
              <a:rPr lang="en-US" altLang="zh-CN" sz="1600" b="1" dirty="0" err="1" smtClean="0"/>
              <a:t>Oncogene</a:t>
            </a:r>
            <a:r>
              <a:rPr lang="en-US" altLang="zh-CN" sz="1600" b="1" dirty="0" smtClean="0"/>
              <a:t> 22 (10): 1580–8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zh-CN" altLang="en-US" sz="1600" dirty="0"/>
          </a:p>
        </p:txBody>
      </p:sp>
      <p:sp>
        <p:nvSpPr>
          <p:cNvPr id="10" name="等腰三角形 9"/>
          <p:cNvSpPr/>
          <p:nvPr/>
        </p:nvSpPr>
        <p:spPr>
          <a:xfrm rot="5400000">
            <a:off x="4608004" y="1520788"/>
            <a:ext cx="288032" cy="216024"/>
          </a:xfrm>
          <a:prstGeom prst="triangl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6544" y="227687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 smtClean="0"/>
              <a:t> promoter region </a:t>
            </a:r>
            <a:r>
              <a:rPr lang="en-US" altLang="zh-CN" sz="1400" b="1" dirty="0" err="1" smtClean="0"/>
              <a:t>hypermethylation</a:t>
            </a:r>
            <a:r>
              <a:rPr lang="en-US" altLang="zh-CN" sz="1400" b="1" dirty="0" smtClean="0"/>
              <a:t> in 19% NSCLC </a:t>
            </a:r>
            <a:endParaRPr lang="zh-CN" altLang="en-US" sz="1400" b="1" dirty="0"/>
          </a:p>
        </p:txBody>
      </p:sp>
      <p:pic>
        <p:nvPicPr>
          <p:cNvPr id="25602" name="Picture 2" descr="C:\Users\gsc\Desktop\net_image_e_Fiqw6adY_LXY_high_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92896"/>
            <a:ext cx="4392488" cy="439248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4" name="矩形 13"/>
          <p:cNvSpPr/>
          <p:nvPr/>
        </p:nvSpPr>
        <p:spPr>
          <a:xfrm>
            <a:off x="395536" y="528262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hlinkClick r:id="" action="ppaction://hlinkfile" tooltip="Cancer investigation."/>
              </a:rPr>
              <a:t>Cancer Invest.</a:t>
            </a:r>
            <a:r>
              <a:rPr lang="en-US" altLang="zh-CN" sz="1400" dirty="0" smtClean="0"/>
              <a:t> 2010 Jul;28(6):642-8.</a:t>
            </a:r>
          </a:p>
          <a:p>
            <a:r>
              <a:rPr lang="en-US" altLang="zh-CN" sz="1400" b="1" dirty="0" smtClean="0"/>
              <a:t>High-resolution melting analysis of BLU </a:t>
            </a:r>
            <a:r>
              <a:rPr lang="en-US" altLang="zh-CN" sz="1400" b="1" dirty="0" err="1" smtClean="0"/>
              <a:t>methylation</a:t>
            </a:r>
            <a:r>
              <a:rPr lang="en-US" altLang="zh-CN" sz="1400" b="1" dirty="0" smtClean="0"/>
              <a:t> levels in gastric, colorectal, and pancreatic cancers.</a:t>
            </a:r>
            <a:endParaRPr lang="en-US" altLang="zh-CN" sz="1400" b="1" dirty="0"/>
          </a:p>
        </p:txBody>
      </p:sp>
      <p:sp>
        <p:nvSpPr>
          <p:cNvPr id="12" name="等腰三角形 11"/>
          <p:cNvSpPr/>
          <p:nvPr/>
        </p:nvSpPr>
        <p:spPr>
          <a:xfrm rot="5400000">
            <a:off x="143508" y="5337212"/>
            <a:ext cx="288032" cy="216024"/>
          </a:xfrm>
          <a:prstGeom prst="triangl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5614</TotalTime>
  <Words>893</Words>
  <Application>Microsoft Office PowerPoint</Application>
  <PresentationFormat>全屏显示(4:3)</PresentationFormat>
  <Paragraphs>329</Paragraphs>
  <Slides>19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穿越</vt:lpstr>
      <vt:lpstr>Acrobat 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gsc</dc:creator>
  <cp:lastModifiedBy>gsc</cp:lastModifiedBy>
  <cp:revision>789</cp:revision>
  <dcterms:created xsi:type="dcterms:W3CDTF">2012-03-03T04:45:46Z</dcterms:created>
  <dcterms:modified xsi:type="dcterms:W3CDTF">2012-03-12T10:09:21Z</dcterms:modified>
</cp:coreProperties>
</file>