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56" r:id="rId3"/>
    <p:sldId id="265" r:id="rId4"/>
    <p:sldId id="277" r:id="rId5"/>
    <p:sldId id="276" r:id="rId6"/>
    <p:sldId id="267" r:id="rId7"/>
    <p:sldId id="268" r:id="rId8"/>
    <p:sldId id="270" r:id="rId9"/>
    <p:sldId id="266" r:id="rId10"/>
    <p:sldId id="263" r:id="rId11"/>
    <p:sldId id="272" r:id="rId12"/>
    <p:sldId id="274" r:id="rId13"/>
    <p:sldId id="275" r:id="rId14"/>
    <p:sldId id="279" r:id="rId15"/>
    <p:sldId id="280" r:id="rId16"/>
    <p:sldId id="281" r:id="rId17"/>
    <p:sldId id="264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F37C-A9AF-44DA-8B81-C7971E74765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DC64E-6E9F-45E2-B9BB-77095597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Everyone,</a:t>
            </a:r>
            <a:r>
              <a:rPr lang="en-US" baseline="0" dirty="0" smtClean="0"/>
              <a:t> Good Afternoon.  Please first let me say thank to give me an opportunity to share the works what I have done in the past 10 years since my PhD training.  This Aim of this presentation is to let know what I have done. What I am interested. What project I have charged or participated and played important roles in data analysis and manuscript preparation. It is not a easy job for me to give a comprehensive and detailed explanation for all the methods and conceptions.  So when you listen to this presentation, try to capture the big pictures, try to capture the stories.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BFABA-0455-4D3E-A1E6-AB7AD39E7B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59F-AA85-4941-ABB8-D911306E802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F65-EF60-41ED-B249-323AD87C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4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59F-AA85-4941-ABB8-D911306E802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F65-EF60-41ED-B249-323AD87C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2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59F-AA85-4941-ABB8-D911306E802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F65-EF60-41ED-B249-323AD87C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59F-AA85-4941-ABB8-D911306E802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F65-EF60-41ED-B249-323AD87C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5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59F-AA85-4941-ABB8-D911306E802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F65-EF60-41ED-B249-323AD87C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59F-AA85-4941-ABB8-D911306E802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F65-EF60-41ED-B249-323AD87C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59F-AA85-4941-ABB8-D911306E802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F65-EF60-41ED-B249-323AD87C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8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59F-AA85-4941-ABB8-D911306E802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F65-EF60-41ED-B249-323AD87C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59F-AA85-4941-ABB8-D911306E802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F65-EF60-41ED-B249-323AD87C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59F-AA85-4941-ABB8-D911306E802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F65-EF60-41ED-B249-323AD87C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59F-AA85-4941-ABB8-D911306E802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F65-EF60-41ED-B249-323AD87C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8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559F-AA85-4941-ABB8-D911306E802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4DF65-EF60-41ED-B249-323AD87C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lity_contro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lity_contro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lity_contro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4680" y="1286456"/>
            <a:ext cx="11517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Genome-wide DNA methylation analysis uncovers novel epigenetic changes in human atrial fibrillation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15949" y="3399906"/>
            <a:ext cx="8229600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Michael Caldwell </a:t>
            </a:r>
          </a:p>
          <a:p>
            <a:r>
              <a:rPr 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Ingrid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Glurich</a:t>
            </a:r>
            <a:endParaRPr lang="en-US" sz="200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Steven Schrodi</a:t>
            </a:r>
          </a:p>
          <a:p>
            <a:r>
              <a:rPr 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</a:t>
            </a:r>
            <a:r>
              <a:rPr 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Shicheng Guo</a:t>
            </a:r>
          </a:p>
          <a:p>
            <a:endParaRPr 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 for Precision Medicine Research</a:t>
            </a:r>
          </a:p>
          <a:p>
            <a:r>
              <a:rPr 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Marshfield Clinic Research </a:t>
            </a:r>
            <a:r>
              <a:rPr 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Institute</a:t>
            </a:r>
          </a:p>
          <a:p>
            <a:endParaRPr 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07/19/2019</a:t>
            </a:r>
            <a:endParaRPr 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275" y="222428"/>
            <a:ext cx="11517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Genome-wide DNA methylation analysis between AF and normal control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48" t="6609" r="3102"/>
          <a:stretch/>
        </p:blipFill>
        <p:spPr>
          <a:xfrm>
            <a:off x="619125" y="1800224"/>
            <a:ext cx="5130342" cy="4813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634" y="1605281"/>
            <a:ext cx="5170916" cy="50086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2478839">
            <a:off x="9051588" y="2075951"/>
            <a:ext cx="495300" cy="867250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38250" y="3076575"/>
            <a:ext cx="4511217" cy="285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69" y="1619250"/>
            <a:ext cx="8586891" cy="46208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4150" y="270053"/>
            <a:ext cx="11517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Table 1. Significant differential methylation loci between 24 case and 24 control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315477"/>
            <a:ext cx="2970341" cy="2686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13" y="1315477"/>
            <a:ext cx="2771752" cy="2787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37" y="1315476"/>
            <a:ext cx="2817979" cy="2686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475" y="1098094"/>
            <a:ext cx="2997312" cy="2750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51" y="4255528"/>
            <a:ext cx="2555638" cy="25320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7700" y="4331727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PLXNB1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3413" y="3976128"/>
            <a:ext cx="2678103" cy="2880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7304" y="4223811"/>
            <a:ext cx="2557312" cy="25195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7564" y="3814215"/>
            <a:ext cx="2962275" cy="30053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80708" y="4255528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S100A8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2482" y="4267745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SERPINF2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37564" y="4319576"/>
            <a:ext cx="62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SYT4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0999" y="1092712"/>
            <a:ext cx="591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53062" y="1054611"/>
            <a:ext cx="781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FGFR3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41841" y="1207525"/>
            <a:ext cx="1137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PEX10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85030" y="1188477"/>
            <a:ext cx="746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GLB1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2687" y="13552"/>
            <a:ext cx="10978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Genome-wide DNA methylation analysis uncovers novel Interaction Hotspots in human atrial fibrillation</a:t>
            </a:r>
          </a:p>
        </p:txBody>
      </p:sp>
    </p:spTree>
    <p:extLst>
      <p:ext uri="{BB962C8B-B14F-4D97-AF65-F5344CB8AC3E}">
        <p14:creationId xmlns:p14="http://schemas.microsoft.com/office/powerpoint/2010/main" val="14721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1275" y="222428"/>
            <a:ext cx="11517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Genome-wide DNA methylation analysis between younger and older samples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1" t="2451"/>
          <a:stretch/>
        </p:blipFill>
        <p:spPr>
          <a:xfrm>
            <a:off x="0" y="1767197"/>
            <a:ext cx="5462761" cy="509080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94575" y="1929368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238 DMC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40" y="1664056"/>
            <a:ext cx="5182948" cy="495899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2347790">
            <a:off x="9207500" y="1925283"/>
            <a:ext cx="812800" cy="877332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4050" y="3587751"/>
            <a:ext cx="4808711" cy="63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09"/>
          <a:stretch/>
        </p:blipFill>
        <p:spPr>
          <a:xfrm>
            <a:off x="631767" y="1948718"/>
            <a:ext cx="4655128" cy="43912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275" y="222428"/>
            <a:ext cx="11517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Genome-wide DNA methylation analysis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old case and old control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40" y="2212111"/>
            <a:ext cx="4433628" cy="42302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6015" y="208929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 </a:t>
            </a:r>
            <a:r>
              <a:rPr lang="en-US" dirty="0" smtClean="0"/>
              <a:t>DMC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71229" y="3429809"/>
            <a:ext cx="4057476" cy="116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3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275" y="222428"/>
            <a:ext cx="11517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Genome-wide DNA methylation analysis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young-case and young-control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81"/>
          <a:stretch/>
        </p:blipFill>
        <p:spPr>
          <a:xfrm>
            <a:off x="6575366" y="2118092"/>
            <a:ext cx="4763193" cy="4533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00" y="1497572"/>
            <a:ext cx="5431140" cy="50852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6015" y="2089298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45</a:t>
            </a:r>
            <a:r>
              <a:rPr lang="en-US" dirty="0" smtClean="0"/>
              <a:t> </a:t>
            </a:r>
            <a:r>
              <a:rPr lang="en-US" dirty="0" smtClean="0"/>
              <a:t>DMC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4481" y="3263555"/>
            <a:ext cx="480871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3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1275" y="222428"/>
            <a:ext cx="11517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Genome-wide DNA methylation analysis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case-before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control-before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7" y="1533579"/>
            <a:ext cx="5379041" cy="50242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2189" y="213130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 </a:t>
            </a:r>
            <a:r>
              <a:rPr lang="en-US" dirty="0" smtClean="0"/>
              <a:t>DMC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0532" y="3263555"/>
            <a:ext cx="480871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87" y="1441570"/>
            <a:ext cx="5267990" cy="50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6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5157" y="271195"/>
            <a:ext cx="102662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Methylation age estimation reveals accelerated aging of atrial fibrillation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0574" y="6078081"/>
            <a:ext cx="796682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Kruskal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-Wallis rank sum test data: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DNAmAge_Norm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by cmG1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Kruskal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-Wallis chi-squared = 24.028,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df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= 3, p-value = 2.47x10</a:t>
            </a:r>
            <a:r>
              <a:rPr kumimoji="0" lang="en-US" altLang="en-US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-5</a:t>
            </a:r>
            <a:endParaRPr kumimoji="0" lang="en-US" altLang="en-US" sz="40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0083" r="6767" b="7520"/>
          <a:stretch/>
        </p:blipFill>
        <p:spPr>
          <a:xfrm>
            <a:off x="7807660" y="1742411"/>
            <a:ext cx="2991722" cy="3732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61" t="9778" r="6856" b="8774"/>
          <a:stretch/>
        </p:blipFill>
        <p:spPr>
          <a:xfrm>
            <a:off x="763482" y="1778271"/>
            <a:ext cx="2952649" cy="3654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9835" r="5254" b="7972"/>
          <a:stretch/>
        </p:blipFill>
        <p:spPr>
          <a:xfrm>
            <a:off x="3916284" y="1778271"/>
            <a:ext cx="3673237" cy="369662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037513" y="3699164"/>
            <a:ext cx="382385" cy="5070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542117" y="4289368"/>
            <a:ext cx="382385" cy="5070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220395" y="4070464"/>
            <a:ext cx="813067" cy="72597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44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" y="1618557"/>
            <a:ext cx="4934320" cy="48881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3612" y="455184"/>
            <a:ext cx="11517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and Epigenetic of Human Atrial Fibrillation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6003" y="1767070"/>
            <a:ext cx="79193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29 significant SNPs were identified based on GWAS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value of genetic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variant to AF is very limited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Very difficult to translate genetic risk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scores into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clinical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217054" y="2994976"/>
            <a:ext cx="2568633" cy="2410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96133" y="3448288"/>
            <a:ext cx="65005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identify AF related methylation changes in heart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DNA methylation‑mediated epigenetic regulation may serve an role in AF pathogenesis, and susceptible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-SNPs may be involved in the initiation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612" y="275926"/>
            <a:ext cx="11517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DNA methylation and human diseases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489" y="1469858"/>
            <a:ext cx="117129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DNA methylation shows different patterns in human diseases: cancer and autoimmune diseases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DNA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methylation shows strong tissue specificity: different tissues have different methylation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DNA methylation age vs 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hronological age: not always same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62" y="2934393"/>
            <a:ext cx="4718526" cy="3481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26" t="6314" r="39152" b="1104"/>
          <a:stretch/>
        </p:blipFill>
        <p:spPr>
          <a:xfrm>
            <a:off x="6716683" y="2934393"/>
            <a:ext cx="3910122" cy="378229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238250" y="3241675"/>
            <a:ext cx="4511217" cy="285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4323"/>
          <a:stretch/>
        </p:blipFill>
        <p:spPr>
          <a:xfrm>
            <a:off x="1133297" y="913952"/>
            <a:ext cx="9610903" cy="5944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0140" y="88452"/>
            <a:ext cx="12381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Computational analysis strategy in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different scenario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9700" y="913952"/>
            <a:ext cx="1168400" cy="59440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6621" y="4432300"/>
            <a:ext cx="95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24 vs 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17200" y="5575300"/>
            <a:ext cx="8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24 vs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83800" y="913952"/>
            <a:ext cx="1342459" cy="5944048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104562" y="695339"/>
            <a:ext cx="7499813" cy="5928577"/>
            <a:chOff x="2215687" y="482614"/>
            <a:chExt cx="7499813" cy="5928577"/>
          </a:xfrm>
        </p:grpSpPr>
        <p:sp>
          <p:nvSpPr>
            <p:cNvPr id="2" name="Rounded Rectangle 1"/>
            <p:cNvSpPr/>
            <p:nvPr/>
          </p:nvSpPr>
          <p:spPr>
            <a:xfrm>
              <a:off x="2377613" y="3013883"/>
              <a:ext cx="1670858" cy="365760"/>
            </a:xfrm>
            <a:prstGeom prst="round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Quality Control</a:t>
              </a:r>
              <a:endParaRPr lang="en-US" dirty="0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213042" y="3379643"/>
              <a:ext cx="0" cy="42394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1600" b="29302"/>
            <a:stretch/>
          </p:blipFill>
          <p:spPr>
            <a:xfrm>
              <a:off x="2215687" y="482614"/>
              <a:ext cx="2000250" cy="12829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39674" t="5159" r="39402" b="5999"/>
            <a:stretch/>
          </p:blipFill>
          <p:spPr>
            <a:xfrm rot="16200000">
              <a:off x="2989861" y="1526449"/>
              <a:ext cx="514350" cy="1409453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3213042" y="2488351"/>
              <a:ext cx="0" cy="42394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213042" y="1550051"/>
              <a:ext cx="0" cy="42394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625090" y="584835"/>
              <a:ext cx="533400" cy="2118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77613" y="3880967"/>
              <a:ext cx="1670858" cy="509192"/>
            </a:xfrm>
            <a:prstGeom prst="round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Batch Effect Detection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171132" y="4409209"/>
              <a:ext cx="0" cy="42394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2377613" y="4891483"/>
              <a:ext cx="1670858" cy="509192"/>
            </a:xfrm>
            <a:prstGeom prst="round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BMIQ Normalization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129222" y="5419725"/>
              <a:ext cx="0" cy="42394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2377613" y="5901999"/>
              <a:ext cx="1670858" cy="509192"/>
            </a:xfrm>
            <a:prstGeom prst="round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CNV Detection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722148" y="1219200"/>
              <a:ext cx="633153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500601" y="869501"/>
              <a:ext cx="1837112" cy="509192"/>
            </a:xfrm>
            <a:prstGeom prst="round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Blood Cell Correction 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500600" y="1974000"/>
              <a:ext cx="4214900" cy="509192"/>
            </a:xfrm>
            <a:prstGeom prst="round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DMC/DMR/Manhattan/Q-</a:t>
              </a:r>
              <a:r>
                <a:rPr lang="en-US" dirty="0" err="1" smtClean="0"/>
                <a:t>Qplot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809258" y="2228596"/>
              <a:ext cx="633153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8035636" y="846140"/>
              <a:ext cx="1670858" cy="509192"/>
            </a:xfrm>
            <a:prstGeom prst="round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Cell Type Estimation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12" idx="3"/>
            </p:cNvCxnSpPr>
            <p:nvPr/>
          </p:nvCxnSpPr>
          <p:spPr>
            <a:xfrm>
              <a:off x="4048471" y="5146079"/>
              <a:ext cx="673677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640830" y="1469076"/>
              <a:ext cx="0" cy="42394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722148" y="1209232"/>
              <a:ext cx="0" cy="4990494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048471" y="6199726"/>
              <a:ext cx="673677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370098" y="1124097"/>
              <a:ext cx="633153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383780" y="2589934"/>
              <a:ext cx="0" cy="42394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500600" y="3182197"/>
              <a:ext cx="4214900" cy="509192"/>
            </a:xfrm>
            <a:prstGeom prst="round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 Set </a:t>
              </a:r>
              <a:r>
                <a:rPr lang="en-US" dirty="0" err="1" smtClean="0"/>
                <a:t>Enrichement</a:t>
              </a:r>
              <a:r>
                <a:rPr lang="en-US" dirty="0" smtClean="0"/>
                <a:t> Analysis(GSEA)</a:t>
              </a:r>
              <a:endParaRPr lang="en-US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7383780" y="3927726"/>
              <a:ext cx="0" cy="42394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5500600" y="4578562"/>
              <a:ext cx="4214900" cy="509192"/>
            </a:xfrm>
            <a:prstGeom prst="round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DMC-PPI Enrichment Analysis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7383780" y="5262339"/>
              <a:ext cx="0" cy="42394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5492533" y="5839307"/>
              <a:ext cx="4222967" cy="509192"/>
            </a:xfrm>
            <a:prstGeom prst="round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Methylation Age Estimation (MAE)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16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" y="1208532"/>
            <a:ext cx="5267845" cy="52442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57023" y="234362"/>
            <a:ext cx="9723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DNA methylation microarray quality control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523" y="1116412"/>
            <a:ext cx="5329198" cy="542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267" y="1349848"/>
            <a:ext cx="5214463" cy="51788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5840" y="375679"/>
            <a:ext cx="10390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DNA methylation microarray data normalization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16" y="1582603"/>
            <a:ext cx="4977079" cy="47133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408218" y="3499656"/>
            <a:ext cx="149629" cy="2826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52" y="1288316"/>
            <a:ext cx="5414064" cy="51538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4438" y="361209"/>
            <a:ext cx="11768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PCA analysis to reveal the data structure (variations)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273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6" y="1238595"/>
            <a:ext cx="5914381" cy="52037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1660" y="180864"/>
            <a:ext cx="11517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Blood cell deconvolution based on DNA methylation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2058" y="1452393"/>
            <a:ext cx="6208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Gran cell is the dominant cell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type (~64%)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CD4T, B-cell, Gran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60" y="2584393"/>
            <a:ext cx="5083753" cy="996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111" y="4169784"/>
            <a:ext cx="5200650" cy="20097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073236" y="6442362"/>
            <a:ext cx="149629" cy="2826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73962" y="6442362"/>
            <a:ext cx="149629" cy="2826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91176" y="6367548"/>
            <a:ext cx="149629" cy="2826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38867</TotalTime>
  <Words>463</Words>
  <Application>Microsoft Office PowerPoint</Application>
  <PresentationFormat>Widescreen</PresentationFormat>
  <Paragraphs>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150</cp:revision>
  <dcterms:created xsi:type="dcterms:W3CDTF">2019-06-24T02:34:38Z</dcterms:created>
  <dcterms:modified xsi:type="dcterms:W3CDTF">2019-11-13T02:15:39Z</dcterms:modified>
</cp:coreProperties>
</file>