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1" r:id="rId2"/>
    <p:sldId id="256" r:id="rId3"/>
    <p:sldId id="265" r:id="rId4"/>
    <p:sldId id="277" r:id="rId5"/>
    <p:sldId id="276" r:id="rId6"/>
    <p:sldId id="267" r:id="rId7"/>
    <p:sldId id="268" r:id="rId8"/>
    <p:sldId id="270" r:id="rId9"/>
    <p:sldId id="266" r:id="rId10"/>
    <p:sldId id="263" r:id="rId11"/>
    <p:sldId id="272" r:id="rId12"/>
    <p:sldId id="274" r:id="rId13"/>
    <p:sldId id="275" r:id="rId14"/>
    <p:sldId id="264"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5" d="100"/>
          <a:sy n="75" d="100"/>
        </p:scale>
        <p:origin x="372"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4EF37C-A9AF-44DA-8B81-C7971E747658}" type="datetimeFigureOut">
              <a:rPr lang="en-US" smtClean="0"/>
              <a:t>11/3/2019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8DC64E-6E9F-45E2-B9BB-77095597D5F4}" type="slidenum">
              <a:rPr lang="en-US" smtClean="0"/>
              <a:t>‹#›</a:t>
            </a:fld>
            <a:endParaRPr lang="en-US"/>
          </a:p>
        </p:txBody>
      </p:sp>
    </p:spTree>
    <p:extLst>
      <p:ext uri="{BB962C8B-B14F-4D97-AF65-F5344CB8AC3E}">
        <p14:creationId xmlns:p14="http://schemas.microsoft.com/office/powerpoint/2010/main" val="437637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Everyone,</a:t>
            </a:r>
            <a:r>
              <a:rPr lang="en-US" baseline="0" dirty="0" smtClean="0"/>
              <a:t> Good Afternoon.  Please first let me say thank to give me an opportunity to share the works what I have done in the past 10 years since my PhD training.  This Aim of this presentation is to let know what I have done. What I am interested. What project I have charged or participated and played important roles in data analysis and manuscript preparation. It is not a easy job for me to give a comprehensive and detailed explanation for all the methods and conceptions.  So when you listen to this presentation, try to capture the big pictures, try to capture the stories. </a:t>
            </a:r>
            <a:endParaRPr lang="en-US" dirty="0"/>
          </a:p>
        </p:txBody>
      </p:sp>
      <p:sp>
        <p:nvSpPr>
          <p:cNvPr id="4" name="Slide Number Placeholder 3"/>
          <p:cNvSpPr>
            <a:spLocks noGrp="1"/>
          </p:cNvSpPr>
          <p:nvPr>
            <p:ph type="sldNum" sz="quarter" idx="10"/>
          </p:nvPr>
        </p:nvSpPr>
        <p:spPr/>
        <p:txBody>
          <a:bodyPr/>
          <a:lstStyle/>
          <a:p>
            <a:fld id="{49DBFABA-0455-4D3E-A1E6-AB7AD39E7BD3}" type="slidenum">
              <a:rPr lang="en-US" smtClean="0"/>
              <a:t>1</a:t>
            </a:fld>
            <a:endParaRPr lang="en-US"/>
          </a:p>
        </p:txBody>
      </p:sp>
    </p:spTree>
    <p:extLst>
      <p:ext uri="{BB962C8B-B14F-4D97-AF65-F5344CB8AC3E}">
        <p14:creationId xmlns:p14="http://schemas.microsoft.com/office/powerpoint/2010/main" val="247619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8F559F-AA85-4941-ABB8-D911306E8028}"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4DF65-EF60-41ED-B249-323AD87CE60F}" type="slidenum">
              <a:rPr lang="en-US" smtClean="0"/>
              <a:t>‹#›</a:t>
            </a:fld>
            <a:endParaRPr lang="en-US"/>
          </a:p>
        </p:txBody>
      </p:sp>
    </p:spTree>
    <p:extLst>
      <p:ext uri="{BB962C8B-B14F-4D97-AF65-F5344CB8AC3E}">
        <p14:creationId xmlns:p14="http://schemas.microsoft.com/office/powerpoint/2010/main" val="2366749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8F559F-AA85-4941-ABB8-D911306E8028}"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4DF65-EF60-41ED-B249-323AD87CE60F}" type="slidenum">
              <a:rPr lang="en-US" smtClean="0"/>
              <a:t>‹#›</a:t>
            </a:fld>
            <a:endParaRPr lang="en-US"/>
          </a:p>
        </p:txBody>
      </p:sp>
    </p:spTree>
    <p:extLst>
      <p:ext uri="{BB962C8B-B14F-4D97-AF65-F5344CB8AC3E}">
        <p14:creationId xmlns:p14="http://schemas.microsoft.com/office/powerpoint/2010/main" val="3436026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8F559F-AA85-4941-ABB8-D911306E8028}"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4DF65-EF60-41ED-B249-323AD87CE60F}" type="slidenum">
              <a:rPr lang="en-US" smtClean="0"/>
              <a:t>‹#›</a:t>
            </a:fld>
            <a:endParaRPr lang="en-US"/>
          </a:p>
        </p:txBody>
      </p:sp>
    </p:spTree>
    <p:extLst>
      <p:ext uri="{BB962C8B-B14F-4D97-AF65-F5344CB8AC3E}">
        <p14:creationId xmlns:p14="http://schemas.microsoft.com/office/powerpoint/2010/main" val="3024007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8F559F-AA85-4941-ABB8-D911306E8028}"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4DF65-EF60-41ED-B249-323AD87CE60F}" type="slidenum">
              <a:rPr lang="en-US" smtClean="0"/>
              <a:t>‹#›</a:t>
            </a:fld>
            <a:endParaRPr lang="en-US"/>
          </a:p>
        </p:txBody>
      </p:sp>
    </p:spTree>
    <p:extLst>
      <p:ext uri="{BB962C8B-B14F-4D97-AF65-F5344CB8AC3E}">
        <p14:creationId xmlns:p14="http://schemas.microsoft.com/office/powerpoint/2010/main" val="3227657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98F559F-AA85-4941-ABB8-D911306E8028}"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4DF65-EF60-41ED-B249-323AD87CE60F}" type="slidenum">
              <a:rPr lang="en-US" smtClean="0"/>
              <a:t>‹#›</a:t>
            </a:fld>
            <a:endParaRPr lang="en-US"/>
          </a:p>
        </p:txBody>
      </p:sp>
    </p:spTree>
    <p:extLst>
      <p:ext uri="{BB962C8B-B14F-4D97-AF65-F5344CB8AC3E}">
        <p14:creationId xmlns:p14="http://schemas.microsoft.com/office/powerpoint/2010/main" val="1694138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8F559F-AA85-4941-ABB8-D911306E8028}"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4DF65-EF60-41ED-B249-323AD87CE60F}" type="slidenum">
              <a:rPr lang="en-US" smtClean="0"/>
              <a:t>‹#›</a:t>
            </a:fld>
            <a:endParaRPr lang="en-US"/>
          </a:p>
        </p:txBody>
      </p:sp>
    </p:spTree>
    <p:extLst>
      <p:ext uri="{BB962C8B-B14F-4D97-AF65-F5344CB8AC3E}">
        <p14:creationId xmlns:p14="http://schemas.microsoft.com/office/powerpoint/2010/main" val="4003728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8F559F-AA85-4941-ABB8-D911306E8028}" type="datetimeFigureOut">
              <a:rPr lang="en-US" smtClean="0"/>
              <a:t>11/3/2019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B4DF65-EF60-41ED-B249-323AD87CE60F}" type="slidenum">
              <a:rPr lang="en-US" smtClean="0"/>
              <a:t>‹#›</a:t>
            </a:fld>
            <a:endParaRPr lang="en-US"/>
          </a:p>
        </p:txBody>
      </p:sp>
    </p:spTree>
    <p:extLst>
      <p:ext uri="{BB962C8B-B14F-4D97-AF65-F5344CB8AC3E}">
        <p14:creationId xmlns:p14="http://schemas.microsoft.com/office/powerpoint/2010/main" val="2415381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8F559F-AA85-4941-ABB8-D911306E8028}" type="datetimeFigureOut">
              <a:rPr lang="en-US" smtClean="0"/>
              <a:t>11/3/2019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B4DF65-EF60-41ED-B249-323AD87CE60F}" type="slidenum">
              <a:rPr lang="en-US" smtClean="0"/>
              <a:t>‹#›</a:t>
            </a:fld>
            <a:endParaRPr lang="en-US"/>
          </a:p>
        </p:txBody>
      </p:sp>
    </p:spTree>
    <p:extLst>
      <p:ext uri="{BB962C8B-B14F-4D97-AF65-F5344CB8AC3E}">
        <p14:creationId xmlns:p14="http://schemas.microsoft.com/office/powerpoint/2010/main" val="1577008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8F559F-AA85-4941-ABB8-D911306E8028}" type="datetimeFigureOut">
              <a:rPr lang="en-US" smtClean="0"/>
              <a:t>11/3/2019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B4DF65-EF60-41ED-B249-323AD87CE60F}" type="slidenum">
              <a:rPr lang="en-US" smtClean="0"/>
              <a:t>‹#›</a:t>
            </a:fld>
            <a:endParaRPr lang="en-US"/>
          </a:p>
        </p:txBody>
      </p:sp>
    </p:spTree>
    <p:extLst>
      <p:ext uri="{BB962C8B-B14F-4D97-AF65-F5344CB8AC3E}">
        <p14:creationId xmlns:p14="http://schemas.microsoft.com/office/powerpoint/2010/main" val="1758261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8F559F-AA85-4941-ABB8-D911306E8028}"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4DF65-EF60-41ED-B249-323AD87CE60F}" type="slidenum">
              <a:rPr lang="en-US" smtClean="0"/>
              <a:t>‹#›</a:t>
            </a:fld>
            <a:endParaRPr lang="en-US"/>
          </a:p>
        </p:txBody>
      </p:sp>
    </p:spTree>
    <p:extLst>
      <p:ext uri="{BB962C8B-B14F-4D97-AF65-F5344CB8AC3E}">
        <p14:creationId xmlns:p14="http://schemas.microsoft.com/office/powerpoint/2010/main" val="18967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8F559F-AA85-4941-ABB8-D911306E8028}"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4DF65-EF60-41ED-B249-323AD87CE60F}" type="slidenum">
              <a:rPr lang="en-US" smtClean="0"/>
              <a:t>‹#›</a:t>
            </a:fld>
            <a:endParaRPr lang="en-US"/>
          </a:p>
        </p:txBody>
      </p:sp>
    </p:spTree>
    <p:extLst>
      <p:ext uri="{BB962C8B-B14F-4D97-AF65-F5344CB8AC3E}">
        <p14:creationId xmlns:p14="http://schemas.microsoft.com/office/powerpoint/2010/main" val="3704588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8F559F-AA85-4941-ABB8-D911306E8028}" type="datetimeFigureOut">
              <a:rPr lang="en-US" smtClean="0"/>
              <a:t>11/3/2019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B4DF65-EF60-41ED-B249-323AD87CE60F}" type="slidenum">
              <a:rPr lang="en-US" smtClean="0"/>
              <a:t>‹#›</a:t>
            </a:fld>
            <a:endParaRPr lang="en-US"/>
          </a:p>
        </p:txBody>
      </p:sp>
    </p:spTree>
    <p:extLst>
      <p:ext uri="{BB962C8B-B14F-4D97-AF65-F5344CB8AC3E}">
        <p14:creationId xmlns:p14="http://schemas.microsoft.com/office/powerpoint/2010/main" val="941480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Quality_control" TargetMode="External"/><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Quality_control" TargetMode="External"/><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Quality_control"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4680" y="1286456"/>
            <a:ext cx="11517330" cy="954107"/>
          </a:xfrm>
          <a:prstGeom prst="rect">
            <a:avLst/>
          </a:prstGeom>
        </p:spPr>
        <p:txBody>
          <a:bodyPr wrap="square">
            <a:spAutoFit/>
          </a:bodyPr>
          <a:lstStyle/>
          <a:p>
            <a:pPr algn="ctr"/>
            <a:r>
              <a:rPr lang="en-US" sz="2800" dirty="0">
                <a:latin typeface="Arial" panose="020B0604020202020204" pitchFamily="34" charset="0"/>
                <a:cs typeface="Arial" panose="020B0604020202020204" pitchFamily="34" charset="0"/>
              </a:rPr>
              <a:t>Genome-wide DNA methylation analysis uncovers novel epigenetic changes in human atrial fibrillation</a:t>
            </a:r>
            <a:endParaRPr lang="en-US" sz="4800" dirty="0">
              <a:latin typeface="Arial" panose="020B0604020202020204" pitchFamily="34" charset="0"/>
              <a:cs typeface="Arial" panose="020B0604020202020204" pitchFamily="34" charset="0"/>
            </a:endParaRPr>
          </a:p>
        </p:txBody>
      </p:sp>
      <p:sp>
        <p:nvSpPr>
          <p:cNvPr id="3" name="Title 1"/>
          <p:cNvSpPr txBox="1">
            <a:spLocks/>
          </p:cNvSpPr>
          <p:nvPr/>
        </p:nvSpPr>
        <p:spPr>
          <a:xfrm>
            <a:off x="1715949" y="3399906"/>
            <a:ext cx="8229600" cy="246888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2000" dirty="0" smtClean="0">
              <a:latin typeface="Arial" panose="020B0604020202020204" pitchFamily="34" charset="0"/>
              <a:ea typeface="+mn-ea"/>
              <a:cs typeface="Arial" panose="020B0604020202020204" pitchFamily="34" charset="0"/>
            </a:endParaRPr>
          </a:p>
          <a:p>
            <a:r>
              <a:rPr lang="en-US" sz="2000" dirty="0" smtClean="0">
                <a:latin typeface="Arial" panose="020B0604020202020204" pitchFamily="34" charset="0"/>
                <a:ea typeface="+mn-ea"/>
                <a:cs typeface="Arial" panose="020B0604020202020204" pitchFamily="34" charset="0"/>
              </a:rPr>
              <a:t>Dr. </a:t>
            </a:r>
            <a:r>
              <a:rPr lang="en-US" sz="2000" dirty="0" smtClean="0">
                <a:latin typeface="Arial" panose="020B0604020202020204" pitchFamily="34" charset="0"/>
                <a:cs typeface="Arial" panose="020B0604020202020204" pitchFamily="34" charset="0"/>
              </a:rPr>
              <a:t>Michael Caldwell </a:t>
            </a:r>
          </a:p>
          <a:p>
            <a:r>
              <a:rPr lang="en-US" sz="2000" dirty="0" smtClean="0">
                <a:latin typeface="Arial" panose="020B0604020202020204" pitchFamily="34" charset="0"/>
                <a:ea typeface="+mn-ea"/>
                <a:cs typeface="Arial" panose="020B0604020202020204" pitchFamily="34" charset="0"/>
              </a:rPr>
              <a:t>Dr. Ingrid </a:t>
            </a:r>
            <a:r>
              <a:rPr lang="en-US" sz="2000" dirty="0">
                <a:latin typeface="Arial" panose="020B0604020202020204" pitchFamily="34" charset="0"/>
                <a:cs typeface="Arial" panose="020B0604020202020204" pitchFamily="34" charset="0"/>
              </a:rPr>
              <a:t>Glurich</a:t>
            </a:r>
            <a:endParaRPr lang="en-US" sz="2000" dirty="0" smtClean="0">
              <a:latin typeface="Arial" panose="020B0604020202020204" pitchFamily="34" charset="0"/>
              <a:ea typeface="+mn-ea"/>
              <a:cs typeface="Arial" panose="020B0604020202020204" pitchFamily="34" charset="0"/>
            </a:endParaRPr>
          </a:p>
          <a:p>
            <a:r>
              <a:rPr lang="en-US" sz="2000" dirty="0" smtClean="0">
                <a:latin typeface="Arial" panose="020B0604020202020204" pitchFamily="34" charset="0"/>
                <a:ea typeface="+mn-ea"/>
                <a:cs typeface="Arial" panose="020B0604020202020204" pitchFamily="34" charset="0"/>
              </a:rPr>
              <a:t>Dr. Steven Schrodi</a:t>
            </a:r>
          </a:p>
          <a:p>
            <a:r>
              <a:rPr lang="en-US" sz="2000" dirty="0" smtClean="0">
                <a:latin typeface="Arial" panose="020B0604020202020204" pitchFamily="34" charset="0"/>
                <a:ea typeface="+mn-ea"/>
                <a:cs typeface="Arial" panose="020B0604020202020204" pitchFamily="34" charset="0"/>
              </a:rPr>
              <a:t>Dr</a:t>
            </a:r>
            <a:r>
              <a:rPr lang="en-US" sz="2000" dirty="0">
                <a:latin typeface="Arial" panose="020B0604020202020204" pitchFamily="34" charset="0"/>
                <a:ea typeface="+mn-ea"/>
                <a:cs typeface="Arial" panose="020B0604020202020204" pitchFamily="34" charset="0"/>
              </a:rPr>
              <a:t>. Shicheng Guo</a:t>
            </a:r>
          </a:p>
          <a:p>
            <a:endParaRPr lang="en-US" sz="2000" dirty="0">
              <a:latin typeface="Arial" panose="020B0604020202020204" pitchFamily="34" charset="0"/>
              <a:ea typeface="+mn-ea"/>
              <a:cs typeface="Arial" panose="020B0604020202020204" pitchFamily="34" charset="0"/>
            </a:endParaRPr>
          </a:p>
          <a:p>
            <a:r>
              <a:rPr lang="en-US" sz="2000" dirty="0">
                <a:latin typeface="Arial" panose="020B0604020202020204" pitchFamily="34" charset="0"/>
                <a:ea typeface="+mn-ea"/>
                <a:cs typeface="Arial" panose="020B0604020202020204" pitchFamily="34" charset="0"/>
              </a:rPr>
              <a:t>Center for Precision Medicine Research</a:t>
            </a:r>
          </a:p>
          <a:p>
            <a:r>
              <a:rPr lang="en-US" sz="2000" dirty="0">
                <a:latin typeface="Arial" panose="020B0604020202020204" pitchFamily="34" charset="0"/>
                <a:ea typeface="+mn-ea"/>
                <a:cs typeface="Arial" panose="020B0604020202020204" pitchFamily="34" charset="0"/>
              </a:rPr>
              <a:t>Marshfield Clinic Research </a:t>
            </a:r>
            <a:r>
              <a:rPr lang="en-US" sz="2000" dirty="0" smtClean="0">
                <a:latin typeface="Arial" panose="020B0604020202020204" pitchFamily="34" charset="0"/>
                <a:ea typeface="+mn-ea"/>
                <a:cs typeface="Arial" panose="020B0604020202020204" pitchFamily="34" charset="0"/>
              </a:rPr>
              <a:t>Institute</a:t>
            </a:r>
          </a:p>
          <a:p>
            <a:endParaRPr lang="en-US" sz="2000" dirty="0">
              <a:latin typeface="Arial" panose="020B0604020202020204" pitchFamily="34" charset="0"/>
              <a:ea typeface="+mn-ea"/>
              <a:cs typeface="Arial" panose="020B0604020202020204" pitchFamily="34" charset="0"/>
            </a:endParaRPr>
          </a:p>
          <a:p>
            <a:r>
              <a:rPr lang="en-US" sz="2000" dirty="0" smtClean="0">
                <a:latin typeface="Arial" panose="020B0604020202020204" pitchFamily="34" charset="0"/>
                <a:ea typeface="+mn-ea"/>
                <a:cs typeface="Arial" panose="020B0604020202020204" pitchFamily="34" charset="0"/>
              </a:rPr>
              <a:t>07/19/2019</a:t>
            </a:r>
            <a:endParaRPr lang="en-US" sz="2000" dirty="0">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665044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1275" y="222428"/>
            <a:ext cx="11517330" cy="1200329"/>
          </a:xfrm>
          <a:prstGeom prst="rect">
            <a:avLst/>
          </a:prstGeom>
        </p:spPr>
        <p:txBody>
          <a:bodyPr wrap="square">
            <a:spAutoFit/>
          </a:bodyPr>
          <a:lstStyle/>
          <a:p>
            <a:pPr algn="ctr"/>
            <a:r>
              <a:rPr lang="en-US" sz="3600" dirty="0" smtClean="0">
                <a:latin typeface="Arial" panose="020B0604020202020204" pitchFamily="34" charset="0"/>
                <a:cs typeface="Arial" panose="020B0604020202020204" pitchFamily="34" charset="0"/>
              </a:rPr>
              <a:t>Genome-wide DNA methylation analysis between AF and normal control</a:t>
            </a:r>
            <a:endParaRPr lang="en-US" sz="6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rotWithShape="1">
          <a:blip r:embed="rId2"/>
          <a:srcRect l="748" t="6609" r="3102"/>
          <a:stretch/>
        </p:blipFill>
        <p:spPr>
          <a:xfrm>
            <a:off x="619125" y="1800224"/>
            <a:ext cx="5130342" cy="4813657"/>
          </a:xfrm>
          <a:prstGeom prst="rect">
            <a:avLst/>
          </a:prstGeom>
        </p:spPr>
      </p:pic>
      <p:pic>
        <p:nvPicPr>
          <p:cNvPr id="6" name="Picture 5"/>
          <p:cNvPicPr>
            <a:picLocks noChangeAspect="1"/>
          </p:cNvPicPr>
          <p:nvPr/>
        </p:nvPicPr>
        <p:blipFill>
          <a:blip r:embed="rId3"/>
          <a:stretch>
            <a:fillRect/>
          </a:stretch>
        </p:blipFill>
        <p:spPr>
          <a:xfrm>
            <a:off x="6087634" y="1605281"/>
            <a:ext cx="5170916" cy="5008600"/>
          </a:xfrm>
          <a:prstGeom prst="rect">
            <a:avLst/>
          </a:prstGeom>
        </p:spPr>
      </p:pic>
      <p:sp>
        <p:nvSpPr>
          <p:cNvPr id="7" name="Oval 6"/>
          <p:cNvSpPr/>
          <p:nvPr/>
        </p:nvSpPr>
        <p:spPr>
          <a:xfrm rot="2478839">
            <a:off x="9051588" y="2075951"/>
            <a:ext cx="495300" cy="867250"/>
          </a:xfrm>
          <a:prstGeom prst="ellipse">
            <a:avLst/>
          </a:prstGeom>
          <a:noFill/>
          <a:ln>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flipV="1">
            <a:off x="1238250" y="3076575"/>
            <a:ext cx="4511217" cy="28575"/>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137467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29369" y="1619250"/>
            <a:ext cx="8586891" cy="4620841"/>
          </a:xfrm>
          <a:prstGeom prst="rect">
            <a:avLst/>
          </a:prstGeom>
        </p:spPr>
      </p:pic>
      <p:sp>
        <p:nvSpPr>
          <p:cNvPr id="3" name="Rectangle 2"/>
          <p:cNvSpPr/>
          <p:nvPr/>
        </p:nvSpPr>
        <p:spPr>
          <a:xfrm>
            <a:off x="364150" y="270053"/>
            <a:ext cx="11517330" cy="1077218"/>
          </a:xfrm>
          <a:prstGeom prst="rect">
            <a:avLst/>
          </a:prstGeom>
        </p:spPr>
        <p:txBody>
          <a:bodyPr wrap="square">
            <a:spAutoFit/>
          </a:bodyPr>
          <a:lstStyle/>
          <a:p>
            <a:pPr algn="ctr"/>
            <a:r>
              <a:rPr lang="en-US" sz="3200" dirty="0" smtClean="0">
                <a:latin typeface="Arial" panose="020B0604020202020204" pitchFamily="34" charset="0"/>
                <a:cs typeface="Arial" panose="020B0604020202020204" pitchFamily="34" charset="0"/>
              </a:rPr>
              <a:t>Table 1. Significant differential methylation loci between 24 case and 24 control</a:t>
            </a:r>
            <a:endParaRPr lang="en-US" sz="5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1841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1600" y="1315477"/>
            <a:ext cx="2970341" cy="2686051"/>
          </a:xfrm>
          <a:prstGeom prst="rect">
            <a:avLst/>
          </a:prstGeom>
        </p:spPr>
      </p:pic>
      <p:pic>
        <p:nvPicPr>
          <p:cNvPr id="3" name="Picture 2"/>
          <p:cNvPicPr>
            <a:picLocks noChangeAspect="1"/>
          </p:cNvPicPr>
          <p:nvPr/>
        </p:nvPicPr>
        <p:blipFill>
          <a:blip r:embed="rId3"/>
          <a:stretch>
            <a:fillRect/>
          </a:stretch>
        </p:blipFill>
        <p:spPr>
          <a:xfrm>
            <a:off x="3173413" y="1315477"/>
            <a:ext cx="2771752" cy="2787651"/>
          </a:xfrm>
          <a:prstGeom prst="rect">
            <a:avLst/>
          </a:prstGeom>
        </p:spPr>
      </p:pic>
      <p:pic>
        <p:nvPicPr>
          <p:cNvPr id="4" name="Picture 3"/>
          <p:cNvPicPr>
            <a:picLocks noChangeAspect="1"/>
          </p:cNvPicPr>
          <p:nvPr/>
        </p:nvPicPr>
        <p:blipFill>
          <a:blip r:embed="rId4"/>
          <a:stretch>
            <a:fillRect/>
          </a:stretch>
        </p:blipFill>
        <p:spPr>
          <a:xfrm>
            <a:off x="6046637" y="1315476"/>
            <a:ext cx="2817979" cy="2686051"/>
          </a:xfrm>
          <a:prstGeom prst="rect">
            <a:avLst/>
          </a:prstGeom>
        </p:spPr>
      </p:pic>
      <p:pic>
        <p:nvPicPr>
          <p:cNvPr id="5" name="Picture 4"/>
          <p:cNvPicPr>
            <a:picLocks noChangeAspect="1"/>
          </p:cNvPicPr>
          <p:nvPr/>
        </p:nvPicPr>
        <p:blipFill>
          <a:blip r:embed="rId5"/>
          <a:stretch>
            <a:fillRect/>
          </a:stretch>
        </p:blipFill>
        <p:spPr>
          <a:xfrm>
            <a:off x="9175475" y="1098094"/>
            <a:ext cx="2997312" cy="2750879"/>
          </a:xfrm>
          <a:prstGeom prst="rect">
            <a:avLst/>
          </a:prstGeom>
        </p:spPr>
      </p:pic>
      <p:pic>
        <p:nvPicPr>
          <p:cNvPr id="6" name="Picture 5"/>
          <p:cNvPicPr>
            <a:picLocks noChangeAspect="1"/>
          </p:cNvPicPr>
          <p:nvPr/>
        </p:nvPicPr>
        <p:blipFill>
          <a:blip r:embed="rId6"/>
          <a:stretch>
            <a:fillRect/>
          </a:stretch>
        </p:blipFill>
        <p:spPr>
          <a:xfrm>
            <a:off x="308951" y="4255528"/>
            <a:ext cx="2555638" cy="2532062"/>
          </a:xfrm>
          <a:prstGeom prst="rect">
            <a:avLst/>
          </a:prstGeom>
        </p:spPr>
      </p:pic>
      <p:sp>
        <p:nvSpPr>
          <p:cNvPr id="7" name="Rectangle 6"/>
          <p:cNvSpPr/>
          <p:nvPr/>
        </p:nvSpPr>
        <p:spPr>
          <a:xfrm>
            <a:off x="887700" y="4331727"/>
            <a:ext cx="912429" cy="369332"/>
          </a:xfrm>
          <a:prstGeom prst="rect">
            <a:avLst/>
          </a:prstGeom>
        </p:spPr>
        <p:txBody>
          <a:bodyPr wrap="none">
            <a:spAutoFit/>
          </a:bodyPr>
          <a:lstStyle/>
          <a:p>
            <a:r>
              <a:rPr lang="en-US" dirty="0" smtClean="0"/>
              <a:t>PLXNB1</a:t>
            </a:r>
          </a:p>
        </p:txBody>
      </p:sp>
      <p:pic>
        <p:nvPicPr>
          <p:cNvPr id="8" name="Picture 7"/>
          <p:cNvPicPr>
            <a:picLocks noChangeAspect="1"/>
          </p:cNvPicPr>
          <p:nvPr/>
        </p:nvPicPr>
        <p:blipFill>
          <a:blip r:embed="rId7"/>
          <a:stretch>
            <a:fillRect/>
          </a:stretch>
        </p:blipFill>
        <p:spPr>
          <a:xfrm>
            <a:off x="3173413" y="3976128"/>
            <a:ext cx="2678103" cy="2880518"/>
          </a:xfrm>
          <a:prstGeom prst="rect">
            <a:avLst/>
          </a:prstGeom>
        </p:spPr>
      </p:pic>
      <p:pic>
        <p:nvPicPr>
          <p:cNvPr id="9" name="Picture 8"/>
          <p:cNvPicPr>
            <a:picLocks noChangeAspect="1"/>
          </p:cNvPicPr>
          <p:nvPr/>
        </p:nvPicPr>
        <p:blipFill>
          <a:blip r:embed="rId8"/>
          <a:stretch>
            <a:fillRect/>
          </a:stretch>
        </p:blipFill>
        <p:spPr>
          <a:xfrm>
            <a:off x="6307304" y="4223811"/>
            <a:ext cx="2557312" cy="2519566"/>
          </a:xfrm>
          <a:prstGeom prst="rect">
            <a:avLst/>
          </a:prstGeom>
        </p:spPr>
      </p:pic>
      <p:pic>
        <p:nvPicPr>
          <p:cNvPr id="10" name="Picture 9"/>
          <p:cNvPicPr>
            <a:picLocks noChangeAspect="1"/>
          </p:cNvPicPr>
          <p:nvPr/>
        </p:nvPicPr>
        <p:blipFill>
          <a:blip r:embed="rId9"/>
          <a:stretch>
            <a:fillRect/>
          </a:stretch>
        </p:blipFill>
        <p:spPr>
          <a:xfrm>
            <a:off x="9037564" y="3814215"/>
            <a:ext cx="2962275" cy="3005362"/>
          </a:xfrm>
          <a:prstGeom prst="rect">
            <a:avLst/>
          </a:prstGeom>
        </p:spPr>
      </p:pic>
      <p:sp>
        <p:nvSpPr>
          <p:cNvPr id="11" name="Rectangle 10"/>
          <p:cNvSpPr/>
          <p:nvPr/>
        </p:nvSpPr>
        <p:spPr>
          <a:xfrm>
            <a:off x="3480708" y="4255528"/>
            <a:ext cx="891591" cy="369332"/>
          </a:xfrm>
          <a:prstGeom prst="rect">
            <a:avLst/>
          </a:prstGeom>
        </p:spPr>
        <p:txBody>
          <a:bodyPr wrap="none">
            <a:spAutoFit/>
          </a:bodyPr>
          <a:lstStyle/>
          <a:p>
            <a:r>
              <a:rPr lang="en-US" dirty="0" smtClean="0"/>
              <a:t>S100A8</a:t>
            </a:r>
          </a:p>
        </p:txBody>
      </p:sp>
      <p:sp>
        <p:nvSpPr>
          <p:cNvPr id="12" name="Rectangle 11"/>
          <p:cNvSpPr/>
          <p:nvPr/>
        </p:nvSpPr>
        <p:spPr>
          <a:xfrm>
            <a:off x="5982482" y="4267745"/>
            <a:ext cx="1075936" cy="369332"/>
          </a:xfrm>
          <a:prstGeom prst="rect">
            <a:avLst/>
          </a:prstGeom>
        </p:spPr>
        <p:txBody>
          <a:bodyPr wrap="none">
            <a:spAutoFit/>
          </a:bodyPr>
          <a:lstStyle/>
          <a:p>
            <a:r>
              <a:rPr lang="en-US" dirty="0" smtClean="0"/>
              <a:t>SERPINF2</a:t>
            </a:r>
          </a:p>
        </p:txBody>
      </p:sp>
      <p:sp>
        <p:nvSpPr>
          <p:cNvPr id="13" name="Rectangle 12"/>
          <p:cNvSpPr/>
          <p:nvPr/>
        </p:nvSpPr>
        <p:spPr>
          <a:xfrm>
            <a:off x="9037564" y="4319576"/>
            <a:ext cx="629660" cy="369332"/>
          </a:xfrm>
          <a:prstGeom prst="rect">
            <a:avLst/>
          </a:prstGeom>
        </p:spPr>
        <p:txBody>
          <a:bodyPr wrap="none">
            <a:spAutoFit/>
          </a:bodyPr>
          <a:lstStyle/>
          <a:p>
            <a:r>
              <a:rPr lang="en-US" dirty="0" smtClean="0"/>
              <a:t>SYT4</a:t>
            </a:r>
          </a:p>
        </p:txBody>
      </p:sp>
      <p:sp>
        <p:nvSpPr>
          <p:cNvPr id="14" name="Rectangle 13"/>
          <p:cNvSpPr/>
          <p:nvPr/>
        </p:nvSpPr>
        <p:spPr>
          <a:xfrm>
            <a:off x="470999" y="1092712"/>
            <a:ext cx="591829" cy="369332"/>
          </a:xfrm>
          <a:prstGeom prst="rect">
            <a:avLst/>
          </a:prstGeom>
        </p:spPr>
        <p:txBody>
          <a:bodyPr wrap="square">
            <a:spAutoFit/>
          </a:bodyPr>
          <a:lstStyle/>
          <a:p>
            <a:r>
              <a:rPr lang="en-US" dirty="0" smtClean="0"/>
              <a:t>ENG</a:t>
            </a:r>
          </a:p>
        </p:txBody>
      </p:sp>
      <p:sp>
        <p:nvSpPr>
          <p:cNvPr id="15" name="Rectangle 14"/>
          <p:cNvSpPr/>
          <p:nvPr/>
        </p:nvSpPr>
        <p:spPr>
          <a:xfrm>
            <a:off x="3553062" y="1054611"/>
            <a:ext cx="781426" cy="369332"/>
          </a:xfrm>
          <a:prstGeom prst="rect">
            <a:avLst/>
          </a:prstGeom>
        </p:spPr>
        <p:txBody>
          <a:bodyPr wrap="square">
            <a:spAutoFit/>
          </a:bodyPr>
          <a:lstStyle/>
          <a:p>
            <a:r>
              <a:rPr lang="en-US" dirty="0" smtClean="0"/>
              <a:t>FGFR3</a:t>
            </a:r>
          </a:p>
        </p:txBody>
      </p:sp>
      <p:sp>
        <p:nvSpPr>
          <p:cNvPr id="16" name="Rectangle 15"/>
          <p:cNvSpPr/>
          <p:nvPr/>
        </p:nvSpPr>
        <p:spPr>
          <a:xfrm>
            <a:off x="9441841" y="1207525"/>
            <a:ext cx="1137203" cy="369332"/>
          </a:xfrm>
          <a:prstGeom prst="rect">
            <a:avLst/>
          </a:prstGeom>
        </p:spPr>
        <p:txBody>
          <a:bodyPr wrap="square">
            <a:spAutoFit/>
          </a:bodyPr>
          <a:lstStyle/>
          <a:p>
            <a:r>
              <a:rPr lang="en-US" dirty="0" smtClean="0"/>
              <a:t>PEX10</a:t>
            </a:r>
          </a:p>
        </p:txBody>
      </p:sp>
      <p:sp>
        <p:nvSpPr>
          <p:cNvPr id="17" name="Rectangle 16"/>
          <p:cNvSpPr/>
          <p:nvPr/>
        </p:nvSpPr>
        <p:spPr>
          <a:xfrm>
            <a:off x="6685030" y="1188477"/>
            <a:ext cx="746776" cy="369332"/>
          </a:xfrm>
          <a:prstGeom prst="rect">
            <a:avLst/>
          </a:prstGeom>
        </p:spPr>
        <p:txBody>
          <a:bodyPr wrap="square">
            <a:spAutoFit/>
          </a:bodyPr>
          <a:lstStyle/>
          <a:p>
            <a:r>
              <a:rPr lang="en-US" dirty="0" smtClean="0"/>
              <a:t>GLB1</a:t>
            </a:r>
          </a:p>
        </p:txBody>
      </p:sp>
      <p:sp>
        <p:nvSpPr>
          <p:cNvPr id="18" name="Rectangle 17"/>
          <p:cNvSpPr/>
          <p:nvPr/>
        </p:nvSpPr>
        <p:spPr>
          <a:xfrm>
            <a:off x="582687" y="13552"/>
            <a:ext cx="10978700" cy="830997"/>
          </a:xfrm>
          <a:prstGeom prst="rect">
            <a:avLst/>
          </a:prstGeom>
        </p:spPr>
        <p:txBody>
          <a:bodyPr wrap="square">
            <a:spAutoFit/>
          </a:bodyPr>
          <a:lstStyle/>
          <a:p>
            <a:pPr algn="ctr"/>
            <a:r>
              <a:rPr lang="en-US" sz="2400" dirty="0">
                <a:latin typeface="Arial" panose="020B0604020202020204" pitchFamily="34" charset="0"/>
                <a:cs typeface="Arial" panose="020B0604020202020204" pitchFamily="34" charset="0"/>
              </a:rPr>
              <a:t>Genome-wide DNA methylation analysis uncovers novel Interaction Hotspots</a:t>
            </a:r>
            <a:r>
              <a:rPr 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in human atrial </a:t>
            </a:r>
            <a:r>
              <a:rPr lang="en-US" sz="2400" dirty="0">
                <a:latin typeface="Arial" panose="020B0604020202020204" pitchFamily="34" charset="0"/>
                <a:cs typeface="Arial" panose="020B0604020202020204" pitchFamily="34" charset="0"/>
              </a:rPr>
              <a:t>fibrillation</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2196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1275" y="222428"/>
            <a:ext cx="11517330" cy="1200329"/>
          </a:xfrm>
          <a:prstGeom prst="rect">
            <a:avLst/>
          </a:prstGeom>
        </p:spPr>
        <p:txBody>
          <a:bodyPr wrap="square">
            <a:spAutoFit/>
          </a:bodyPr>
          <a:lstStyle/>
          <a:p>
            <a:pPr algn="ctr"/>
            <a:r>
              <a:rPr lang="en-US" sz="3600" dirty="0" smtClean="0">
                <a:latin typeface="Arial" panose="020B0604020202020204" pitchFamily="34" charset="0"/>
                <a:cs typeface="Arial" panose="020B0604020202020204" pitchFamily="34" charset="0"/>
              </a:rPr>
              <a:t>Genome-wide DNA methylation analysis </a:t>
            </a:r>
            <a:r>
              <a:rPr lang="en-US" sz="3600" dirty="0" smtClean="0">
                <a:latin typeface="Arial" panose="020B0604020202020204" pitchFamily="34" charset="0"/>
                <a:cs typeface="Arial" panose="020B0604020202020204" pitchFamily="34" charset="0"/>
              </a:rPr>
              <a:t>between younger and older samples</a:t>
            </a:r>
            <a:endParaRPr lang="en-US" sz="60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rotWithShape="1">
          <a:blip r:embed="rId2"/>
          <a:srcRect l="671" t="2451"/>
          <a:stretch/>
        </p:blipFill>
        <p:spPr>
          <a:xfrm>
            <a:off x="0" y="1767197"/>
            <a:ext cx="5462761" cy="5090803"/>
          </a:xfrm>
          <a:prstGeom prst="rect">
            <a:avLst/>
          </a:prstGeom>
        </p:spPr>
      </p:pic>
      <p:sp>
        <p:nvSpPr>
          <p:cNvPr id="2" name="Rectangle 1"/>
          <p:cNvSpPr/>
          <p:nvPr/>
        </p:nvSpPr>
        <p:spPr>
          <a:xfrm>
            <a:off x="2494575" y="1929368"/>
            <a:ext cx="1051891" cy="369332"/>
          </a:xfrm>
          <a:prstGeom prst="rect">
            <a:avLst/>
          </a:prstGeom>
        </p:spPr>
        <p:txBody>
          <a:bodyPr wrap="none">
            <a:spAutoFit/>
          </a:bodyPr>
          <a:lstStyle/>
          <a:p>
            <a:r>
              <a:rPr lang="en-US" dirty="0" smtClean="0"/>
              <a:t>238 DMC</a:t>
            </a:r>
            <a:endParaRPr lang="en-US" dirty="0"/>
          </a:p>
        </p:txBody>
      </p:sp>
      <p:pic>
        <p:nvPicPr>
          <p:cNvPr id="5" name="Picture 4"/>
          <p:cNvPicPr>
            <a:picLocks noChangeAspect="1"/>
          </p:cNvPicPr>
          <p:nvPr/>
        </p:nvPicPr>
        <p:blipFill>
          <a:blip r:embed="rId3"/>
          <a:stretch>
            <a:fillRect/>
          </a:stretch>
        </p:blipFill>
        <p:spPr>
          <a:xfrm>
            <a:off x="5979940" y="1664056"/>
            <a:ext cx="5182948" cy="4958993"/>
          </a:xfrm>
          <a:prstGeom prst="rect">
            <a:avLst/>
          </a:prstGeom>
        </p:spPr>
      </p:pic>
      <p:sp>
        <p:nvSpPr>
          <p:cNvPr id="6" name="Oval 5"/>
          <p:cNvSpPr/>
          <p:nvPr/>
        </p:nvSpPr>
        <p:spPr>
          <a:xfrm rot="2347790">
            <a:off x="9207500" y="1925283"/>
            <a:ext cx="812800" cy="877332"/>
          </a:xfrm>
          <a:prstGeom prst="ellipse">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654050" y="3587751"/>
            <a:ext cx="4808711" cy="6349"/>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153378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05157" y="271195"/>
            <a:ext cx="10266218" cy="954107"/>
          </a:xfrm>
          <a:prstGeom prst="rect">
            <a:avLst/>
          </a:prstGeom>
        </p:spPr>
        <p:txBody>
          <a:bodyPr wrap="square">
            <a:spAutoFit/>
          </a:bodyPr>
          <a:lstStyle/>
          <a:p>
            <a:pPr algn="ctr"/>
            <a:r>
              <a:rPr lang="en-US" sz="2800" b="1" dirty="0">
                <a:latin typeface="Arial" panose="020B0604020202020204" pitchFamily="34" charset="0"/>
                <a:ea typeface="Times New Roman" panose="02020603050405020304" pitchFamily="18" charset="0"/>
              </a:rPr>
              <a:t>Methylation age estimation reveals accelerated aging of atrial fibrillation </a:t>
            </a:r>
            <a:endParaRPr lang="en-US" sz="3200" dirty="0">
              <a:effectLst/>
              <a:latin typeface="Times New Roman" panose="02020603050405020304" pitchFamily="18" charset="0"/>
              <a:ea typeface="Times New Roman" panose="02020603050405020304" pitchFamily="18" charset="0"/>
            </a:endParaRPr>
          </a:p>
        </p:txBody>
      </p:sp>
      <p:sp>
        <p:nvSpPr>
          <p:cNvPr id="4" name="Rectangle 1"/>
          <p:cNvSpPr>
            <a:spLocks noChangeArrowheads="1"/>
          </p:cNvSpPr>
          <p:nvPr/>
        </p:nvSpPr>
        <p:spPr bwMode="auto">
          <a:xfrm>
            <a:off x="440574" y="6078081"/>
            <a:ext cx="7966826"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00"/>
                </a:solidFill>
                <a:effectLst/>
                <a:latin typeface="Arial Black" panose="020B0A04020102020204" pitchFamily="34" charset="0"/>
                <a:cs typeface="Arial" panose="020B0604020202020204" pitchFamily="34" charset="0"/>
              </a:rPr>
              <a:t>Kruskal</a:t>
            </a:r>
            <a:r>
              <a:rPr kumimoji="0" lang="en-US" altLang="en-US" b="0" i="0" u="none" strike="noStrike" cap="none" normalizeH="0" baseline="0" dirty="0" smtClean="0">
                <a:ln>
                  <a:noFill/>
                </a:ln>
                <a:solidFill>
                  <a:srgbClr val="000000"/>
                </a:solidFill>
                <a:effectLst/>
                <a:latin typeface="Arial Black" panose="020B0A04020102020204" pitchFamily="34" charset="0"/>
                <a:cs typeface="Arial" panose="020B0604020202020204" pitchFamily="34" charset="0"/>
              </a:rPr>
              <a:t>-Wallis rank sum test data: </a:t>
            </a:r>
            <a:r>
              <a:rPr kumimoji="0" lang="en-US" altLang="en-US" b="0" i="0" u="none" strike="noStrike" cap="none" normalizeH="0" baseline="0" dirty="0" err="1" smtClean="0">
                <a:ln>
                  <a:noFill/>
                </a:ln>
                <a:solidFill>
                  <a:srgbClr val="000000"/>
                </a:solidFill>
                <a:effectLst/>
                <a:latin typeface="Arial Black" panose="020B0A04020102020204" pitchFamily="34" charset="0"/>
                <a:cs typeface="Arial" panose="020B0604020202020204" pitchFamily="34" charset="0"/>
              </a:rPr>
              <a:t>DNAmAge_Norm</a:t>
            </a:r>
            <a:r>
              <a:rPr kumimoji="0" lang="en-US" altLang="en-US" b="0" i="0" u="none" strike="noStrike" cap="none" normalizeH="0" baseline="0" dirty="0" smtClean="0">
                <a:ln>
                  <a:noFill/>
                </a:ln>
                <a:solidFill>
                  <a:srgbClr val="000000"/>
                </a:solidFill>
                <a:effectLst/>
                <a:latin typeface="Arial Black" panose="020B0A04020102020204" pitchFamily="34" charset="0"/>
                <a:cs typeface="Arial" panose="020B0604020202020204" pitchFamily="34" charset="0"/>
              </a:rPr>
              <a:t> by cmG1 </a:t>
            </a:r>
            <a:r>
              <a:rPr kumimoji="0" lang="en-US" altLang="en-US" b="0" i="0" u="none" strike="noStrike" cap="none" normalizeH="0" baseline="0" dirty="0" err="1" smtClean="0">
                <a:ln>
                  <a:noFill/>
                </a:ln>
                <a:solidFill>
                  <a:srgbClr val="000000"/>
                </a:solidFill>
                <a:effectLst/>
                <a:latin typeface="Arial Black" panose="020B0A04020102020204" pitchFamily="34" charset="0"/>
                <a:cs typeface="Arial" panose="020B0604020202020204" pitchFamily="34" charset="0"/>
              </a:rPr>
              <a:t>Kruskal</a:t>
            </a:r>
            <a:r>
              <a:rPr kumimoji="0" lang="en-US" altLang="en-US" b="0" i="0" u="none" strike="noStrike" cap="none" normalizeH="0" baseline="0" dirty="0" smtClean="0">
                <a:ln>
                  <a:noFill/>
                </a:ln>
                <a:solidFill>
                  <a:srgbClr val="000000"/>
                </a:solidFill>
                <a:effectLst/>
                <a:latin typeface="Arial Black" panose="020B0A04020102020204" pitchFamily="34" charset="0"/>
                <a:cs typeface="Arial" panose="020B0604020202020204" pitchFamily="34" charset="0"/>
              </a:rPr>
              <a:t>-Wallis chi-squared = 24.028, </a:t>
            </a:r>
            <a:r>
              <a:rPr kumimoji="0" lang="en-US" altLang="en-US" b="0" i="0" u="none" strike="noStrike" cap="none" normalizeH="0" baseline="0" dirty="0" err="1" smtClean="0">
                <a:ln>
                  <a:noFill/>
                </a:ln>
                <a:solidFill>
                  <a:srgbClr val="000000"/>
                </a:solidFill>
                <a:effectLst/>
                <a:latin typeface="Arial Black" panose="020B0A04020102020204" pitchFamily="34" charset="0"/>
                <a:cs typeface="Arial" panose="020B0604020202020204" pitchFamily="34" charset="0"/>
              </a:rPr>
              <a:t>df</a:t>
            </a:r>
            <a:r>
              <a:rPr kumimoji="0" lang="en-US" altLang="en-US" b="0" i="0" u="none" strike="noStrike" cap="none" normalizeH="0" baseline="0" dirty="0" smtClean="0">
                <a:ln>
                  <a:noFill/>
                </a:ln>
                <a:solidFill>
                  <a:srgbClr val="000000"/>
                </a:solidFill>
                <a:effectLst/>
                <a:latin typeface="Arial Black" panose="020B0A04020102020204" pitchFamily="34" charset="0"/>
                <a:cs typeface="Arial" panose="020B0604020202020204" pitchFamily="34" charset="0"/>
              </a:rPr>
              <a:t> = 3, p-value = </a:t>
            </a:r>
            <a:r>
              <a:rPr kumimoji="0" lang="en-US" altLang="en-US" b="0" i="0" u="none" strike="noStrike" cap="none" normalizeH="0" baseline="0" dirty="0" smtClean="0">
                <a:ln>
                  <a:noFill/>
                </a:ln>
                <a:solidFill>
                  <a:srgbClr val="000000"/>
                </a:solidFill>
                <a:effectLst/>
                <a:latin typeface="Arial Black" panose="020B0A04020102020204" pitchFamily="34" charset="0"/>
                <a:cs typeface="Arial" panose="020B0604020202020204" pitchFamily="34" charset="0"/>
              </a:rPr>
              <a:t>2.47x10</a:t>
            </a:r>
            <a:r>
              <a:rPr kumimoji="0" lang="en-US" altLang="en-US" b="0" i="0" u="none" strike="noStrike" cap="none" normalizeH="0" baseline="30000" dirty="0" smtClean="0">
                <a:ln>
                  <a:noFill/>
                </a:ln>
                <a:solidFill>
                  <a:srgbClr val="000000"/>
                </a:solidFill>
                <a:effectLst/>
                <a:latin typeface="Arial Black" panose="020B0A04020102020204" pitchFamily="34" charset="0"/>
                <a:cs typeface="Arial" panose="020B0604020202020204" pitchFamily="34" charset="0"/>
              </a:rPr>
              <a:t>-5</a:t>
            </a:r>
            <a:endParaRPr kumimoji="0" lang="en-US" altLang="en-US" sz="4000" b="0" i="0" u="none" strike="noStrike" cap="none" normalizeH="0" baseline="30000" dirty="0" smtClean="0">
              <a:ln>
                <a:noFill/>
              </a:ln>
              <a:solidFill>
                <a:schemeClr val="tx1"/>
              </a:solidFill>
              <a:effectLst/>
              <a:latin typeface="Arial Black" panose="020B0A04020102020204" pitchFamily="34" charset="0"/>
              <a:cs typeface="Arial" panose="020B0604020202020204" pitchFamily="34" charset="0"/>
            </a:endParaRPr>
          </a:p>
        </p:txBody>
      </p:sp>
      <p:pic>
        <p:nvPicPr>
          <p:cNvPr id="6" name="Picture 5"/>
          <p:cNvPicPr>
            <a:picLocks noChangeAspect="1"/>
          </p:cNvPicPr>
          <p:nvPr/>
        </p:nvPicPr>
        <p:blipFill rotWithShape="1">
          <a:blip r:embed="rId2"/>
          <a:srcRect t="10083" r="6767" b="7520"/>
          <a:stretch/>
        </p:blipFill>
        <p:spPr>
          <a:xfrm>
            <a:off x="7807660" y="1742411"/>
            <a:ext cx="2991722" cy="3732414"/>
          </a:xfrm>
          <a:prstGeom prst="rect">
            <a:avLst/>
          </a:prstGeom>
        </p:spPr>
      </p:pic>
      <p:pic>
        <p:nvPicPr>
          <p:cNvPr id="7" name="Picture 6"/>
          <p:cNvPicPr>
            <a:picLocks noChangeAspect="1"/>
          </p:cNvPicPr>
          <p:nvPr/>
        </p:nvPicPr>
        <p:blipFill rotWithShape="1">
          <a:blip r:embed="rId3"/>
          <a:srcRect l="261" t="9778" r="6856" b="8774"/>
          <a:stretch/>
        </p:blipFill>
        <p:spPr>
          <a:xfrm>
            <a:off x="763482" y="1778271"/>
            <a:ext cx="2952649" cy="3654989"/>
          </a:xfrm>
          <a:prstGeom prst="rect">
            <a:avLst/>
          </a:prstGeom>
        </p:spPr>
      </p:pic>
      <p:pic>
        <p:nvPicPr>
          <p:cNvPr id="8" name="Picture 7"/>
          <p:cNvPicPr>
            <a:picLocks noChangeAspect="1"/>
          </p:cNvPicPr>
          <p:nvPr/>
        </p:nvPicPr>
        <p:blipFill rotWithShape="1">
          <a:blip r:embed="rId4"/>
          <a:srcRect t="9835" r="5254" b="7972"/>
          <a:stretch/>
        </p:blipFill>
        <p:spPr>
          <a:xfrm>
            <a:off x="3916284" y="1778271"/>
            <a:ext cx="3673237" cy="3696629"/>
          </a:xfrm>
          <a:prstGeom prst="rect">
            <a:avLst/>
          </a:prstGeom>
        </p:spPr>
      </p:pic>
      <p:cxnSp>
        <p:nvCxnSpPr>
          <p:cNvPr id="9" name="Straight Arrow Connector 8"/>
          <p:cNvCxnSpPr/>
          <p:nvPr/>
        </p:nvCxnSpPr>
        <p:spPr>
          <a:xfrm flipH="1" flipV="1">
            <a:off x="5037513" y="3699164"/>
            <a:ext cx="382385" cy="507075"/>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6542117" y="4289368"/>
            <a:ext cx="382385" cy="507075"/>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9220395" y="4070464"/>
            <a:ext cx="813067" cy="725979"/>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7875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43035" y="1228794"/>
            <a:ext cx="11028527" cy="4932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In our study, we included 865,918 probes with 411 control probes initially. Methylation probe detection failure ratio ranges from 7.6x10</a:t>
            </a:r>
            <a:r>
              <a:rPr kumimoji="0" lang="en-US" altLang="en-US" sz="1600" b="0" i="0" u="none" strike="noStrike" cap="none" normalizeH="0" baseline="3000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 </a:t>
            </a:r>
            <a:r>
              <a:rPr kumimoji="0" lang="en-US" altLang="en-US" sz="16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to 2.2x10</a:t>
            </a:r>
            <a:r>
              <a:rPr kumimoji="0" lang="en-US" altLang="en-US" sz="1600" b="0" i="0" u="none" strike="noStrike" cap="none" normalizeH="0" baseline="3000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a:t>
            </a:r>
            <a:r>
              <a:rPr kumimoji="0" lang="en-US" altLang="en-US" sz="16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which is qualified enough for further statistical and bioinformatics analysis (</a:t>
            </a:r>
            <a:r>
              <a:rPr kumimoji="0" lang="en-US" altLang="en-US" sz="1600" b="0" i="0" u="none" strike="noStrike" cap="none" normalizeH="0" baseline="0" dirty="0" smtClean="0">
                <a:ln>
                  <a:noFill/>
                </a:ln>
                <a:solidFill>
                  <a:srgbClr val="7030A0"/>
                </a:solidFill>
                <a:effectLst/>
                <a:latin typeface="Arial" panose="020B0604020202020204" pitchFamily="34" charset="0"/>
                <a:ea typeface="Times New Roman" panose="02020603050405020304" pitchFamily="18" charset="0"/>
                <a:cs typeface="Arial" panose="020B0604020202020204" pitchFamily="34" charset="0"/>
              </a:rPr>
              <a:t>Table S1</a:t>
            </a:r>
            <a:r>
              <a:rPr kumimoji="0" lang="en-US" altLang="en-US" sz="16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We removed 120,390 probes whose detection p-value is not significant (N=1,057, P&gt;0.01) or including SNPs within probes (N=98,544) or high-missing ratio probes (N=712) or the probes have multiple genomic hits (N=11) and 17,075 probes within </a:t>
            </a:r>
            <a:r>
              <a:rPr kumimoji="0" lang="en-US" altLang="en-US" sz="1600" b="0" i="0" u="none" strike="noStrike" cap="none" normalizeH="0" baseline="0" dirty="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chrX</a:t>
            </a:r>
            <a:r>
              <a:rPr kumimoji="0" lang="en-US" altLang="en-US" sz="16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and </a:t>
            </a:r>
            <a:r>
              <a:rPr kumimoji="0" lang="en-US" altLang="en-US" sz="1600" b="0" i="0" u="none" strike="noStrike" cap="none" normalizeH="0" baseline="0" dirty="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chrY</a:t>
            </a:r>
            <a:r>
              <a:rPr kumimoji="0" lang="en-US" altLang="en-US" sz="16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Eventually, 745,528 probes were pass the quality control and went through the further analysis. BMIQ algorithm was applied for the inter-normalization as our previous study</a:t>
            </a:r>
            <a:r>
              <a:rPr kumimoji="0" lang="en-US" altLang="en-US" sz="1600" b="0" i="0" u="none" strike="noStrike" cap="none" normalizeH="0" baseline="3000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a:t>
            </a:r>
            <a:r>
              <a:rPr kumimoji="0" lang="en-US" altLang="en-US" sz="16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Through our dedicate study design and protocol, we didn’t observe batch effect with surrogate variable analysis (</a:t>
            </a:r>
            <a:r>
              <a:rPr kumimoji="0" lang="en-US" altLang="en-US" sz="1600" b="0" i="0" u="none" strike="noStrike" cap="none" normalizeH="0" baseline="0" dirty="0" smtClean="0">
                <a:ln>
                  <a:noFill/>
                </a:ln>
                <a:solidFill>
                  <a:srgbClr val="7030A0"/>
                </a:solidFill>
                <a:effectLst/>
                <a:latin typeface="Arial" panose="020B0604020202020204" pitchFamily="34" charset="0"/>
                <a:ea typeface="Times New Roman" panose="02020603050405020304" pitchFamily="18" charset="0"/>
                <a:cs typeface="Arial" panose="020B0604020202020204" pitchFamily="34" charset="0"/>
              </a:rPr>
              <a:t>Figure S1</a:t>
            </a:r>
            <a:r>
              <a:rPr kumimoji="0" lang="en-US" altLang="en-US" sz="16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We identified 2,614 differential methylation </a:t>
            </a:r>
            <a:r>
              <a:rPr kumimoji="0" lang="en-US" altLang="en-US" sz="1600" b="0" i="0" u="none" strike="noStrike" cap="none" normalizeH="0" baseline="0" dirty="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CpGs</a:t>
            </a:r>
            <a:r>
              <a:rPr kumimoji="0" lang="en-US" altLang="en-US" sz="16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between the PBMC derived from AF and health control (</a:t>
            </a:r>
            <a:r>
              <a:rPr kumimoji="0" lang="en-US" altLang="en-US" sz="1600" b="0" i="0" u="none" strike="noStrike" cap="none" normalizeH="0" baseline="0" dirty="0" smtClean="0">
                <a:ln>
                  <a:noFill/>
                </a:ln>
                <a:solidFill>
                  <a:srgbClr val="7030A0"/>
                </a:solidFill>
                <a:effectLst/>
                <a:latin typeface="Arial" panose="020B0604020202020204" pitchFamily="34" charset="0"/>
                <a:ea typeface="Times New Roman" panose="02020603050405020304" pitchFamily="18" charset="0"/>
                <a:cs typeface="Arial" panose="020B0604020202020204" pitchFamily="34" charset="0"/>
              </a:rPr>
              <a:t>Table S2</a:t>
            </a:r>
            <a:r>
              <a:rPr kumimoji="0" lang="en-US" altLang="en-US" sz="16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We also tried blood cell-type composition adjustment was conducted to remove cell type heterogeneity confounding as previous study</a:t>
            </a:r>
            <a:r>
              <a:rPr kumimoji="0" lang="en-US" altLang="en-US" sz="1600" b="0" i="0" u="none" strike="noStrike" cap="none" normalizeH="0" baseline="3000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3</a:t>
            </a:r>
            <a:r>
              <a:rPr kumimoji="0" lang="en-US" altLang="en-US" sz="16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We estimated and corrected the influence from the different cell-type contribution from CD8-T, CD4-T, NK, B-cell, Monocytes, Granulocyte (</a:t>
            </a:r>
            <a:r>
              <a:rPr kumimoji="0" lang="en-US" altLang="en-US" sz="1600" b="0" i="0" u="none" strike="noStrike" cap="none" normalizeH="0" baseline="0" dirty="0" smtClean="0">
                <a:ln>
                  <a:noFill/>
                </a:ln>
                <a:solidFill>
                  <a:srgbClr val="7030A0"/>
                </a:solidFill>
                <a:effectLst/>
                <a:latin typeface="Arial" panose="020B0604020202020204" pitchFamily="34" charset="0"/>
                <a:ea typeface="Times New Roman" panose="02020603050405020304" pitchFamily="18" charset="0"/>
                <a:cs typeface="Arial" panose="020B0604020202020204" pitchFamily="34" charset="0"/>
              </a:rPr>
              <a:t>Table S3). </a:t>
            </a:r>
            <a:r>
              <a:rPr kumimoji="0" lang="en-US" altLang="en-US" sz="16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We identified 29,167 DMCs with cell-type corrected methylation signals (</a:t>
            </a:r>
            <a:r>
              <a:rPr kumimoji="0" lang="en-US" altLang="en-US" sz="1600" b="0" i="0" u="none" strike="noStrike" cap="none" normalizeH="0" baseline="0" dirty="0" smtClean="0">
                <a:ln>
                  <a:noFill/>
                </a:ln>
                <a:solidFill>
                  <a:srgbClr val="7030A0"/>
                </a:solidFill>
                <a:effectLst/>
                <a:latin typeface="Arial" panose="020B0604020202020204" pitchFamily="34" charset="0"/>
                <a:ea typeface="Times New Roman" panose="02020603050405020304" pitchFamily="18" charset="0"/>
                <a:cs typeface="Arial" panose="020B0604020202020204" pitchFamily="34" charset="0"/>
              </a:rPr>
              <a:t>Table S4</a:t>
            </a:r>
            <a:r>
              <a:rPr kumimoji="0" lang="en-US" altLang="en-US" sz="16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We observed 5 and 25 significant DMCs in old-sub-cohort and young-sub cohort (</a:t>
            </a:r>
            <a:r>
              <a:rPr kumimoji="0" lang="en-US" altLang="en-US" sz="1600" b="0" i="0" u="none" strike="noStrike" cap="none" normalizeH="0" baseline="0" dirty="0" smtClean="0">
                <a:ln>
                  <a:noFill/>
                </a:ln>
                <a:solidFill>
                  <a:srgbClr val="7030A0"/>
                </a:solidFill>
                <a:effectLst/>
                <a:latin typeface="Arial" panose="020B0604020202020204" pitchFamily="34" charset="0"/>
                <a:ea typeface="Times New Roman" panose="02020603050405020304" pitchFamily="18" charset="0"/>
                <a:cs typeface="Arial" panose="020B0604020202020204" pitchFamily="34" charset="0"/>
              </a:rPr>
              <a:t>Table S5 </a:t>
            </a:r>
            <a:r>
              <a:rPr kumimoji="0" lang="en-US" altLang="en-US" sz="16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and </a:t>
            </a:r>
            <a:r>
              <a:rPr kumimoji="0" lang="en-US" altLang="en-US" sz="1600" b="0" i="0" u="none" strike="noStrike" cap="none" normalizeH="0" baseline="0" dirty="0" smtClean="0">
                <a:ln>
                  <a:noFill/>
                </a:ln>
                <a:solidFill>
                  <a:srgbClr val="7030A0"/>
                </a:solidFill>
                <a:effectLst/>
                <a:latin typeface="Arial" panose="020B0604020202020204" pitchFamily="34" charset="0"/>
                <a:ea typeface="Times New Roman" panose="02020603050405020304" pitchFamily="18" charset="0"/>
                <a:cs typeface="Arial" panose="020B0604020202020204" pitchFamily="34" charset="0"/>
              </a:rPr>
              <a:t>S6</a:t>
            </a:r>
            <a:r>
              <a:rPr kumimoji="0" lang="en-US" altLang="en-US" sz="16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Meanwhile, we observed 6,055 significant DMCs between old case and young control indicating the influences from the aging (</a:t>
            </a:r>
            <a:r>
              <a:rPr kumimoji="0" lang="en-US" altLang="en-US" sz="1600" b="0" i="0" u="none" strike="noStrike" cap="none" normalizeH="0" baseline="0" dirty="0" smtClean="0">
                <a:ln>
                  <a:noFill/>
                </a:ln>
                <a:solidFill>
                  <a:srgbClr val="7030A0"/>
                </a:solidFill>
                <a:effectLst/>
                <a:latin typeface="Arial" panose="020B0604020202020204" pitchFamily="34" charset="0"/>
                <a:ea typeface="Times New Roman" panose="02020603050405020304" pitchFamily="18" charset="0"/>
                <a:cs typeface="Arial" panose="020B0604020202020204" pitchFamily="34" charset="0"/>
              </a:rPr>
              <a:t>Table S7</a:t>
            </a:r>
            <a:r>
              <a:rPr kumimoji="0" lang="en-US" altLang="en-US" sz="16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We didn’t observe Signiant DMCs between young case and old case, young control and old control. Interesting thing is that we didn’t observe any significant DMCs between younger case and older control which is consistent with atrial fimbriation frequently occurred in older population. We didn’t observed any significant DMCs between case-before and case-after under multiple-test correction mode (q-value&lt;0.05) since the limited sample size. However, we observed 71 DMCs between case-before and case-after (</a:t>
            </a:r>
            <a:r>
              <a:rPr kumimoji="0" lang="en-US" altLang="en-US" sz="1600" b="0" i="0" u="none" strike="noStrike" cap="none" normalizeH="0" baseline="0" dirty="0" smtClean="0">
                <a:ln>
                  <a:noFill/>
                </a:ln>
                <a:solidFill>
                  <a:srgbClr val="7030A0"/>
                </a:solidFill>
                <a:effectLst/>
                <a:latin typeface="Arial" panose="020B0604020202020204" pitchFamily="34" charset="0"/>
                <a:ea typeface="Times New Roman" panose="02020603050405020304" pitchFamily="18" charset="0"/>
                <a:cs typeface="Arial" panose="020B0604020202020204" pitchFamily="34" charset="0"/>
              </a:rPr>
              <a:t>Table S8</a:t>
            </a:r>
            <a:r>
              <a:rPr kumimoji="0" lang="en-US" altLang="en-US" sz="16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which suggested the methylation abnormal is more occurred in the early stage of diseases and didn’t show progressive change with the disease progression.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p:nvPr/>
        </p:nvSpPr>
        <p:spPr>
          <a:xfrm>
            <a:off x="856211" y="462388"/>
            <a:ext cx="10424159" cy="400110"/>
          </a:xfrm>
          <a:prstGeom prst="rect">
            <a:avLst/>
          </a:prstGeom>
        </p:spPr>
        <p:txBody>
          <a:bodyPr wrap="square">
            <a:spAutoFit/>
          </a:bodyPr>
          <a:lstStyle/>
          <a:p>
            <a:pPr algn="just"/>
            <a:r>
              <a:rPr lang="en-US" sz="2000" b="1" dirty="0">
                <a:latin typeface="Arial" panose="020B0604020202020204" pitchFamily="34" charset="0"/>
                <a:ea typeface="Times New Roman" panose="02020603050405020304" pitchFamily="18" charset="0"/>
              </a:rPr>
              <a:t>Identification of PBMC derived differential DNA methylated </a:t>
            </a:r>
            <a:r>
              <a:rPr lang="en-US" sz="2000" b="1" dirty="0" err="1">
                <a:latin typeface="Arial" panose="020B0604020202020204" pitchFamily="34" charset="0"/>
                <a:ea typeface="Times New Roman" panose="02020603050405020304" pitchFamily="18" charset="0"/>
              </a:rPr>
              <a:t>CpGs</a:t>
            </a:r>
            <a:r>
              <a:rPr lang="en-US" sz="2000" b="1" dirty="0">
                <a:latin typeface="Arial" panose="020B0604020202020204" pitchFamily="34" charset="0"/>
                <a:ea typeface="Times New Roman" panose="02020603050405020304" pitchFamily="18" charset="0"/>
              </a:rPr>
              <a:t> of atrial fibrillation</a:t>
            </a: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20416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48676" y="1618557"/>
            <a:ext cx="4934320" cy="4888143"/>
          </a:xfrm>
          <a:prstGeom prst="rect">
            <a:avLst/>
          </a:prstGeom>
        </p:spPr>
      </p:pic>
      <p:sp>
        <p:nvSpPr>
          <p:cNvPr id="9" name="Rectangle 8"/>
          <p:cNvSpPr/>
          <p:nvPr/>
        </p:nvSpPr>
        <p:spPr>
          <a:xfrm>
            <a:off x="243612" y="455184"/>
            <a:ext cx="11517330" cy="646331"/>
          </a:xfrm>
          <a:prstGeom prst="rect">
            <a:avLst/>
          </a:prstGeom>
        </p:spPr>
        <p:txBody>
          <a:bodyPr wrap="square">
            <a:spAutoFit/>
          </a:bodyPr>
          <a:lstStyle/>
          <a:p>
            <a:pPr algn="ctr"/>
            <a:r>
              <a:rPr lang="en-US" sz="3600" dirty="0" smtClean="0">
                <a:latin typeface="Arial" panose="020B0604020202020204" pitchFamily="34" charset="0"/>
                <a:cs typeface="Arial" panose="020B0604020202020204" pitchFamily="34" charset="0"/>
              </a:rPr>
              <a:t>Genetic and Epigenetic of Human Atrial Fibrillation</a:t>
            </a:r>
            <a:endParaRPr lang="en-US" sz="6000" dirty="0">
              <a:latin typeface="Arial" panose="020B0604020202020204" pitchFamily="34" charset="0"/>
              <a:cs typeface="Arial" panose="020B0604020202020204" pitchFamily="34" charset="0"/>
            </a:endParaRPr>
          </a:p>
        </p:txBody>
      </p:sp>
      <p:sp>
        <p:nvSpPr>
          <p:cNvPr id="10" name="Rectangle 9"/>
          <p:cNvSpPr/>
          <p:nvPr/>
        </p:nvSpPr>
        <p:spPr>
          <a:xfrm>
            <a:off x="4206003" y="1767070"/>
            <a:ext cx="7919322" cy="1015663"/>
          </a:xfrm>
          <a:prstGeom prst="rect">
            <a:avLst/>
          </a:prstGeom>
        </p:spPr>
        <p:txBody>
          <a:bodyPr wrap="square">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29 significant SNPs were identified based on GWAS studies</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However, </a:t>
            </a:r>
            <a:r>
              <a:rPr lang="en-US" sz="2000" dirty="0" smtClean="0">
                <a:latin typeface="Arial" panose="020B0604020202020204" pitchFamily="34" charset="0"/>
                <a:cs typeface="Arial" panose="020B0604020202020204" pitchFamily="34" charset="0"/>
              </a:rPr>
              <a:t>predictive </a:t>
            </a:r>
            <a:r>
              <a:rPr lang="en-US" sz="2000" dirty="0">
                <a:latin typeface="Arial" panose="020B0604020202020204" pitchFamily="34" charset="0"/>
                <a:cs typeface="Arial" panose="020B0604020202020204" pitchFamily="34" charset="0"/>
              </a:rPr>
              <a:t>value of genetic </a:t>
            </a:r>
            <a:r>
              <a:rPr lang="en-US" sz="2000" dirty="0" smtClean="0">
                <a:latin typeface="Arial" panose="020B0604020202020204" pitchFamily="34" charset="0"/>
                <a:cs typeface="Arial" panose="020B0604020202020204" pitchFamily="34" charset="0"/>
              </a:rPr>
              <a:t>variant to AF is very limited </a:t>
            </a: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Very difficult to translate genetic risk </a:t>
            </a:r>
            <a:r>
              <a:rPr lang="en-US" sz="2000" dirty="0" smtClean="0">
                <a:latin typeface="Arial" panose="020B0604020202020204" pitchFamily="34" charset="0"/>
                <a:cs typeface="Arial" panose="020B0604020202020204" pitchFamily="34" charset="0"/>
              </a:rPr>
              <a:t>scores into </a:t>
            </a:r>
            <a:r>
              <a:rPr lang="en-US" sz="2000" dirty="0">
                <a:latin typeface="Arial" panose="020B0604020202020204" pitchFamily="34" charset="0"/>
                <a:cs typeface="Arial" panose="020B0604020202020204" pitchFamily="34" charset="0"/>
              </a:rPr>
              <a:t>clinical </a:t>
            </a:r>
            <a:r>
              <a:rPr lang="en-US" sz="2000" dirty="0" smtClean="0">
                <a:latin typeface="Arial" panose="020B0604020202020204" pitchFamily="34" charset="0"/>
                <a:cs typeface="Arial" panose="020B0604020202020204" pitchFamily="34" charset="0"/>
              </a:rPr>
              <a:t>practice</a:t>
            </a:r>
            <a:endParaRPr lang="en-US" sz="2000" dirty="0">
              <a:latin typeface="Arial" panose="020B0604020202020204" pitchFamily="34" charset="0"/>
              <a:cs typeface="Arial" panose="020B0604020202020204" pitchFamily="34" charset="0"/>
            </a:endParaRPr>
          </a:p>
        </p:txBody>
      </p:sp>
      <p:sp>
        <p:nvSpPr>
          <p:cNvPr id="8" name="Down Arrow 7"/>
          <p:cNvSpPr/>
          <p:nvPr/>
        </p:nvSpPr>
        <p:spPr>
          <a:xfrm>
            <a:off x="6217054" y="2994976"/>
            <a:ext cx="2568633" cy="241069"/>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Rectangle 11"/>
          <p:cNvSpPr/>
          <p:nvPr/>
        </p:nvSpPr>
        <p:spPr>
          <a:xfrm>
            <a:off x="4796133" y="3448288"/>
            <a:ext cx="6500517" cy="1323439"/>
          </a:xfrm>
          <a:prstGeom prst="rect">
            <a:avLst/>
          </a:prstGeom>
        </p:spPr>
        <p:txBody>
          <a:bodyPr wrap="square">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To identify AF related methylation changes in heart</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DNA methylation‑mediated epigenetic regulation may serve an role in AF pathogenesis, and susceptible </a:t>
            </a:r>
            <a:r>
              <a:rPr lang="en-US" sz="2000" dirty="0" err="1">
                <a:latin typeface="Arial" panose="020B0604020202020204" pitchFamily="34" charset="0"/>
                <a:cs typeface="Arial" panose="020B0604020202020204" pitchFamily="34" charset="0"/>
              </a:rPr>
              <a:t>CpG</a:t>
            </a:r>
            <a:r>
              <a:rPr lang="en-US" sz="2000" dirty="0">
                <a:latin typeface="Arial" panose="020B0604020202020204" pitchFamily="34" charset="0"/>
                <a:cs typeface="Arial" panose="020B0604020202020204" pitchFamily="34" charset="0"/>
              </a:rPr>
              <a:t>-SNPs may be involved in the initiation of </a:t>
            </a:r>
            <a:r>
              <a:rPr lang="en-US" sz="2000" dirty="0" smtClean="0">
                <a:latin typeface="Arial" panose="020B0604020202020204" pitchFamily="34" charset="0"/>
                <a:cs typeface="Arial" panose="020B0604020202020204" pitchFamily="34" charset="0"/>
              </a:rPr>
              <a:t>AF</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06314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3612" y="275926"/>
            <a:ext cx="11517330" cy="646331"/>
          </a:xfrm>
          <a:prstGeom prst="rect">
            <a:avLst/>
          </a:prstGeom>
        </p:spPr>
        <p:txBody>
          <a:bodyPr wrap="square">
            <a:spAutoFit/>
          </a:bodyPr>
          <a:lstStyle/>
          <a:p>
            <a:pPr algn="ctr"/>
            <a:r>
              <a:rPr lang="en-US" sz="3600" dirty="0" smtClean="0">
                <a:latin typeface="Arial" panose="020B0604020202020204" pitchFamily="34" charset="0"/>
                <a:cs typeface="Arial" panose="020B0604020202020204" pitchFamily="34" charset="0"/>
              </a:rPr>
              <a:t>DNA methylation and human diseases</a:t>
            </a:r>
            <a:endParaRPr lang="en-US" sz="6000" dirty="0">
              <a:latin typeface="Arial" panose="020B0604020202020204" pitchFamily="34" charset="0"/>
              <a:cs typeface="Arial" panose="020B0604020202020204" pitchFamily="34" charset="0"/>
            </a:endParaRPr>
          </a:p>
        </p:txBody>
      </p:sp>
      <p:sp>
        <p:nvSpPr>
          <p:cNvPr id="4" name="Rectangle 3"/>
          <p:cNvSpPr/>
          <p:nvPr/>
        </p:nvSpPr>
        <p:spPr>
          <a:xfrm>
            <a:off x="304489" y="1469858"/>
            <a:ext cx="11712943" cy="1015663"/>
          </a:xfrm>
          <a:prstGeom prst="rect">
            <a:avLst/>
          </a:prstGeom>
        </p:spPr>
        <p:txBody>
          <a:bodyPr wrap="square">
            <a:spAutoFit/>
          </a:bodyPr>
          <a:lstStyle/>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DNA methylation shows different patterns in human diseases: cancer and autoimmune diseases</a:t>
            </a: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DNA </a:t>
            </a:r>
            <a:r>
              <a:rPr lang="en-US" sz="2000" dirty="0">
                <a:latin typeface="Arial" panose="020B0604020202020204" pitchFamily="34" charset="0"/>
                <a:cs typeface="Arial" panose="020B0604020202020204" pitchFamily="34" charset="0"/>
              </a:rPr>
              <a:t>methylation shows strong tissue specificity: different tissues have different methylation patterns</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DNA methylation age vs c</a:t>
            </a:r>
            <a:r>
              <a:rPr lang="en-US" sz="2000" dirty="0" smtClean="0">
                <a:latin typeface="Arial" panose="020B0604020202020204" pitchFamily="34" charset="0"/>
                <a:cs typeface="Arial" panose="020B0604020202020204" pitchFamily="34" charset="0"/>
              </a:rPr>
              <a:t>hronological age: not always same</a:t>
            </a:r>
            <a:endParaRPr lang="en-US" sz="20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1150262" y="2934393"/>
            <a:ext cx="4718526" cy="3481085"/>
          </a:xfrm>
          <a:prstGeom prst="rect">
            <a:avLst/>
          </a:prstGeom>
        </p:spPr>
      </p:pic>
      <p:pic>
        <p:nvPicPr>
          <p:cNvPr id="6" name="Picture 5"/>
          <p:cNvPicPr>
            <a:picLocks noChangeAspect="1"/>
          </p:cNvPicPr>
          <p:nvPr/>
        </p:nvPicPr>
        <p:blipFill rotWithShape="1">
          <a:blip r:embed="rId3"/>
          <a:srcRect l="1926" t="6314" r="39152" b="1104"/>
          <a:stretch/>
        </p:blipFill>
        <p:spPr>
          <a:xfrm>
            <a:off x="6716683" y="2934393"/>
            <a:ext cx="3910122" cy="3782291"/>
          </a:xfrm>
          <a:prstGeom prst="rect">
            <a:avLst/>
          </a:prstGeom>
        </p:spPr>
      </p:pic>
      <p:cxnSp>
        <p:nvCxnSpPr>
          <p:cNvPr id="7" name="Straight Connector 6"/>
          <p:cNvCxnSpPr/>
          <p:nvPr/>
        </p:nvCxnSpPr>
        <p:spPr>
          <a:xfrm flipV="1">
            <a:off x="1238250" y="3241675"/>
            <a:ext cx="4511217" cy="28575"/>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6261966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b="44323"/>
          <a:stretch/>
        </p:blipFill>
        <p:spPr>
          <a:xfrm>
            <a:off x="1133297" y="913952"/>
            <a:ext cx="9610903" cy="5944048"/>
          </a:xfrm>
          <a:prstGeom prst="rect">
            <a:avLst/>
          </a:prstGeom>
        </p:spPr>
      </p:pic>
      <p:sp>
        <p:nvSpPr>
          <p:cNvPr id="7" name="Rectangle 6"/>
          <p:cNvSpPr/>
          <p:nvPr/>
        </p:nvSpPr>
        <p:spPr>
          <a:xfrm>
            <a:off x="-100140" y="88452"/>
            <a:ext cx="12381040" cy="707886"/>
          </a:xfrm>
          <a:prstGeom prst="rect">
            <a:avLst/>
          </a:prstGeom>
        </p:spPr>
        <p:txBody>
          <a:bodyPr wrap="square">
            <a:spAutoFit/>
          </a:bodyPr>
          <a:lstStyle/>
          <a:p>
            <a:pPr algn="ctr"/>
            <a:r>
              <a:rPr lang="en-US" sz="4000" dirty="0" smtClean="0">
                <a:latin typeface="Arial" panose="020B0604020202020204" pitchFamily="34" charset="0"/>
                <a:cs typeface="Arial" panose="020B0604020202020204" pitchFamily="34" charset="0"/>
              </a:rPr>
              <a:t>Computational analysis strategy in </a:t>
            </a:r>
            <a:r>
              <a:rPr lang="en-US" sz="4000" dirty="0">
                <a:latin typeface="Arial" panose="020B0604020202020204" pitchFamily="34" charset="0"/>
                <a:cs typeface="Arial" panose="020B0604020202020204" pitchFamily="34" charset="0"/>
              </a:rPr>
              <a:t>different scenario</a:t>
            </a:r>
            <a:endParaRPr lang="en-US" sz="4000" dirty="0">
              <a:latin typeface="Arial" panose="020B0604020202020204" pitchFamily="34" charset="0"/>
              <a:cs typeface="Arial" panose="020B0604020202020204" pitchFamily="34" charset="0"/>
            </a:endParaRPr>
          </a:p>
        </p:txBody>
      </p:sp>
      <p:sp>
        <p:nvSpPr>
          <p:cNvPr id="9" name="Rectangle 8"/>
          <p:cNvSpPr/>
          <p:nvPr/>
        </p:nvSpPr>
        <p:spPr>
          <a:xfrm>
            <a:off x="2679700" y="913952"/>
            <a:ext cx="1168400" cy="5944048"/>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896621" y="4432300"/>
            <a:ext cx="951479" cy="369332"/>
          </a:xfrm>
          <a:prstGeom prst="rect">
            <a:avLst/>
          </a:prstGeom>
          <a:noFill/>
        </p:spPr>
        <p:txBody>
          <a:bodyPr wrap="none" rtlCol="0">
            <a:spAutoFit/>
          </a:bodyPr>
          <a:lstStyle/>
          <a:p>
            <a:r>
              <a:rPr lang="en-US" dirty="0" smtClean="0">
                <a:solidFill>
                  <a:srgbClr val="FF0000"/>
                </a:solidFill>
              </a:rPr>
              <a:t>24 vs 24</a:t>
            </a:r>
            <a:endParaRPr lang="en-US" dirty="0">
              <a:solidFill>
                <a:srgbClr val="FF0000"/>
              </a:solidFill>
            </a:endParaRPr>
          </a:p>
        </p:txBody>
      </p:sp>
      <p:sp>
        <p:nvSpPr>
          <p:cNvPr id="11" name="TextBox 10"/>
          <p:cNvSpPr txBox="1"/>
          <p:nvPr/>
        </p:nvSpPr>
        <p:spPr>
          <a:xfrm>
            <a:off x="10617200" y="5575300"/>
            <a:ext cx="834459" cy="369332"/>
          </a:xfrm>
          <a:prstGeom prst="rect">
            <a:avLst/>
          </a:prstGeom>
          <a:noFill/>
        </p:spPr>
        <p:txBody>
          <a:bodyPr wrap="none" rtlCol="0">
            <a:spAutoFit/>
          </a:bodyPr>
          <a:lstStyle/>
          <a:p>
            <a:r>
              <a:rPr lang="en-US" dirty="0" smtClean="0">
                <a:solidFill>
                  <a:srgbClr val="FF0000"/>
                </a:solidFill>
              </a:rPr>
              <a:t>24 vs 4</a:t>
            </a:r>
            <a:endParaRPr lang="en-US" dirty="0">
              <a:solidFill>
                <a:srgbClr val="FF0000"/>
              </a:solidFill>
            </a:endParaRPr>
          </a:p>
        </p:txBody>
      </p:sp>
      <p:sp>
        <p:nvSpPr>
          <p:cNvPr id="12" name="Rectangle 11"/>
          <p:cNvSpPr/>
          <p:nvPr/>
        </p:nvSpPr>
        <p:spPr>
          <a:xfrm>
            <a:off x="10083800" y="913952"/>
            <a:ext cx="1342459" cy="5944048"/>
          </a:xfrm>
          <a:prstGeom prst="rect">
            <a:avLst/>
          </a:prstGeom>
          <a:noFill/>
          <a:ln w="12700">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2255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p:cNvGrpSpPr/>
          <p:nvPr/>
        </p:nvGrpSpPr>
        <p:grpSpPr>
          <a:xfrm>
            <a:off x="2104562" y="695339"/>
            <a:ext cx="7499813" cy="5928577"/>
            <a:chOff x="2215687" y="482614"/>
            <a:chExt cx="7499813" cy="5928577"/>
          </a:xfrm>
        </p:grpSpPr>
        <p:sp>
          <p:nvSpPr>
            <p:cNvPr id="2" name="Rounded Rectangle 1"/>
            <p:cNvSpPr/>
            <p:nvPr/>
          </p:nvSpPr>
          <p:spPr>
            <a:xfrm>
              <a:off x="2377613" y="3013883"/>
              <a:ext cx="1670858" cy="365760"/>
            </a:xfrm>
            <a:prstGeom prst="roundRect">
              <a:avLst/>
            </a:prstGeom>
            <a:effectLst>
              <a:glow rad="139700">
                <a:schemeClr val="accent2">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Quality Control</a:t>
              </a:r>
              <a:endParaRPr lang="en-US" dirty="0"/>
            </a:p>
          </p:txBody>
        </p:sp>
        <p:cxnSp>
          <p:nvCxnSpPr>
            <p:cNvPr id="3" name="Straight Arrow Connector 2"/>
            <p:cNvCxnSpPr/>
            <p:nvPr/>
          </p:nvCxnSpPr>
          <p:spPr>
            <a:xfrm>
              <a:off x="3213042" y="3379643"/>
              <a:ext cx="0" cy="423949"/>
            </a:xfrm>
            <a:prstGeom prst="straightConnector1">
              <a:avLst/>
            </a:prstGeom>
            <a:ln w="57150">
              <a:solidFill>
                <a:schemeClr val="bg1">
                  <a:lumMod val="65000"/>
                </a:schemeClr>
              </a:solidFill>
              <a:tailEnd type="triangle"/>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rotWithShape="1">
            <a:blip r:embed="rId2"/>
            <a:srcRect l="11600" b="29302"/>
            <a:stretch/>
          </p:blipFill>
          <p:spPr>
            <a:xfrm>
              <a:off x="2215687" y="482614"/>
              <a:ext cx="2000250" cy="1282966"/>
            </a:xfrm>
            <a:prstGeom prst="rect">
              <a:avLst/>
            </a:prstGeom>
          </p:spPr>
        </p:pic>
        <p:pic>
          <p:nvPicPr>
            <p:cNvPr id="5" name="Picture 4"/>
            <p:cNvPicPr>
              <a:picLocks noChangeAspect="1"/>
            </p:cNvPicPr>
            <p:nvPr/>
          </p:nvPicPr>
          <p:blipFill rotWithShape="1">
            <a:blip r:embed="rId3"/>
            <a:srcRect l="39674" t="5159" r="39402" b="5999"/>
            <a:stretch/>
          </p:blipFill>
          <p:spPr>
            <a:xfrm rot="16200000">
              <a:off x="2989861" y="1526449"/>
              <a:ext cx="514350" cy="1409453"/>
            </a:xfrm>
            <a:prstGeom prst="rect">
              <a:avLst/>
            </a:prstGeom>
          </p:spPr>
        </p:pic>
        <p:cxnSp>
          <p:nvCxnSpPr>
            <p:cNvPr id="6" name="Straight Arrow Connector 5"/>
            <p:cNvCxnSpPr/>
            <p:nvPr/>
          </p:nvCxnSpPr>
          <p:spPr>
            <a:xfrm>
              <a:off x="3213042" y="2488351"/>
              <a:ext cx="0" cy="423949"/>
            </a:xfrm>
            <a:prstGeom prst="straightConnector1">
              <a:avLst/>
            </a:prstGeom>
            <a:ln w="57150">
              <a:solidFill>
                <a:schemeClr val="bg1">
                  <a:lumMod val="65000"/>
                </a:schemeClr>
              </a:solidFill>
              <a:tailEnd type="triangle"/>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213042" y="1550051"/>
              <a:ext cx="0" cy="423949"/>
            </a:xfrm>
            <a:prstGeom prst="straightConnector1">
              <a:avLst/>
            </a:prstGeom>
            <a:ln w="57150">
              <a:solidFill>
                <a:schemeClr val="bg1">
                  <a:lumMod val="65000"/>
                </a:schemeClr>
              </a:solidFill>
              <a:tailEnd type="triangle"/>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625090" y="584835"/>
              <a:ext cx="533400" cy="2118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377613" y="3880967"/>
              <a:ext cx="1670858" cy="509192"/>
            </a:xfrm>
            <a:prstGeom prst="roundRect">
              <a:avLst/>
            </a:prstGeom>
            <a:effectLst>
              <a:glow rad="139700">
                <a:schemeClr val="accent2">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Batch Effect Detection</a:t>
              </a:r>
              <a:endParaRPr lang="en-US" dirty="0"/>
            </a:p>
          </p:txBody>
        </p:sp>
        <p:cxnSp>
          <p:nvCxnSpPr>
            <p:cNvPr id="11" name="Straight Arrow Connector 10"/>
            <p:cNvCxnSpPr/>
            <p:nvPr/>
          </p:nvCxnSpPr>
          <p:spPr>
            <a:xfrm>
              <a:off x="3171132" y="4409209"/>
              <a:ext cx="0" cy="423949"/>
            </a:xfrm>
            <a:prstGeom prst="straightConnector1">
              <a:avLst/>
            </a:prstGeom>
            <a:ln w="57150">
              <a:solidFill>
                <a:schemeClr val="bg1">
                  <a:lumMod val="65000"/>
                </a:schemeClr>
              </a:solidFill>
              <a:tailEnd type="triangle"/>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2377613" y="4891483"/>
              <a:ext cx="1670858" cy="509192"/>
            </a:xfrm>
            <a:prstGeom prst="roundRect">
              <a:avLst/>
            </a:prstGeom>
            <a:effectLst>
              <a:glow rad="139700">
                <a:schemeClr val="accent2">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BMIQ Normalization</a:t>
              </a:r>
              <a:endParaRPr lang="en-US" dirty="0"/>
            </a:p>
          </p:txBody>
        </p:sp>
        <p:cxnSp>
          <p:nvCxnSpPr>
            <p:cNvPr id="13" name="Straight Arrow Connector 12"/>
            <p:cNvCxnSpPr/>
            <p:nvPr/>
          </p:nvCxnSpPr>
          <p:spPr>
            <a:xfrm>
              <a:off x="3129222" y="5419725"/>
              <a:ext cx="0" cy="423949"/>
            </a:xfrm>
            <a:prstGeom prst="straightConnector1">
              <a:avLst/>
            </a:prstGeom>
            <a:ln w="57150">
              <a:solidFill>
                <a:schemeClr val="bg1">
                  <a:lumMod val="65000"/>
                </a:schemeClr>
              </a:solidFill>
              <a:tailEnd type="triangle"/>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2377613" y="5901999"/>
              <a:ext cx="1670858" cy="509192"/>
            </a:xfrm>
            <a:prstGeom prst="roundRect">
              <a:avLst/>
            </a:prstGeom>
            <a:effectLst>
              <a:glow rad="139700">
                <a:schemeClr val="accent2">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CNV Detection</a:t>
              </a:r>
              <a:endParaRPr lang="en-US" dirty="0"/>
            </a:p>
          </p:txBody>
        </p:sp>
        <p:cxnSp>
          <p:nvCxnSpPr>
            <p:cNvPr id="15" name="Straight Arrow Connector 14"/>
            <p:cNvCxnSpPr/>
            <p:nvPr/>
          </p:nvCxnSpPr>
          <p:spPr>
            <a:xfrm>
              <a:off x="4722148" y="1219200"/>
              <a:ext cx="633153" cy="0"/>
            </a:xfrm>
            <a:prstGeom prst="straightConnector1">
              <a:avLst/>
            </a:prstGeom>
            <a:ln w="57150">
              <a:solidFill>
                <a:schemeClr val="bg1">
                  <a:lumMod val="65000"/>
                </a:schemeClr>
              </a:solidFill>
              <a:tailEnd type="triangle"/>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5500601" y="869501"/>
              <a:ext cx="1837112" cy="509192"/>
            </a:xfrm>
            <a:prstGeom prst="roundRect">
              <a:avLst/>
            </a:prstGeom>
            <a:effectLst>
              <a:glow rad="139700">
                <a:schemeClr val="accent2">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Blood Cell Correction </a:t>
              </a:r>
              <a:endParaRPr lang="en-US" dirty="0"/>
            </a:p>
          </p:txBody>
        </p:sp>
        <p:sp>
          <p:nvSpPr>
            <p:cNvPr id="19" name="Rounded Rectangle 18"/>
            <p:cNvSpPr/>
            <p:nvPr/>
          </p:nvSpPr>
          <p:spPr>
            <a:xfrm>
              <a:off x="5500600" y="1974000"/>
              <a:ext cx="4214900" cy="509192"/>
            </a:xfrm>
            <a:prstGeom prst="roundRect">
              <a:avLst/>
            </a:prstGeom>
            <a:effectLst>
              <a:glow rad="139700">
                <a:schemeClr val="accent2">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DMC/DMR/Manhattan/Q-</a:t>
              </a:r>
              <a:r>
                <a:rPr lang="en-US" dirty="0" err="1" smtClean="0"/>
                <a:t>Qplot</a:t>
              </a:r>
              <a:endParaRPr lang="en-US" dirty="0"/>
            </a:p>
          </p:txBody>
        </p:sp>
        <p:cxnSp>
          <p:nvCxnSpPr>
            <p:cNvPr id="20" name="Straight Arrow Connector 19"/>
            <p:cNvCxnSpPr/>
            <p:nvPr/>
          </p:nvCxnSpPr>
          <p:spPr>
            <a:xfrm>
              <a:off x="4809258" y="2228596"/>
              <a:ext cx="633153" cy="0"/>
            </a:xfrm>
            <a:prstGeom prst="straightConnector1">
              <a:avLst/>
            </a:prstGeom>
            <a:ln w="57150">
              <a:solidFill>
                <a:schemeClr val="bg1">
                  <a:lumMod val="65000"/>
                </a:schemeClr>
              </a:solidFill>
              <a:tailEnd type="triangle"/>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8035636" y="846140"/>
              <a:ext cx="1670858" cy="509192"/>
            </a:xfrm>
            <a:prstGeom prst="roundRect">
              <a:avLst/>
            </a:prstGeom>
            <a:effectLst>
              <a:glow rad="139700">
                <a:schemeClr val="accent2">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Cell Type Estimation</a:t>
              </a:r>
              <a:endParaRPr lang="en-US" dirty="0"/>
            </a:p>
          </p:txBody>
        </p:sp>
        <p:cxnSp>
          <p:nvCxnSpPr>
            <p:cNvPr id="33" name="Straight Connector 32"/>
            <p:cNvCxnSpPr>
              <a:stCxn id="12" idx="3"/>
            </p:cNvCxnSpPr>
            <p:nvPr/>
          </p:nvCxnSpPr>
          <p:spPr>
            <a:xfrm>
              <a:off x="4048471" y="5146079"/>
              <a:ext cx="673677" cy="0"/>
            </a:xfrm>
            <a:prstGeom prst="line">
              <a:avLst/>
            </a:prstGeom>
            <a:ln w="38100">
              <a:solidFill>
                <a:schemeClr val="bg1">
                  <a:lumMod val="50000"/>
                </a:schemeClr>
              </a:solidFill>
            </a:ln>
            <a:effectLst>
              <a:glow rad="1397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6640830" y="1469076"/>
              <a:ext cx="0" cy="423949"/>
            </a:xfrm>
            <a:prstGeom prst="straightConnector1">
              <a:avLst/>
            </a:prstGeom>
            <a:ln w="57150">
              <a:solidFill>
                <a:schemeClr val="bg1">
                  <a:lumMod val="65000"/>
                </a:schemeClr>
              </a:solidFill>
              <a:tailEnd type="triangle"/>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722148" y="1209232"/>
              <a:ext cx="0" cy="4990494"/>
            </a:xfrm>
            <a:prstGeom prst="line">
              <a:avLst/>
            </a:prstGeom>
            <a:ln w="57150">
              <a:solidFill>
                <a:schemeClr val="bg1">
                  <a:lumMod val="50000"/>
                </a:schemeClr>
              </a:solidFill>
            </a:ln>
            <a:effectLst>
              <a:glow rad="1397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048471" y="6199726"/>
              <a:ext cx="673677" cy="0"/>
            </a:xfrm>
            <a:prstGeom prst="line">
              <a:avLst/>
            </a:prstGeom>
            <a:ln w="38100">
              <a:solidFill>
                <a:schemeClr val="bg1">
                  <a:lumMod val="50000"/>
                </a:schemeClr>
              </a:solidFill>
            </a:ln>
            <a:effectLst>
              <a:glow rad="1397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7370098" y="1124097"/>
              <a:ext cx="633153" cy="0"/>
            </a:xfrm>
            <a:prstGeom prst="straightConnector1">
              <a:avLst/>
            </a:prstGeom>
            <a:ln w="57150">
              <a:solidFill>
                <a:schemeClr val="bg1">
                  <a:lumMod val="65000"/>
                </a:schemeClr>
              </a:solidFill>
              <a:tailEnd type="triangle"/>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7383780" y="2589934"/>
              <a:ext cx="0" cy="423949"/>
            </a:xfrm>
            <a:prstGeom prst="straightConnector1">
              <a:avLst/>
            </a:prstGeom>
            <a:ln w="57150">
              <a:solidFill>
                <a:schemeClr val="bg1">
                  <a:lumMod val="65000"/>
                </a:schemeClr>
              </a:solidFill>
              <a:tailEnd type="triangle"/>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5500600" y="3182197"/>
              <a:ext cx="4214900" cy="509192"/>
            </a:xfrm>
            <a:prstGeom prst="roundRect">
              <a:avLst/>
            </a:prstGeom>
            <a:effectLst>
              <a:glow rad="139700">
                <a:schemeClr val="accent2">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Gene Set </a:t>
              </a:r>
              <a:r>
                <a:rPr lang="en-US" dirty="0" err="1" smtClean="0"/>
                <a:t>Enrichement</a:t>
              </a:r>
              <a:r>
                <a:rPr lang="en-US" dirty="0" smtClean="0"/>
                <a:t> Analysis(GSEA)</a:t>
              </a:r>
              <a:endParaRPr lang="en-US" dirty="0"/>
            </a:p>
          </p:txBody>
        </p:sp>
        <p:cxnSp>
          <p:nvCxnSpPr>
            <p:cNvPr id="44" name="Straight Arrow Connector 43"/>
            <p:cNvCxnSpPr/>
            <p:nvPr/>
          </p:nvCxnSpPr>
          <p:spPr>
            <a:xfrm>
              <a:off x="7383780" y="3927726"/>
              <a:ext cx="0" cy="423949"/>
            </a:xfrm>
            <a:prstGeom prst="straightConnector1">
              <a:avLst/>
            </a:prstGeom>
            <a:ln w="57150">
              <a:solidFill>
                <a:schemeClr val="bg1">
                  <a:lumMod val="65000"/>
                </a:schemeClr>
              </a:solidFill>
              <a:tailEnd type="triangle"/>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5500600" y="4578562"/>
              <a:ext cx="4214900" cy="509192"/>
            </a:xfrm>
            <a:prstGeom prst="roundRect">
              <a:avLst/>
            </a:prstGeom>
            <a:effectLst>
              <a:glow rad="139700">
                <a:schemeClr val="accent2">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DMC-PPI Enrichment Analysis</a:t>
              </a:r>
              <a:endParaRPr lang="en-US" dirty="0"/>
            </a:p>
          </p:txBody>
        </p:sp>
        <p:cxnSp>
          <p:nvCxnSpPr>
            <p:cNvPr id="46" name="Straight Arrow Connector 45"/>
            <p:cNvCxnSpPr/>
            <p:nvPr/>
          </p:nvCxnSpPr>
          <p:spPr>
            <a:xfrm>
              <a:off x="7383780" y="5262339"/>
              <a:ext cx="0" cy="423949"/>
            </a:xfrm>
            <a:prstGeom prst="straightConnector1">
              <a:avLst/>
            </a:prstGeom>
            <a:ln w="57150">
              <a:solidFill>
                <a:schemeClr val="bg1">
                  <a:lumMod val="65000"/>
                </a:schemeClr>
              </a:solidFill>
              <a:tailEnd type="triangle"/>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5492533" y="5839307"/>
              <a:ext cx="4222967" cy="509192"/>
            </a:xfrm>
            <a:prstGeom prst="roundRect">
              <a:avLst/>
            </a:prstGeom>
            <a:effectLst>
              <a:glow rad="139700">
                <a:schemeClr val="accent2">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Methylation Age Estimation (MAE)</a:t>
              </a:r>
              <a:endParaRPr lang="en-US" dirty="0"/>
            </a:p>
          </p:txBody>
        </p:sp>
      </p:grpSp>
    </p:spTree>
    <p:extLst>
      <p:ext uri="{BB962C8B-B14F-4D97-AF65-F5344CB8AC3E}">
        <p14:creationId xmlns:p14="http://schemas.microsoft.com/office/powerpoint/2010/main" val="751695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40574" y="1208532"/>
            <a:ext cx="5267845" cy="5244222"/>
          </a:xfrm>
          <a:prstGeom prst="rect">
            <a:avLst/>
          </a:prstGeom>
        </p:spPr>
      </p:pic>
      <p:sp>
        <p:nvSpPr>
          <p:cNvPr id="3" name="Rectangle 2"/>
          <p:cNvSpPr/>
          <p:nvPr/>
        </p:nvSpPr>
        <p:spPr>
          <a:xfrm>
            <a:off x="1557023" y="234362"/>
            <a:ext cx="9723348" cy="646331"/>
          </a:xfrm>
          <a:prstGeom prst="rect">
            <a:avLst/>
          </a:prstGeom>
        </p:spPr>
        <p:txBody>
          <a:bodyPr wrap="square">
            <a:spAutoFit/>
          </a:bodyPr>
          <a:lstStyle/>
          <a:p>
            <a:r>
              <a:rPr lang="en-US" sz="3600" dirty="0" smtClean="0">
                <a:latin typeface="Arial" panose="020B0604020202020204" pitchFamily="34" charset="0"/>
                <a:cs typeface="Arial" panose="020B0604020202020204" pitchFamily="34" charset="0"/>
              </a:rPr>
              <a:t>DNA methylation microarray quality control</a:t>
            </a:r>
            <a:endParaRPr lang="en-US" sz="3600" dirty="0">
              <a:latin typeface="Arial" panose="020B0604020202020204" pitchFamily="34" charset="0"/>
              <a:cs typeface="Arial" panose="020B0604020202020204" pitchFamily="34" charset="0"/>
              <a:hlinkClick r:id="rId3"/>
            </a:endParaRPr>
          </a:p>
        </p:txBody>
      </p:sp>
      <p:pic>
        <p:nvPicPr>
          <p:cNvPr id="4" name="Picture 3"/>
          <p:cNvPicPr>
            <a:picLocks noChangeAspect="1"/>
          </p:cNvPicPr>
          <p:nvPr/>
        </p:nvPicPr>
        <p:blipFill>
          <a:blip r:embed="rId4"/>
          <a:stretch>
            <a:fillRect/>
          </a:stretch>
        </p:blipFill>
        <p:spPr>
          <a:xfrm>
            <a:off x="6084523" y="1116412"/>
            <a:ext cx="5329198" cy="5428461"/>
          </a:xfrm>
          <a:prstGeom prst="rect">
            <a:avLst/>
          </a:prstGeom>
        </p:spPr>
      </p:pic>
    </p:spTree>
    <p:extLst>
      <p:ext uri="{BB962C8B-B14F-4D97-AF65-F5344CB8AC3E}">
        <p14:creationId xmlns:p14="http://schemas.microsoft.com/office/powerpoint/2010/main" val="33737928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896267" y="1349848"/>
            <a:ext cx="5214463" cy="5178829"/>
          </a:xfrm>
          <a:prstGeom prst="rect">
            <a:avLst/>
          </a:prstGeom>
        </p:spPr>
      </p:pic>
      <p:sp>
        <p:nvSpPr>
          <p:cNvPr id="4" name="Rectangle 3"/>
          <p:cNvSpPr/>
          <p:nvPr/>
        </p:nvSpPr>
        <p:spPr>
          <a:xfrm>
            <a:off x="1005840" y="375679"/>
            <a:ext cx="10390909" cy="646331"/>
          </a:xfrm>
          <a:prstGeom prst="rect">
            <a:avLst/>
          </a:prstGeom>
        </p:spPr>
        <p:txBody>
          <a:bodyPr wrap="square">
            <a:spAutoFit/>
          </a:bodyPr>
          <a:lstStyle/>
          <a:p>
            <a:r>
              <a:rPr lang="en-US" sz="3600" dirty="0" smtClean="0">
                <a:latin typeface="Arial" panose="020B0604020202020204" pitchFamily="34" charset="0"/>
                <a:cs typeface="Arial" panose="020B0604020202020204" pitchFamily="34" charset="0"/>
              </a:rPr>
              <a:t>DNA methylation microarray data normalization</a:t>
            </a:r>
            <a:endParaRPr lang="en-US" sz="3600" dirty="0">
              <a:latin typeface="Arial" panose="020B0604020202020204" pitchFamily="34" charset="0"/>
              <a:cs typeface="Arial" panose="020B0604020202020204" pitchFamily="34" charset="0"/>
              <a:hlinkClick r:id="rId3"/>
            </a:endParaRPr>
          </a:p>
        </p:txBody>
      </p:sp>
      <p:pic>
        <p:nvPicPr>
          <p:cNvPr id="5" name="Picture 4"/>
          <p:cNvPicPr>
            <a:picLocks noChangeAspect="1"/>
          </p:cNvPicPr>
          <p:nvPr/>
        </p:nvPicPr>
        <p:blipFill>
          <a:blip r:embed="rId4"/>
          <a:stretch>
            <a:fillRect/>
          </a:stretch>
        </p:blipFill>
        <p:spPr>
          <a:xfrm>
            <a:off x="319216" y="1582603"/>
            <a:ext cx="4977079" cy="4713317"/>
          </a:xfrm>
          <a:prstGeom prst="rect">
            <a:avLst/>
          </a:prstGeom>
        </p:spPr>
      </p:pic>
      <p:cxnSp>
        <p:nvCxnSpPr>
          <p:cNvPr id="6" name="Straight Arrow Connector 5"/>
          <p:cNvCxnSpPr/>
          <p:nvPr/>
        </p:nvCxnSpPr>
        <p:spPr>
          <a:xfrm flipV="1">
            <a:off x="3408218" y="3499656"/>
            <a:ext cx="149629" cy="28263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1128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77652" y="1288316"/>
            <a:ext cx="5414064" cy="5153891"/>
          </a:xfrm>
          <a:prstGeom prst="rect">
            <a:avLst/>
          </a:prstGeom>
        </p:spPr>
      </p:pic>
      <p:sp>
        <p:nvSpPr>
          <p:cNvPr id="3" name="Rectangle 2"/>
          <p:cNvSpPr/>
          <p:nvPr/>
        </p:nvSpPr>
        <p:spPr>
          <a:xfrm>
            <a:off x="844438" y="361209"/>
            <a:ext cx="11768278" cy="646331"/>
          </a:xfrm>
          <a:prstGeom prst="rect">
            <a:avLst/>
          </a:prstGeom>
        </p:spPr>
        <p:txBody>
          <a:bodyPr wrap="square">
            <a:spAutoFit/>
          </a:bodyPr>
          <a:lstStyle/>
          <a:p>
            <a:r>
              <a:rPr lang="en-US" sz="3600" dirty="0" smtClean="0">
                <a:latin typeface="Arial" panose="020B0604020202020204" pitchFamily="34" charset="0"/>
                <a:cs typeface="Arial" panose="020B0604020202020204" pitchFamily="34" charset="0"/>
              </a:rPr>
              <a:t>PCA analysis to reveal the data structure (variations) </a:t>
            </a:r>
            <a:endParaRPr lang="en-US" sz="3600" dirty="0">
              <a:latin typeface="Arial" panose="020B0604020202020204" pitchFamily="34" charset="0"/>
              <a:cs typeface="Arial" panose="020B0604020202020204" pitchFamily="34" charset="0"/>
              <a:hlinkClick r:id="rId3"/>
            </a:endParaRPr>
          </a:p>
        </p:txBody>
      </p:sp>
    </p:spTree>
    <p:extLst>
      <p:ext uri="{BB962C8B-B14F-4D97-AF65-F5344CB8AC3E}">
        <p14:creationId xmlns:p14="http://schemas.microsoft.com/office/powerpoint/2010/main" val="4273575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9566" y="1238595"/>
            <a:ext cx="5914381" cy="5203767"/>
          </a:xfrm>
          <a:prstGeom prst="rect">
            <a:avLst/>
          </a:prstGeom>
        </p:spPr>
      </p:pic>
      <p:sp>
        <p:nvSpPr>
          <p:cNvPr id="3" name="Rectangle 2"/>
          <p:cNvSpPr/>
          <p:nvPr/>
        </p:nvSpPr>
        <p:spPr>
          <a:xfrm>
            <a:off x="331660" y="180864"/>
            <a:ext cx="11517330" cy="646331"/>
          </a:xfrm>
          <a:prstGeom prst="rect">
            <a:avLst/>
          </a:prstGeom>
        </p:spPr>
        <p:txBody>
          <a:bodyPr wrap="square">
            <a:spAutoFit/>
          </a:bodyPr>
          <a:lstStyle/>
          <a:p>
            <a:pPr algn="ctr"/>
            <a:r>
              <a:rPr lang="en-US" sz="3600" dirty="0" smtClean="0">
                <a:latin typeface="Arial" panose="020B0604020202020204" pitchFamily="34" charset="0"/>
                <a:cs typeface="Arial" panose="020B0604020202020204" pitchFamily="34" charset="0"/>
              </a:rPr>
              <a:t>Blood cell deconvolution based on DNA methylation</a:t>
            </a:r>
            <a:endParaRPr lang="en-US" sz="6000" dirty="0">
              <a:latin typeface="Arial" panose="020B0604020202020204" pitchFamily="34" charset="0"/>
              <a:cs typeface="Arial" panose="020B0604020202020204" pitchFamily="34" charset="0"/>
            </a:endParaRPr>
          </a:p>
        </p:txBody>
      </p:sp>
      <p:sp>
        <p:nvSpPr>
          <p:cNvPr id="4" name="Rectangle 3"/>
          <p:cNvSpPr/>
          <p:nvPr/>
        </p:nvSpPr>
        <p:spPr>
          <a:xfrm>
            <a:off x="6042058" y="1452393"/>
            <a:ext cx="6208040" cy="830997"/>
          </a:xfrm>
          <a:prstGeom prst="rect">
            <a:avLst/>
          </a:prstGeom>
        </p:spPr>
        <p:txBody>
          <a:bodyPr wrap="square">
            <a:spAutoFit/>
          </a:bodyPr>
          <a:lstStyle/>
          <a:p>
            <a:pPr marL="285750" indent="-285750">
              <a:buFont typeface="Wingdings" panose="05000000000000000000" pitchFamily="2" charset="2"/>
              <a:buChar char="ü"/>
            </a:pPr>
            <a:r>
              <a:rPr lang="en-US" sz="2400" dirty="0">
                <a:latin typeface="Arial" panose="020B0604020202020204" pitchFamily="34" charset="0"/>
                <a:cs typeface="Arial" panose="020B0604020202020204" pitchFamily="34" charset="0"/>
              </a:rPr>
              <a:t>Gran cell is the dominant cell </a:t>
            </a:r>
            <a:r>
              <a:rPr lang="en-US" sz="2400" dirty="0" smtClean="0">
                <a:latin typeface="Arial" panose="020B0604020202020204" pitchFamily="34" charset="0"/>
                <a:cs typeface="Arial" panose="020B0604020202020204" pitchFamily="34" charset="0"/>
              </a:rPr>
              <a:t>type (~64%)</a:t>
            </a:r>
            <a:endParaRPr lang="en-US" sz="2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ü"/>
            </a:pPr>
            <a:r>
              <a:rPr lang="en-US" sz="2400" dirty="0">
                <a:latin typeface="Arial" panose="020B0604020202020204" pitchFamily="34" charset="0"/>
                <a:cs typeface="Arial" panose="020B0604020202020204" pitchFamily="34" charset="0"/>
              </a:rPr>
              <a:t>CD4T, B-cell, Gran</a:t>
            </a:r>
          </a:p>
        </p:txBody>
      </p:sp>
      <p:pic>
        <p:nvPicPr>
          <p:cNvPr id="5" name="Picture 4"/>
          <p:cNvPicPr>
            <a:picLocks noChangeAspect="1"/>
          </p:cNvPicPr>
          <p:nvPr/>
        </p:nvPicPr>
        <p:blipFill>
          <a:blip r:embed="rId3"/>
          <a:stretch>
            <a:fillRect/>
          </a:stretch>
        </p:blipFill>
        <p:spPr>
          <a:xfrm>
            <a:off x="6354560" y="2584393"/>
            <a:ext cx="5083753" cy="996483"/>
          </a:xfrm>
          <a:prstGeom prst="rect">
            <a:avLst/>
          </a:prstGeom>
        </p:spPr>
      </p:pic>
      <p:pic>
        <p:nvPicPr>
          <p:cNvPr id="7" name="Picture 6"/>
          <p:cNvPicPr>
            <a:picLocks noChangeAspect="1"/>
          </p:cNvPicPr>
          <p:nvPr/>
        </p:nvPicPr>
        <p:blipFill>
          <a:blip r:embed="rId4"/>
          <a:stretch>
            <a:fillRect/>
          </a:stretch>
        </p:blipFill>
        <p:spPr>
          <a:xfrm>
            <a:off x="6296111" y="4169784"/>
            <a:ext cx="5200650" cy="2009775"/>
          </a:xfrm>
          <a:prstGeom prst="rect">
            <a:avLst/>
          </a:prstGeom>
        </p:spPr>
      </p:pic>
      <p:cxnSp>
        <p:nvCxnSpPr>
          <p:cNvPr id="9" name="Straight Arrow Connector 8"/>
          <p:cNvCxnSpPr/>
          <p:nvPr/>
        </p:nvCxnSpPr>
        <p:spPr>
          <a:xfrm flipV="1">
            <a:off x="4073236" y="6442362"/>
            <a:ext cx="149629" cy="28263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873962" y="6442362"/>
            <a:ext cx="149629" cy="28263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291176" y="6367548"/>
            <a:ext cx="149629" cy="28263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907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32984</TotalTime>
  <Words>803</Words>
  <Application>Microsoft Office PowerPoint</Application>
  <PresentationFormat>Widescreen</PresentationFormat>
  <Paragraphs>61</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Black</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MCHS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Guo, Shicheng</dc:creator>
  <cp:lastModifiedBy>Guo, Shicheng</cp:lastModifiedBy>
  <cp:revision>117</cp:revision>
  <dcterms:created xsi:type="dcterms:W3CDTF">2019-06-24T02:34:38Z</dcterms:created>
  <dcterms:modified xsi:type="dcterms:W3CDTF">2019-11-08T21:07:03Z</dcterms:modified>
</cp:coreProperties>
</file>