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3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2B1-FC3F-43B6-97F9-7ACE981F4F2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5B42-9F3B-469D-804D-44096C59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899" y="1122363"/>
            <a:ext cx="11020425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Identification and Validation of Cell-free DNA Methylation Biomarker for Glioblastoma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Shicheng Guo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CFABFC52-5463-5149-A269-299FBE46A877}"/>
              </a:ext>
            </a:extLst>
          </p:cNvPr>
          <p:cNvSpPr/>
          <p:nvPr/>
        </p:nvSpPr>
        <p:spPr>
          <a:xfrm rot="16200000">
            <a:off x="8224399" y="1680056"/>
            <a:ext cx="1677948" cy="1446507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6BA6">
                <a:alpha val="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lacial Indifference" charset="0"/>
                <a:ea typeface="Glacial Indifference" charset="0"/>
                <a:cs typeface="Glacial Indifference" charset="0"/>
              </a:rPr>
              <a:t>   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171E1E6-00AB-AE48-9B8C-F774082FA54E}"/>
              </a:ext>
            </a:extLst>
          </p:cNvPr>
          <p:cNvSpPr/>
          <p:nvPr/>
        </p:nvSpPr>
        <p:spPr>
          <a:xfrm rot="16200000">
            <a:off x="2283752" y="1680056"/>
            <a:ext cx="1677948" cy="1446507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6BA6">
                <a:alpha val="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lacial Indifference" charset="0"/>
                <a:ea typeface="Glacial Indifference" charset="0"/>
                <a:cs typeface="Glacial Indifference" charset="0"/>
              </a:rPr>
              <a:t>  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674F072-7BBE-5549-9BD7-A057DE1A4240}"/>
              </a:ext>
            </a:extLst>
          </p:cNvPr>
          <p:cNvSpPr/>
          <p:nvPr/>
        </p:nvSpPr>
        <p:spPr>
          <a:xfrm>
            <a:off x="1739861" y="4455670"/>
            <a:ext cx="8814084" cy="1267590"/>
          </a:xfrm>
          <a:prstGeom prst="rightArrow">
            <a:avLst>
              <a:gd name="adj1" fmla="val 50000"/>
              <a:gd name="adj2" fmla="val 52465"/>
            </a:avLst>
          </a:prstGeom>
          <a:gradFill>
            <a:gsLst>
              <a:gs pos="100000">
                <a:srgbClr val="00A499"/>
              </a:gs>
              <a:gs pos="0">
                <a:srgbClr val="00A499">
                  <a:alpha val="2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lacial Indifference" charset="0"/>
                <a:ea typeface="Glacial Indifference" charset="0"/>
                <a:cs typeface="Glacial Indifference" charset="0"/>
              </a:rPr>
              <a:t>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04CCAF8-3338-5049-9D8F-010FB240690B}"/>
              </a:ext>
            </a:extLst>
          </p:cNvPr>
          <p:cNvSpPr txBox="1">
            <a:spLocks/>
          </p:cNvSpPr>
          <p:nvPr/>
        </p:nvSpPr>
        <p:spPr>
          <a:xfrm>
            <a:off x="230295" y="522900"/>
            <a:ext cx="12023509" cy="613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 Black" panose="020B0A04020102020204" pitchFamily="34" charset="0"/>
              </a:rPr>
              <a:t>Molecular stability and plasticity in biomarker identification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7122E5-7ED2-AE44-8573-E01F97302359}"/>
              </a:ext>
            </a:extLst>
          </p:cNvPr>
          <p:cNvSpPr/>
          <p:nvPr/>
        </p:nvSpPr>
        <p:spPr>
          <a:xfrm>
            <a:off x="4815840" y="3354680"/>
            <a:ext cx="2560320" cy="1246495"/>
          </a:xfrm>
          <a:custGeom>
            <a:avLst/>
            <a:gdLst>
              <a:gd name="connsiteX0" fmla="*/ 0 w 1893228"/>
              <a:gd name="connsiteY0" fmla="*/ 0 h 2682073"/>
              <a:gd name="connsiteX1" fmla="*/ 1893228 w 1893228"/>
              <a:gd name="connsiteY1" fmla="*/ 0 h 2682073"/>
              <a:gd name="connsiteX2" fmla="*/ 1893228 w 1893228"/>
              <a:gd name="connsiteY2" fmla="*/ 2682073 h 2682073"/>
              <a:gd name="connsiteX3" fmla="*/ 0 w 1893228"/>
              <a:gd name="connsiteY3" fmla="*/ 2682073 h 2682073"/>
              <a:gd name="connsiteX4" fmla="*/ 0 w 1893228"/>
              <a:gd name="connsiteY4" fmla="*/ 0 h 268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228" h="2682073">
                <a:moveTo>
                  <a:pt x="0" y="0"/>
                </a:moveTo>
                <a:lnTo>
                  <a:pt x="1893228" y="0"/>
                </a:lnTo>
                <a:lnTo>
                  <a:pt x="1893228" y="2682073"/>
                </a:lnTo>
                <a:lnTo>
                  <a:pt x="0" y="26820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492394">
              <a:lnSpc>
                <a:spcPct val="90000"/>
              </a:lnSpc>
            </a:pPr>
            <a:r>
              <a:rPr lang="en-US" b="1" dirty="0">
                <a:solidFill>
                  <a:srgbClr val="54585A"/>
                </a:solidFill>
                <a:latin typeface="Glacial Indifference" pitchFamily="2" charset="0"/>
              </a:rPr>
              <a:t>mRNA</a:t>
            </a:r>
          </a:p>
          <a:p>
            <a:pPr algn="ctr" defTabSz="492394">
              <a:lnSpc>
                <a:spcPct val="90000"/>
              </a:lnSpc>
            </a:pPr>
            <a:r>
              <a:rPr lang="en-US" sz="1600" b="1" dirty="0">
                <a:solidFill>
                  <a:srgbClr val="54585A"/>
                </a:solidFill>
                <a:latin typeface="Glacial Indifference" pitchFamily="2" charset="0"/>
              </a:rPr>
              <a:t/>
            </a:r>
            <a:br>
              <a:rPr lang="en-US" sz="1600" b="1" dirty="0">
                <a:solidFill>
                  <a:srgbClr val="54585A"/>
                </a:solidFill>
                <a:latin typeface="Glacial Indifference" pitchFamily="2" charset="0"/>
              </a:rPr>
            </a:b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Molecule that carries </a:t>
            </a:r>
            <a:b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</a:b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DNA “directions” for </a:t>
            </a:r>
            <a:b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</a:b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protein synthesis</a:t>
            </a:r>
          </a:p>
          <a:p>
            <a:pPr algn="ctr" defTabSz="492394">
              <a:lnSpc>
                <a:spcPct val="90000"/>
              </a:lnSpc>
            </a:pPr>
            <a:endParaRPr lang="en-US" sz="1400" dirty="0">
              <a:solidFill>
                <a:srgbClr val="54585A"/>
              </a:solidFill>
              <a:latin typeface="Glacial Indifference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D79A0E8-01E6-7041-BCB2-42FA7417EFB0}"/>
              </a:ext>
            </a:extLst>
          </p:cNvPr>
          <p:cNvSpPr/>
          <p:nvPr/>
        </p:nvSpPr>
        <p:spPr>
          <a:xfrm>
            <a:off x="7625397" y="3354680"/>
            <a:ext cx="2875952" cy="1064394"/>
          </a:xfrm>
          <a:custGeom>
            <a:avLst/>
            <a:gdLst>
              <a:gd name="connsiteX0" fmla="*/ 0 w 1893228"/>
              <a:gd name="connsiteY0" fmla="*/ 0 h 3426545"/>
              <a:gd name="connsiteX1" fmla="*/ 1893228 w 1893228"/>
              <a:gd name="connsiteY1" fmla="*/ 0 h 3426545"/>
              <a:gd name="connsiteX2" fmla="*/ 1893228 w 1893228"/>
              <a:gd name="connsiteY2" fmla="*/ 3426545 h 3426545"/>
              <a:gd name="connsiteX3" fmla="*/ 0 w 1893228"/>
              <a:gd name="connsiteY3" fmla="*/ 3426545 h 3426545"/>
              <a:gd name="connsiteX4" fmla="*/ 0 w 1893228"/>
              <a:gd name="connsiteY4" fmla="*/ 0 h 34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3228" h="3426545">
                <a:moveTo>
                  <a:pt x="0" y="0"/>
                </a:moveTo>
                <a:lnTo>
                  <a:pt x="1893228" y="0"/>
                </a:lnTo>
                <a:lnTo>
                  <a:pt x="1893228" y="3426545"/>
                </a:lnTo>
                <a:lnTo>
                  <a:pt x="0" y="34265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378765">
              <a:spcBef>
                <a:spcPts val="1108"/>
              </a:spcBef>
              <a:buClr>
                <a:srgbClr val="005C42"/>
              </a:buClr>
            </a:pPr>
            <a:r>
              <a:rPr lang="en-US" b="1" dirty="0">
                <a:solidFill>
                  <a:srgbClr val="54585A"/>
                </a:solidFill>
                <a:latin typeface="Glacial Indifference" pitchFamily="2" charset="0"/>
              </a:rPr>
              <a:t>Proteins</a:t>
            </a:r>
            <a:endParaRPr lang="en-US" sz="1600" b="1" dirty="0">
              <a:solidFill>
                <a:srgbClr val="54585A"/>
              </a:solidFill>
              <a:latin typeface="Glacial Indifference" pitchFamily="2" charset="0"/>
            </a:endParaRPr>
          </a:p>
          <a:p>
            <a:pPr algn="ctr" defTabSz="378765">
              <a:spcBef>
                <a:spcPts val="1108"/>
              </a:spcBef>
              <a:buClr>
                <a:srgbClr val="005C42"/>
              </a:buClr>
            </a:pP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Primary functional and </a:t>
            </a:r>
            <a:b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</a:b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structural molecules for all </a:t>
            </a:r>
            <a:b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</a:b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biological processes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88082F-79F5-D740-B6C7-73D508445466}"/>
              </a:ext>
            </a:extLst>
          </p:cNvPr>
          <p:cNvSpPr/>
          <p:nvPr/>
        </p:nvSpPr>
        <p:spPr>
          <a:xfrm>
            <a:off x="1845249" y="3354680"/>
            <a:ext cx="2560320" cy="1064394"/>
          </a:xfrm>
          <a:custGeom>
            <a:avLst/>
            <a:gdLst>
              <a:gd name="connsiteX0" fmla="*/ 0 w 1838009"/>
              <a:gd name="connsiteY0" fmla="*/ 0 h 1424851"/>
              <a:gd name="connsiteX1" fmla="*/ 1838009 w 1838009"/>
              <a:gd name="connsiteY1" fmla="*/ 0 h 1424851"/>
              <a:gd name="connsiteX2" fmla="*/ 1838009 w 1838009"/>
              <a:gd name="connsiteY2" fmla="*/ 1424851 h 1424851"/>
              <a:gd name="connsiteX3" fmla="*/ 0 w 1838009"/>
              <a:gd name="connsiteY3" fmla="*/ 1424851 h 1424851"/>
              <a:gd name="connsiteX4" fmla="*/ 0 w 1838009"/>
              <a:gd name="connsiteY4" fmla="*/ 0 h 142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009" h="1424851">
                <a:moveTo>
                  <a:pt x="0" y="0"/>
                </a:moveTo>
                <a:lnTo>
                  <a:pt x="1838009" y="0"/>
                </a:lnTo>
                <a:lnTo>
                  <a:pt x="1838009" y="1424851"/>
                </a:lnTo>
                <a:lnTo>
                  <a:pt x="0" y="14248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spAutoFit/>
          </a:bodyPr>
          <a:lstStyle/>
          <a:p>
            <a:pPr algn="ctr" defTabSz="378765">
              <a:spcBef>
                <a:spcPts val="1108"/>
              </a:spcBef>
              <a:buClr>
                <a:srgbClr val="005C42"/>
              </a:buClr>
            </a:pPr>
            <a:r>
              <a:rPr lang="en-US" b="1" dirty="0">
                <a:solidFill>
                  <a:srgbClr val="54585A"/>
                </a:solidFill>
                <a:latin typeface="Glacial Indifference" pitchFamily="2" charset="0"/>
              </a:rPr>
              <a:t>DNA</a:t>
            </a:r>
            <a:endParaRPr lang="en-US" sz="1600" b="1" dirty="0">
              <a:solidFill>
                <a:srgbClr val="54585A"/>
              </a:solidFill>
              <a:latin typeface="Glacial Indifference" pitchFamily="2" charset="0"/>
            </a:endParaRPr>
          </a:p>
          <a:p>
            <a:pPr algn="ctr" defTabSz="378765">
              <a:spcBef>
                <a:spcPts val="1108"/>
              </a:spcBef>
              <a:buClr>
                <a:srgbClr val="005C42"/>
              </a:buClr>
            </a:pP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Hereditary material </a:t>
            </a:r>
            <a:b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</a:b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that encodes functional </a:t>
            </a:r>
            <a:b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</a:br>
            <a:r>
              <a:rPr lang="en-US" sz="1400" dirty="0">
                <a:solidFill>
                  <a:srgbClr val="54585A"/>
                </a:solidFill>
                <a:latin typeface="Glacial Indifference" pitchFamily="2" charset="0"/>
              </a:rPr>
              <a:t>biological molecules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E5BF6-4D7E-6746-9876-0D330CA51F7D}"/>
              </a:ext>
            </a:extLst>
          </p:cNvPr>
          <p:cNvSpPr txBox="1"/>
          <p:nvPr/>
        </p:nvSpPr>
        <p:spPr>
          <a:xfrm>
            <a:off x="1739860" y="5514843"/>
            <a:ext cx="29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4585A"/>
                </a:solidFill>
                <a:latin typeface="Glacial Indifference" charset="0"/>
              </a:rPr>
              <a:t>one and done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4FB30-D003-C441-8BDE-4C5FDBA07A09}"/>
              </a:ext>
            </a:extLst>
          </p:cNvPr>
          <p:cNvSpPr txBox="1"/>
          <p:nvPr/>
        </p:nvSpPr>
        <p:spPr>
          <a:xfrm>
            <a:off x="7625397" y="5484395"/>
            <a:ext cx="27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4585A"/>
                </a:solidFill>
                <a:latin typeface="Glacial Indifference" charset="0"/>
              </a:rPr>
              <a:t>repeat regularly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0CEB41-DBBE-3544-B09C-A535DDBAE041}"/>
              </a:ext>
            </a:extLst>
          </p:cNvPr>
          <p:cNvCxnSpPr>
            <a:cxnSpLocks/>
          </p:cNvCxnSpPr>
          <p:nvPr/>
        </p:nvCxnSpPr>
        <p:spPr>
          <a:xfrm>
            <a:off x="4677889" y="1690688"/>
            <a:ext cx="0" cy="4184068"/>
          </a:xfrm>
          <a:prstGeom prst="line">
            <a:avLst/>
          </a:prstGeom>
          <a:ln w="15875" cap="rnd">
            <a:solidFill>
              <a:srgbClr val="70737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A55-691E-3840-B788-65EC7B569E59}"/>
              </a:ext>
            </a:extLst>
          </p:cNvPr>
          <p:cNvCxnSpPr>
            <a:cxnSpLocks/>
          </p:cNvCxnSpPr>
          <p:nvPr/>
        </p:nvCxnSpPr>
        <p:spPr>
          <a:xfrm>
            <a:off x="7615917" y="1690688"/>
            <a:ext cx="0" cy="4184068"/>
          </a:xfrm>
          <a:prstGeom prst="line">
            <a:avLst/>
          </a:prstGeom>
          <a:ln w="15875" cap="rnd">
            <a:solidFill>
              <a:srgbClr val="70737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B321B0-9B51-F34A-999D-473A8815B44B}"/>
              </a:ext>
            </a:extLst>
          </p:cNvPr>
          <p:cNvCxnSpPr>
            <a:cxnSpLocks/>
          </p:cNvCxnSpPr>
          <p:nvPr/>
        </p:nvCxnSpPr>
        <p:spPr>
          <a:xfrm>
            <a:off x="1739861" y="1690688"/>
            <a:ext cx="0" cy="4184068"/>
          </a:xfrm>
          <a:prstGeom prst="line">
            <a:avLst/>
          </a:prstGeom>
          <a:ln w="15875" cap="rnd">
            <a:solidFill>
              <a:srgbClr val="70737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6ACD30-FA81-B64C-905F-4518ABFA0C40}"/>
              </a:ext>
            </a:extLst>
          </p:cNvPr>
          <p:cNvCxnSpPr>
            <a:cxnSpLocks/>
          </p:cNvCxnSpPr>
          <p:nvPr/>
        </p:nvCxnSpPr>
        <p:spPr>
          <a:xfrm>
            <a:off x="10553944" y="1690688"/>
            <a:ext cx="0" cy="4184068"/>
          </a:xfrm>
          <a:prstGeom prst="line">
            <a:avLst/>
          </a:prstGeom>
          <a:ln w="15875" cap="rnd">
            <a:solidFill>
              <a:srgbClr val="70737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C76466-FADE-0D47-94A6-21AFDF05FC7C}"/>
              </a:ext>
            </a:extLst>
          </p:cNvPr>
          <p:cNvSpPr txBox="1"/>
          <p:nvPr/>
        </p:nvSpPr>
        <p:spPr>
          <a:xfrm>
            <a:off x="2079021" y="4772633"/>
            <a:ext cx="803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lacial Indifference" pitchFamily="2" charset="0"/>
              </a:rPr>
              <a:t>From static to dynamic measurements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E579FB2-9084-F24D-8CAC-5E68DB069153}"/>
              </a:ext>
            </a:extLst>
          </p:cNvPr>
          <p:cNvSpPr/>
          <p:nvPr/>
        </p:nvSpPr>
        <p:spPr>
          <a:xfrm rot="16200000">
            <a:off x="5257026" y="1680056"/>
            <a:ext cx="1677948" cy="1446507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glow rad="101600">
              <a:srgbClr val="006BA6">
                <a:alpha val="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lacial Indifference" charset="0"/>
                <a:ea typeface="Glacial Indifference" charset="0"/>
                <a:cs typeface="Glacial Indifference" charset="0"/>
              </a:rPr>
              <a:t> 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51A5C-36D9-0E4E-92D3-00B5941E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218" y="1877724"/>
            <a:ext cx="1131333" cy="1414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B78796-31B5-BB42-ADF6-676FC68F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05462">
            <a:off x="8893121" y="2146127"/>
            <a:ext cx="457820" cy="5722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78C34A-20D0-5045-A94F-B4D9B6F14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333" y="1965982"/>
            <a:ext cx="932232" cy="11746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AC8C4F-1364-F14B-9BF9-374165EE2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56617" y="1959886"/>
            <a:ext cx="935177" cy="117832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C25A3D5-ACD4-A24E-8D43-62266792A287}"/>
              </a:ext>
            </a:extLst>
          </p:cNvPr>
          <p:cNvSpPr/>
          <p:nvPr/>
        </p:nvSpPr>
        <p:spPr>
          <a:xfrm>
            <a:off x="5826034" y="1877724"/>
            <a:ext cx="235132" cy="525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lacial Indifference" charset="0"/>
              <a:ea typeface="Glacial Indifference" charset="0"/>
              <a:cs typeface="Glacial Indifference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4099CE-5855-2844-9A56-6ECD7FFA8305}"/>
              </a:ext>
            </a:extLst>
          </p:cNvPr>
          <p:cNvSpPr/>
          <p:nvPr/>
        </p:nvSpPr>
        <p:spPr>
          <a:xfrm>
            <a:off x="6124484" y="2458749"/>
            <a:ext cx="235132" cy="525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lacial Indifference" charset="0"/>
              <a:ea typeface="Glacial Indifference" charset="0"/>
              <a:cs typeface="Glacial Indifference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4152933" y="5634988"/>
            <a:ext cx="1030955" cy="2691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204CCAF8-3338-5049-9D8F-010FB240690B}"/>
              </a:ext>
            </a:extLst>
          </p:cNvPr>
          <p:cNvSpPr txBox="1">
            <a:spLocks/>
          </p:cNvSpPr>
          <p:nvPr/>
        </p:nvSpPr>
        <p:spPr>
          <a:xfrm>
            <a:off x="2772246" y="6004320"/>
            <a:ext cx="4087188" cy="6442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Black" panose="020B0A04020102020204" pitchFamily="34" charset="0"/>
              </a:rPr>
              <a:t>DNA methylation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891" y="1184947"/>
            <a:ext cx="7066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LINE-1 COBRA Forward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5’-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TTGAGTTGTGGTGGGTTTTATTTAG-3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LINE-1 COBRA Reverse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5’-TCATCTCACTAAAAAATACCAAACA-3’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499891" y="23517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LINE1 -EF ATTTTATATTTGGTTTAGAGGG 359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LINE1 -ER ATCAAAAATCAAAAACCCACTT 360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LINE-IF TTTTATATTTG GTTTAG AG GG 361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LINE-IR-Bio [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Roboto"/>
              </a:rPr>
              <a:t>Btn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]TCAAAAATCAAAAACCCACTT 362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25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79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Glacial Indifference</vt:lpstr>
      <vt:lpstr>Roboto</vt:lpstr>
      <vt:lpstr>Times New Roman</vt:lpstr>
      <vt:lpstr>Office Theme</vt:lpstr>
      <vt:lpstr>Identification and Validation of Cell-free DNA Methylation Biomarker for Glioblastoma 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Pancancer DNA methylation biomarker</dc:title>
  <dc:creator>Guo, Shicheng</dc:creator>
  <cp:lastModifiedBy>Guo, Shicheng</cp:lastModifiedBy>
  <cp:revision>11</cp:revision>
  <dcterms:created xsi:type="dcterms:W3CDTF">2019-03-09T21:29:54Z</dcterms:created>
  <dcterms:modified xsi:type="dcterms:W3CDTF">2019-04-18T18:00:16Z</dcterms:modified>
</cp:coreProperties>
</file>