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0FC0B-BFC3-4A8B-9130-9D608F1DFFF3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994A9-EC65-4284-8EA2-C0BF6B7C1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934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0FC0B-BFC3-4A8B-9130-9D608F1DFFF3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994A9-EC65-4284-8EA2-C0BF6B7C1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811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0FC0B-BFC3-4A8B-9130-9D608F1DFFF3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994A9-EC65-4284-8EA2-C0BF6B7C1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164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0FC0B-BFC3-4A8B-9130-9D608F1DFFF3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994A9-EC65-4284-8EA2-C0BF6B7C1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871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0FC0B-BFC3-4A8B-9130-9D608F1DFFF3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994A9-EC65-4284-8EA2-C0BF6B7C1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58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0FC0B-BFC3-4A8B-9130-9D608F1DFFF3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994A9-EC65-4284-8EA2-C0BF6B7C1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690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0FC0B-BFC3-4A8B-9130-9D608F1DFFF3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994A9-EC65-4284-8EA2-C0BF6B7C1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074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0FC0B-BFC3-4A8B-9130-9D608F1DFFF3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994A9-EC65-4284-8EA2-C0BF6B7C1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648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0FC0B-BFC3-4A8B-9130-9D608F1DFFF3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994A9-EC65-4284-8EA2-C0BF6B7C1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563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0FC0B-BFC3-4A8B-9130-9D608F1DFFF3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994A9-EC65-4284-8EA2-C0BF6B7C1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794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0FC0B-BFC3-4A8B-9130-9D608F1DFFF3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994A9-EC65-4284-8EA2-C0BF6B7C1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601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40FC0B-BFC3-4A8B-9130-9D608F1DFFF3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994A9-EC65-4284-8EA2-C0BF6B7C1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883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751112" y="852618"/>
            <a:ext cx="5924337" cy="5076564"/>
            <a:chOff x="1115616" y="44624"/>
            <a:chExt cx="7899116" cy="6768752"/>
          </a:xfrm>
        </p:grpSpPr>
        <p:grpSp>
          <p:nvGrpSpPr>
            <p:cNvPr id="5" name="组合 2"/>
            <p:cNvGrpSpPr/>
            <p:nvPr/>
          </p:nvGrpSpPr>
          <p:grpSpPr>
            <a:xfrm>
              <a:off x="1115616" y="44624"/>
              <a:ext cx="7530172" cy="6768752"/>
              <a:chOff x="1115616" y="44624"/>
              <a:chExt cx="7530172" cy="6768752"/>
            </a:xfrm>
          </p:grpSpPr>
          <p:grpSp>
            <p:nvGrpSpPr>
              <p:cNvPr id="8" name="组合 51"/>
              <p:cNvGrpSpPr/>
              <p:nvPr/>
            </p:nvGrpSpPr>
            <p:grpSpPr>
              <a:xfrm>
                <a:off x="1115616" y="44624"/>
                <a:ext cx="7484803" cy="6768752"/>
                <a:chOff x="1115616" y="44624"/>
                <a:chExt cx="7484803" cy="6768752"/>
              </a:xfrm>
            </p:grpSpPr>
            <p:grpSp>
              <p:nvGrpSpPr>
                <p:cNvPr id="14" name="组合 46"/>
                <p:cNvGrpSpPr/>
                <p:nvPr/>
              </p:nvGrpSpPr>
              <p:grpSpPr>
                <a:xfrm>
                  <a:off x="1115616" y="44624"/>
                  <a:ext cx="7128792" cy="6768752"/>
                  <a:chOff x="1115616" y="44624"/>
                  <a:chExt cx="7128792" cy="6768752"/>
                </a:xfrm>
              </p:grpSpPr>
              <p:sp>
                <p:nvSpPr>
                  <p:cNvPr id="18" name="矩形 1"/>
                  <p:cNvSpPr/>
                  <p:nvPr/>
                </p:nvSpPr>
                <p:spPr>
                  <a:xfrm>
                    <a:off x="1115616" y="44624"/>
                    <a:ext cx="5976664" cy="504056"/>
                  </a:xfrm>
                  <a:prstGeom prst="rect">
                    <a:avLst/>
                  </a:prstGeom>
                  <a:solidFill>
                    <a:srgbClr val="FFFFC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200" dirty="0">
                        <a:solidFill>
                          <a:srgbClr val="FF0000"/>
                        </a:solidFill>
                      </a:rPr>
                      <a:t>DNA methylation Microarray Dataset (GEO/</a:t>
                    </a:r>
                    <a:r>
                      <a:rPr lang="en-US" altLang="zh-CN" sz="1200" dirty="0" err="1">
                        <a:solidFill>
                          <a:srgbClr val="FF0000"/>
                        </a:solidFill>
                      </a:rPr>
                      <a:t>ArrayExpress</a:t>
                    </a:r>
                    <a:r>
                      <a:rPr lang="en-US" altLang="zh-CN" sz="1200" dirty="0">
                        <a:solidFill>
                          <a:srgbClr val="FF0000"/>
                        </a:solidFill>
                      </a:rPr>
                      <a:t>/TCGA)</a:t>
                    </a:r>
                    <a:endParaRPr lang="zh-CN" altLang="en-US" sz="1200" dirty="0">
                      <a:solidFill>
                        <a:srgbClr val="FF0000"/>
                      </a:solidFill>
                    </a:endParaRPr>
                  </a:p>
                </p:txBody>
              </p:sp>
              <p:cxnSp>
                <p:nvCxnSpPr>
                  <p:cNvPr id="19" name="直接箭头连接符 8"/>
                  <p:cNvCxnSpPr/>
                  <p:nvPr/>
                </p:nvCxnSpPr>
                <p:spPr>
                  <a:xfrm>
                    <a:off x="4535996" y="503650"/>
                    <a:ext cx="0" cy="216024"/>
                  </a:xfrm>
                  <a:prstGeom prst="straightConnector1">
                    <a:avLst/>
                  </a:prstGeom>
                  <a:ln w="38100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" name="流程图: 决策 10"/>
                  <p:cNvSpPr/>
                  <p:nvPr/>
                </p:nvSpPr>
                <p:spPr>
                  <a:xfrm>
                    <a:off x="3419872" y="1295738"/>
                    <a:ext cx="2196244" cy="360040"/>
                  </a:xfrm>
                  <a:prstGeom prst="flowChartDecision">
                    <a:avLst/>
                  </a:prstGeom>
                  <a:solidFill>
                    <a:srgbClr val="9966FF"/>
                  </a:solidFill>
                  <a:ln>
                    <a:solidFill>
                      <a:srgbClr val="9966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altLang="zh-CN" sz="788" dirty="0"/>
                      <a:t>Normalization</a:t>
                    </a:r>
                    <a:endParaRPr lang="zh-CN" altLang="en-US" sz="788" dirty="0"/>
                  </a:p>
                </p:txBody>
              </p:sp>
              <p:cxnSp>
                <p:nvCxnSpPr>
                  <p:cNvPr id="21" name="直接箭头连接符 12"/>
                  <p:cNvCxnSpPr/>
                  <p:nvPr/>
                </p:nvCxnSpPr>
                <p:spPr>
                  <a:xfrm>
                    <a:off x="4535996" y="1727786"/>
                    <a:ext cx="0" cy="216024"/>
                  </a:xfrm>
                  <a:prstGeom prst="straightConnector1">
                    <a:avLst/>
                  </a:prstGeom>
                  <a:ln w="38100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" name="流程图: 决策 14"/>
                  <p:cNvSpPr/>
                  <p:nvPr/>
                </p:nvSpPr>
                <p:spPr>
                  <a:xfrm>
                    <a:off x="3411861" y="1971803"/>
                    <a:ext cx="2196244" cy="360040"/>
                  </a:xfrm>
                  <a:prstGeom prst="flowChartDecision">
                    <a:avLst/>
                  </a:prstGeom>
                  <a:solidFill>
                    <a:srgbClr val="9966FF"/>
                  </a:solidFill>
                  <a:ln>
                    <a:solidFill>
                      <a:srgbClr val="9966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788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rPr>
                      <a:t>Batch effect </a:t>
                    </a:r>
                    <a:r>
                      <a:rPr lang="en-US" altLang="zh-CN" sz="788" dirty="0" err="1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rPr>
                      <a:t>elimation</a:t>
                    </a:r>
                    <a:endParaRPr lang="zh-CN" altLang="en-US" sz="788" dirty="0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</a:endParaRPr>
                  </a:p>
                </p:txBody>
              </p:sp>
              <p:sp>
                <p:nvSpPr>
                  <p:cNvPr id="23" name="矩形 15"/>
                  <p:cNvSpPr/>
                  <p:nvPr/>
                </p:nvSpPr>
                <p:spPr>
                  <a:xfrm>
                    <a:off x="1115616" y="3167946"/>
                    <a:ext cx="5976664" cy="504056"/>
                  </a:xfrm>
                  <a:prstGeom prst="rect">
                    <a:avLst/>
                  </a:prstGeom>
                  <a:solidFill>
                    <a:srgbClr val="FFFFC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200" dirty="0">
                        <a:solidFill>
                          <a:srgbClr val="FF0000"/>
                        </a:solidFill>
                      </a:rPr>
                      <a:t>                          NTSR1, SLC5A8, GALR1, AGTR1 and ZMYND10</a:t>
                    </a:r>
                    <a:endParaRPr lang="zh-CN" altLang="en-US" sz="1200" dirty="0">
                      <a:solidFill>
                        <a:srgbClr val="FF0000"/>
                      </a:solidFill>
                    </a:endParaRPr>
                  </a:p>
                </p:txBody>
              </p:sp>
              <p:cxnSp>
                <p:nvCxnSpPr>
                  <p:cNvPr id="24" name="直接箭头连接符 16"/>
                  <p:cNvCxnSpPr/>
                  <p:nvPr/>
                </p:nvCxnSpPr>
                <p:spPr>
                  <a:xfrm>
                    <a:off x="4553998" y="2363890"/>
                    <a:ext cx="0" cy="216024"/>
                  </a:xfrm>
                  <a:prstGeom prst="straightConnector1">
                    <a:avLst/>
                  </a:prstGeom>
                  <a:ln w="38100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5" name="流程图: 决策 17"/>
                  <p:cNvSpPr/>
                  <p:nvPr/>
                </p:nvSpPr>
                <p:spPr>
                  <a:xfrm>
                    <a:off x="3455876" y="2591882"/>
                    <a:ext cx="2196244" cy="360040"/>
                  </a:xfrm>
                  <a:prstGeom prst="flowChartDecision">
                    <a:avLst/>
                  </a:prstGeom>
                  <a:solidFill>
                    <a:srgbClr val="9966FF"/>
                  </a:solidFill>
                  <a:ln>
                    <a:solidFill>
                      <a:srgbClr val="9966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788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rPr>
                      <a:t>Feature selection</a:t>
                    </a:r>
                    <a:endParaRPr lang="zh-CN" altLang="en-US" sz="788" dirty="0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</a:endParaRPr>
                  </a:p>
                </p:txBody>
              </p:sp>
              <p:cxnSp>
                <p:nvCxnSpPr>
                  <p:cNvPr id="26" name="直接箭头连接符 18"/>
                  <p:cNvCxnSpPr/>
                  <p:nvPr/>
                </p:nvCxnSpPr>
                <p:spPr>
                  <a:xfrm>
                    <a:off x="4573320" y="2951922"/>
                    <a:ext cx="0" cy="216024"/>
                  </a:xfrm>
                  <a:prstGeom prst="straightConnector1">
                    <a:avLst/>
                  </a:prstGeom>
                  <a:ln w="38100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" name="流程图: 决策 19"/>
                  <p:cNvSpPr/>
                  <p:nvPr/>
                </p:nvSpPr>
                <p:spPr>
                  <a:xfrm>
                    <a:off x="3419872" y="719674"/>
                    <a:ext cx="2196244" cy="360040"/>
                  </a:xfrm>
                  <a:prstGeom prst="flowChartDecision">
                    <a:avLst/>
                  </a:prstGeom>
                  <a:solidFill>
                    <a:srgbClr val="9966FF"/>
                  </a:solidFill>
                  <a:ln>
                    <a:solidFill>
                      <a:srgbClr val="9966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altLang="zh-CN" sz="788" dirty="0"/>
                      <a:t>Combination</a:t>
                    </a:r>
                    <a:endParaRPr lang="zh-CN" altLang="en-US" sz="788" dirty="0"/>
                  </a:p>
                </p:txBody>
              </p:sp>
              <p:cxnSp>
                <p:nvCxnSpPr>
                  <p:cNvPr id="28" name="直接箭头连接符 20"/>
                  <p:cNvCxnSpPr/>
                  <p:nvPr/>
                </p:nvCxnSpPr>
                <p:spPr>
                  <a:xfrm>
                    <a:off x="4535996" y="1079714"/>
                    <a:ext cx="0" cy="216024"/>
                  </a:xfrm>
                  <a:prstGeom prst="straightConnector1">
                    <a:avLst/>
                  </a:prstGeom>
                  <a:ln w="38100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9" name="上下箭头 21"/>
                  <p:cNvSpPr/>
                  <p:nvPr/>
                </p:nvSpPr>
                <p:spPr>
                  <a:xfrm>
                    <a:off x="2339752" y="598377"/>
                    <a:ext cx="360040" cy="2558516"/>
                  </a:xfrm>
                  <a:prstGeom prst="upDownArrow">
                    <a:avLst/>
                  </a:prstGeom>
                  <a:solidFill>
                    <a:srgbClr val="FF9900"/>
                  </a:solidFill>
                  <a:ln>
                    <a:solidFill>
                      <a:srgbClr val="FF99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1187624" y="1727787"/>
                    <a:ext cx="1231535" cy="30777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900" dirty="0"/>
                      <a:t>Discovery Stage</a:t>
                    </a:r>
                    <a:endParaRPr lang="zh-CN" altLang="en-US" sz="900" dirty="0"/>
                  </a:p>
                </p:txBody>
              </p:sp>
              <p:sp>
                <p:nvSpPr>
                  <p:cNvPr id="31" name="流程图: 决策 23"/>
                  <p:cNvSpPr/>
                  <p:nvPr/>
                </p:nvSpPr>
                <p:spPr>
                  <a:xfrm>
                    <a:off x="3455876" y="4437112"/>
                    <a:ext cx="2196244" cy="360040"/>
                  </a:xfrm>
                  <a:prstGeom prst="flowChartDecision">
                    <a:avLst/>
                  </a:prstGeom>
                  <a:solidFill>
                    <a:srgbClr val="9966FF"/>
                  </a:solidFill>
                  <a:ln>
                    <a:solidFill>
                      <a:srgbClr val="9966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altLang="zh-CN" sz="788" dirty="0"/>
                      <a:t>MSD-</a:t>
                    </a:r>
                    <a:r>
                      <a:rPr lang="en-US" altLang="zh-CN" sz="788" dirty="0" err="1"/>
                      <a:t>SNuPE</a:t>
                    </a:r>
                    <a:endParaRPr lang="zh-CN" altLang="en-US" sz="788" dirty="0"/>
                  </a:p>
                </p:txBody>
              </p:sp>
              <p:cxnSp>
                <p:nvCxnSpPr>
                  <p:cNvPr id="32" name="直接箭头连接符 24"/>
                  <p:cNvCxnSpPr/>
                  <p:nvPr/>
                </p:nvCxnSpPr>
                <p:spPr>
                  <a:xfrm>
                    <a:off x="4572000" y="4869160"/>
                    <a:ext cx="0" cy="216024"/>
                  </a:xfrm>
                  <a:prstGeom prst="straightConnector1">
                    <a:avLst/>
                  </a:prstGeom>
                  <a:ln w="38100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3" name="流程图: 决策 25"/>
                  <p:cNvSpPr/>
                  <p:nvPr/>
                </p:nvSpPr>
                <p:spPr>
                  <a:xfrm>
                    <a:off x="3447865" y="5113177"/>
                    <a:ext cx="2196244" cy="360040"/>
                  </a:xfrm>
                  <a:prstGeom prst="flowChartDecision">
                    <a:avLst/>
                  </a:prstGeom>
                  <a:solidFill>
                    <a:srgbClr val="9966FF"/>
                  </a:solidFill>
                  <a:ln>
                    <a:solidFill>
                      <a:srgbClr val="9966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788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rPr>
                      <a:t>Model  Building</a:t>
                    </a:r>
                    <a:endParaRPr lang="zh-CN" altLang="en-US" sz="788" dirty="0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</a:endParaRPr>
                  </a:p>
                </p:txBody>
              </p:sp>
              <p:cxnSp>
                <p:nvCxnSpPr>
                  <p:cNvPr id="34" name="直接箭头连接符 26"/>
                  <p:cNvCxnSpPr/>
                  <p:nvPr/>
                </p:nvCxnSpPr>
                <p:spPr>
                  <a:xfrm>
                    <a:off x="4590002" y="5505264"/>
                    <a:ext cx="0" cy="216024"/>
                  </a:xfrm>
                  <a:prstGeom prst="straightConnector1">
                    <a:avLst/>
                  </a:prstGeom>
                  <a:ln w="38100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5" name="流程图: 决策 27"/>
                  <p:cNvSpPr/>
                  <p:nvPr/>
                </p:nvSpPr>
                <p:spPr>
                  <a:xfrm>
                    <a:off x="3491880" y="5733256"/>
                    <a:ext cx="2196244" cy="360040"/>
                  </a:xfrm>
                  <a:prstGeom prst="flowChartDecision">
                    <a:avLst/>
                  </a:prstGeom>
                  <a:solidFill>
                    <a:srgbClr val="9966FF"/>
                  </a:solidFill>
                  <a:ln>
                    <a:solidFill>
                      <a:srgbClr val="9966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788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rPr>
                      <a:t>Model </a:t>
                    </a:r>
                    <a:r>
                      <a:rPr lang="en-US" altLang="zh-CN" sz="788" dirty="0" err="1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rPr>
                      <a:t>Evalution</a:t>
                    </a:r>
                    <a:endParaRPr lang="zh-CN" altLang="en-US" sz="788" dirty="0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</a:endParaRPr>
                  </a:p>
                </p:txBody>
              </p:sp>
              <p:cxnSp>
                <p:nvCxnSpPr>
                  <p:cNvPr id="36" name="直接箭头连接符 28"/>
                  <p:cNvCxnSpPr/>
                  <p:nvPr/>
                </p:nvCxnSpPr>
                <p:spPr>
                  <a:xfrm>
                    <a:off x="4609324" y="6093296"/>
                    <a:ext cx="0" cy="216024"/>
                  </a:xfrm>
                  <a:prstGeom prst="straightConnector1">
                    <a:avLst/>
                  </a:prstGeom>
                  <a:ln w="38100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直接箭头连接符 30"/>
                  <p:cNvCxnSpPr/>
                  <p:nvPr/>
                </p:nvCxnSpPr>
                <p:spPr>
                  <a:xfrm>
                    <a:off x="4572000" y="4221088"/>
                    <a:ext cx="0" cy="216024"/>
                  </a:xfrm>
                  <a:prstGeom prst="straightConnector1">
                    <a:avLst/>
                  </a:prstGeom>
                  <a:ln w="38100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8" name="上下箭头 31"/>
                  <p:cNvSpPr/>
                  <p:nvPr/>
                </p:nvSpPr>
                <p:spPr>
                  <a:xfrm>
                    <a:off x="2375756" y="3729732"/>
                    <a:ext cx="360040" cy="2558516"/>
                  </a:xfrm>
                  <a:prstGeom prst="upDownArrow">
                    <a:avLst/>
                  </a:prstGeom>
                  <a:solidFill>
                    <a:srgbClr val="FF9900"/>
                  </a:solidFill>
                  <a:ln>
                    <a:solidFill>
                      <a:srgbClr val="FF99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1223628" y="4801411"/>
                    <a:ext cx="1261457" cy="30777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900" dirty="0"/>
                      <a:t>Validation Stage</a:t>
                    </a:r>
                    <a:endParaRPr lang="zh-CN" altLang="en-US" sz="900" dirty="0"/>
                  </a:p>
                </p:txBody>
              </p:sp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3419872" y="3895164"/>
                    <a:ext cx="2949953" cy="338555"/>
                  </a:xfrm>
                  <a:prstGeom prst="rect">
                    <a:avLst/>
                  </a:prstGeom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050" b="1" dirty="0"/>
                      <a:t>150</a:t>
                    </a:r>
                    <a:r>
                      <a:rPr lang="en-US" altLang="zh-CN" sz="1050" dirty="0"/>
                      <a:t> NSCLC and  </a:t>
                    </a:r>
                    <a:r>
                      <a:rPr lang="en-US" altLang="zh-CN" sz="1050" b="1" dirty="0"/>
                      <a:t>150</a:t>
                    </a:r>
                    <a:r>
                      <a:rPr lang="en-US" altLang="zh-CN" sz="1050" dirty="0"/>
                      <a:t> adjacent Normal</a:t>
                    </a:r>
                    <a:endParaRPr lang="zh-CN" altLang="en-US" sz="1050" dirty="0"/>
                  </a:p>
                </p:txBody>
              </p:sp>
              <p:cxnSp>
                <p:nvCxnSpPr>
                  <p:cNvPr id="41" name="直接箭头连接符 35"/>
                  <p:cNvCxnSpPr/>
                  <p:nvPr/>
                </p:nvCxnSpPr>
                <p:spPr>
                  <a:xfrm>
                    <a:off x="4572000" y="3640765"/>
                    <a:ext cx="0" cy="216024"/>
                  </a:xfrm>
                  <a:prstGeom prst="straightConnector1">
                    <a:avLst/>
                  </a:prstGeom>
                  <a:ln w="38100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2" name="矩形 36"/>
                  <p:cNvSpPr/>
                  <p:nvPr/>
                </p:nvSpPr>
                <p:spPr>
                  <a:xfrm>
                    <a:off x="1115616" y="6309320"/>
                    <a:ext cx="5976664" cy="504056"/>
                  </a:xfrm>
                  <a:prstGeom prst="rect">
                    <a:avLst/>
                  </a:prstGeom>
                  <a:solidFill>
                    <a:srgbClr val="FFFFC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200" dirty="0">
                        <a:solidFill>
                          <a:srgbClr val="FF0000"/>
                        </a:solidFill>
                      </a:rPr>
                      <a:t>                        Sensitivity, Specificity, Accuracy and AUC</a:t>
                    </a:r>
                    <a:endParaRPr lang="zh-CN" altLang="en-US" sz="1200" dirty="0">
                      <a:solidFill>
                        <a:srgbClr val="FF0000"/>
                      </a:solidFill>
                    </a:endParaRPr>
                  </a:p>
                </p:txBody>
              </p:sp>
              <p:cxnSp>
                <p:nvCxnSpPr>
                  <p:cNvPr id="43" name="直接箭头连接符 37"/>
                  <p:cNvCxnSpPr/>
                  <p:nvPr/>
                </p:nvCxnSpPr>
                <p:spPr>
                  <a:xfrm flipH="1">
                    <a:off x="5724128" y="5913276"/>
                    <a:ext cx="216024" cy="0"/>
                  </a:xfrm>
                  <a:prstGeom prst="straightConnector1">
                    <a:avLst/>
                  </a:prstGeom>
                  <a:ln w="38100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4" name="TextBox 43"/>
                  <p:cNvSpPr txBox="1"/>
                  <p:nvPr/>
                </p:nvSpPr>
                <p:spPr>
                  <a:xfrm>
                    <a:off x="5868144" y="5784056"/>
                    <a:ext cx="1881285" cy="30777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900" dirty="0"/>
                      <a:t>  Five-fold cross-validation</a:t>
                    </a:r>
                    <a:endParaRPr lang="zh-CN" altLang="en-US" sz="900" dirty="0"/>
                  </a:p>
                </p:txBody>
              </p:sp>
              <p:cxnSp>
                <p:nvCxnSpPr>
                  <p:cNvPr id="45" name="直接箭头连接符 40"/>
                  <p:cNvCxnSpPr/>
                  <p:nvPr/>
                </p:nvCxnSpPr>
                <p:spPr>
                  <a:xfrm flipH="1">
                    <a:off x="5676540" y="5283917"/>
                    <a:ext cx="216024" cy="0"/>
                  </a:xfrm>
                  <a:prstGeom prst="straightConnector1">
                    <a:avLst/>
                  </a:prstGeom>
                  <a:ln w="38100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6" name="左大括号 42"/>
                  <p:cNvSpPr/>
                  <p:nvPr/>
                </p:nvSpPr>
                <p:spPr>
                  <a:xfrm>
                    <a:off x="5940152" y="4761148"/>
                    <a:ext cx="47588" cy="900100"/>
                  </a:xfrm>
                  <a:prstGeom prst="leftBrac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  <p:sp>
                <p:nvSpPr>
                  <p:cNvPr id="47" name="矩形 45"/>
                  <p:cNvSpPr/>
                  <p:nvPr/>
                </p:nvSpPr>
                <p:spPr>
                  <a:xfrm>
                    <a:off x="5958408" y="4604935"/>
                    <a:ext cx="2286000" cy="1231107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altLang="zh-CN" sz="900" dirty="0"/>
                      <a:t>Logistic regression model</a:t>
                    </a:r>
                  </a:p>
                  <a:p>
                    <a:r>
                      <a:rPr lang="en-US" altLang="zh-CN" sz="900" dirty="0"/>
                      <a:t>Decision tree</a:t>
                    </a:r>
                  </a:p>
                  <a:p>
                    <a:r>
                      <a:rPr lang="en-US" altLang="zh-CN" sz="900" dirty="0"/>
                      <a:t>Random forest</a:t>
                    </a:r>
                  </a:p>
                  <a:p>
                    <a:r>
                      <a:rPr lang="en-US" altLang="zh-CN" sz="900" dirty="0"/>
                      <a:t>Support vector machine (SVM) </a:t>
                    </a:r>
                  </a:p>
                  <a:p>
                    <a:r>
                      <a:rPr lang="en-US" altLang="zh-CN" sz="900" dirty="0"/>
                      <a:t>Neural network </a:t>
                    </a:r>
                  </a:p>
                  <a:p>
                    <a:r>
                      <a:rPr lang="en-US" altLang="zh-CN" sz="900" dirty="0"/>
                      <a:t>Bayes tree</a:t>
                    </a:r>
                    <a:endParaRPr lang="zh-CN" altLang="en-US" sz="900" dirty="0"/>
                  </a:p>
                </p:txBody>
              </p:sp>
            </p:grpSp>
            <p:sp>
              <p:nvSpPr>
                <p:cNvPr id="15" name="TextBox 14"/>
                <p:cNvSpPr txBox="1"/>
                <p:nvPr/>
              </p:nvSpPr>
              <p:spPr>
                <a:xfrm>
                  <a:off x="5868144" y="620688"/>
                  <a:ext cx="1874872" cy="3077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900" dirty="0"/>
                    <a:t> 107 genes in 458 samples</a:t>
                  </a:r>
                  <a:endParaRPr lang="zh-CN" altLang="en-US" sz="900" dirty="0"/>
                </a:p>
              </p:txBody>
            </p:sp>
            <p:cxnSp>
              <p:nvCxnSpPr>
                <p:cNvPr id="16" name="直接箭头连接符 49"/>
                <p:cNvCxnSpPr/>
                <p:nvPr/>
              </p:nvCxnSpPr>
              <p:spPr>
                <a:xfrm flipH="1">
                  <a:off x="5713524" y="2764465"/>
                  <a:ext cx="216024" cy="0"/>
                </a:xfrm>
                <a:prstGeom prst="straightConnector1">
                  <a:avLst/>
                </a:prstGeom>
                <a:ln w="381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TextBox 16"/>
                <p:cNvSpPr txBox="1"/>
                <p:nvPr/>
              </p:nvSpPr>
              <p:spPr>
                <a:xfrm>
                  <a:off x="5832140" y="2635245"/>
                  <a:ext cx="2768279" cy="3077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900" dirty="0"/>
                    <a:t>   Best biomarkers/features combination</a:t>
                  </a:r>
                  <a:endParaRPr lang="zh-CN" altLang="en-US" sz="900" dirty="0"/>
                </a:p>
              </p:txBody>
            </p:sp>
          </p:grpSp>
          <p:sp>
            <p:nvSpPr>
              <p:cNvPr id="9" name="左大括号 38"/>
              <p:cNvSpPr/>
              <p:nvPr/>
            </p:nvSpPr>
            <p:spPr>
              <a:xfrm>
                <a:off x="6012160" y="908720"/>
                <a:ext cx="53758" cy="608095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cxnSp>
            <p:nvCxnSpPr>
              <p:cNvPr id="10" name="直接箭头连接符 41"/>
              <p:cNvCxnSpPr/>
              <p:nvPr/>
            </p:nvCxnSpPr>
            <p:spPr>
              <a:xfrm flipH="1">
                <a:off x="5711428" y="908720"/>
                <a:ext cx="216024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6012160" y="869811"/>
                <a:ext cx="2633628" cy="861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dirty="0"/>
                  <a:t>GSE16559 (57 NSCLC and 52 Normal)</a:t>
                </a:r>
              </a:p>
              <a:p>
                <a:r>
                  <a:rPr lang="en-US" altLang="zh-CN" sz="900" dirty="0"/>
                  <a:t>GSE28094 (33 NSCLC and 3 Normal)</a:t>
                </a:r>
              </a:p>
              <a:p>
                <a:r>
                  <a:rPr lang="en-US" altLang="zh-CN" sz="900" dirty="0"/>
                  <a:t>TCGA Lung (262 NSCLC and 51Normal)</a:t>
                </a:r>
              </a:p>
              <a:p>
                <a:endParaRPr lang="zh-CN" altLang="en-US" sz="900" dirty="0"/>
              </a:p>
            </p:txBody>
          </p:sp>
          <p:cxnSp>
            <p:nvCxnSpPr>
              <p:cNvPr id="12" name="直接箭头连接符 44"/>
              <p:cNvCxnSpPr/>
              <p:nvPr/>
            </p:nvCxnSpPr>
            <p:spPr>
              <a:xfrm flipH="1">
                <a:off x="5711018" y="2129093"/>
                <a:ext cx="216024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5855035" y="1999873"/>
                <a:ext cx="1406796" cy="307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dirty="0"/>
                  <a:t>  </a:t>
                </a:r>
                <a:r>
                  <a:rPr lang="en-US" altLang="zh-CN" sz="900" dirty="0" err="1"/>
                  <a:t>ComBat</a:t>
                </a:r>
                <a:r>
                  <a:rPr lang="en-US" altLang="zh-CN" sz="900" dirty="0"/>
                  <a:t>  method </a:t>
                </a:r>
                <a:endParaRPr lang="zh-CN" altLang="en-US" sz="900" dirty="0"/>
              </a:p>
            </p:txBody>
          </p:sp>
        </p:grpSp>
        <p:cxnSp>
          <p:nvCxnSpPr>
            <p:cNvPr id="6" name="直接箭头连接符 53"/>
            <p:cNvCxnSpPr/>
            <p:nvPr/>
          </p:nvCxnSpPr>
          <p:spPr>
            <a:xfrm flipH="1">
              <a:off x="5724128" y="4505357"/>
              <a:ext cx="216024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868144" y="4376137"/>
              <a:ext cx="3146588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dirty="0"/>
                <a:t>  Multi-loci quantitative methylation detection</a:t>
              </a:r>
              <a:endParaRPr lang="zh-CN" alt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1148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-62345" y="1292609"/>
            <a:ext cx="9355974" cy="2235404"/>
            <a:chOff x="-62345" y="1292609"/>
            <a:chExt cx="9355974" cy="2235404"/>
          </a:xfrm>
        </p:grpSpPr>
        <p:sp>
          <p:nvSpPr>
            <p:cNvPr id="2" name="Right Arrow 1"/>
            <p:cNvSpPr/>
            <p:nvPr/>
          </p:nvSpPr>
          <p:spPr>
            <a:xfrm>
              <a:off x="426968" y="2069489"/>
              <a:ext cx="8650530" cy="681644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-62345" y="1292609"/>
              <a:ext cx="17124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PBMC </a:t>
              </a:r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Methylome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PLoS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Biology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426968" y="1825232"/>
              <a:ext cx="8584028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 smtClean="0"/>
                <a:t>2010                   2011                  2014                        </a:t>
              </a:r>
              <a:r>
                <a:rPr lang="en-US" sz="2000" dirty="0"/>
                <a:t>2015        </a:t>
              </a:r>
              <a:r>
                <a:rPr lang="en-US" sz="2000" dirty="0" smtClean="0"/>
                <a:t>                    </a:t>
              </a:r>
              <a:r>
                <a:rPr lang="en-US" sz="2000" dirty="0"/>
                <a:t>2017 </a:t>
              </a:r>
            </a:p>
            <a:p>
              <a:r>
                <a:rPr lang="en-US" sz="2000" dirty="0" smtClean="0"/>
                <a:t> </a:t>
              </a:r>
              <a:endParaRPr lang="en-US" sz="20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-8926" y="3004793"/>
              <a:ext cx="19336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Silk </a:t>
              </a:r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Methylome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  <a:p>
              <a:pPr algn="ctr"/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Nature Biotechnology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702498" y="2641447"/>
              <a:ext cx="8032968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 smtClean="0"/>
                <a:t>2010                      2012                              </a:t>
              </a:r>
              <a:r>
                <a:rPr lang="en-US" sz="2000" dirty="0"/>
                <a:t>2014                                     2016            </a:t>
              </a:r>
            </a:p>
            <a:p>
              <a:r>
                <a:rPr lang="en-US" sz="2000" dirty="0" smtClean="0"/>
                <a:t> </a:t>
              </a:r>
              <a:endParaRPr lang="en-US" sz="20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954630" y="1875104"/>
              <a:ext cx="24237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 smtClean="0"/>
                <a:t> </a:t>
              </a:r>
              <a:endParaRPr lang="en-US" sz="20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555613" y="1292609"/>
              <a:ext cx="167226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miRNA-</a:t>
              </a:r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Methylome</a:t>
              </a:r>
              <a:endParaRPr lang="en-US" sz="14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Neoplasia 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716143" y="3004793"/>
              <a:ext cx="236705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Bladder Cancer </a:t>
              </a:r>
              <a:r>
                <a:rPr lang="en-US" sz="1400" dirty="0" err="1" smtClean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Methylome</a:t>
              </a:r>
              <a:r>
                <a:rPr lang="en-US" sz="1400" dirty="0" smtClean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  <a:p>
              <a:pPr algn="ctr"/>
              <a:r>
                <a:rPr lang="en-US" sz="1400" dirty="0" err="1" smtClean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PLoS</a:t>
              </a:r>
              <a:r>
                <a:rPr lang="en-US" sz="1400" dirty="0" smtClean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One</a:t>
              </a:r>
              <a:endParaRPr lang="en-US" sz="1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144288" y="1292609"/>
              <a:ext cx="17934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HCC-</a:t>
              </a:r>
              <a:r>
                <a:rPr lang="en-US" sz="1400" dirty="0" err="1" smtClean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Methylome</a:t>
              </a:r>
              <a:endParaRPr lang="en-US" sz="14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1400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Clinical epigenetics 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051349" y="3004793"/>
              <a:ext cx="25962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Pancreatic Cancer </a:t>
              </a:r>
              <a:r>
                <a:rPr lang="en-US" sz="1400" dirty="0" err="1" smtClean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Methylome</a:t>
              </a:r>
              <a:r>
                <a:rPr lang="en-US" sz="1400" dirty="0" smtClean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  <a:p>
              <a:pPr algn="ctr"/>
              <a:r>
                <a:rPr lang="en-US" sz="1400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Clinical epigenetics </a:t>
              </a:r>
              <a:endParaRPr lang="en-US" sz="1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765771" y="1292609"/>
              <a:ext cx="20592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RA-CD4+Methylome</a:t>
              </a:r>
            </a:p>
            <a:p>
              <a:pPr algn="ctr"/>
              <a:r>
                <a:rPr lang="en-US" sz="1400" dirty="0" smtClean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Modern </a:t>
              </a:r>
              <a:r>
                <a:rPr lang="en-US" sz="1400" dirty="0" err="1" smtClean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Rhe</a:t>
              </a:r>
              <a:r>
                <a:rPr lang="en-US" sz="1400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 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824980" y="1292609"/>
              <a:ext cx="246864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 smtClean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scRRBS-cfDNA-methylome</a:t>
              </a:r>
              <a:endParaRPr lang="en-US" sz="14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1400" dirty="0" smtClean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Nature Genetics</a:t>
              </a:r>
              <a:endParaRPr lang="en-US" sz="1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233194" y="3004793"/>
              <a:ext cx="293170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  HEK293-Methylome </a:t>
              </a:r>
            </a:p>
            <a:p>
              <a:pPr algn="ctr"/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Nature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1092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6233</TotalTime>
  <Words>153</Words>
  <Application>Microsoft Office PowerPoint</Application>
  <PresentationFormat>On-screen Show (4:3)</PresentationFormat>
  <Paragraphs>49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等线</vt:lpstr>
      <vt:lpstr>Office Theme</vt:lpstr>
      <vt:lpstr>PowerPoint Presentation</vt:lpstr>
      <vt:lpstr>PowerPoint Presentation</vt:lpstr>
    </vt:vector>
  </TitlesOfParts>
  <Company>MCHS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Guo, Shicheng</dc:creator>
  <cp:lastModifiedBy>Guo, Shicheng</cp:lastModifiedBy>
  <cp:revision>7</cp:revision>
  <dcterms:created xsi:type="dcterms:W3CDTF">2019-02-22T06:36:30Z</dcterms:created>
  <dcterms:modified xsi:type="dcterms:W3CDTF">2019-07-30T02:22:38Z</dcterms:modified>
</cp:coreProperties>
</file>