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4" r:id="rId6"/>
    <p:sldId id="265" r:id="rId7"/>
    <p:sldId id="266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C213-020E-4404-991D-35DA87C9D05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E485-9EA9-4C5F-AAAE-D74D95B8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807" y="2244299"/>
            <a:ext cx="1143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Identification of DNA methylation based </a:t>
            </a:r>
            <a:r>
              <a:rPr lang="en-US" sz="2800" b="1" dirty="0" err="1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cholangiocarcinoma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biomarker and validation with </a:t>
            </a:r>
            <a:r>
              <a:rPr lang="en-US" sz="2800" b="1" dirty="0" err="1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cfDNA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MSRE-PCR</a:t>
            </a:r>
            <a:endParaRPr lang="en-US" sz="2800" b="1" dirty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4238" y="4309414"/>
            <a:ext cx="8452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Dr. Shicheng Guo, Dr. Minghua Wang, Dr. Steven Schrodi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04/4/2019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" y="74815"/>
            <a:ext cx="3086100" cy="1476375"/>
          </a:xfrm>
          <a:prstGeom prst="rect">
            <a:avLst/>
          </a:prstGeom>
        </p:spPr>
      </p:pic>
      <p:pic>
        <p:nvPicPr>
          <p:cNvPr id="5" name="Picture 2" descr="Soochow University (Suzhou)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577" y="0"/>
            <a:ext cx="1774585" cy="1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480" y="270030"/>
            <a:ext cx="2872886" cy="9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534562" y="1003693"/>
            <a:ext cx="5924337" cy="5076564"/>
            <a:chOff x="1115616" y="44624"/>
            <a:chExt cx="7899116" cy="6768752"/>
          </a:xfrm>
        </p:grpSpPr>
        <p:grpSp>
          <p:nvGrpSpPr>
            <p:cNvPr id="3" name="组合 2"/>
            <p:cNvGrpSpPr/>
            <p:nvPr/>
          </p:nvGrpSpPr>
          <p:grpSpPr>
            <a:xfrm>
              <a:off x="1115616" y="44624"/>
              <a:ext cx="7530172" cy="6768752"/>
              <a:chOff x="1115616" y="44624"/>
              <a:chExt cx="7530172" cy="6768752"/>
            </a:xfrm>
          </p:grpSpPr>
          <p:grpSp>
            <p:nvGrpSpPr>
              <p:cNvPr id="6" name="组合 51"/>
              <p:cNvGrpSpPr/>
              <p:nvPr/>
            </p:nvGrpSpPr>
            <p:grpSpPr>
              <a:xfrm>
                <a:off x="1115616" y="44624"/>
                <a:ext cx="7484803" cy="6768752"/>
                <a:chOff x="1115616" y="44624"/>
                <a:chExt cx="7484803" cy="6768752"/>
              </a:xfrm>
            </p:grpSpPr>
            <p:grpSp>
              <p:nvGrpSpPr>
                <p:cNvPr id="12" name="组合 46"/>
                <p:cNvGrpSpPr/>
                <p:nvPr/>
              </p:nvGrpSpPr>
              <p:grpSpPr>
                <a:xfrm>
                  <a:off x="1115616" y="44624"/>
                  <a:ext cx="7128792" cy="6768752"/>
                  <a:chOff x="1115616" y="44624"/>
                  <a:chExt cx="7128792" cy="6768752"/>
                </a:xfrm>
              </p:grpSpPr>
              <p:sp>
                <p:nvSpPr>
                  <p:cNvPr id="16" name="矩形 1"/>
                  <p:cNvSpPr/>
                  <p:nvPr/>
                </p:nvSpPr>
                <p:spPr>
                  <a:xfrm>
                    <a:off x="1115616" y="44624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DNA methylation Microarray Dataset (GEO/</a:t>
                    </a:r>
                    <a:r>
                      <a:rPr lang="en-US" altLang="zh-CN" sz="1200" dirty="0" err="1">
                        <a:solidFill>
                          <a:srgbClr val="FF0000"/>
                        </a:solidFill>
                      </a:rPr>
                      <a:t>ArrayExpress</a:t>
                    </a:r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/TCGA)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直接箭头连接符 8"/>
                  <p:cNvCxnSpPr/>
                  <p:nvPr/>
                </p:nvCxnSpPr>
                <p:spPr>
                  <a:xfrm>
                    <a:off x="4535996" y="50365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流程图: 决策 10"/>
                  <p:cNvSpPr/>
                  <p:nvPr/>
                </p:nvSpPr>
                <p:spPr>
                  <a:xfrm>
                    <a:off x="3419872" y="1295738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Normalization</a:t>
                    </a:r>
                    <a:endParaRPr lang="zh-CN" altLang="en-US" sz="788" dirty="0"/>
                  </a:p>
                </p:txBody>
              </p:sp>
              <p:cxnSp>
                <p:nvCxnSpPr>
                  <p:cNvPr id="19" name="直接箭头连接符 12"/>
                  <p:cNvCxnSpPr/>
                  <p:nvPr/>
                </p:nvCxnSpPr>
                <p:spPr>
                  <a:xfrm>
                    <a:off x="4535996" y="172778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流程图: 决策 14"/>
                  <p:cNvSpPr/>
                  <p:nvPr/>
                </p:nvSpPr>
                <p:spPr>
                  <a:xfrm>
                    <a:off x="3411861" y="1971803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Batch effect </a:t>
                    </a:r>
                    <a:r>
                      <a:rPr lang="en-US" altLang="zh-CN" sz="788" dirty="0" err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elimation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矩形 15"/>
                  <p:cNvSpPr/>
                  <p:nvPr/>
                </p:nvSpPr>
                <p:spPr>
                  <a:xfrm>
                    <a:off x="1115616" y="3167946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                          NTSR1, SLC5A8, GALR1, AGTR1 and ZMYND10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2" name="直接箭头连接符 16"/>
                  <p:cNvCxnSpPr/>
                  <p:nvPr/>
                </p:nvCxnSpPr>
                <p:spPr>
                  <a:xfrm>
                    <a:off x="4553998" y="236389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流程图: 决策 17"/>
                  <p:cNvSpPr/>
                  <p:nvPr/>
                </p:nvSpPr>
                <p:spPr>
                  <a:xfrm>
                    <a:off x="3455876" y="259188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Feature selection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4" name="直接箭头连接符 18"/>
                  <p:cNvCxnSpPr/>
                  <p:nvPr/>
                </p:nvCxnSpPr>
                <p:spPr>
                  <a:xfrm>
                    <a:off x="4573320" y="2951922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流程图: 决策 19"/>
                  <p:cNvSpPr/>
                  <p:nvPr/>
                </p:nvSpPr>
                <p:spPr>
                  <a:xfrm>
                    <a:off x="3419872" y="719674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Combination</a:t>
                    </a:r>
                    <a:endParaRPr lang="zh-CN" altLang="en-US" sz="788" dirty="0"/>
                  </a:p>
                </p:txBody>
              </p:sp>
              <p:cxnSp>
                <p:nvCxnSpPr>
                  <p:cNvPr id="26" name="直接箭头连接符 20"/>
                  <p:cNvCxnSpPr/>
                  <p:nvPr/>
                </p:nvCxnSpPr>
                <p:spPr>
                  <a:xfrm>
                    <a:off x="4535996" y="107971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上下箭头 21"/>
                  <p:cNvSpPr/>
                  <p:nvPr/>
                </p:nvSpPr>
                <p:spPr>
                  <a:xfrm>
                    <a:off x="2339752" y="598377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87624" y="1727787"/>
                    <a:ext cx="1231535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Discovery Stage</a:t>
                    </a:r>
                    <a:endParaRPr lang="zh-CN" altLang="en-US" sz="900" dirty="0"/>
                  </a:p>
                </p:txBody>
              </p:sp>
              <p:sp>
                <p:nvSpPr>
                  <p:cNvPr id="29" name="流程图: 决策 23"/>
                  <p:cNvSpPr/>
                  <p:nvPr/>
                </p:nvSpPr>
                <p:spPr>
                  <a:xfrm>
                    <a:off x="3455876" y="443711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MSD-</a:t>
                    </a:r>
                    <a:r>
                      <a:rPr lang="en-US" altLang="zh-CN" sz="788" dirty="0" err="1"/>
                      <a:t>SNuPE</a:t>
                    </a:r>
                    <a:endParaRPr lang="zh-CN" altLang="en-US" sz="788" dirty="0"/>
                  </a:p>
                </p:txBody>
              </p:sp>
              <p:cxnSp>
                <p:nvCxnSpPr>
                  <p:cNvPr id="30" name="直接箭头连接符 24"/>
                  <p:cNvCxnSpPr/>
                  <p:nvPr/>
                </p:nvCxnSpPr>
                <p:spPr>
                  <a:xfrm>
                    <a:off x="4572000" y="486916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流程图: 决策 25"/>
                  <p:cNvSpPr/>
                  <p:nvPr/>
                </p:nvSpPr>
                <p:spPr>
                  <a:xfrm>
                    <a:off x="3447865" y="5113177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 Building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2" name="直接箭头连接符 26"/>
                  <p:cNvCxnSpPr/>
                  <p:nvPr/>
                </p:nvCxnSpPr>
                <p:spPr>
                  <a:xfrm>
                    <a:off x="4590002" y="550526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流程图: 决策 27"/>
                  <p:cNvSpPr/>
                  <p:nvPr/>
                </p:nvSpPr>
                <p:spPr>
                  <a:xfrm>
                    <a:off x="3491880" y="5733256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</a:t>
                    </a:r>
                    <a:r>
                      <a:rPr lang="en-US" altLang="zh-CN" sz="788" dirty="0" err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Evalution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4" name="直接箭头连接符 28"/>
                  <p:cNvCxnSpPr/>
                  <p:nvPr/>
                </p:nvCxnSpPr>
                <p:spPr>
                  <a:xfrm>
                    <a:off x="4609324" y="609329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0"/>
                  <p:cNvCxnSpPr/>
                  <p:nvPr/>
                </p:nvCxnSpPr>
                <p:spPr>
                  <a:xfrm>
                    <a:off x="4572000" y="4221088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上下箭头 31"/>
                  <p:cNvSpPr/>
                  <p:nvPr/>
                </p:nvSpPr>
                <p:spPr>
                  <a:xfrm>
                    <a:off x="2375756" y="3729732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223628" y="4801411"/>
                    <a:ext cx="126145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Validation Stage</a:t>
                    </a:r>
                    <a:endParaRPr lang="zh-CN" altLang="en-US" sz="900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419872" y="3895164"/>
                    <a:ext cx="2949953" cy="338555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dirty="0"/>
                      <a:t>150</a:t>
                    </a:r>
                    <a:r>
                      <a:rPr lang="en-US" altLang="zh-CN" sz="1050" dirty="0"/>
                      <a:t> NSCLC and  </a:t>
                    </a:r>
                    <a:r>
                      <a:rPr lang="en-US" altLang="zh-CN" sz="1050" b="1" dirty="0"/>
                      <a:t>150</a:t>
                    </a:r>
                    <a:r>
                      <a:rPr lang="en-US" altLang="zh-CN" sz="1050" dirty="0"/>
                      <a:t> adjacent Normal</a:t>
                    </a:r>
                    <a:endParaRPr lang="zh-CN" altLang="en-US" sz="1050" dirty="0"/>
                  </a:p>
                </p:txBody>
              </p:sp>
              <p:cxnSp>
                <p:nvCxnSpPr>
                  <p:cNvPr id="39" name="直接箭头连接符 35"/>
                  <p:cNvCxnSpPr/>
                  <p:nvPr/>
                </p:nvCxnSpPr>
                <p:spPr>
                  <a:xfrm>
                    <a:off x="4572000" y="3640765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矩形 36"/>
                  <p:cNvSpPr/>
                  <p:nvPr/>
                </p:nvSpPr>
                <p:spPr>
                  <a:xfrm>
                    <a:off x="1115616" y="6309320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                        Sensitivity, Specificity, Accuracy and AUC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1" name="直接箭头连接符 37"/>
                  <p:cNvCxnSpPr/>
                  <p:nvPr/>
                </p:nvCxnSpPr>
                <p:spPr>
                  <a:xfrm flipH="1">
                    <a:off x="5724128" y="5913276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868144" y="5784056"/>
                    <a:ext cx="1881285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  Five-fold cross-validation</a:t>
                    </a:r>
                    <a:endParaRPr lang="zh-CN" altLang="en-US" sz="900" dirty="0"/>
                  </a:p>
                </p:txBody>
              </p:sp>
              <p:cxnSp>
                <p:nvCxnSpPr>
                  <p:cNvPr id="43" name="直接箭头连接符 40"/>
                  <p:cNvCxnSpPr/>
                  <p:nvPr/>
                </p:nvCxnSpPr>
                <p:spPr>
                  <a:xfrm flipH="1">
                    <a:off x="5676540" y="5283917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左大括号 42"/>
                  <p:cNvSpPr/>
                  <p:nvPr/>
                </p:nvSpPr>
                <p:spPr>
                  <a:xfrm>
                    <a:off x="5940152" y="4761148"/>
                    <a:ext cx="47588" cy="900100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5" name="矩形 45"/>
                  <p:cNvSpPr/>
                  <p:nvPr/>
                </p:nvSpPr>
                <p:spPr>
                  <a:xfrm>
                    <a:off x="5958408" y="4604935"/>
                    <a:ext cx="2286000" cy="1231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900" dirty="0"/>
                      <a:t>Logistic regression model</a:t>
                    </a:r>
                  </a:p>
                  <a:p>
                    <a:r>
                      <a:rPr lang="en-US" altLang="zh-CN" sz="900" dirty="0"/>
                      <a:t>Decision tree</a:t>
                    </a:r>
                  </a:p>
                  <a:p>
                    <a:r>
                      <a:rPr lang="en-US" altLang="zh-CN" sz="900" dirty="0"/>
                      <a:t>Random forest</a:t>
                    </a:r>
                  </a:p>
                  <a:p>
                    <a:r>
                      <a:rPr lang="en-US" altLang="zh-CN" sz="900" dirty="0"/>
                      <a:t>Support vector machine (SVM) </a:t>
                    </a:r>
                  </a:p>
                  <a:p>
                    <a:r>
                      <a:rPr lang="en-US" altLang="zh-CN" sz="900" dirty="0"/>
                      <a:t>Neural network </a:t>
                    </a:r>
                  </a:p>
                  <a:p>
                    <a:r>
                      <a:rPr lang="en-US" altLang="zh-CN" sz="900" dirty="0"/>
                      <a:t>Bayes tree</a:t>
                    </a:r>
                    <a:endParaRPr lang="zh-CN" altLang="en-US" sz="900" dirty="0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868144" y="620688"/>
                  <a:ext cx="187487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/>
                    <a:t> 107 genes in 458 samples</a:t>
                  </a:r>
                  <a:endParaRPr lang="zh-CN" altLang="en-US" sz="900" dirty="0"/>
                </a:p>
              </p:txBody>
            </p:sp>
            <p:cxnSp>
              <p:nvCxnSpPr>
                <p:cNvPr id="14" name="直接箭头连接符 49"/>
                <p:cNvCxnSpPr/>
                <p:nvPr/>
              </p:nvCxnSpPr>
              <p:spPr>
                <a:xfrm flipH="1">
                  <a:off x="5713524" y="2764465"/>
                  <a:ext cx="21602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32140" y="2635245"/>
                  <a:ext cx="276827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/>
                    <a:t>   Best biomarkers/features combination</a:t>
                  </a:r>
                  <a:endParaRPr lang="zh-CN" altLang="en-US" sz="900" dirty="0"/>
                </a:p>
              </p:txBody>
            </p:sp>
          </p:grpSp>
          <p:sp>
            <p:nvSpPr>
              <p:cNvPr id="7" name="左大括号 38"/>
              <p:cNvSpPr/>
              <p:nvPr/>
            </p:nvSpPr>
            <p:spPr>
              <a:xfrm>
                <a:off x="6012160" y="908720"/>
                <a:ext cx="53758" cy="60809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" name="直接箭头连接符 41"/>
              <p:cNvCxnSpPr/>
              <p:nvPr/>
            </p:nvCxnSpPr>
            <p:spPr>
              <a:xfrm flipH="1">
                <a:off x="5711428" y="908720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012160" y="869811"/>
                <a:ext cx="2633628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GSE16559 (57 NSCLC and 52 Normal)</a:t>
                </a:r>
              </a:p>
              <a:p>
                <a:r>
                  <a:rPr lang="en-US" altLang="zh-CN" sz="900" dirty="0"/>
                  <a:t>GSE28094 (33 NSCLC and 3 Normal)</a:t>
                </a:r>
              </a:p>
              <a:p>
                <a:r>
                  <a:rPr lang="en-US" altLang="zh-CN" sz="900" dirty="0"/>
                  <a:t>TCGA Lung (262 NSCLC and 51Normal)</a:t>
                </a:r>
              </a:p>
              <a:p>
                <a:endParaRPr lang="zh-CN" altLang="en-US" sz="900" dirty="0"/>
              </a:p>
            </p:txBody>
          </p:sp>
          <p:cxnSp>
            <p:nvCxnSpPr>
              <p:cNvPr id="10" name="直接箭头连接符 44"/>
              <p:cNvCxnSpPr/>
              <p:nvPr/>
            </p:nvCxnSpPr>
            <p:spPr>
              <a:xfrm flipH="1">
                <a:off x="5711018" y="2129093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855035" y="1999873"/>
                <a:ext cx="14067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  </a:t>
                </a:r>
                <a:r>
                  <a:rPr lang="en-US" altLang="zh-CN" sz="900" dirty="0" err="1"/>
                  <a:t>ComBat</a:t>
                </a:r>
                <a:r>
                  <a:rPr lang="en-US" altLang="zh-CN" sz="900" dirty="0"/>
                  <a:t>  method </a:t>
                </a:r>
                <a:endParaRPr lang="zh-CN" altLang="en-US" sz="900" dirty="0"/>
              </a:p>
            </p:txBody>
          </p:sp>
        </p:grpSp>
        <p:cxnSp>
          <p:nvCxnSpPr>
            <p:cNvPr id="4" name="直接箭头连接符 53"/>
            <p:cNvCxnSpPr/>
            <p:nvPr/>
          </p:nvCxnSpPr>
          <p:spPr>
            <a:xfrm flipH="1">
              <a:off x="5724128" y="4505357"/>
              <a:ext cx="21602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868144" y="4376137"/>
              <a:ext cx="31465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  Multi-loci quantitative methylation detection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2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8" y="666804"/>
            <a:ext cx="6615224" cy="58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9" y="526068"/>
            <a:ext cx="6005957" cy="59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87720" y="590550"/>
            <a:ext cx="3303230" cy="5623027"/>
            <a:chOff x="630594" y="438149"/>
            <a:chExt cx="3327602" cy="5664511"/>
          </a:xfrm>
        </p:grpSpPr>
        <p:sp>
          <p:nvSpPr>
            <p:cNvPr id="4" name="Rounded Rectangle 3"/>
            <p:cNvSpPr/>
            <p:nvPr/>
          </p:nvSpPr>
          <p:spPr>
            <a:xfrm>
              <a:off x="2257026" y="643309"/>
              <a:ext cx="968933" cy="350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7314" y="438149"/>
              <a:ext cx="2877290" cy="8307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3197" y="2705460"/>
              <a:ext cx="968933" cy="350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PBMC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756797" y="1322723"/>
              <a:ext cx="550867" cy="69208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7664" y="1244019"/>
              <a:ext cx="2650532" cy="837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Batch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ffect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Cell type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Gender and Age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Differential methylation analysis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0812" y="622843"/>
              <a:ext cx="968933" cy="350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GBM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09745" y="679274"/>
              <a:ext cx="447281" cy="279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39214" y="2075016"/>
              <a:ext cx="2970760" cy="4014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2154 GBM </a:t>
              </a:r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methylation biomarkers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4189" y="969919"/>
              <a:ext cx="2319560" cy="279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N=555                      N=333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757951" y="2574914"/>
              <a:ext cx="550867" cy="69208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5782" y="3017931"/>
              <a:ext cx="743762" cy="279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N=1198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7026" y="2690122"/>
              <a:ext cx="1164616" cy="465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BUR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SNP checking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314" y="3314043"/>
              <a:ext cx="2877289" cy="4014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215 GBM methylation biomarkers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2779781" y="3775667"/>
              <a:ext cx="550867" cy="69208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0594" y="3760519"/>
              <a:ext cx="2340212" cy="65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TFBS region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H3K4Me1/Me3 region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H3K27ac region checking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5724" y="4544323"/>
              <a:ext cx="2877289" cy="40148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 GBM methylation biomarkers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900295" y="4983331"/>
              <a:ext cx="550867" cy="69208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7792" y="5022376"/>
              <a:ext cx="1989795" cy="65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Pathway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Oncogene/TSG checking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Epigenetic factor checking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900" y="5701179"/>
              <a:ext cx="2877289" cy="4014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 GBM methylation biomarkers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4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832"/>
            <a:ext cx="6762639" cy="54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1" y="1065138"/>
            <a:ext cx="6429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40581"/>
              </p:ext>
            </p:extLst>
          </p:nvPr>
        </p:nvGraphicFramePr>
        <p:xfrm>
          <a:off x="339407" y="715169"/>
          <a:ext cx="3283585" cy="29146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513039355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3649245654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51112160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760325602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32691563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LGG/GBM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Beadchip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4590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TCGA-LGG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6714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TCGA-GBM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2297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GSE103659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6155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GSE114534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9805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GSE66351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217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GSE41826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4119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GSE89707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780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GSE74486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HM450K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65462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2473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GSE36194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HM27K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4172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GSE53229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HM27K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3931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GSE50923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HM27K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4019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GSE46015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HM27K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1604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GSE22867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HM27K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07268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GSE119774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HM850K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5494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GSE116298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HM850K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6621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59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ncer.net/sites/cancer.net/files/vignette/bile_duct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9" y="1022952"/>
            <a:ext cx="6591376" cy="43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6539" y="6476219"/>
            <a:ext cx="10040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http://www.cancer.net/cancer-types/bile-duct-cancer-cholangiocarcinoma/medical-illustrations</a:t>
            </a:r>
            <a:endParaRPr lang="en-US" sz="1200" dirty="0"/>
          </a:p>
        </p:txBody>
      </p:sp>
      <p:pic>
        <p:nvPicPr>
          <p:cNvPr id="4" name="Picture 2" descr="https://upload.wikimedia.org/wikipedia/commons/5/5d/Digestive_system_showing_bile_d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06" y="1139330"/>
            <a:ext cx="4377284" cy="32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2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243" y="656396"/>
            <a:ext cx="9903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Roboto"/>
              </a:rPr>
              <a:t>1. Do you want to stimulate a) PBMC b) CD8+/CD4+ T cells ?</a:t>
            </a:r>
          </a:p>
          <a:p>
            <a:r>
              <a:rPr lang="en-US" dirty="0">
                <a:solidFill>
                  <a:srgbClr val="111111"/>
                </a:solidFill>
                <a:latin typeface="Roboto"/>
              </a:rPr>
              <a:t>2. Do you want to stimulate Antigen-specific ?</a:t>
            </a:r>
            <a:endParaRPr lang="en-US" b="0" i="0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045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283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等线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61</cp:revision>
  <dcterms:created xsi:type="dcterms:W3CDTF">2017-07-01T22:56:31Z</dcterms:created>
  <dcterms:modified xsi:type="dcterms:W3CDTF">2019-04-20T21:13:39Z</dcterms:modified>
</cp:coreProperties>
</file>