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63" r:id="rId6"/>
    <p:sldId id="267" r:id="rId7"/>
    <p:sldId id="289" r:id="rId8"/>
    <p:sldId id="259"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262" r:id="rId26"/>
  </p:sldIdLst>
  <p:sldSz cx="12192000" cy="6858000"/>
  <p:notesSz cx="6858000" cy="9144000"/>
  <p:embeddedFontLst>
    <p:embeddedFont>
      <p:font typeface="方正粗俊黑简体" panose="02000000000000000000" pitchFamily="2" charset="-122"/>
      <p:regular r:id="rId30"/>
    </p:embeddedFont>
    <p:embeddedFont>
      <p:font typeface="汉仪铁线黑-65简" panose="00020600040101010101" pitchFamily="18" charset="-122"/>
      <p:regular r:id="rId31"/>
    </p:embeddedFont>
    <p:embeddedFont>
      <p:font typeface="汉仪君黑-45W" panose="00020600040101010101" pitchFamily="18" charset="-122"/>
      <p:bold r:id="rId32"/>
    </p:embeddedFont>
    <p:embeddedFont>
      <p:font typeface="微软雅黑" panose="020B0503020204020204" charset="-122"/>
      <p:regular r:id="rId33"/>
    </p:embeddedFont>
    <p:embeddedFont>
      <p:font typeface="Berlin Sans FB Demi" panose="020E0802020502020306" pitchFamily="34" charset="0"/>
      <p:bold r:id="rId34"/>
    </p:embeddedFont>
    <p:embeddedFont>
      <p:font typeface="Rockwell Extra Bold" panose="02060903040505020403" pitchFamily="18" charset="0"/>
      <p:bold r:id="rId35"/>
    </p:embeddedFont>
    <p:embeddedFont>
      <p:font typeface="等线" panose="02010600030101010101" charset="-122"/>
      <p:regular r:id="rId36"/>
    </p:embeddedFont>
    <p:embeddedFont>
      <p:font typeface="等线 Light" panose="02010600030101010101" charset="-122"/>
      <p:regular r:id="rId37"/>
    </p:embeddedFont>
  </p:embeddedFontLst>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7EAB"/>
    <a:srgbClr val="E0952F"/>
    <a:srgbClr val="4A85B9"/>
    <a:srgbClr val="4B93D1"/>
    <a:srgbClr val="FCFCFC"/>
    <a:srgbClr val="FEFEFE"/>
    <a:srgbClr val="5E9DD1"/>
    <a:srgbClr val="82ADD1"/>
    <a:srgbClr val="EEDB8F"/>
    <a:srgbClr val="EAD2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5" d="100"/>
          <a:sy n="75"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10.xml"/><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13EB5-E1B3-4617-BA9D-ACA7D157C7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3068E-82EE-4785-9EA7-41C27DAB89E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33068E-82EE-4785-9EA7-41C27DAB89E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28E3ED5-9445-4453-809A-5023A8D759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E6B345-99F0-469A-9ACB-2B07761112D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8E3ED5-9445-4453-809A-5023A8D759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E6B345-99F0-469A-9ACB-2B07761112D5}" type="slidenum">
              <a:rPr lang="zh-CN" altLang="en-US" smtClean="0"/>
            </a:fld>
            <a:endParaRPr lang="zh-CN" altLang="en-US"/>
          </a:p>
        </p:txBody>
      </p:sp>
      <p:sp>
        <p:nvSpPr>
          <p:cNvPr id="7" name="任意多边形: 形状 6"/>
          <p:cNvSpPr/>
          <p:nvPr userDrawn="1"/>
        </p:nvSpPr>
        <p:spPr>
          <a:xfrm>
            <a:off x="0" y="3298937"/>
            <a:ext cx="4524277" cy="3559065"/>
          </a:xfrm>
          <a:custGeom>
            <a:avLst/>
            <a:gdLst>
              <a:gd name="connsiteX0" fmla="*/ 937566 w 3393208"/>
              <a:gd name="connsiteY0" fmla="*/ 661 h 2669299"/>
              <a:gd name="connsiteX1" fmla="*/ 2623352 w 3393208"/>
              <a:gd name="connsiteY1" fmla="*/ 2669299 h 2669299"/>
              <a:gd name="connsiteX2" fmla="*/ 361950 w 3393208"/>
              <a:gd name="connsiteY2" fmla="*/ 2669299 h 2669299"/>
              <a:gd name="connsiteX3" fmla="*/ 0 w 3393208"/>
              <a:gd name="connsiteY3" fmla="*/ 2297824 h 2669299"/>
              <a:gd name="connsiteX4" fmla="*/ 0 w 3393208"/>
              <a:gd name="connsiteY4" fmla="*/ 715102 h 2669299"/>
              <a:gd name="connsiteX5" fmla="*/ 937566 w 3393208"/>
              <a:gd name="connsiteY5" fmla="*/ 661 h 266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3208" h="2669299">
                <a:moveTo>
                  <a:pt x="937566" y="661"/>
                </a:moveTo>
                <a:cubicBezTo>
                  <a:pt x="2358638" y="45371"/>
                  <a:pt x="4579180" y="2345594"/>
                  <a:pt x="2623352" y="2669299"/>
                </a:cubicBezTo>
                <a:lnTo>
                  <a:pt x="361950" y="2669299"/>
                </a:lnTo>
                <a:lnTo>
                  <a:pt x="0" y="2297824"/>
                </a:lnTo>
                <a:lnTo>
                  <a:pt x="0" y="715102"/>
                </a:lnTo>
                <a:cubicBezTo>
                  <a:pt x="142442" y="184652"/>
                  <a:pt x="502544" y="-13027"/>
                  <a:pt x="937566" y="661"/>
                </a:cubicBezTo>
                <a:close/>
              </a:path>
            </a:pathLst>
          </a:custGeom>
          <a:solidFill>
            <a:srgbClr val="82AD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8" name="任意多边形: 形状 7"/>
          <p:cNvSpPr/>
          <p:nvPr userDrawn="1"/>
        </p:nvSpPr>
        <p:spPr>
          <a:xfrm flipH="1" flipV="1">
            <a:off x="5825397" y="1"/>
            <a:ext cx="6366603" cy="3589908"/>
          </a:xfrm>
          <a:custGeom>
            <a:avLst/>
            <a:gdLst>
              <a:gd name="connsiteX0" fmla="*/ 4562475 w 4774952"/>
              <a:gd name="connsiteY0" fmla="*/ 2692431 h 2692431"/>
              <a:gd name="connsiteX1" fmla="*/ 0 w 4774952"/>
              <a:gd name="connsiteY1" fmla="*/ 2692431 h 2692431"/>
              <a:gd name="connsiteX2" fmla="*/ 0 w 4774952"/>
              <a:gd name="connsiteY2" fmla="*/ 101631 h 2692431"/>
              <a:gd name="connsiteX3" fmla="*/ 4562475 w 4774952"/>
              <a:gd name="connsiteY3" fmla="*/ 2692431 h 2692431"/>
            </a:gdLst>
            <a:ahLst/>
            <a:cxnLst>
              <a:cxn ang="0">
                <a:pos x="connsiteX0" y="connsiteY0"/>
              </a:cxn>
              <a:cxn ang="0">
                <a:pos x="connsiteX1" y="connsiteY1"/>
              </a:cxn>
              <a:cxn ang="0">
                <a:pos x="connsiteX2" y="connsiteY2"/>
              </a:cxn>
              <a:cxn ang="0">
                <a:pos x="connsiteX3" y="connsiteY3"/>
              </a:cxn>
            </a:cxnLst>
            <a:rect l="l" t="t" r="r" b="b"/>
            <a:pathLst>
              <a:path w="4774952" h="2692431">
                <a:moveTo>
                  <a:pt x="4562475" y="2692431"/>
                </a:moveTo>
                <a:lnTo>
                  <a:pt x="0" y="2692431"/>
                </a:lnTo>
                <a:lnTo>
                  <a:pt x="0" y="101631"/>
                </a:lnTo>
                <a:cubicBezTo>
                  <a:pt x="2063750" y="-444469"/>
                  <a:pt x="5689599" y="1324006"/>
                  <a:pt x="4562475" y="2692431"/>
                </a:cubicBezTo>
                <a:close/>
              </a:path>
            </a:pathLst>
          </a:custGeom>
          <a:solidFill>
            <a:srgbClr val="EEDB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9" name="모서리가 둥근 직사각형 4"/>
          <p:cNvSpPr/>
          <p:nvPr userDrawn="1"/>
        </p:nvSpPr>
        <p:spPr>
          <a:xfrm>
            <a:off x="412750" y="425450"/>
            <a:ext cx="11366500" cy="6007100"/>
          </a:xfrm>
          <a:prstGeom prst="roundRect">
            <a:avLst>
              <a:gd name="adj" fmla="val 3115"/>
            </a:avLst>
          </a:prstGeom>
          <a:solidFill>
            <a:schemeClr val="bg1"/>
          </a:solidFill>
          <a:ln w="28575">
            <a:solidFill>
              <a:srgbClr val="5E9D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lgn="ctr">
              <a:defRPr sz="3200">
                <a:solidFill>
                  <a:schemeClr val="tx1">
                    <a:lumMod val="85000"/>
                    <a:lumOff val="15000"/>
                  </a:schemeClr>
                </a:solidFill>
                <a:latin typeface="+mj-ea"/>
                <a:ea typeface="+mj-ea"/>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wrap="square">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wrap="square">
            <a:normAutofit/>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E3ED5-9445-4453-809A-5023A8D759A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6B345-99F0-469A-9ACB-2B07761112D5}" type="slidenum">
              <a:rPr lang="zh-CN" altLang="en-US" smtClean="0"/>
            </a:fld>
            <a:endParaRPr lang="zh-CN" altLang="en-US"/>
          </a:p>
        </p:txBody>
      </p:sp>
      <p:sp>
        <p:nvSpPr>
          <p:cNvPr id="7" name="矩形 6"/>
          <p:cNvSpPr/>
          <p:nvPr userDrawn="1"/>
        </p:nvSpPr>
        <p:spPr>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3298937"/>
            <a:ext cx="4524277" cy="3559065"/>
          </a:xfrm>
          <a:custGeom>
            <a:avLst/>
            <a:gdLst>
              <a:gd name="connsiteX0" fmla="*/ 937566 w 3393208"/>
              <a:gd name="connsiteY0" fmla="*/ 661 h 2669299"/>
              <a:gd name="connsiteX1" fmla="*/ 2623352 w 3393208"/>
              <a:gd name="connsiteY1" fmla="*/ 2669299 h 2669299"/>
              <a:gd name="connsiteX2" fmla="*/ 361950 w 3393208"/>
              <a:gd name="connsiteY2" fmla="*/ 2669299 h 2669299"/>
              <a:gd name="connsiteX3" fmla="*/ 0 w 3393208"/>
              <a:gd name="connsiteY3" fmla="*/ 2297824 h 2669299"/>
              <a:gd name="connsiteX4" fmla="*/ 0 w 3393208"/>
              <a:gd name="connsiteY4" fmla="*/ 715102 h 2669299"/>
              <a:gd name="connsiteX5" fmla="*/ 937566 w 3393208"/>
              <a:gd name="connsiteY5" fmla="*/ 661 h 266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3208" h="2669299">
                <a:moveTo>
                  <a:pt x="937566" y="661"/>
                </a:moveTo>
                <a:cubicBezTo>
                  <a:pt x="2358638" y="45371"/>
                  <a:pt x="4579180" y="2345594"/>
                  <a:pt x="2623352" y="2669299"/>
                </a:cubicBezTo>
                <a:lnTo>
                  <a:pt x="361950" y="2669299"/>
                </a:lnTo>
                <a:lnTo>
                  <a:pt x="0" y="2297824"/>
                </a:lnTo>
                <a:lnTo>
                  <a:pt x="0" y="715102"/>
                </a:lnTo>
                <a:cubicBezTo>
                  <a:pt x="142442" y="184652"/>
                  <a:pt x="502544" y="-13027"/>
                  <a:pt x="937566" y="661"/>
                </a:cubicBezTo>
                <a:close/>
              </a:path>
            </a:pathLst>
          </a:custGeom>
          <a:solidFill>
            <a:srgbClr val="82AD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5" name="任意多边形: 形状 4"/>
          <p:cNvSpPr/>
          <p:nvPr/>
        </p:nvSpPr>
        <p:spPr>
          <a:xfrm flipH="1" flipV="1">
            <a:off x="5825397" y="1"/>
            <a:ext cx="6366603" cy="3589908"/>
          </a:xfrm>
          <a:custGeom>
            <a:avLst/>
            <a:gdLst>
              <a:gd name="connsiteX0" fmla="*/ 4562475 w 4774952"/>
              <a:gd name="connsiteY0" fmla="*/ 2692431 h 2692431"/>
              <a:gd name="connsiteX1" fmla="*/ 0 w 4774952"/>
              <a:gd name="connsiteY1" fmla="*/ 2692431 h 2692431"/>
              <a:gd name="connsiteX2" fmla="*/ 0 w 4774952"/>
              <a:gd name="connsiteY2" fmla="*/ 101631 h 2692431"/>
              <a:gd name="connsiteX3" fmla="*/ 4562475 w 4774952"/>
              <a:gd name="connsiteY3" fmla="*/ 2692431 h 2692431"/>
            </a:gdLst>
            <a:ahLst/>
            <a:cxnLst>
              <a:cxn ang="0">
                <a:pos x="connsiteX0" y="connsiteY0"/>
              </a:cxn>
              <a:cxn ang="0">
                <a:pos x="connsiteX1" y="connsiteY1"/>
              </a:cxn>
              <a:cxn ang="0">
                <a:pos x="connsiteX2" y="connsiteY2"/>
              </a:cxn>
              <a:cxn ang="0">
                <a:pos x="connsiteX3" y="connsiteY3"/>
              </a:cxn>
            </a:cxnLst>
            <a:rect l="l" t="t" r="r" b="b"/>
            <a:pathLst>
              <a:path w="4774952" h="2692431">
                <a:moveTo>
                  <a:pt x="4562475" y="2692431"/>
                </a:moveTo>
                <a:lnTo>
                  <a:pt x="0" y="2692431"/>
                </a:lnTo>
                <a:lnTo>
                  <a:pt x="0" y="101631"/>
                </a:lnTo>
                <a:cubicBezTo>
                  <a:pt x="2063750" y="-444469"/>
                  <a:pt x="5689599" y="1324006"/>
                  <a:pt x="4562475" y="2692431"/>
                </a:cubicBezTo>
                <a:close/>
              </a:path>
            </a:pathLst>
          </a:custGeom>
          <a:solidFill>
            <a:srgbClr val="EEDB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6" name="文本"/>
          <p:cNvSpPr/>
          <p:nvPr/>
        </p:nvSpPr>
        <p:spPr>
          <a:xfrm>
            <a:off x="381000" y="546101"/>
            <a:ext cx="11366500" cy="6007100"/>
          </a:xfrm>
          <a:prstGeom prst="roundRect">
            <a:avLst>
              <a:gd name="adj" fmla="val 3115"/>
            </a:avLst>
          </a:prstGeom>
          <a:solidFill>
            <a:schemeClr val="bg1"/>
          </a:solidFill>
          <a:ln w="28575">
            <a:solidFill>
              <a:srgbClr val="5E9D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8" name="文本框 7"/>
          <p:cNvSpPr txBox="1"/>
          <p:nvPr/>
        </p:nvSpPr>
        <p:spPr>
          <a:xfrm>
            <a:off x="779780" y="1055370"/>
            <a:ext cx="3823970" cy="561975"/>
          </a:xfrm>
          <a:prstGeom prst="rect">
            <a:avLst/>
          </a:prstGeom>
          <a:noFill/>
        </p:spPr>
        <p:txBody>
          <a:bodyPr wrap="square" rtlCol="0">
            <a:noAutofit/>
          </a:bodyPr>
          <a:lstStyle/>
          <a:p>
            <a:pPr algn="l"/>
            <a:r>
              <a:rPr lang="en-US" altLang="zh-CN" sz="2800" b="1" dirty="0">
                <a:solidFill>
                  <a:schemeClr val="tx1">
                    <a:lumMod val="75000"/>
                    <a:lumOff val="25000"/>
                  </a:schemeClr>
                </a:solidFill>
                <a:latin typeface="Arial" panose="020B0604020202020204" pitchFamily="34" charset="0"/>
                <a:ea typeface="方正粗俊黑简体" panose="02000000000000000000" pitchFamily="2" charset="-122"/>
                <a:cs typeface="Arial" panose="020B0604020202020204" pitchFamily="34" charset="0"/>
              </a:rPr>
              <a:t>Group 8 Presentation</a:t>
            </a:r>
            <a:endParaRPr lang="en-US" altLang="zh-CN" sz="2800" b="1" dirty="0">
              <a:solidFill>
                <a:schemeClr val="tx1">
                  <a:lumMod val="75000"/>
                  <a:lumOff val="25000"/>
                </a:schemeClr>
              </a:solidFill>
              <a:latin typeface="Arial" panose="020B0604020202020204" pitchFamily="34" charset="0"/>
              <a:ea typeface="方正粗俊黑简体" panose="02000000000000000000" pitchFamily="2" charset="-122"/>
              <a:cs typeface="Arial" panose="020B0604020202020204" pitchFamily="34" charset="0"/>
            </a:endParaRPr>
          </a:p>
        </p:txBody>
      </p:sp>
      <p:sp>
        <p:nvSpPr>
          <p:cNvPr id="9" name="文本框 8"/>
          <p:cNvSpPr txBox="1"/>
          <p:nvPr/>
        </p:nvSpPr>
        <p:spPr>
          <a:xfrm>
            <a:off x="1089660" y="2087245"/>
            <a:ext cx="4829810" cy="741680"/>
          </a:xfrm>
          <a:prstGeom prst="rect">
            <a:avLst/>
          </a:prstGeom>
          <a:noFill/>
        </p:spPr>
        <p:txBody>
          <a:bodyPr wrap="square" rtlCol="0">
            <a:noAutofit/>
          </a:bodyPr>
          <a:lstStyle/>
          <a:p>
            <a:pPr algn="l"/>
            <a:r>
              <a:rPr lang="en-US" altLang="zh-CN" sz="4000" b="1" dirty="0">
                <a:solidFill>
                  <a:srgbClr val="4B93D1"/>
                </a:solidFill>
                <a:latin typeface="汉仪旗黑X1-75W" panose="00020600040101010101" pitchFamily="18" charset="-122"/>
                <a:ea typeface="汉仪旗黑X1-75W" panose="00020600040101010101" pitchFamily="18" charset="-122"/>
              </a:rPr>
              <a:t>Personal Financial Management</a:t>
            </a:r>
            <a:endParaRPr lang="en-US" altLang="zh-CN" sz="4000" b="1" dirty="0">
              <a:solidFill>
                <a:srgbClr val="4B93D1"/>
              </a:solidFill>
              <a:latin typeface="汉仪旗黑X1-75W" panose="00020600040101010101" pitchFamily="18" charset="-122"/>
              <a:ea typeface="汉仪旗黑X1-75W" panose="00020600040101010101" pitchFamily="18" charset="-122"/>
            </a:endParaRPr>
          </a:p>
        </p:txBody>
      </p:sp>
      <p:sp>
        <p:nvSpPr>
          <p:cNvPr id="14" name="矩形: 圆角 13"/>
          <p:cNvSpPr/>
          <p:nvPr/>
        </p:nvSpPr>
        <p:spPr>
          <a:xfrm>
            <a:off x="977105" y="3602848"/>
            <a:ext cx="5788164" cy="300854"/>
          </a:xfrm>
          <a:prstGeom prst="roundRect">
            <a:avLst>
              <a:gd name="adj" fmla="val 50000"/>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646374" y="3599387"/>
            <a:ext cx="4449626" cy="338554"/>
          </a:xfrm>
          <a:prstGeom prst="rect">
            <a:avLst/>
          </a:prstGeom>
          <a:noFill/>
        </p:spPr>
        <p:txBody>
          <a:bodyPr wrap="square" rtlCol="0">
            <a:spAutoFit/>
          </a:bodyPr>
          <a:lstStyle/>
          <a:p>
            <a:pPr algn="dist"/>
            <a:r>
              <a:rPr lang="zh-CN" altLang="en-US" sz="1600" dirty="0">
                <a:solidFill>
                  <a:schemeClr val="bg1"/>
                </a:solidFill>
                <a:latin typeface="苹方 中等" panose="020B0400000000000000" pitchFamily="34" charset="-122"/>
                <a:ea typeface="苹方 中等" panose="020B0400000000000000" pitchFamily="34" charset="-122"/>
              </a:rPr>
              <a:t>理财，是每个人应该必备的技能</a:t>
            </a:r>
            <a:endParaRPr lang="zh-CN" altLang="en-US" sz="1600" dirty="0">
              <a:solidFill>
                <a:schemeClr val="bg1"/>
              </a:solidFill>
              <a:latin typeface="苹方 中等" panose="020B0400000000000000" pitchFamily="34" charset="-122"/>
              <a:ea typeface="苹方 中等" panose="020B0400000000000000" pitchFamily="34" charset="-122"/>
            </a:endParaRPr>
          </a:p>
        </p:txBody>
      </p:sp>
      <p:sp>
        <p:nvSpPr>
          <p:cNvPr id="11" name="TextBox 11"/>
          <p:cNvSpPr txBox="1"/>
          <p:nvPr/>
        </p:nvSpPr>
        <p:spPr>
          <a:xfrm>
            <a:off x="1033403" y="4023852"/>
            <a:ext cx="5675568" cy="307340"/>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sz="2000" b="1" dirty="0">
                <a:solidFill>
                  <a:schemeClr val="accent1">
                    <a:lumMod val="75000"/>
                  </a:schemeClr>
                </a:solidFill>
              </a:rPr>
              <a:t>If you don't finance, you will have no finances</a:t>
            </a:r>
            <a:endParaRPr lang="zh-CN" altLang="en-US" sz="2000" b="1" dirty="0">
              <a:solidFill>
                <a:schemeClr val="accent1">
                  <a:lumMod val="75000"/>
                </a:schemeClr>
              </a:solidFill>
            </a:endParaRPr>
          </a:p>
        </p:txBody>
      </p:sp>
      <p:grpSp>
        <p:nvGrpSpPr>
          <p:cNvPr id="19" name="组合 18"/>
          <p:cNvGrpSpPr/>
          <p:nvPr/>
        </p:nvGrpSpPr>
        <p:grpSpPr>
          <a:xfrm>
            <a:off x="1470282" y="4617279"/>
            <a:ext cx="4189095" cy="644525"/>
            <a:chOff x="2897127" y="4547682"/>
            <a:chExt cx="4189095" cy="644525"/>
          </a:xfrm>
        </p:grpSpPr>
        <p:sp>
          <p:nvSpPr>
            <p:cNvPr id="12" name="矩形: 圆角 11"/>
            <p:cNvSpPr/>
            <p:nvPr/>
          </p:nvSpPr>
          <p:spPr>
            <a:xfrm>
              <a:off x="2897127" y="4547682"/>
              <a:ext cx="4189095" cy="644525"/>
            </a:xfrm>
            <a:prstGeom prst="roundRect">
              <a:avLst>
                <a:gd name="adj" fmla="val 16104"/>
              </a:avLst>
            </a:prstGeom>
            <a:noFill/>
            <a:ln>
              <a:solidFill>
                <a:srgbClr val="E095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023492" y="4701352"/>
              <a:ext cx="3935730" cy="337185"/>
            </a:xfrm>
            <a:prstGeom prst="rect">
              <a:avLst/>
            </a:prstGeom>
            <a:noFill/>
          </p:spPr>
          <p:txBody>
            <a:bodyPr wrap="square" rtlCol="0">
              <a:spAutoFit/>
            </a:bodyPr>
            <a:lstStyle/>
            <a:p>
              <a:pPr algn="ctr"/>
              <a:r>
                <a:rPr lang="en-US" altLang="zh-CN" sz="1600" b="1" dirty="0">
                  <a:solidFill>
                    <a:schemeClr val="tx1">
                      <a:lumMod val="75000"/>
                      <a:lumOff val="25000"/>
                    </a:schemeClr>
                  </a:solidFill>
                </a:rPr>
                <a:t>Members: </a:t>
              </a:r>
              <a:r>
                <a:rPr lang="zh-CN" altLang="en-US" sz="1600" b="1" dirty="0">
                  <a:solidFill>
                    <a:schemeClr val="tx1">
                      <a:lumMod val="75000"/>
                      <a:lumOff val="25000"/>
                    </a:schemeClr>
                  </a:solidFill>
                </a:rPr>
                <a:t>张梓卫</a:t>
              </a:r>
              <a:r>
                <a:rPr lang="en-US" altLang="zh-CN" sz="1600" b="1" dirty="0">
                  <a:solidFill>
                    <a:schemeClr val="tx1">
                      <a:lumMod val="75000"/>
                      <a:lumOff val="25000"/>
                    </a:schemeClr>
                  </a:solidFill>
                </a:rPr>
                <a:t> </a:t>
              </a:r>
              <a:r>
                <a:rPr lang="zh-CN" altLang="en-US" sz="1600" b="1" dirty="0">
                  <a:solidFill>
                    <a:schemeClr val="tx1">
                      <a:lumMod val="75000"/>
                      <a:lumOff val="25000"/>
                    </a:schemeClr>
                  </a:solidFill>
                  <a:sym typeface="+mn-ea"/>
                </a:rPr>
                <a:t>顾翌炜</a:t>
              </a:r>
              <a:r>
                <a:rPr lang="en-US" altLang="zh-CN" sz="1600" b="1" dirty="0">
                  <a:solidFill>
                    <a:schemeClr val="tx1">
                      <a:lumMod val="75000"/>
                      <a:lumOff val="25000"/>
                    </a:schemeClr>
                  </a:solidFill>
                  <a:sym typeface="+mn-ea"/>
                </a:rPr>
                <a:t> </a:t>
              </a:r>
              <a:r>
                <a:rPr lang="zh-CN" altLang="en-US" sz="1600" b="1" dirty="0">
                  <a:solidFill>
                    <a:schemeClr val="tx1">
                      <a:lumMod val="75000"/>
                      <a:lumOff val="25000"/>
                    </a:schemeClr>
                  </a:solidFill>
                </a:rPr>
                <a:t>关卓谦</a:t>
              </a:r>
              <a:r>
                <a:rPr lang="en-US" altLang="zh-CN" sz="1600" b="1" dirty="0">
                  <a:solidFill>
                    <a:schemeClr val="tx1">
                      <a:lumMod val="75000"/>
                      <a:lumOff val="25000"/>
                    </a:schemeClr>
                  </a:solidFill>
                </a:rPr>
                <a:t>  </a:t>
              </a:r>
              <a:r>
                <a:rPr lang="zh-CN" altLang="en-US" sz="1600" b="1" dirty="0">
                  <a:solidFill>
                    <a:schemeClr val="tx1">
                      <a:lumMod val="75000"/>
                      <a:lumOff val="25000"/>
                    </a:schemeClr>
                  </a:solidFill>
                  <a:sym typeface="+mn-ea"/>
                </a:rPr>
                <a:t>周诗泽</a:t>
              </a:r>
              <a:r>
                <a:rPr lang="en-US" altLang="zh-CN" sz="1600" b="1" dirty="0">
                  <a:solidFill>
                    <a:schemeClr val="tx1">
                      <a:lumMod val="75000"/>
                      <a:lumOff val="25000"/>
                    </a:schemeClr>
                  </a:solidFill>
                  <a:sym typeface="+mn-ea"/>
                </a:rPr>
                <a:t> </a:t>
              </a:r>
              <a:endParaRPr lang="en-US" altLang="zh-CN" sz="1600" b="1" dirty="0">
                <a:solidFill>
                  <a:schemeClr val="tx1">
                    <a:lumMod val="75000"/>
                    <a:lumOff val="25000"/>
                  </a:schemeClr>
                </a:solidFill>
              </a:endParaRPr>
            </a:p>
          </p:txBody>
        </p:sp>
      </p:grpSp>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55769" y="1205948"/>
            <a:ext cx="4477226" cy="44461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235926" y="1541742"/>
            <a:ext cx="9720149" cy="4084357"/>
            <a:chOff x="656928" y="1475175"/>
            <a:chExt cx="9720149" cy="4084357"/>
          </a:xfrm>
        </p:grpSpPr>
        <p:grpSp>
          <p:nvGrpSpPr>
            <p:cNvPr id="4" name="组合 3"/>
            <p:cNvGrpSpPr/>
            <p:nvPr/>
          </p:nvGrpSpPr>
          <p:grpSpPr>
            <a:xfrm>
              <a:off x="656928" y="1475175"/>
              <a:ext cx="9720149" cy="4084357"/>
              <a:chOff x="1037203" y="2560944"/>
              <a:chExt cx="8207544" cy="4918514"/>
            </a:xfrm>
          </p:grpSpPr>
          <p:sp>
            <p:nvSpPr>
              <p:cNvPr id="6" name="矩形 5"/>
              <p:cNvSpPr/>
              <p:nvPr/>
            </p:nvSpPr>
            <p:spPr>
              <a:xfrm>
                <a:off x="1037203" y="2560944"/>
                <a:ext cx="8207544" cy="4918514"/>
              </a:xfrm>
              <a:prstGeom prst="rect">
                <a:avLst/>
              </a:prstGeom>
              <a:solidFill>
                <a:srgbClr val="F7F7F7"/>
              </a:solidFill>
              <a:ln w="12700" cap="flat" cmpd="sng" algn="ctr">
                <a:noFill/>
                <a:prstDash val="solid"/>
                <a:miter lim="800000"/>
              </a:ln>
              <a:effectLst>
                <a:outerShdw blurRad="76200" dist="50800" dir="2700000" algn="tl"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975"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Medium" panose="020B0600000000000000" pitchFamily="34" charset="-122"/>
                  <a:cs typeface="+mn-cs"/>
                  <a:sym typeface="Arial" panose="020B0604020202020204" pitchFamily="34" charset="0"/>
                </a:endParaRPr>
              </a:p>
            </p:txBody>
          </p:sp>
          <p:sp>
            <p:nvSpPr>
              <p:cNvPr id="7" name="矩形 6"/>
              <p:cNvSpPr/>
              <p:nvPr/>
            </p:nvSpPr>
            <p:spPr>
              <a:xfrm>
                <a:off x="1037203" y="2560944"/>
                <a:ext cx="8207544" cy="704205"/>
              </a:xfrm>
              <a:prstGeom prst="rect">
                <a:avLst/>
              </a:prstGeom>
              <a:solidFill>
                <a:srgbClr val="4A7EA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975"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Medium" panose="020B0600000000000000" pitchFamily="34" charset="-122"/>
                  <a:cs typeface="+mn-cs"/>
                  <a:sym typeface="Arial" panose="020B0604020202020204" pitchFamily="34" charset="0"/>
                </a:endParaRPr>
              </a:p>
            </p:txBody>
          </p:sp>
        </p:grpSp>
        <p:sp>
          <p:nvSpPr>
            <p:cNvPr id="5" name="椭圆 4"/>
            <p:cNvSpPr/>
            <p:nvPr/>
          </p:nvSpPr>
          <p:spPr>
            <a:xfrm>
              <a:off x="756144" y="1554401"/>
              <a:ext cx="397407" cy="397407"/>
            </a:xfrm>
            <a:prstGeom prst="ellipse">
              <a:avLst/>
            </a:prstGeom>
            <a:solidFill>
              <a:sysClr val="window" lastClr="FFFFFF"/>
            </a:solidFill>
            <a:ln w="12700" cap="flat" cmpd="sng" algn="ctr">
              <a:solidFill>
                <a:sysClr val="window" lastClr="FFFFFF"/>
              </a:solidFill>
              <a:prstDash val="solid"/>
              <a:miter lim="800000"/>
            </a:ln>
            <a:effectLst>
              <a:innerShdw blurRad="63500" dist="381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Medium" panose="020B0600000000000000" pitchFamily="34" charset="-122"/>
                <a:cs typeface="+mn-cs"/>
                <a:sym typeface="Arial" panose="020B0604020202020204" pitchFamily="34" charset="0"/>
              </a:endParaRPr>
            </a:p>
          </p:txBody>
        </p:sp>
      </p:grpSp>
      <p:sp>
        <p:nvSpPr>
          <p:cNvPr id="8" name="矩形 7"/>
          <p:cNvSpPr/>
          <p:nvPr/>
        </p:nvSpPr>
        <p:spPr>
          <a:xfrm flipH="1">
            <a:off x="2049819" y="1539823"/>
            <a:ext cx="8092362" cy="584775"/>
          </a:xfrm>
          <a:prstGeom prst="rect">
            <a:avLst/>
          </a:prstGeom>
        </p:spPr>
        <p:txBody>
          <a:bodyPr wrap="square">
            <a:spAutoFit/>
          </a:bodyPr>
          <a:lstStyle/>
          <a:p>
            <a:r>
              <a:rPr lang="en-US" altLang="zh-CN" sz="1600" dirty="0">
                <a:latin typeface="Rockwell Extra Bold" panose="02060903040505020403" pitchFamily="18" charset="0"/>
              </a:rPr>
              <a:t>WeChat Pay: </a:t>
            </a:r>
            <a:endParaRPr lang="en-US" altLang="zh-CN" sz="1600" dirty="0" smtClean="0">
              <a:latin typeface="Rockwell Extra Bold" panose="02060903040505020403" pitchFamily="18" charset="0"/>
            </a:endParaRPr>
          </a:p>
          <a:p>
            <a:r>
              <a:rPr lang="en-US" altLang="zh-CN" sz="1600" dirty="0" smtClean="0">
                <a:latin typeface="Rockwell Extra Bold" panose="02060903040505020403" pitchFamily="18" charset="0"/>
              </a:rPr>
              <a:t>The </a:t>
            </a:r>
            <a:r>
              <a:rPr lang="en-US" altLang="zh-CN" sz="1600" dirty="0">
                <a:latin typeface="Rockwell Extra Bold" panose="02060903040505020403" pitchFamily="18" charset="0"/>
              </a:rPr>
              <a:t>Perfect Integration of Social Media and Payments</a:t>
            </a:r>
            <a:endParaRPr lang="zh-CN" altLang="zh-CN" sz="1600" dirty="0">
              <a:latin typeface="Rockwell Extra Bold" panose="02060903040505020403" pitchFamily="18" charset="0"/>
            </a:endParaRPr>
          </a:p>
        </p:txBody>
      </p:sp>
      <p:sp>
        <p:nvSpPr>
          <p:cNvPr id="9" name="矩形 4"/>
          <p:cNvSpPr>
            <a:spLocks noChangeArrowheads="1"/>
          </p:cNvSpPr>
          <p:nvPr/>
        </p:nvSpPr>
        <p:spPr bwMode="auto">
          <a:xfrm>
            <a:off x="1732549" y="2293757"/>
            <a:ext cx="8527927" cy="91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defTabSz="685165" fontAlgn="base">
              <a:lnSpc>
                <a:spcPct val="130000"/>
              </a:lnSpc>
              <a:spcBef>
                <a:spcPct val="0"/>
              </a:spcBef>
              <a:spcAft>
                <a:spcPct val="0"/>
              </a:spcAft>
            </a:pPr>
            <a:r>
              <a:rPr lang="en-US" altLang="zh-CN" dirty="0"/>
              <a:t>S</a:t>
            </a:r>
            <a:r>
              <a:rPr lang="en-US" altLang="zh-CN" dirty="0" smtClean="0"/>
              <a:t>eamlessly </a:t>
            </a:r>
            <a:r>
              <a:rPr lang="en-US" altLang="zh-CN" dirty="0"/>
              <a:t>integrated social and payment functions</a:t>
            </a:r>
            <a:r>
              <a:rPr lang="en-US" altLang="zh-CN" dirty="0" smtClean="0"/>
              <a:t>, it can complete </a:t>
            </a:r>
            <a:r>
              <a:rPr lang="en-US" altLang="zh-CN" dirty="0"/>
              <a:t>almost all daily transactions in one place</a:t>
            </a:r>
            <a:endParaRPr lang="zh-CN" altLang="en-US" sz="1600" dirty="0">
              <a:solidFill>
                <a:srgbClr val="3F3F3F"/>
              </a:solidFill>
              <a:cs typeface="+mn-ea"/>
              <a:sym typeface="+mn-lt"/>
            </a:endParaRPr>
          </a:p>
        </p:txBody>
      </p:sp>
      <p:sp>
        <p:nvSpPr>
          <p:cNvPr id="10" name="TextBox 12"/>
          <p:cNvSpPr txBox="1"/>
          <p:nvPr/>
        </p:nvSpPr>
        <p:spPr>
          <a:xfrm>
            <a:off x="1335142" y="3710305"/>
            <a:ext cx="1649358" cy="493396"/>
          </a:xfrm>
          <a:prstGeom prst="rect">
            <a:avLst/>
          </a:prstGeom>
          <a:solidFill>
            <a:srgbClr val="E0952F"/>
          </a:solidFill>
          <a:ln w="635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lIns="68580" tIns="34290" rIns="68580" bIns="34290"/>
          <a:lstStyle>
            <a:defPPr>
              <a:defRPr lang="zh-CN"/>
            </a:defPPr>
            <a:lvl1pPr algn="ctr">
              <a:defRPr sz="2000">
                <a:solidFill>
                  <a:schemeClr val="accent2"/>
                </a:solidFill>
                <a:latin typeface="微软雅黑 Light" panose="020B0502040204020203" pitchFamily="34" charset="-122"/>
                <a:ea typeface="微软雅黑 Light" panose="020B0502040204020203" pitchFamily="34" charset="-122"/>
                <a:cs typeface="+mn-ea"/>
              </a:defRPr>
            </a:lvl1pPr>
          </a:lstStyle>
          <a:p>
            <a:pPr defTabSz="685165" fontAlgn="base">
              <a:lnSpc>
                <a:spcPct val="130000"/>
              </a:lnSpc>
              <a:spcBef>
                <a:spcPct val="0"/>
              </a:spcBef>
              <a:spcAft>
                <a:spcPct val="0"/>
              </a:spcAft>
            </a:pPr>
            <a:r>
              <a:rPr lang="en-US" altLang="zh-CN" sz="1800" b="1" noProof="1" smtClean="0">
                <a:solidFill>
                  <a:srgbClr val="FFFFFF"/>
                </a:solidFill>
                <a:latin typeface="+mn-lt"/>
                <a:ea typeface="+mn-ea"/>
                <a:sym typeface="+mn-lt"/>
              </a:rPr>
              <a:t>Wechat pay</a:t>
            </a:r>
            <a:endParaRPr lang="zh-CN" altLang="en-US" sz="1800" b="1" noProof="1">
              <a:solidFill>
                <a:srgbClr val="FFFFFF"/>
              </a:solidFill>
              <a:latin typeface="+mn-lt"/>
              <a:ea typeface="+mn-ea"/>
              <a:sym typeface="+mn-lt"/>
            </a:endParaRPr>
          </a:p>
        </p:txBody>
      </p:sp>
      <p:sp>
        <p:nvSpPr>
          <p:cNvPr id="11" name="TextBox 12"/>
          <p:cNvSpPr txBox="1"/>
          <p:nvPr/>
        </p:nvSpPr>
        <p:spPr>
          <a:xfrm>
            <a:off x="1335142" y="4668202"/>
            <a:ext cx="1649358" cy="493396"/>
          </a:xfrm>
          <a:prstGeom prst="rect">
            <a:avLst/>
          </a:prstGeom>
          <a:solidFill>
            <a:srgbClr val="E0952F"/>
          </a:solidFill>
          <a:ln w="635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lIns="68580" tIns="34290" rIns="68580" bIns="34290"/>
          <a:lstStyle>
            <a:defPPr>
              <a:defRPr lang="zh-CN"/>
            </a:defPPr>
            <a:lvl1pPr algn="ctr">
              <a:defRPr sz="2000">
                <a:solidFill>
                  <a:schemeClr val="accent2"/>
                </a:solidFill>
                <a:latin typeface="微软雅黑 Light" panose="020B0502040204020203" pitchFamily="34" charset="-122"/>
                <a:ea typeface="微软雅黑 Light" panose="020B0502040204020203" pitchFamily="34" charset="-122"/>
                <a:cs typeface="+mn-ea"/>
              </a:defRPr>
            </a:lvl1pPr>
          </a:lstStyle>
          <a:p>
            <a:pPr defTabSz="685165" fontAlgn="base">
              <a:lnSpc>
                <a:spcPct val="130000"/>
              </a:lnSpc>
              <a:spcBef>
                <a:spcPct val="0"/>
              </a:spcBef>
              <a:spcAft>
                <a:spcPct val="0"/>
              </a:spcAft>
            </a:pPr>
            <a:r>
              <a:rPr lang="en-US" altLang="zh-CN" sz="1800" b="1" noProof="1" smtClean="0">
                <a:solidFill>
                  <a:srgbClr val="FFFFFF"/>
                </a:solidFill>
                <a:latin typeface="+mn-lt"/>
                <a:ea typeface="+mn-ea"/>
                <a:sym typeface="+mn-lt"/>
              </a:rPr>
              <a:t>Users can:</a:t>
            </a:r>
            <a:endParaRPr lang="zh-CN" altLang="en-US" sz="1800" b="1" noProof="1">
              <a:solidFill>
                <a:srgbClr val="FFFFFF"/>
              </a:solidFill>
              <a:latin typeface="+mn-lt"/>
              <a:ea typeface="+mn-ea"/>
              <a:sym typeface="+mn-lt"/>
            </a:endParaRPr>
          </a:p>
        </p:txBody>
      </p:sp>
      <p:sp>
        <p:nvSpPr>
          <p:cNvPr id="12" name="矩形 7"/>
          <p:cNvSpPr>
            <a:spLocks noChangeArrowheads="1"/>
          </p:cNvSpPr>
          <p:nvPr/>
        </p:nvSpPr>
        <p:spPr bwMode="auto">
          <a:xfrm>
            <a:off x="3269247" y="3677186"/>
            <a:ext cx="7402080" cy="62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marL="257175" indent="-257175" algn="just" defTabSz="685165" fontAlgn="base">
              <a:lnSpc>
                <a:spcPct val="130000"/>
              </a:lnSpc>
              <a:spcBef>
                <a:spcPct val="0"/>
              </a:spcBef>
              <a:spcAft>
                <a:spcPct val="0"/>
              </a:spcAft>
            </a:pPr>
            <a:r>
              <a:rPr lang="en-US" altLang="zh-CN" dirty="0"/>
              <a:t>a comprehensive platform for socializing, shopping, </a:t>
            </a:r>
            <a:r>
              <a:rPr lang="en-US" altLang="zh-CN" dirty="0" smtClean="0"/>
              <a:t>entertainment</a:t>
            </a:r>
            <a:r>
              <a:rPr lang="zh-CN" altLang="en-US" dirty="0" smtClean="0"/>
              <a:t>，</a:t>
            </a:r>
            <a:r>
              <a:rPr lang="en-US" altLang="zh-CN" dirty="0" smtClean="0"/>
              <a:t>etc</a:t>
            </a:r>
            <a:r>
              <a:rPr lang="en-US" altLang="zh-CN" dirty="0"/>
              <a:t>.</a:t>
            </a:r>
            <a:endParaRPr lang="zh-CN" altLang="en-US" sz="1400" dirty="0">
              <a:solidFill>
                <a:srgbClr val="484849"/>
              </a:solidFill>
              <a:cs typeface="+mn-ea"/>
              <a:sym typeface="+mn-lt"/>
            </a:endParaRPr>
          </a:p>
        </p:txBody>
      </p:sp>
      <p:sp>
        <p:nvSpPr>
          <p:cNvPr id="13" name="矩形 7"/>
          <p:cNvSpPr>
            <a:spLocks noChangeArrowheads="1"/>
          </p:cNvSpPr>
          <p:nvPr/>
        </p:nvSpPr>
        <p:spPr bwMode="auto">
          <a:xfrm>
            <a:off x="3269247" y="4532314"/>
            <a:ext cx="7402080" cy="62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marL="342900" indent="-342900" algn="just" defTabSz="685165" fontAlgn="base">
              <a:lnSpc>
                <a:spcPct val="130000"/>
              </a:lnSpc>
              <a:spcBef>
                <a:spcPct val="0"/>
              </a:spcBef>
              <a:spcAft>
                <a:spcPct val="0"/>
              </a:spcAft>
            </a:pPr>
            <a:r>
              <a:rPr lang="en-US" altLang="zh-CN" dirty="0"/>
              <a:t>send red envelopes, shop, and engage in various interactions</a:t>
            </a:r>
            <a:endParaRPr lang="zh-CN" altLang="en-US" sz="1600" dirty="0">
              <a:solidFill>
                <a:srgbClr val="484849"/>
              </a:solidFill>
              <a:cs typeface="+mn-ea"/>
              <a:sym typeface="+mn-lt"/>
            </a:endParaRPr>
          </a:p>
        </p:txBody>
      </p:sp>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6941" t="51183" r="23960" b="21577"/>
          <a:stretch>
            <a:fillRect/>
          </a:stretch>
        </p:blipFill>
        <p:spPr>
          <a:xfrm>
            <a:off x="9565241" y="5026722"/>
            <a:ext cx="1891339" cy="10638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83655"/>
          <p:cNvSpPr txBox="1">
            <a:spLocks noChangeArrowheads="1"/>
          </p:cNvSpPr>
          <p:nvPr/>
        </p:nvSpPr>
        <p:spPr bwMode="auto">
          <a:xfrm>
            <a:off x="1253233" y="1729694"/>
            <a:ext cx="7557247" cy="489365"/>
          </a:xfrm>
          <a:prstGeom prst="rect">
            <a:avLst/>
          </a:prstGeom>
          <a:noFill/>
          <a:ln>
            <a:noFill/>
          </a:ln>
        </p:spPr>
        <p:txBody>
          <a:bodyPr wrap="square" lIns="68580" tIns="34290" rIns="68580" bIns="34290">
            <a:spAutoFit/>
          </a:bodyPr>
          <a:lstStyle/>
          <a:p>
            <a:pPr algn="just">
              <a:lnSpc>
                <a:spcPct val="130000"/>
              </a:lnSpc>
            </a:pPr>
            <a:r>
              <a:rPr lang="en-US" altLang="zh-CN" sz="2100" b="1" dirty="0" smtClean="0">
                <a:solidFill>
                  <a:srgbClr val="4A7EAB"/>
                </a:solidFill>
                <a:latin typeface="Arial" panose="020B0604020202020204"/>
                <a:ea typeface="微软雅黑" panose="020B0503020204020204" charset="-122"/>
                <a:cs typeface="+mn-ea"/>
                <a:sym typeface="+mn-lt"/>
              </a:rPr>
              <a:t>Others </a:t>
            </a:r>
            <a:r>
              <a:rPr lang="en-US" altLang="zh-CN" sz="2100" b="1" dirty="0">
                <a:solidFill>
                  <a:srgbClr val="4A7EAB"/>
                </a:solidFill>
                <a:latin typeface="Arial" panose="020B0604020202020204"/>
                <a:ea typeface="微软雅黑" panose="020B0503020204020204" charset="-122"/>
                <a:cs typeface="+mn-ea"/>
                <a:sym typeface="+mn-lt"/>
              </a:rPr>
              <a:t>about </a:t>
            </a:r>
            <a:r>
              <a:rPr lang="en-US" altLang="zh-CN" sz="2100" b="1" dirty="0" err="1">
                <a:solidFill>
                  <a:srgbClr val="4A7EAB"/>
                </a:solidFill>
                <a:latin typeface="Arial" panose="020B0604020202020204"/>
                <a:ea typeface="微软雅黑" panose="020B0503020204020204" charset="-122"/>
                <a:cs typeface="+mn-ea"/>
              </a:rPr>
              <a:t>Alipay</a:t>
            </a:r>
            <a:r>
              <a:rPr lang="en-US" altLang="zh-CN" sz="2100" b="1" dirty="0">
                <a:solidFill>
                  <a:srgbClr val="4A7EAB"/>
                </a:solidFill>
                <a:latin typeface="Arial" panose="020B0604020202020204"/>
                <a:ea typeface="微软雅黑" panose="020B0503020204020204" charset="-122"/>
                <a:cs typeface="+mn-ea"/>
              </a:rPr>
              <a:t> and WeChat </a:t>
            </a:r>
            <a:r>
              <a:rPr lang="en-US" altLang="zh-CN" sz="2100" b="1" dirty="0" smtClean="0">
                <a:solidFill>
                  <a:srgbClr val="4A7EAB"/>
                </a:solidFill>
                <a:latin typeface="Arial" panose="020B0604020202020204"/>
                <a:ea typeface="微软雅黑" panose="020B0503020204020204" charset="-122"/>
                <a:cs typeface="+mn-ea"/>
              </a:rPr>
              <a:t>Pay……</a:t>
            </a:r>
            <a:endParaRPr lang="zh-CN" altLang="en-US" sz="2100" b="1" dirty="0">
              <a:solidFill>
                <a:srgbClr val="4A7EAB"/>
              </a:solidFill>
              <a:latin typeface="Arial" panose="020B0604020202020204"/>
              <a:ea typeface="微软雅黑" panose="020B0503020204020204" charset="-122"/>
              <a:cs typeface="+mn-ea"/>
              <a:sym typeface="+mn-lt"/>
            </a:endParaRPr>
          </a:p>
        </p:txBody>
      </p:sp>
      <p:grpSp>
        <p:nvGrpSpPr>
          <p:cNvPr id="4" name="组合 3"/>
          <p:cNvGrpSpPr/>
          <p:nvPr/>
        </p:nvGrpSpPr>
        <p:grpSpPr>
          <a:xfrm>
            <a:off x="1052497" y="3029163"/>
            <a:ext cx="4429156" cy="816079"/>
            <a:chOff x="1052497" y="2464084"/>
            <a:chExt cx="4429156" cy="816079"/>
          </a:xfrm>
        </p:grpSpPr>
        <p:sp>
          <p:nvSpPr>
            <p:cNvPr id="9" name="文本1"/>
            <p:cNvSpPr>
              <a:spLocks noChangeArrowheads="1"/>
            </p:cNvSpPr>
            <p:nvPr/>
          </p:nvSpPr>
          <p:spPr bwMode="gray">
            <a:xfrm>
              <a:off x="2080650" y="2464085"/>
              <a:ext cx="3401003" cy="816078"/>
            </a:xfrm>
            <a:prstGeom prst="roundRect">
              <a:avLst>
                <a:gd name="adj" fmla="val 11505"/>
              </a:avLst>
            </a:prstGeom>
            <a:noFill/>
            <a:ln w="15875" cap="flat" cmpd="sng" algn="ctr">
              <a:solidFill>
                <a:schemeClr val="bg1">
                  <a:lumMod val="65000"/>
                </a:schemeClr>
              </a:solid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zh-CN" sz="1200" b="0" i="0" u="none" strike="noStrike" kern="1200" cap="none" spc="0" normalizeH="0" baseline="0" noProof="0" dirty="0">
                <a:ln>
                  <a:noFill/>
                </a:ln>
                <a:solidFill>
                  <a:srgbClr val="000000">
                    <a:lumMod val="65000"/>
                    <a:lumOff val="35000"/>
                  </a:srgbClr>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10" name="标题1"/>
            <p:cNvSpPr>
              <a:spLocks noChangeArrowheads="1"/>
            </p:cNvSpPr>
            <p:nvPr/>
          </p:nvSpPr>
          <p:spPr bwMode="gray">
            <a:xfrm>
              <a:off x="1052497" y="2464084"/>
              <a:ext cx="843568" cy="816078"/>
            </a:xfrm>
            <a:prstGeom prst="roundRect">
              <a:avLst>
                <a:gd name="adj" fmla="val 11921"/>
              </a:avLst>
            </a:prstGeom>
            <a:solidFill>
              <a:srgbClr val="4A7EAB"/>
            </a:solidFill>
            <a:ln w="63500" cap="flat" cmpd="sng" algn="ctr">
              <a:no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zh-CN" sz="1400" b="0" i="0" u="none" strike="noStrike" kern="1200" cap="none" spc="0" normalizeH="0" baseline="0" noProof="0" dirty="0">
                <a:ln>
                  <a:noFill/>
                </a:ln>
                <a:solidFill>
                  <a:srgbClr val="FFFFFF"/>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21" name="文本框 283655"/>
            <p:cNvSpPr txBox="1">
              <a:spLocks noChangeArrowheads="1"/>
            </p:cNvSpPr>
            <p:nvPr/>
          </p:nvSpPr>
          <p:spPr bwMode="auto">
            <a:xfrm>
              <a:off x="1112428" y="2673281"/>
              <a:ext cx="749799" cy="392415"/>
            </a:xfrm>
            <a:prstGeom prst="rect">
              <a:avLst/>
            </a:prstGeom>
            <a:noFill/>
            <a:ln>
              <a:noFill/>
            </a:ln>
          </p:spPr>
          <p:txBody>
            <a:bodyPr wrap="square" lIns="68580" tIns="34290" rIns="68580" bIns="34290">
              <a:spAutoFit/>
            </a:bodyPr>
            <a:lstStyle/>
            <a:p>
              <a:pPr algn="ctr"/>
              <a:r>
                <a:rPr lang="en-US" altLang="zh-CN" sz="2100" b="1" dirty="0" smtClean="0">
                  <a:solidFill>
                    <a:schemeClr val="bg1"/>
                  </a:solidFill>
                  <a:latin typeface="Arial" panose="020B0604020202020204"/>
                  <a:ea typeface="微软雅黑" panose="020B0503020204020204" charset="-122"/>
                  <a:cs typeface="+mn-ea"/>
                  <a:sym typeface="+mn-lt"/>
                </a:rPr>
                <a:t>5</a:t>
              </a:r>
              <a:endParaRPr lang="zh-CN" altLang="en-US" sz="2100" b="1" dirty="0">
                <a:solidFill>
                  <a:schemeClr val="bg1"/>
                </a:solidFill>
                <a:latin typeface="Arial" panose="020B0604020202020204"/>
                <a:ea typeface="微软雅黑" panose="020B0503020204020204" charset="-122"/>
                <a:cs typeface="+mn-ea"/>
                <a:sym typeface="+mn-lt"/>
              </a:endParaRPr>
            </a:p>
          </p:txBody>
        </p:sp>
      </p:grpSp>
      <p:grpSp>
        <p:nvGrpSpPr>
          <p:cNvPr id="22" name="组合 21"/>
          <p:cNvGrpSpPr/>
          <p:nvPr/>
        </p:nvGrpSpPr>
        <p:grpSpPr>
          <a:xfrm>
            <a:off x="1052497" y="4200734"/>
            <a:ext cx="4429156" cy="816079"/>
            <a:chOff x="1052497" y="2464084"/>
            <a:chExt cx="4429156" cy="816079"/>
          </a:xfrm>
        </p:grpSpPr>
        <p:sp>
          <p:nvSpPr>
            <p:cNvPr id="23" name="文本1"/>
            <p:cNvSpPr>
              <a:spLocks noChangeArrowheads="1"/>
            </p:cNvSpPr>
            <p:nvPr/>
          </p:nvSpPr>
          <p:spPr bwMode="gray">
            <a:xfrm>
              <a:off x="2080650" y="2464085"/>
              <a:ext cx="3401003" cy="816078"/>
            </a:xfrm>
            <a:prstGeom prst="roundRect">
              <a:avLst>
                <a:gd name="adj" fmla="val 11505"/>
              </a:avLst>
            </a:prstGeom>
            <a:noFill/>
            <a:ln w="15875" cap="flat" cmpd="sng" algn="ctr">
              <a:solidFill>
                <a:schemeClr val="bg1">
                  <a:lumMod val="65000"/>
                </a:schemeClr>
              </a:solid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zh-CN" sz="1200" b="0" i="0" u="none" strike="noStrike" kern="1200" cap="none" spc="0" normalizeH="0" baseline="0" noProof="0" dirty="0">
                <a:ln>
                  <a:noFill/>
                </a:ln>
                <a:solidFill>
                  <a:srgbClr val="000000">
                    <a:lumMod val="65000"/>
                    <a:lumOff val="35000"/>
                  </a:srgbClr>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25" name="标题1"/>
            <p:cNvSpPr>
              <a:spLocks noChangeArrowheads="1"/>
            </p:cNvSpPr>
            <p:nvPr/>
          </p:nvSpPr>
          <p:spPr bwMode="gray">
            <a:xfrm>
              <a:off x="1052497" y="2464084"/>
              <a:ext cx="843568" cy="816078"/>
            </a:xfrm>
            <a:prstGeom prst="roundRect">
              <a:avLst>
                <a:gd name="adj" fmla="val 11921"/>
              </a:avLst>
            </a:prstGeom>
            <a:solidFill>
              <a:srgbClr val="4A7EAB"/>
            </a:solidFill>
            <a:ln w="63500" cap="flat" cmpd="sng" algn="ctr">
              <a:no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zh-CN" sz="1400" b="0" i="0" u="none" strike="noStrike" kern="1200" cap="none" spc="0" normalizeH="0" baseline="0" noProof="0" dirty="0">
                <a:ln>
                  <a:noFill/>
                </a:ln>
                <a:solidFill>
                  <a:srgbClr val="FFFFFF"/>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26" name="文本框 283655"/>
            <p:cNvSpPr txBox="1">
              <a:spLocks noChangeArrowheads="1"/>
            </p:cNvSpPr>
            <p:nvPr/>
          </p:nvSpPr>
          <p:spPr bwMode="auto">
            <a:xfrm>
              <a:off x="1099381" y="2652704"/>
              <a:ext cx="749799" cy="392415"/>
            </a:xfrm>
            <a:prstGeom prst="rect">
              <a:avLst/>
            </a:prstGeom>
            <a:noFill/>
            <a:ln>
              <a:noFill/>
            </a:ln>
          </p:spPr>
          <p:txBody>
            <a:bodyPr wrap="square" lIns="68580" tIns="34290" rIns="68580" bIns="34290">
              <a:spAutoFit/>
            </a:bodyPr>
            <a:lstStyle/>
            <a:p>
              <a:pPr algn="ctr"/>
              <a:r>
                <a:rPr lang="en-US" altLang="zh-CN" sz="2100" b="1" dirty="0" smtClean="0">
                  <a:solidFill>
                    <a:schemeClr val="bg1"/>
                  </a:solidFill>
                  <a:latin typeface="Arial" panose="020B0604020202020204"/>
                  <a:ea typeface="微软雅黑" panose="020B0503020204020204" charset="-122"/>
                  <a:cs typeface="+mn-ea"/>
                  <a:sym typeface="+mn-lt"/>
                </a:rPr>
                <a:t>6</a:t>
              </a:r>
              <a:endParaRPr lang="zh-CN" altLang="en-US" sz="2100" b="1" dirty="0">
                <a:solidFill>
                  <a:schemeClr val="bg1"/>
                </a:solidFill>
                <a:latin typeface="Arial" panose="020B0604020202020204"/>
                <a:ea typeface="微软雅黑" panose="020B0503020204020204" charset="-122"/>
                <a:cs typeface="+mn-ea"/>
                <a:sym typeface="+mn-lt"/>
              </a:endParaRPr>
            </a:p>
          </p:txBody>
        </p:sp>
      </p:grpSp>
      <p:sp>
        <p:nvSpPr>
          <p:cNvPr id="6" name="矩形 5"/>
          <p:cNvSpPr/>
          <p:nvPr/>
        </p:nvSpPr>
        <p:spPr>
          <a:xfrm>
            <a:off x="2705253" y="4424107"/>
            <a:ext cx="2154757" cy="369332"/>
          </a:xfrm>
          <a:prstGeom prst="rect">
            <a:avLst/>
          </a:prstGeom>
        </p:spPr>
        <p:txBody>
          <a:bodyPr wrap="none">
            <a:spAutoFit/>
          </a:bodyPr>
          <a:lstStyle/>
          <a:p>
            <a:r>
              <a:rPr lang="en-US" altLang="zh-CN"/>
              <a:t>Security and Privacy</a:t>
            </a:r>
            <a:endParaRPr lang="zh-CN" altLang="en-US" dirty="0">
              <a:solidFill>
                <a:schemeClr val="tx1">
                  <a:lumMod val="75000"/>
                  <a:lumOff val="25000"/>
                </a:schemeClr>
              </a:solidFill>
            </a:endParaRPr>
          </a:p>
        </p:txBody>
      </p:sp>
      <p:grpSp>
        <p:nvGrpSpPr>
          <p:cNvPr id="46" name="组合 45"/>
          <p:cNvGrpSpPr/>
          <p:nvPr/>
        </p:nvGrpSpPr>
        <p:grpSpPr>
          <a:xfrm>
            <a:off x="6393124" y="3029163"/>
            <a:ext cx="4884476" cy="1987650"/>
            <a:chOff x="6393124" y="2464084"/>
            <a:chExt cx="4884476" cy="1987650"/>
          </a:xfrm>
        </p:grpSpPr>
        <p:sp>
          <p:nvSpPr>
            <p:cNvPr id="43" name="矩形 42"/>
            <p:cNvSpPr/>
            <p:nvPr/>
          </p:nvSpPr>
          <p:spPr>
            <a:xfrm>
              <a:off x="8697816" y="3859028"/>
              <a:ext cx="1274708" cy="369332"/>
            </a:xfrm>
            <a:prstGeom prst="rect">
              <a:avLst/>
            </a:prstGeom>
          </p:spPr>
          <p:txBody>
            <a:bodyPr wrap="none">
              <a:spAutoFit/>
            </a:bodyPr>
            <a:lstStyle/>
            <a:p>
              <a:r>
                <a:rPr lang="en-US" altLang="zh-CN" dirty="0"/>
                <a:t>Conclusion</a:t>
              </a:r>
              <a:endParaRPr lang="zh-CN" altLang="en-US" dirty="0">
                <a:solidFill>
                  <a:schemeClr val="tx1">
                    <a:lumMod val="75000"/>
                    <a:lumOff val="25000"/>
                  </a:schemeClr>
                </a:solidFill>
              </a:endParaRPr>
            </a:p>
          </p:txBody>
        </p:sp>
        <p:grpSp>
          <p:nvGrpSpPr>
            <p:cNvPr id="45" name="组合 44"/>
            <p:cNvGrpSpPr/>
            <p:nvPr/>
          </p:nvGrpSpPr>
          <p:grpSpPr>
            <a:xfrm>
              <a:off x="6393124" y="2464084"/>
              <a:ext cx="4884476" cy="1987650"/>
              <a:chOff x="6393124" y="2464084"/>
              <a:chExt cx="4884476" cy="1987650"/>
            </a:xfrm>
          </p:grpSpPr>
          <p:grpSp>
            <p:nvGrpSpPr>
              <p:cNvPr id="31" name="组合 30"/>
              <p:cNvGrpSpPr/>
              <p:nvPr/>
            </p:nvGrpSpPr>
            <p:grpSpPr>
              <a:xfrm>
                <a:off x="6393124" y="2464084"/>
                <a:ext cx="4884476" cy="816079"/>
                <a:chOff x="1052497" y="2464084"/>
                <a:chExt cx="4884476" cy="816079"/>
              </a:xfrm>
            </p:grpSpPr>
            <p:sp>
              <p:nvSpPr>
                <p:cNvPr id="32" name="文本1"/>
                <p:cNvSpPr>
                  <a:spLocks noChangeArrowheads="1"/>
                </p:cNvSpPr>
                <p:nvPr/>
              </p:nvSpPr>
              <p:spPr bwMode="gray">
                <a:xfrm>
                  <a:off x="2080650" y="2464085"/>
                  <a:ext cx="3856323" cy="816078"/>
                </a:xfrm>
                <a:prstGeom prst="roundRect">
                  <a:avLst>
                    <a:gd name="adj" fmla="val 11505"/>
                  </a:avLst>
                </a:prstGeom>
                <a:noFill/>
                <a:ln w="15875" cap="flat" cmpd="sng" algn="ctr">
                  <a:solidFill>
                    <a:schemeClr val="bg1">
                      <a:lumMod val="65000"/>
                    </a:schemeClr>
                  </a:solid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zh-CN" sz="1200" b="0" i="0" u="none" strike="noStrike" kern="1200" cap="none" spc="0" normalizeH="0" baseline="0" noProof="0" dirty="0">
                    <a:ln>
                      <a:noFill/>
                    </a:ln>
                    <a:solidFill>
                      <a:srgbClr val="000000">
                        <a:lumMod val="65000"/>
                        <a:lumOff val="35000"/>
                      </a:srgbClr>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33" name="标题1"/>
                <p:cNvSpPr>
                  <a:spLocks noChangeArrowheads="1"/>
                </p:cNvSpPr>
                <p:nvPr/>
              </p:nvSpPr>
              <p:spPr bwMode="gray">
                <a:xfrm>
                  <a:off x="1052497" y="2464084"/>
                  <a:ext cx="843568" cy="816078"/>
                </a:xfrm>
                <a:prstGeom prst="roundRect">
                  <a:avLst>
                    <a:gd name="adj" fmla="val 11921"/>
                  </a:avLst>
                </a:prstGeom>
                <a:solidFill>
                  <a:srgbClr val="4A7EAB"/>
                </a:solidFill>
                <a:ln w="63500" cap="flat" cmpd="sng" algn="ctr">
                  <a:no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zh-CN" sz="1400" b="0" i="0" u="none" strike="noStrike" kern="1200" cap="none" spc="0" normalizeH="0" baseline="0" noProof="0" dirty="0">
                    <a:ln>
                      <a:noFill/>
                    </a:ln>
                    <a:solidFill>
                      <a:srgbClr val="FFFFFF"/>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34" name="文本框 283655"/>
                <p:cNvSpPr txBox="1">
                  <a:spLocks noChangeArrowheads="1"/>
                </p:cNvSpPr>
                <p:nvPr/>
              </p:nvSpPr>
              <p:spPr bwMode="auto">
                <a:xfrm>
                  <a:off x="1111824" y="2664374"/>
                  <a:ext cx="749799" cy="392415"/>
                </a:xfrm>
                <a:prstGeom prst="rect">
                  <a:avLst/>
                </a:prstGeom>
                <a:noFill/>
                <a:ln>
                  <a:noFill/>
                </a:ln>
              </p:spPr>
              <p:txBody>
                <a:bodyPr wrap="square" lIns="68580" tIns="34290" rIns="68580" bIns="34290">
                  <a:spAutoFit/>
                </a:bodyPr>
                <a:lstStyle/>
                <a:p>
                  <a:pPr algn="ctr"/>
                  <a:r>
                    <a:rPr lang="en-US" altLang="zh-CN" sz="2100" b="1" dirty="0" smtClean="0">
                      <a:solidFill>
                        <a:schemeClr val="bg1"/>
                      </a:solidFill>
                      <a:latin typeface="Arial" panose="020B0604020202020204"/>
                      <a:ea typeface="微软雅黑" panose="020B0503020204020204" charset="-122"/>
                      <a:cs typeface="+mn-ea"/>
                      <a:sym typeface="+mn-lt"/>
                    </a:rPr>
                    <a:t>7</a:t>
                  </a:r>
                  <a:endParaRPr lang="zh-CN" altLang="en-US" sz="2100" b="1" dirty="0">
                    <a:solidFill>
                      <a:schemeClr val="bg1"/>
                    </a:solidFill>
                    <a:latin typeface="Arial" panose="020B0604020202020204"/>
                    <a:ea typeface="微软雅黑" panose="020B0503020204020204" charset="-122"/>
                    <a:cs typeface="+mn-ea"/>
                    <a:sym typeface="+mn-lt"/>
                  </a:endParaRPr>
                </a:p>
              </p:txBody>
            </p:sp>
          </p:grpSp>
          <p:grpSp>
            <p:nvGrpSpPr>
              <p:cNvPr id="35" name="组合 34"/>
              <p:cNvGrpSpPr/>
              <p:nvPr/>
            </p:nvGrpSpPr>
            <p:grpSpPr>
              <a:xfrm>
                <a:off x="6393124" y="3635655"/>
                <a:ext cx="4884476" cy="816079"/>
                <a:chOff x="1052497" y="2464084"/>
                <a:chExt cx="4884476" cy="816079"/>
              </a:xfrm>
            </p:grpSpPr>
            <p:sp>
              <p:nvSpPr>
                <p:cNvPr id="36" name="文本1"/>
                <p:cNvSpPr>
                  <a:spLocks noChangeArrowheads="1"/>
                </p:cNvSpPr>
                <p:nvPr/>
              </p:nvSpPr>
              <p:spPr bwMode="gray">
                <a:xfrm>
                  <a:off x="2080650" y="2464085"/>
                  <a:ext cx="3856323" cy="816078"/>
                </a:xfrm>
                <a:prstGeom prst="roundRect">
                  <a:avLst>
                    <a:gd name="adj" fmla="val 11505"/>
                  </a:avLst>
                </a:prstGeom>
                <a:noFill/>
                <a:ln w="15875" cap="flat" cmpd="sng" algn="ctr">
                  <a:solidFill>
                    <a:schemeClr val="bg1">
                      <a:lumMod val="65000"/>
                    </a:schemeClr>
                  </a:solid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zh-CN" sz="1200" b="0" i="0" u="none" strike="noStrike" kern="1200" cap="none" spc="0" normalizeH="0" baseline="0" noProof="0" dirty="0">
                    <a:ln>
                      <a:noFill/>
                    </a:ln>
                    <a:solidFill>
                      <a:srgbClr val="000000">
                        <a:lumMod val="65000"/>
                        <a:lumOff val="35000"/>
                      </a:srgbClr>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37" name="标题1"/>
                <p:cNvSpPr>
                  <a:spLocks noChangeArrowheads="1"/>
                </p:cNvSpPr>
                <p:nvPr/>
              </p:nvSpPr>
              <p:spPr bwMode="gray">
                <a:xfrm>
                  <a:off x="1052497" y="2464084"/>
                  <a:ext cx="843568" cy="816078"/>
                </a:xfrm>
                <a:prstGeom prst="roundRect">
                  <a:avLst>
                    <a:gd name="adj" fmla="val 11921"/>
                  </a:avLst>
                </a:prstGeom>
                <a:solidFill>
                  <a:srgbClr val="4A7EAB"/>
                </a:solidFill>
                <a:ln w="63500" cap="flat" cmpd="sng" algn="ctr">
                  <a:no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zh-CN" sz="1400" b="0" i="0" u="none" strike="noStrike" kern="1200" cap="none" spc="0" normalizeH="0" baseline="0" noProof="0" dirty="0">
                    <a:ln>
                      <a:noFill/>
                    </a:ln>
                    <a:solidFill>
                      <a:srgbClr val="FFFFFF"/>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38" name="文本框 283655"/>
                <p:cNvSpPr txBox="1">
                  <a:spLocks noChangeArrowheads="1"/>
                </p:cNvSpPr>
                <p:nvPr/>
              </p:nvSpPr>
              <p:spPr bwMode="auto">
                <a:xfrm>
                  <a:off x="1111824" y="2664374"/>
                  <a:ext cx="749799" cy="392415"/>
                </a:xfrm>
                <a:prstGeom prst="rect">
                  <a:avLst/>
                </a:prstGeom>
                <a:noFill/>
                <a:ln>
                  <a:noFill/>
                </a:ln>
              </p:spPr>
              <p:txBody>
                <a:bodyPr wrap="square" lIns="68580" tIns="34290" rIns="68580" bIns="34290">
                  <a:spAutoFit/>
                </a:bodyPr>
                <a:lstStyle/>
                <a:p>
                  <a:pPr algn="ctr"/>
                  <a:r>
                    <a:rPr lang="en-US" altLang="zh-CN" sz="2100" b="1" dirty="0" smtClean="0">
                      <a:solidFill>
                        <a:schemeClr val="bg1"/>
                      </a:solidFill>
                      <a:latin typeface="Arial" panose="020B0604020202020204"/>
                      <a:ea typeface="微软雅黑" panose="020B0503020204020204" charset="-122"/>
                      <a:cs typeface="+mn-ea"/>
                      <a:sym typeface="+mn-lt"/>
                    </a:rPr>
                    <a:t>8</a:t>
                  </a:r>
                  <a:endParaRPr lang="zh-CN" altLang="en-US" sz="2100" b="1" dirty="0">
                    <a:solidFill>
                      <a:schemeClr val="bg1"/>
                    </a:solidFill>
                    <a:latin typeface="Arial" panose="020B0604020202020204"/>
                    <a:ea typeface="微软雅黑" panose="020B0503020204020204" charset="-122"/>
                    <a:cs typeface="+mn-ea"/>
                    <a:sym typeface="+mn-lt"/>
                  </a:endParaRPr>
                </a:p>
              </p:txBody>
            </p:sp>
          </p:grpSp>
        </p:grpSp>
      </p:grpSp>
      <p:sp>
        <p:nvSpPr>
          <p:cNvPr id="3" name="矩形 2"/>
          <p:cNvSpPr/>
          <p:nvPr/>
        </p:nvSpPr>
        <p:spPr>
          <a:xfrm>
            <a:off x="2393603" y="3238360"/>
            <a:ext cx="2763898" cy="369332"/>
          </a:xfrm>
          <a:prstGeom prst="rect">
            <a:avLst/>
          </a:prstGeom>
        </p:spPr>
        <p:txBody>
          <a:bodyPr wrap="none">
            <a:spAutoFit/>
          </a:bodyPr>
          <a:lstStyle/>
          <a:p>
            <a:r>
              <a:rPr lang="en-US" altLang="zh-CN" kern="0" dirty="0">
                <a:latin typeface="等线" panose="02010600030101010101" charset="-122"/>
                <a:cs typeface="Times New Roman" panose="02020603050405020304" pitchFamily="18" charset="0"/>
              </a:rPr>
              <a:t>Globalization of Payments</a:t>
            </a:r>
            <a:endParaRPr lang="zh-CN" altLang="en-US" dirty="0"/>
          </a:p>
        </p:txBody>
      </p:sp>
      <p:sp>
        <p:nvSpPr>
          <p:cNvPr id="11" name="矩形 10"/>
          <p:cNvSpPr/>
          <p:nvPr/>
        </p:nvSpPr>
        <p:spPr>
          <a:xfrm>
            <a:off x="8507701" y="3252536"/>
            <a:ext cx="1683474" cy="369332"/>
          </a:xfrm>
          <a:prstGeom prst="rect">
            <a:avLst/>
          </a:prstGeom>
        </p:spPr>
        <p:txBody>
          <a:bodyPr wrap="none">
            <a:spAutoFit/>
          </a:bodyPr>
          <a:lstStyle/>
          <a:p>
            <a:r>
              <a:rPr lang="en-US" altLang="zh-CN" kern="0" dirty="0">
                <a:latin typeface="等线" panose="02010600030101010101" charset="-122"/>
                <a:cs typeface="Times New Roman" panose="02020603050405020304" pitchFamily="18" charset="0"/>
              </a:rPr>
              <a:t>Future Outlook</a:t>
            </a:r>
            <a:endParaRPr lang="zh-CN" altLang="en-US" dirty="0"/>
          </a:p>
        </p:txBody>
      </p:sp>
      <p:pic>
        <p:nvPicPr>
          <p:cNvPr id="1026" name="Picture 2" descr="支付宝图片_支付宝素材_支付宝高清图片_摄图网图片下载"/>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31210" y="706070"/>
            <a:ext cx="2607920" cy="16231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3298937"/>
            <a:ext cx="4524277" cy="3559065"/>
          </a:xfrm>
          <a:custGeom>
            <a:avLst/>
            <a:gdLst>
              <a:gd name="connsiteX0" fmla="*/ 937566 w 3393208"/>
              <a:gd name="connsiteY0" fmla="*/ 661 h 2669299"/>
              <a:gd name="connsiteX1" fmla="*/ 2623352 w 3393208"/>
              <a:gd name="connsiteY1" fmla="*/ 2669299 h 2669299"/>
              <a:gd name="connsiteX2" fmla="*/ 361950 w 3393208"/>
              <a:gd name="connsiteY2" fmla="*/ 2669299 h 2669299"/>
              <a:gd name="connsiteX3" fmla="*/ 0 w 3393208"/>
              <a:gd name="connsiteY3" fmla="*/ 2297824 h 2669299"/>
              <a:gd name="connsiteX4" fmla="*/ 0 w 3393208"/>
              <a:gd name="connsiteY4" fmla="*/ 715102 h 2669299"/>
              <a:gd name="connsiteX5" fmla="*/ 937566 w 3393208"/>
              <a:gd name="connsiteY5" fmla="*/ 661 h 266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3208" h="2669299">
                <a:moveTo>
                  <a:pt x="937566" y="661"/>
                </a:moveTo>
                <a:cubicBezTo>
                  <a:pt x="2358638" y="45371"/>
                  <a:pt x="4579180" y="2345594"/>
                  <a:pt x="2623352" y="2669299"/>
                </a:cubicBezTo>
                <a:lnTo>
                  <a:pt x="361950" y="2669299"/>
                </a:lnTo>
                <a:lnTo>
                  <a:pt x="0" y="2297824"/>
                </a:lnTo>
                <a:lnTo>
                  <a:pt x="0" y="715102"/>
                </a:lnTo>
                <a:cubicBezTo>
                  <a:pt x="142442" y="184652"/>
                  <a:pt x="502544" y="-13027"/>
                  <a:pt x="937566" y="661"/>
                </a:cubicBezTo>
                <a:close/>
              </a:path>
            </a:pathLst>
          </a:custGeom>
          <a:solidFill>
            <a:srgbClr val="82AD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5" name="任意多边形: 形状 4"/>
          <p:cNvSpPr/>
          <p:nvPr/>
        </p:nvSpPr>
        <p:spPr>
          <a:xfrm flipH="1" flipV="1">
            <a:off x="5825397" y="1"/>
            <a:ext cx="6366603" cy="3589908"/>
          </a:xfrm>
          <a:custGeom>
            <a:avLst/>
            <a:gdLst>
              <a:gd name="connsiteX0" fmla="*/ 4562475 w 4774952"/>
              <a:gd name="connsiteY0" fmla="*/ 2692431 h 2692431"/>
              <a:gd name="connsiteX1" fmla="*/ 0 w 4774952"/>
              <a:gd name="connsiteY1" fmla="*/ 2692431 h 2692431"/>
              <a:gd name="connsiteX2" fmla="*/ 0 w 4774952"/>
              <a:gd name="connsiteY2" fmla="*/ 101631 h 2692431"/>
              <a:gd name="connsiteX3" fmla="*/ 4562475 w 4774952"/>
              <a:gd name="connsiteY3" fmla="*/ 2692431 h 2692431"/>
            </a:gdLst>
            <a:ahLst/>
            <a:cxnLst>
              <a:cxn ang="0">
                <a:pos x="connsiteX0" y="connsiteY0"/>
              </a:cxn>
              <a:cxn ang="0">
                <a:pos x="connsiteX1" y="connsiteY1"/>
              </a:cxn>
              <a:cxn ang="0">
                <a:pos x="connsiteX2" y="connsiteY2"/>
              </a:cxn>
              <a:cxn ang="0">
                <a:pos x="connsiteX3" y="connsiteY3"/>
              </a:cxn>
            </a:cxnLst>
            <a:rect l="l" t="t" r="r" b="b"/>
            <a:pathLst>
              <a:path w="4774952" h="2692431">
                <a:moveTo>
                  <a:pt x="4562475" y="2692431"/>
                </a:moveTo>
                <a:lnTo>
                  <a:pt x="0" y="2692431"/>
                </a:lnTo>
                <a:lnTo>
                  <a:pt x="0" y="101631"/>
                </a:lnTo>
                <a:cubicBezTo>
                  <a:pt x="2063750" y="-444469"/>
                  <a:pt x="5689599" y="1324006"/>
                  <a:pt x="4562475" y="2692431"/>
                </a:cubicBezTo>
                <a:close/>
              </a:path>
            </a:pathLst>
          </a:custGeom>
          <a:solidFill>
            <a:srgbClr val="EEDB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6" name="文本"/>
          <p:cNvSpPr/>
          <p:nvPr/>
        </p:nvSpPr>
        <p:spPr>
          <a:xfrm>
            <a:off x="381000" y="546101"/>
            <a:ext cx="11366500" cy="6007100"/>
          </a:xfrm>
          <a:prstGeom prst="roundRect">
            <a:avLst>
              <a:gd name="adj" fmla="val 3115"/>
            </a:avLst>
          </a:prstGeom>
          <a:solidFill>
            <a:schemeClr val="bg1"/>
          </a:solidFill>
          <a:ln w="28575">
            <a:solidFill>
              <a:srgbClr val="5E9D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8" name="文本框 7"/>
          <p:cNvSpPr txBox="1"/>
          <p:nvPr/>
        </p:nvSpPr>
        <p:spPr>
          <a:xfrm>
            <a:off x="2169387" y="1907384"/>
            <a:ext cx="3403600" cy="461665"/>
          </a:xfrm>
          <a:prstGeom prst="rect">
            <a:avLst/>
          </a:prstGeom>
          <a:noFill/>
        </p:spPr>
        <p:txBody>
          <a:bodyPr wrap="square" rtlCol="0">
            <a:spAutoFit/>
          </a:bodyPr>
          <a:lstStyle/>
          <a:p>
            <a:pPr algn="dist"/>
            <a:r>
              <a:rPr lang="en-US" altLang="zh-CN" sz="2400" dirty="0">
                <a:solidFill>
                  <a:schemeClr val="tx1">
                    <a:lumMod val="75000"/>
                    <a:lumOff val="25000"/>
                  </a:schemeClr>
                </a:solidFill>
                <a:latin typeface="方正粗俊黑简体" panose="02000000000000000000" pitchFamily="2" charset="-122"/>
                <a:ea typeface="方正粗俊黑简体" panose="02000000000000000000" pitchFamily="2" charset="-122"/>
              </a:rPr>
              <a:t>BUSINESS REPORT</a:t>
            </a:r>
            <a:endParaRPr lang="zh-CN" altLang="en-US" sz="2400" dirty="0">
              <a:solidFill>
                <a:schemeClr val="tx1">
                  <a:lumMod val="75000"/>
                  <a:lumOff val="25000"/>
                </a:schemeClr>
              </a:solidFill>
              <a:latin typeface="方正粗俊黑简体" panose="02000000000000000000" pitchFamily="2" charset="-122"/>
              <a:ea typeface="方正粗俊黑简体" panose="02000000000000000000" pitchFamily="2" charset="-122"/>
            </a:endParaRPr>
          </a:p>
        </p:txBody>
      </p:sp>
      <p:sp>
        <p:nvSpPr>
          <p:cNvPr id="9" name="文本框 8"/>
          <p:cNvSpPr txBox="1"/>
          <p:nvPr/>
        </p:nvSpPr>
        <p:spPr>
          <a:xfrm>
            <a:off x="1061726" y="2429124"/>
            <a:ext cx="5618922" cy="1198880"/>
          </a:xfrm>
          <a:prstGeom prst="rect">
            <a:avLst/>
          </a:prstGeom>
          <a:noFill/>
        </p:spPr>
        <p:txBody>
          <a:bodyPr wrap="square" rtlCol="0">
            <a:spAutoFit/>
          </a:bodyPr>
          <a:lstStyle/>
          <a:p>
            <a:pPr algn="dist"/>
            <a:r>
              <a:rPr lang="zh-CN" altLang="en-US" sz="7200" dirty="0">
                <a:solidFill>
                  <a:srgbClr val="4B93D1"/>
                </a:solidFill>
                <a:latin typeface="汉仪旗黑X1-75W" panose="00020600040101010101" pitchFamily="18" charset="-122"/>
                <a:ea typeface="汉仪旗黑X1-75W" panose="00020600040101010101" pitchFamily="18" charset="-122"/>
              </a:rPr>
              <a:t>基金知识</a:t>
            </a:r>
            <a:endParaRPr lang="zh-CN" altLang="en-US" sz="7200" dirty="0">
              <a:solidFill>
                <a:srgbClr val="4B93D1"/>
              </a:solidFill>
              <a:latin typeface="汉仪旗黑X1-75W" panose="00020600040101010101" pitchFamily="18" charset="-122"/>
              <a:ea typeface="汉仪旗黑X1-75W" panose="00020600040101010101" pitchFamily="18" charset="-122"/>
            </a:endParaRPr>
          </a:p>
        </p:txBody>
      </p:sp>
      <p:sp>
        <p:nvSpPr>
          <p:cNvPr id="14" name="矩形: 圆角 13"/>
          <p:cNvSpPr/>
          <p:nvPr/>
        </p:nvSpPr>
        <p:spPr>
          <a:xfrm>
            <a:off x="977105" y="3602848"/>
            <a:ext cx="5788164" cy="300854"/>
          </a:xfrm>
          <a:prstGeom prst="roundRect">
            <a:avLst>
              <a:gd name="adj" fmla="val 50000"/>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646374" y="3599387"/>
            <a:ext cx="4449626" cy="338554"/>
          </a:xfrm>
          <a:prstGeom prst="rect">
            <a:avLst/>
          </a:prstGeom>
          <a:noFill/>
        </p:spPr>
        <p:txBody>
          <a:bodyPr wrap="square" rtlCol="0">
            <a:spAutoFit/>
          </a:bodyPr>
          <a:lstStyle/>
          <a:p>
            <a:pPr algn="dist"/>
            <a:r>
              <a:rPr lang="zh-CN" altLang="en-US" sz="1600" dirty="0">
                <a:solidFill>
                  <a:schemeClr val="bg1"/>
                </a:solidFill>
                <a:latin typeface="苹方 中等" panose="020B0400000000000000" pitchFamily="34" charset="-122"/>
                <a:ea typeface="苹方 中等" panose="020B0400000000000000" pitchFamily="34" charset="-122"/>
              </a:rPr>
              <a:t>理财，是每个人应该必备的技能</a:t>
            </a:r>
            <a:endParaRPr lang="zh-CN" altLang="en-US" sz="1600" dirty="0">
              <a:solidFill>
                <a:schemeClr val="bg1"/>
              </a:solidFill>
              <a:latin typeface="苹方 中等" panose="020B0400000000000000" pitchFamily="34" charset="-122"/>
              <a:ea typeface="苹方 中等" panose="020B0400000000000000" pitchFamily="34" charset="-122"/>
            </a:endParaRPr>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55769" y="1205948"/>
            <a:ext cx="4477226" cy="44461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flipV="1">
            <a:off x="5825397" y="1"/>
            <a:ext cx="6366603" cy="3589908"/>
          </a:xfrm>
          <a:custGeom>
            <a:avLst/>
            <a:gdLst>
              <a:gd name="connsiteX0" fmla="*/ 4562475 w 4774952"/>
              <a:gd name="connsiteY0" fmla="*/ 2692431 h 2692431"/>
              <a:gd name="connsiteX1" fmla="*/ 0 w 4774952"/>
              <a:gd name="connsiteY1" fmla="*/ 2692431 h 2692431"/>
              <a:gd name="connsiteX2" fmla="*/ 0 w 4774952"/>
              <a:gd name="connsiteY2" fmla="*/ 101631 h 2692431"/>
              <a:gd name="connsiteX3" fmla="*/ 4562475 w 4774952"/>
              <a:gd name="connsiteY3" fmla="*/ 2692431 h 2692431"/>
            </a:gdLst>
            <a:ahLst/>
            <a:cxnLst>
              <a:cxn ang="0">
                <a:pos x="connsiteX0" y="connsiteY0"/>
              </a:cxn>
              <a:cxn ang="0">
                <a:pos x="connsiteX1" y="connsiteY1"/>
              </a:cxn>
              <a:cxn ang="0">
                <a:pos x="connsiteX2" y="connsiteY2"/>
              </a:cxn>
              <a:cxn ang="0">
                <a:pos x="connsiteX3" y="connsiteY3"/>
              </a:cxn>
            </a:cxnLst>
            <a:rect l="l" t="t" r="r" b="b"/>
            <a:pathLst>
              <a:path w="4774952" h="2692431">
                <a:moveTo>
                  <a:pt x="4562475" y="2692431"/>
                </a:moveTo>
                <a:lnTo>
                  <a:pt x="0" y="2692431"/>
                </a:lnTo>
                <a:lnTo>
                  <a:pt x="0" y="101631"/>
                </a:lnTo>
                <a:cubicBezTo>
                  <a:pt x="2063750" y="-444469"/>
                  <a:pt x="5689599" y="1324006"/>
                  <a:pt x="4562475" y="2692431"/>
                </a:cubicBezTo>
                <a:close/>
              </a:path>
            </a:pathLst>
          </a:custGeom>
          <a:solidFill>
            <a:srgbClr val="EEDB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6" name="文本"/>
          <p:cNvSpPr/>
          <p:nvPr/>
        </p:nvSpPr>
        <p:spPr>
          <a:xfrm>
            <a:off x="381000" y="546101"/>
            <a:ext cx="11366500" cy="6007100"/>
          </a:xfrm>
          <a:prstGeom prst="roundRect">
            <a:avLst>
              <a:gd name="adj" fmla="val 3115"/>
            </a:avLst>
          </a:prstGeom>
          <a:solidFill>
            <a:schemeClr val="bg1"/>
          </a:solidFill>
          <a:ln w="28575">
            <a:solidFill>
              <a:srgbClr val="5E9D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a:off x="-662581" y="2312382"/>
            <a:ext cx="4976063" cy="4518265"/>
          </a:xfrm>
          <a:prstGeom prst="rect">
            <a:avLst/>
          </a:prstGeom>
        </p:spPr>
      </p:pic>
      <p:grpSp>
        <p:nvGrpSpPr>
          <p:cNvPr id="10" name="组合 9"/>
          <p:cNvGrpSpPr/>
          <p:nvPr/>
        </p:nvGrpSpPr>
        <p:grpSpPr>
          <a:xfrm>
            <a:off x="5806440" y="1316597"/>
            <a:ext cx="4272758" cy="4528881"/>
            <a:chOff x="6242784" y="1347077"/>
            <a:chExt cx="4272758" cy="4528881"/>
          </a:xfrm>
        </p:grpSpPr>
        <p:grpSp>
          <p:nvGrpSpPr>
            <p:cNvPr id="16" name="组合 15"/>
            <p:cNvGrpSpPr/>
            <p:nvPr/>
          </p:nvGrpSpPr>
          <p:grpSpPr>
            <a:xfrm>
              <a:off x="6242784" y="1347077"/>
              <a:ext cx="4272758" cy="615554"/>
              <a:chOff x="6700042" y="1826297"/>
              <a:chExt cx="4272758" cy="615554"/>
            </a:xfrm>
          </p:grpSpPr>
          <p:sp>
            <p:nvSpPr>
              <p:cNvPr id="23" name="文本框 22"/>
              <p:cNvSpPr txBox="1"/>
              <p:nvPr/>
            </p:nvSpPr>
            <p:spPr>
              <a:xfrm>
                <a:off x="7530837" y="1872827"/>
                <a:ext cx="3441963" cy="521970"/>
              </a:xfrm>
              <a:prstGeom prst="rect">
                <a:avLst/>
              </a:prstGeom>
              <a:noFill/>
            </p:spPr>
            <p:txBody>
              <a:bodyPr wrap="square" rtlCol="0">
                <a:spAutoFit/>
              </a:bodyPr>
              <a:lstStyle/>
              <a:p>
                <a:r>
                  <a:rPr lang="en-US" altLang="zh-CN" sz="2800" dirty="0">
                    <a:solidFill>
                      <a:schemeClr val="tx1">
                        <a:lumMod val="75000"/>
                        <a:lumOff val="25000"/>
                      </a:schemeClr>
                    </a:solidFill>
                    <a:latin typeface="汉仪铁线黑-65简" panose="00020600040101010101" pitchFamily="18" charset="-122"/>
                    <a:ea typeface="汉仪铁线黑-65简" panose="00020600040101010101" pitchFamily="18" charset="-122"/>
                  </a:rPr>
                  <a:t>what’s fund?</a:t>
                </a:r>
                <a:endParaRPr lang="en-US" altLang="zh-CN" sz="28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grpSp>
            <p:nvGrpSpPr>
              <p:cNvPr id="20" name="组合 19"/>
              <p:cNvGrpSpPr/>
              <p:nvPr/>
            </p:nvGrpSpPr>
            <p:grpSpPr>
              <a:xfrm>
                <a:off x="6700042" y="1826297"/>
                <a:ext cx="615554" cy="615554"/>
                <a:chOff x="1738737" y="2530375"/>
                <a:chExt cx="615554" cy="615554"/>
              </a:xfrm>
            </p:grpSpPr>
            <p:sp>
              <p:nvSpPr>
                <p:cNvPr id="21" name="椭圆 20"/>
                <p:cNvSpPr/>
                <p:nvPr/>
              </p:nvSpPr>
              <p:spPr>
                <a:xfrm>
                  <a:off x="1738737" y="2530375"/>
                  <a:ext cx="615554" cy="615554"/>
                </a:xfrm>
                <a:prstGeom prst="ellipse">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nvSpPr>
              <p:spPr>
                <a:xfrm>
                  <a:off x="1807028" y="2653486"/>
                  <a:ext cx="478972" cy="369332"/>
                </a:xfrm>
                <a:prstGeom prst="rect">
                  <a:avLst/>
                </a:prstGeom>
                <a:noFill/>
              </p:spPr>
              <p:txBody>
                <a:bodyPr wrap="square" rtlCol="0">
                  <a:spAutoFit/>
                </a:bodyPr>
                <a:lstStyle/>
                <a:p>
                  <a:pPr algn="ctr"/>
                  <a:r>
                    <a:rPr lang="en-US" altLang="zh-CN" b="1" dirty="0">
                      <a:solidFill>
                        <a:schemeClr val="bg1"/>
                      </a:solidFill>
                      <a:latin typeface="汉仪君黑-45W" panose="00020600040101010101" pitchFamily="18" charset="-122"/>
                      <a:ea typeface="汉仪君黑-45W" panose="00020600040101010101" pitchFamily="18" charset="-122"/>
                    </a:rPr>
                    <a:t>01</a:t>
                  </a:r>
                  <a:endParaRPr lang="zh-CN" altLang="en-US" b="1" dirty="0">
                    <a:solidFill>
                      <a:schemeClr val="bg1"/>
                    </a:solidFill>
                    <a:latin typeface="汉仪君黑-45W" panose="00020600040101010101" pitchFamily="18" charset="-122"/>
                    <a:ea typeface="汉仪君黑-45W" panose="00020600040101010101" pitchFamily="18" charset="-122"/>
                  </a:endParaRPr>
                </a:p>
              </p:txBody>
            </p:sp>
          </p:grpSp>
        </p:grpSp>
        <p:grpSp>
          <p:nvGrpSpPr>
            <p:cNvPr id="25" name="组合 24"/>
            <p:cNvGrpSpPr/>
            <p:nvPr/>
          </p:nvGrpSpPr>
          <p:grpSpPr>
            <a:xfrm>
              <a:off x="6242784" y="2651519"/>
              <a:ext cx="4225133" cy="615554"/>
              <a:chOff x="6700042" y="1826297"/>
              <a:chExt cx="4225133" cy="615554"/>
            </a:xfrm>
          </p:grpSpPr>
          <p:sp>
            <p:nvSpPr>
              <p:cNvPr id="30" name="文本框 29"/>
              <p:cNvSpPr txBox="1"/>
              <p:nvPr/>
            </p:nvSpPr>
            <p:spPr>
              <a:xfrm>
                <a:off x="7483212" y="1949027"/>
                <a:ext cx="3441963" cy="429895"/>
              </a:xfrm>
              <a:prstGeom prst="rect">
                <a:avLst/>
              </a:prstGeom>
              <a:noFill/>
            </p:spPr>
            <p:txBody>
              <a:bodyPr wrap="square" rtlCol="0">
                <a:spAutoFit/>
              </a:bodyPr>
              <a:lstStyle/>
              <a:p>
                <a:r>
                  <a:rPr lang="en-US" altLang="zh-CN" sz="2200" dirty="0">
                    <a:solidFill>
                      <a:schemeClr val="tx1">
                        <a:lumMod val="75000"/>
                        <a:lumOff val="25000"/>
                      </a:schemeClr>
                    </a:solidFill>
                    <a:latin typeface="汉仪铁线黑-65简" panose="00020600040101010101" pitchFamily="18" charset="-122"/>
                    <a:ea typeface="汉仪铁线黑-65简" panose="00020600040101010101" pitchFamily="18" charset="-122"/>
                  </a:rPr>
                  <a:t>why do we choose fund?</a:t>
                </a:r>
                <a:endParaRPr lang="en-US" altLang="zh-CN" sz="22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grpSp>
            <p:nvGrpSpPr>
              <p:cNvPr id="27" name="组合 26"/>
              <p:cNvGrpSpPr/>
              <p:nvPr/>
            </p:nvGrpSpPr>
            <p:grpSpPr>
              <a:xfrm>
                <a:off x="6700042" y="1826297"/>
                <a:ext cx="615554" cy="615554"/>
                <a:chOff x="1738737" y="2530375"/>
                <a:chExt cx="615554" cy="615554"/>
              </a:xfrm>
            </p:grpSpPr>
            <p:sp>
              <p:nvSpPr>
                <p:cNvPr id="28" name="椭圆 27"/>
                <p:cNvSpPr/>
                <p:nvPr/>
              </p:nvSpPr>
              <p:spPr>
                <a:xfrm>
                  <a:off x="1738737" y="2530375"/>
                  <a:ext cx="615554" cy="615554"/>
                </a:xfrm>
                <a:prstGeom prst="ellipse">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807028" y="2653486"/>
                  <a:ext cx="478972" cy="369332"/>
                </a:xfrm>
                <a:prstGeom prst="rect">
                  <a:avLst/>
                </a:prstGeom>
                <a:noFill/>
              </p:spPr>
              <p:txBody>
                <a:bodyPr wrap="square" rtlCol="0">
                  <a:spAutoFit/>
                </a:bodyPr>
                <a:lstStyle/>
                <a:p>
                  <a:pPr algn="ctr"/>
                  <a:r>
                    <a:rPr lang="en-US" altLang="zh-CN" b="1" dirty="0">
                      <a:solidFill>
                        <a:schemeClr val="bg1"/>
                      </a:solidFill>
                      <a:latin typeface="汉仪君黑-45W" panose="00020600040101010101" pitchFamily="18" charset="-122"/>
                      <a:ea typeface="汉仪君黑-45W" panose="00020600040101010101" pitchFamily="18" charset="-122"/>
                    </a:rPr>
                    <a:t>02</a:t>
                  </a:r>
                  <a:endParaRPr lang="zh-CN" altLang="en-US" b="1" dirty="0">
                    <a:solidFill>
                      <a:schemeClr val="bg1"/>
                    </a:solidFill>
                    <a:latin typeface="汉仪君黑-45W" panose="00020600040101010101" pitchFamily="18" charset="-122"/>
                    <a:ea typeface="汉仪君黑-45W" panose="00020600040101010101" pitchFamily="18" charset="-122"/>
                  </a:endParaRPr>
                </a:p>
              </p:txBody>
            </p:sp>
          </p:grpSp>
        </p:grpSp>
        <p:grpSp>
          <p:nvGrpSpPr>
            <p:cNvPr id="32" name="组合 31"/>
            <p:cNvGrpSpPr/>
            <p:nvPr/>
          </p:nvGrpSpPr>
          <p:grpSpPr>
            <a:xfrm>
              <a:off x="6242784" y="3915496"/>
              <a:ext cx="4272758" cy="656019"/>
              <a:chOff x="6700042" y="1785832"/>
              <a:chExt cx="4272758" cy="656019"/>
            </a:xfrm>
          </p:grpSpPr>
          <p:sp>
            <p:nvSpPr>
              <p:cNvPr id="37" name="文本框 36"/>
              <p:cNvSpPr txBox="1"/>
              <p:nvPr/>
            </p:nvSpPr>
            <p:spPr>
              <a:xfrm>
                <a:off x="7530837" y="1785832"/>
                <a:ext cx="3441963" cy="521970"/>
              </a:xfrm>
              <a:prstGeom prst="rect">
                <a:avLst/>
              </a:prstGeom>
              <a:noFill/>
            </p:spPr>
            <p:txBody>
              <a:bodyPr wrap="square" rtlCol="0">
                <a:spAutoFit/>
              </a:bodyPr>
              <a:lstStyle/>
              <a:p>
                <a:r>
                  <a:rPr lang="en-US" altLang="zh-CN" sz="2800" dirty="0">
                    <a:solidFill>
                      <a:schemeClr val="tx1">
                        <a:lumMod val="75000"/>
                        <a:lumOff val="25000"/>
                      </a:schemeClr>
                    </a:solidFill>
                    <a:latin typeface="汉仪铁线黑-65简" panose="00020600040101010101" pitchFamily="18" charset="-122"/>
                    <a:ea typeface="汉仪铁线黑-65简" panose="00020600040101010101" pitchFamily="18" charset="-122"/>
                  </a:rPr>
                  <a:t>related knowledge</a:t>
                </a:r>
                <a:endParaRPr lang="en-US" altLang="zh-CN" sz="28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grpSp>
            <p:nvGrpSpPr>
              <p:cNvPr id="34" name="组合 33"/>
              <p:cNvGrpSpPr/>
              <p:nvPr/>
            </p:nvGrpSpPr>
            <p:grpSpPr>
              <a:xfrm>
                <a:off x="6700042" y="1826297"/>
                <a:ext cx="615554" cy="615554"/>
                <a:chOff x="1738737" y="2530375"/>
                <a:chExt cx="615554" cy="615554"/>
              </a:xfrm>
            </p:grpSpPr>
            <p:sp>
              <p:nvSpPr>
                <p:cNvPr id="35" name="椭圆 34"/>
                <p:cNvSpPr/>
                <p:nvPr/>
              </p:nvSpPr>
              <p:spPr>
                <a:xfrm>
                  <a:off x="1738737" y="2530375"/>
                  <a:ext cx="615554" cy="615554"/>
                </a:xfrm>
                <a:prstGeom prst="ellipse">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p:cNvSpPr txBox="1"/>
                <p:nvPr/>
              </p:nvSpPr>
              <p:spPr>
                <a:xfrm>
                  <a:off x="1807028" y="2653486"/>
                  <a:ext cx="478972" cy="369332"/>
                </a:xfrm>
                <a:prstGeom prst="rect">
                  <a:avLst/>
                </a:prstGeom>
                <a:noFill/>
              </p:spPr>
              <p:txBody>
                <a:bodyPr wrap="square" rtlCol="0">
                  <a:spAutoFit/>
                </a:bodyPr>
                <a:lstStyle/>
                <a:p>
                  <a:pPr algn="ctr"/>
                  <a:r>
                    <a:rPr lang="en-US" altLang="zh-CN" b="1" dirty="0">
                      <a:solidFill>
                        <a:schemeClr val="bg1"/>
                      </a:solidFill>
                      <a:latin typeface="汉仪君黑-45W" panose="00020600040101010101" pitchFamily="18" charset="-122"/>
                      <a:ea typeface="汉仪君黑-45W" panose="00020600040101010101" pitchFamily="18" charset="-122"/>
                    </a:rPr>
                    <a:t>03</a:t>
                  </a:r>
                  <a:endParaRPr lang="zh-CN" altLang="en-US" b="1" dirty="0">
                    <a:solidFill>
                      <a:schemeClr val="bg1"/>
                    </a:solidFill>
                    <a:latin typeface="汉仪君黑-45W" panose="00020600040101010101" pitchFamily="18" charset="-122"/>
                    <a:ea typeface="汉仪君黑-45W" panose="00020600040101010101" pitchFamily="18" charset="-122"/>
                  </a:endParaRPr>
                </a:p>
              </p:txBody>
            </p:sp>
          </p:grpSp>
        </p:grpSp>
        <p:grpSp>
          <p:nvGrpSpPr>
            <p:cNvPr id="39" name="组合 38"/>
            <p:cNvGrpSpPr/>
            <p:nvPr/>
          </p:nvGrpSpPr>
          <p:grpSpPr>
            <a:xfrm>
              <a:off x="6242784" y="5219939"/>
              <a:ext cx="4272758" cy="656019"/>
              <a:chOff x="6700042" y="1785832"/>
              <a:chExt cx="4272758" cy="656019"/>
            </a:xfrm>
          </p:grpSpPr>
          <p:sp>
            <p:nvSpPr>
              <p:cNvPr id="44" name="文本框 43"/>
              <p:cNvSpPr txBox="1"/>
              <p:nvPr/>
            </p:nvSpPr>
            <p:spPr>
              <a:xfrm>
                <a:off x="7530837" y="1785832"/>
                <a:ext cx="3441963" cy="460375"/>
              </a:xfrm>
              <a:prstGeom prst="rect">
                <a:avLst/>
              </a:prstGeom>
              <a:noFill/>
            </p:spPr>
            <p:txBody>
              <a:bodyPr wrap="square" rtlCol="0">
                <a:spAutoFit/>
              </a:bodyPr>
              <a:lstStyle/>
              <a:p>
                <a:r>
                  <a:rPr lang="en-US" altLang="zh-CN" sz="2400" dirty="0">
                    <a:solidFill>
                      <a:schemeClr val="tx1">
                        <a:lumMod val="75000"/>
                        <a:lumOff val="25000"/>
                      </a:schemeClr>
                    </a:solidFill>
                    <a:latin typeface="汉仪铁线黑-65简" panose="00020600040101010101" pitchFamily="18" charset="-122"/>
                    <a:ea typeface="汉仪铁线黑-65简" panose="00020600040101010101" pitchFamily="18" charset="-122"/>
                  </a:rPr>
                  <a:t>pay attention to risks</a:t>
                </a:r>
                <a:endParaRPr lang="en-US" altLang="zh-CN" sz="24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grpSp>
            <p:nvGrpSpPr>
              <p:cNvPr id="41" name="组合 40"/>
              <p:cNvGrpSpPr/>
              <p:nvPr/>
            </p:nvGrpSpPr>
            <p:grpSpPr>
              <a:xfrm>
                <a:off x="6700042" y="1826297"/>
                <a:ext cx="615554" cy="615554"/>
                <a:chOff x="1738737" y="2530375"/>
                <a:chExt cx="615554" cy="615554"/>
              </a:xfrm>
            </p:grpSpPr>
            <p:sp>
              <p:nvSpPr>
                <p:cNvPr id="42" name="椭圆 41"/>
                <p:cNvSpPr/>
                <p:nvPr/>
              </p:nvSpPr>
              <p:spPr>
                <a:xfrm>
                  <a:off x="1738737" y="2530375"/>
                  <a:ext cx="615554" cy="615554"/>
                </a:xfrm>
                <a:prstGeom prst="ellipse">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文本框 42"/>
                <p:cNvSpPr txBox="1"/>
                <p:nvPr/>
              </p:nvSpPr>
              <p:spPr>
                <a:xfrm>
                  <a:off x="1807028" y="2653486"/>
                  <a:ext cx="478972" cy="369332"/>
                </a:xfrm>
                <a:prstGeom prst="rect">
                  <a:avLst/>
                </a:prstGeom>
                <a:noFill/>
              </p:spPr>
              <p:txBody>
                <a:bodyPr wrap="square" rtlCol="0">
                  <a:spAutoFit/>
                </a:bodyPr>
                <a:lstStyle/>
                <a:p>
                  <a:pPr algn="ctr"/>
                  <a:r>
                    <a:rPr lang="en-US" altLang="zh-CN" b="1" dirty="0">
                      <a:solidFill>
                        <a:schemeClr val="bg1"/>
                      </a:solidFill>
                      <a:latin typeface="汉仪君黑-45W" panose="00020600040101010101" pitchFamily="18" charset="-122"/>
                      <a:ea typeface="汉仪君黑-45W" panose="00020600040101010101" pitchFamily="18" charset="-122"/>
                    </a:rPr>
                    <a:t>04</a:t>
                  </a:r>
                  <a:endParaRPr lang="zh-CN" altLang="en-US" b="1" dirty="0">
                    <a:solidFill>
                      <a:schemeClr val="bg1"/>
                    </a:solidFill>
                    <a:latin typeface="汉仪君黑-45W" panose="00020600040101010101" pitchFamily="18" charset="-122"/>
                    <a:ea typeface="汉仪君黑-45W" panose="00020600040101010101" pitchFamily="18" charset="-122"/>
                  </a:endParaRPr>
                </a:p>
              </p:txBody>
            </p:sp>
          </p:grpSp>
        </p:grpSp>
      </p:grpSp>
      <p:grpSp>
        <p:nvGrpSpPr>
          <p:cNvPr id="7" name="组合 6"/>
          <p:cNvGrpSpPr/>
          <p:nvPr/>
        </p:nvGrpSpPr>
        <p:grpSpPr>
          <a:xfrm>
            <a:off x="984793" y="1193190"/>
            <a:ext cx="4065120" cy="769441"/>
            <a:chOff x="1070639" y="1233956"/>
            <a:chExt cx="4065120" cy="769441"/>
          </a:xfrm>
        </p:grpSpPr>
        <p:sp>
          <p:nvSpPr>
            <p:cNvPr id="47" name="文本框 46"/>
            <p:cNvSpPr txBox="1"/>
            <p:nvPr/>
          </p:nvSpPr>
          <p:spPr>
            <a:xfrm>
              <a:off x="1070639" y="1233956"/>
              <a:ext cx="4065120" cy="769441"/>
            </a:xfrm>
            <a:prstGeom prst="rect">
              <a:avLst/>
            </a:prstGeom>
            <a:noFill/>
          </p:spPr>
          <p:txBody>
            <a:bodyPr wrap="square" rtlCol="0">
              <a:spAutoFit/>
              <a:scene3d>
                <a:camera prst="orthographicFront"/>
                <a:lightRig rig="threePt" dir="t"/>
              </a:scene3d>
              <a:sp3d contourW="12700"/>
            </a:bodyPr>
            <a:lstStyle/>
            <a:p>
              <a:r>
                <a:rPr lang="zh-CN" altLang="en-US" sz="4400" dirty="0">
                  <a:solidFill>
                    <a:srgbClr val="4B93D1"/>
                  </a:solidFill>
                  <a:latin typeface="汉仪铁线黑-65简" panose="00020600040101010101" pitchFamily="18" charset="-122"/>
                  <a:ea typeface="汉仪铁线黑-65简" panose="00020600040101010101" pitchFamily="18" charset="-122"/>
                  <a:sym typeface="Arial" panose="020B0604020202020204" pitchFamily="34" charset="0"/>
                </a:rPr>
                <a:t>目 录   </a:t>
              </a:r>
              <a:r>
                <a:rPr lang="en-US" altLang="zh-CN" sz="2000" b="1" dirty="0">
                  <a:solidFill>
                    <a:srgbClr val="4B93D1"/>
                  </a:solidFill>
                  <a:latin typeface="汉仪君黑-45W" panose="00020600040101010101" pitchFamily="18" charset="-122"/>
                  <a:ea typeface="汉仪君黑-45W" panose="00020600040101010101" pitchFamily="18" charset="-122"/>
                  <a:sym typeface="Arial" panose="020B0604020202020204" pitchFamily="34" charset="0"/>
                </a:rPr>
                <a:t>CONTENTS </a:t>
              </a:r>
              <a:endParaRPr lang="en-US" altLang="zh-CN" sz="3600" b="1" dirty="0">
                <a:solidFill>
                  <a:srgbClr val="4B93D1"/>
                </a:solidFill>
                <a:latin typeface="汉仪君黑-45W" panose="00020600040101010101" pitchFamily="18" charset="-122"/>
                <a:ea typeface="汉仪君黑-45W" panose="00020600040101010101" pitchFamily="18" charset="-122"/>
                <a:sym typeface="Arial" panose="020B0604020202020204" pitchFamily="34" charset="0"/>
              </a:endParaRPr>
            </a:p>
          </p:txBody>
        </p:sp>
        <p:cxnSp>
          <p:nvCxnSpPr>
            <p:cNvPr id="48" name="直接连接符 47"/>
            <p:cNvCxnSpPr/>
            <p:nvPr/>
          </p:nvCxnSpPr>
          <p:spPr>
            <a:xfrm flipH="1">
              <a:off x="2697576" y="1513134"/>
              <a:ext cx="93260" cy="292894"/>
            </a:xfrm>
            <a:prstGeom prst="line">
              <a:avLst/>
            </a:prstGeom>
            <a:ln w="28575">
              <a:solidFill>
                <a:srgbClr val="4B93D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3298937"/>
            <a:ext cx="4524277" cy="3559065"/>
          </a:xfrm>
          <a:custGeom>
            <a:avLst/>
            <a:gdLst>
              <a:gd name="connsiteX0" fmla="*/ 937566 w 3393208"/>
              <a:gd name="connsiteY0" fmla="*/ 661 h 2669299"/>
              <a:gd name="connsiteX1" fmla="*/ 2623352 w 3393208"/>
              <a:gd name="connsiteY1" fmla="*/ 2669299 h 2669299"/>
              <a:gd name="connsiteX2" fmla="*/ 361950 w 3393208"/>
              <a:gd name="connsiteY2" fmla="*/ 2669299 h 2669299"/>
              <a:gd name="connsiteX3" fmla="*/ 0 w 3393208"/>
              <a:gd name="connsiteY3" fmla="*/ 2297824 h 2669299"/>
              <a:gd name="connsiteX4" fmla="*/ 0 w 3393208"/>
              <a:gd name="connsiteY4" fmla="*/ 715102 h 2669299"/>
              <a:gd name="connsiteX5" fmla="*/ 937566 w 3393208"/>
              <a:gd name="connsiteY5" fmla="*/ 661 h 266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3208" h="2669299">
                <a:moveTo>
                  <a:pt x="937566" y="661"/>
                </a:moveTo>
                <a:cubicBezTo>
                  <a:pt x="2358638" y="45371"/>
                  <a:pt x="4579180" y="2345594"/>
                  <a:pt x="2623352" y="2669299"/>
                </a:cubicBezTo>
                <a:lnTo>
                  <a:pt x="361950" y="2669299"/>
                </a:lnTo>
                <a:lnTo>
                  <a:pt x="0" y="2297824"/>
                </a:lnTo>
                <a:lnTo>
                  <a:pt x="0" y="715102"/>
                </a:lnTo>
                <a:cubicBezTo>
                  <a:pt x="142442" y="184652"/>
                  <a:pt x="502544" y="-13027"/>
                  <a:pt x="937566" y="661"/>
                </a:cubicBezTo>
                <a:close/>
              </a:path>
            </a:pathLst>
          </a:custGeom>
          <a:solidFill>
            <a:srgbClr val="82AD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5" name="任意多边形: 形状 4"/>
          <p:cNvSpPr/>
          <p:nvPr/>
        </p:nvSpPr>
        <p:spPr>
          <a:xfrm flipH="1" flipV="1">
            <a:off x="5825397" y="1"/>
            <a:ext cx="6366603" cy="3589908"/>
          </a:xfrm>
          <a:custGeom>
            <a:avLst/>
            <a:gdLst>
              <a:gd name="connsiteX0" fmla="*/ 4562475 w 4774952"/>
              <a:gd name="connsiteY0" fmla="*/ 2692431 h 2692431"/>
              <a:gd name="connsiteX1" fmla="*/ 0 w 4774952"/>
              <a:gd name="connsiteY1" fmla="*/ 2692431 h 2692431"/>
              <a:gd name="connsiteX2" fmla="*/ 0 w 4774952"/>
              <a:gd name="connsiteY2" fmla="*/ 101631 h 2692431"/>
              <a:gd name="connsiteX3" fmla="*/ 4562475 w 4774952"/>
              <a:gd name="connsiteY3" fmla="*/ 2692431 h 2692431"/>
            </a:gdLst>
            <a:ahLst/>
            <a:cxnLst>
              <a:cxn ang="0">
                <a:pos x="connsiteX0" y="connsiteY0"/>
              </a:cxn>
              <a:cxn ang="0">
                <a:pos x="connsiteX1" y="connsiteY1"/>
              </a:cxn>
              <a:cxn ang="0">
                <a:pos x="connsiteX2" y="connsiteY2"/>
              </a:cxn>
              <a:cxn ang="0">
                <a:pos x="connsiteX3" y="connsiteY3"/>
              </a:cxn>
            </a:cxnLst>
            <a:rect l="l" t="t" r="r" b="b"/>
            <a:pathLst>
              <a:path w="4774952" h="2692431">
                <a:moveTo>
                  <a:pt x="4562475" y="2692431"/>
                </a:moveTo>
                <a:lnTo>
                  <a:pt x="0" y="2692431"/>
                </a:lnTo>
                <a:lnTo>
                  <a:pt x="0" y="101631"/>
                </a:lnTo>
                <a:cubicBezTo>
                  <a:pt x="2063750" y="-444469"/>
                  <a:pt x="5689599" y="1324006"/>
                  <a:pt x="4562475" y="2692431"/>
                </a:cubicBezTo>
                <a:close/>
              </a:path>
            </a:pathLst>
          </a:custGeom>
          <a:solidFill>
            <a:srgbClr val="EEDB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6" name="文本"/>
          <p:cNvSpPr/>
          <p:nvPr/>
        </p:nvSpPr>
        <p:spPr>
          <a:xfrm>
            <a:off x="381000" y="546101"/>
            <a:ext cx="11366500" cy="6007100"/>
          </a:xfrm>
          <a:prstGeom prst="roundRect">
            <a:avLst>
              <a:gd name="adj" fmla="val 3115"/>
            </a:avLst>
          </a:prstGeom>
          <a:solidFill>
            <a:schemeClr val="bg1"/>
          </a:solidFill>
          <a:ln w="28575">
            <a:solidFill>
              <a:srgbClr val="5E9D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3014" y="1612806"/>
            <a:ext cx="3636380" cy="3632388"/>
          </a:xfrm>
          <a:prstGeom prst="rect">
            <a:avLst/>
          </a:prstGeom>
        </p:spPr>
      </p:pic>
      <p:grpSp>
        <p:nvGrpSpPr>
          <p:cNvPr id="27" name="组合 26"/>
          <p:cNvGrpSpPr/>
          <p:nvPr/>
        </p:nvGrpSpPr>
        <p:grpSpPr>
          <a:xfrm>
            <a:off x="6064250" y="2546661"/>
            <a:ext cx="5678623" cy="1469896"/>
            <a:chOff x="6064250" y="2220687"/>
            <a:chExt cx="5678623" cy="1469896"/>
          </a:xfrm>
        </p:grpSpPr>
        <p:grpSp>
          <p:nvGrpSpPr>
            <p:cNvPr id="7" name="组合 6"/>
            <p:cNvGrpSpPr/>
            <p:nvPr/>
          </p:nvGrpSpPr>
          <p:grpSpPr>
            <a:xfrm>
              <a:off x="6064250" y="2953150"/>
              <a:ext cx="5678623" cy="737433"/>
              <a:chOff x="6095999" y="2906996"/>
              <a:chExt cx="5678623" cy="737433"/>
            </a:xfrm>
          </p:grpSpPr>
          <p:sp>
            <p:nvSpPr>
              <p:cNvPr id="24" name="TextBox 7"/>
              <p:cNvSpPr>
                <a:spLocks noChangeArrowheads="1"/>
              </p:cNvSpPr>
              <p:nvPr/>
            </p:nvSpPr>
            <p:spPr bwMode="auto">
              <a:xfrm>
                <a:off x="6095999" y="2906996"/>
                <a:ext cx="5678623" cy="6769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4400" dirty="0">
                    <a:solidFill>
                      <a:schemeClr val="tx1">
                        <a:lumMod val="75000"/>
                        <a:lumOff val="25000"/>
                      </a:schemeClr>
                    </a:solidFill>
                    <a:latin typeface="汉仪铁线黑-65简" panose="00020600040101010101" pitchFamily="18" charset="-122"/>
                    <a:ea typeface="汉仪铁线黑-65简" panose="00020600040101010101" pitchFamily="18" charset="-122"/>
                  </a:rPr>
                  <a:t>Fund</a:t>
                </a:r>
                <a:endParaRPr lang="en-US" altLang="zh-CN" sz="44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cxnSp>
            <p:nvCxnSpPr>
              <p:cNvPr id="25" name="直接连接符 24"/>
              <p:cNvCxnSpPr/>
              <p:nvPr/>
            </p:nvCxnSpPr>
            <p:spPr>
              <a:xfrm>
                <a:off x="6096000" y="3644429"/>
                <a:ext cx="428455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矩形: 圆角 9"/>
            <p:cNvSpPr/>
            <p:nvPr/>
          </p:nvSpPr>
          <p:spPr>
            <a:xfrm>
              <a:off x="6096000" y="2220687"/>
              <a:ext cx="2220685" cy="562216"/>
            </a:xfrm>
            <a:prstGeom prst="roundRect">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7"/>
            <p:cNvSpPr>
              <a:spLocks noChangeArrowheads="1"/>
            </p:cNvSpPr>
            <p:nvPr/>
          </p:nvSpPr>
          <p:spPr bwMode="auto">
            <a:xfrm>
              <a:off x="6367281" y="2286352"/>
              <a:ext cx="1678123"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2800" dirty="0">
                  <a:solidFill>
                    <a:schemeClr val="bg1"/>
                  </a:solidFill>
                  <a:latin typeface="汉仪铁线黑-65简" panose="00020600040101010101" pitchFamily="18" charset="-122"/>
                  <a:ea typeface="汉仪铁线黑-65简" panose="00020600040101010101" pitchFamily="18" charset="-122"/>
                </a:rPr>
                <a:t>PART.01</a:t>
              </a:r>
              <a:endParaRPr lang="zh-CN" altLang="en-US" sz="2800" dirty="0">
                <a:solidFill>
                  <a:schemeClr val="bg1"/>
                </a:solidFill>
                <a:latin typeface="汉仪铁线黑-65简" panose="00020600040101010101" pitchFamily="18" charset="-122"/>
                <a:ea typeface="汉仪铁线黑-65简" panose="00020600040101010101" pitchFamily="18"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a:spLocks noChangeArrowheads="1"/>
          </p:cNvSpPr>
          <p:nvPr/>
        </p:nvSpPr>
        <p:spPr bwMode="auto">
          <a:xfrm>
            <a:off x="698500" y="704215"/>
            <a:ext cx="2679065" cy="30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000" dirty="0">
                <a:solidFill>
                  <a:schemeClr val="tx1">
                    <a:lumMod val="75000"/>
                    <a:lumOff val="25000"/>
                  </a:schemeClr>
                </a:solidFill>
                <a:latin typeface="汉仪铁线黑-65简" panose="00020600040101010101" pitchFamily="18" charset="-122"/>
                <a:ea typeface="汉仪铁线黑-65简" panose="00020600040101010101" pitchFamily="18" charset="-122"/>
              </a:rPr>
              <a:t>1.1introduction of fund</a:t>
            </a:r>
            <a:endParaRPr lang="en-US" altLang="zh-CN" sz="20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sp>
        <p:nvSpPr>
          <p:cNvPr id="14" name="AutoShape 5"/>
          <p:cNvSpPr>
            <a:spLocks noChangeArrowheads="1"/>
          </p:cNvSpPr>
          <p:nvPr/>
        </p:nvSpPr>
        <p:spPr bwMode="gray">
          <a:xfrm>
            <a:off x="4414009" y="2102486"/>
            <a:ext cx="6532287" cy="3052609"/>
          </a:xfrm>
          <a:prstGeom prst="roundRect">
            <a:avLst>
              <a:gd name="adj" fmla="val 7116"/>
            </a:avLst>
          </a:prstGeom>
          <a:noFill/>
          <a:ln w="19050">
            <a:solidFill>
              <a:schemeClr val="bg1">
                <a:lumMod val="65000"/>
              </a:schemeClr>
            </a:solidFill>
            <a:rou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a:ea typeface="+mn-ea"/>
                <a:cs typeface="+mn-cs"/>
              </a:defRPr>
            </a:lvl1pPr>
            <a:lvl2pPr marL="457200" algn="l" rtl="0" fontAlgn="base">
              <a:spcBef>
                <a:spcPct val="0"/>
              </a:spcBef>
              <a:spcAft>
                <a:spcPct val="0"/>
              </a:spcAft>
              <a:defRPr kern="1200">
                <a:solidFill>
                  <a:schemeClr val="tx1"/>
                </a:solidFill>
                <a:latin typeface="Arial" panose="020B0604020202020204"/>
                <a:ea typeface="+mn-ea"/>
                <a:cs typeface="+mn-cs"/>
              </a:defRPr>
            </a:lvl2pPr>
            <a:lvl3pPr marL="914400" algn="l" rtl="0" fontAlgn="base">
              <a:spcBef>
                <a:spcPct val="0"/>
              </a:spcBef>
              <a:spcAft>
                <a:spcPct val="0"/>
              </a:spcAft>
              <a:defRPr kern="1200">
                <a:solidFill>
                  <a:schemeClr val="tx1"/>
                </a:solidFill>
                <a:latin typeface="Arial" panose="020B0604020202020204"/>
                <a:ea typeface="+mn-ea"/>
                <a:cs typeface="+mn-cs"/>
              </a:defRPr>
            </a:lvl3pPr>
            <a:lvl4pPr marL="1371600" algn="l" rtl="0" fontAlgn="base">
              <a:spcBef>
                <a:spcPct val="0"/>
              </a:spcBef>
              <a:spcAft>
                <a:spcPct val="0"/>
              </a:spcAft>
              <a:defRPr kern="1200">
                <a:solidFill>
                  <a:schemeClr val="tx1"/>
                </a:solidFill>
                <a:latin typeface="Arial" panose="020B0604020202020204"/>
                <a:ea typeface="+mn-ea"/>
                <a:cs typeface="+mn-cs"/>
              </a:defRPr>
            </a:lvl4pPr>
            <a:lvl5pPr marL="1828800" algn="l" rtl="0" fontAlgn="base">
              <a:spcBef>
                <a:spcPct val="0"/>
              </a:spcBef>
              <a:spcAft>
                <a:spcPct val="0"/>
              </a:spcAft>
              <a:defRPr kern="1200">
                <a:solidFill>
                  <a:schemeClr val="tx1"/>
                </a:solidFill>
                <a:latin typeface="Arial" panose="020B0604020202020204"/>
                <a:ea typeface="+mn-ea"/>
                <a:cs typeface="+mn-cs"/>
              </a:defRPr>
            </a:lvl5pPr>
            <a:lvl6pPr marL="2286000" algn="l" defTabSz="914400" rtl="0" eaLnBrk="1" latinLnBrk="0" hangingPunct="1">
              <a:defRPr kern="1200">
                <a:solidFill>
                  <a:schemeClr val="tx1"/>
                </a:solidFill>
                <a:latin typeface="Arial" panose="020B0604020202020204"/>
                <a:ea typeface="+mn-ea"/>
                <a:cs typeface="+mn-cs"/>
              </a:defRPr>
            </a:lvl6pPr>
            <a:lvl7pPr marL="2743200" algn="l" defTabSz="914400" rtl="0" eaLnBrk="1" latinLnBrk="0" hangingPunct="1">
              <a:defRPr kern="1200">
                <a:solidFill>
                  <a:schemeClr val="tx1"/>
                </a:solidFill>
                <a:latin typeface="Arial" panose="020B0604020202020204"/>
                <a:ea typeface="+mn-ea"/>
                <a:cs typeface="+mn-cs"/>
              </a:defRPr>
            </a:lvl7pPr>
            <a:lvl8pPr marL="3200400" algn="l" defTabSz="914400" rtl="0" eaLnBrk="1" latinLnBrk="0" hangingPunct="1">
              <a:defRPr kern="1200">
                <a:solidFill>
                  <a:schemeClr val="tx1"/>
                </a:solidFill>
                <a:latin typeface="Arial" panose="020B0604020202020204"/>
                <a:ea typeface="+mn-ea"/>
                <a:cs typeface="+mn-cs"/>
              </a:defRPr>
            </a:lvl8pPr>
            <a:lvl9pPr marL="3657600" algn="l" defTabSz="914400" rtl="0" eaLnBrk="1" latinLnBrk="0" hangingPunct="1">
              <a:defRPr kern="1200">
                <a:solidFill>
                  <a:schemeClr val="tx1"/>
                </a:solidFill>
                <a:latin typeface="Arial" panose="020B0604020202020204"/>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Arial" panose="020B0604020202020204"/>
            </a:endParaRPr>
          </a:p>
        </p:txBody>
      </p:sp>
      <p:sp>
        <p:nvSpPr>
          <p:cNvPr id="15" name="AutoShape 17"/>
          <p:cNvSpPr>
            <a:spLocks noChangeArrowheads="1"/>
          </p:cNvSpPr>
          <p:nvPr/>
        </p:nvSpPr>
        <p:spPr bwMode="gray">
          <a:xfrm>
            <a:off x="4807709" y="1880236"/>
            <a:ext cx="4033327" cy="463550"/>
          </a:xfrm>
          <a:prstGeom prst="roundRect">
            <a:avLst>
              <a:gd name="adj" fmla="val 17509"/>
            </a:avLst>
          </a:prstGeom>
          <a:solidFill>
            <a:srgbClr val="4A7EAB"/>
          </a:solidFill>
          <a:ln>
            <a:noFill/>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a:ea typeface="+mn-ea"/>
                <a:cs typeface="+mn-cs"/>
              </a:defRPr>
            </a:lvl1pPr>
            <a:lvl2pPr marL="457200" algn="l" rtl="0" fontAlgn="base">
              <a:spcBef>
                <a:spcPct val="0"/>
              </a:spcBef>
              <a:spcAft>
                <a:spcPct val="0"/>
              </a:spcAft>
              <a:defRPr kern="1200">
                <a:solidFill>
                  <a:schemeClr val="tx1"/>
                </a:solidFill>
                <a:latin typeface="Arial" panose="020B0604020202020204"/>
                <a:ea typeface="+mn-ea"/>
                <a:cs typeface="+mn-cs"/>
              </a:defRPr>
            </a:lvl2pPr>
            <a:lvl3pPr marL="914400" algn="l" rtl="0" fontAlgn="base">
              <a:spcBef>
                <a:spcPct val="0"/>
              </a:spcBef>
              <a:spcAft>
                <a:spcPct val="0"/>
              </a:spcAft>
              <a:defRPr kern="1200">
                <a:solidFill>
                  <a:schemeClr val="tx1"/>
                </a:solidFill>
                <a:latin typeface="Arial" panose="020B0604020202020204"/>
                <a:ea typeface="+mn-ea"/>
                <a:cs typeface="+mn-cs"/>
              </a:defRPr>
            </a:lvl3pPr>
            <a:lvl4pPr marL="1371600" algn="l" rtl="0" fontAlgn="base">
              <a:spcBef>
                <a:spcPct val="0"/>
              </a:spcBef>
              <a:spcAft>
                <a:spcPct val="0"/>
              </a:spcAft>
              <a:defRPr kern="1200">
                <a:solidFill>
                  <a:schemeClr val="tx1"/>
                </a:solidFill>
                <a:latin typeface="Arial" panose="020B0604020202020204"/>
                <a:ea typeface="+mn-ea"/>
                <a:cs typeface="+mn-cs"/>
              </a:defRPr>
            </a:lvl4pPr>
            <a:lvl5pPr marL="1828800" algn="l" rtl="0" fontAlgn="base">
              <a:spcBef>
                <a:spcPct val="0"/>
              </a:spcBef>
              <a:spcAft>
                <a:spcPct val="0"/>
              </a:spcAft>
              <a:defRPr kern="1200">
                <a:solidFill>
                  <a:schemeClr val="tx1"/>
                </a:solidFill>
                <a:latin typeface="Arial" panose="020B0604020202020204"/>
                <a:ea typeface="+mn-ea"/>
                <a:cs typeface="+mn-cs"/>
              </a:defRPr>
            </a:lvl5pPr>
            <a:lvl6pPr marL="2286000" algn="l" defTabSz="914400" rtl="0" eaLnBrk="1" latinLnBrk="0" hangingPunct="1">
              <a:defRPr kern="1200">
                <a:solidFill>
                  <a:schemeClr val="tx1"/>
                </a:solidFill>
                <a:latin typeface="Arial" panose="020B0604020202020204"/>
                <a:ea typeface="+mn-ea"/>
                <a:cs typeface="+mn-cs"/>
              </a:defRPr>
            </a:lvl6pPr>
            <a:lvl7pPr marL="2743200" algn="l" defTabSz="914400" rtl="0" eaLnBrk="1" latinLnBrk="0" hangingPunct="1">
              <a:defRPr kern="1200">
                <a:solidFill>
                  <a:schemeClr val="tx1"/>
                </a:solidFill>
                <a:latin typeface="Arial" panose="020B0604020202020204"/>
                <a:ea typeface="+mn-ea"/>
                <a:cs typeface="+mn-cs"/>
              </a:defRPr>
            </a:lvl7pPr>
            <a:lvl8pPr marL="3200400" algn="l" defTabSz="914400" rtl="0" eaLnBrk="1" latinLnBrk="0" hangingPunct="1">
              <a:defRPr kern="1200">
                <a:solidFill>
                  <a:schemeClr val="tx1"/>
                </a:solidFill>
                <a:latin typeface="Arial" panose="020B0604020202020204"/>
                <a:ea typeface="+mn-ea"/>
                <a:cs typeface="+mn-cs"/>
              </a:defRPr>
            </a:lvl8pPr>
            <a:lvl9pPr marL="3657600" algn="l" defTabSz="914400" rtl="0" eaLnBrk="1" latinLnBrk="0" hangingPunct="1">
              <a:defRPr kern="1200">
                <a:solidFill>
                  <a:schemeClr val="tx1"/>
                </a:solidFill>
                <a:latin typeface="Arial" panose="020B0604020202020204"/>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Arial" panose="020B0604020202020204"/>
            </a:endParaRPr>
          </a:p>
        </p:txBody>
      </p:sp>
      <p:cxnSp>
        <p:nvCxnSpPr>
          <p:cNvPr id="16" name="直接连接符 15"/>
          <p:cNvCxnSpPr/>
          <p:nvPr/>
        </p:nvCxnSpPr>
        <p:spPr>
          <a:xfrm>
            <a:off x="3866322" y="1587500"/>
            <a:ext cx="0" cy="3683000"/>
          </a:xfrm>
          <a:prstGeom prst="line">
            <a:avLst/>
          </a:prstGeom>
          <a:ln w="12700">
            <a:solidFill>
              <a:srgbClr val="E0952F"/>
            </a:solidFill>
            <a:prstDash val="lgDash"/>
          </a:ln>
        </p:spPr>
        <p:style>
          <a:lnRef idx="1">
            <a:schemeClr val="accent1"/>
          </a:lnRef>
          <a:fillRef idx="0">
            <a:schemeClr val="accent1"/>
          </a:fillRef>
          <a:effectRef idx="0">
            <a:schemeClr val="accent1"/>
          </a:effectRef>
          <a:fontRef idx="minor">
            <a:schemeClr val="tx1"/>
          </a:fontRef>
        </p:style>
      </p:cxnSp>
      <p:sp>
        <p:nvSpPr>
          <p:cNvPr id="18" name="文本占位符 50"/>
          <p:cNvSpPr txBox="1"/>
          <p:nvPr/>
        </p:nvSpPr>
        <p:spPr>
          <a:xfrm>
            <a:off x="5005749" y="1880099"/>
            <a:ext cx="3748296" cy="476305"/>
          </a:xfrm>
          <a:prstGeom prst="rect">
            <a:avLst/>
          </a:prstGeom>
          <a:noFill/>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zh-CN" altLang="en-US" sz="2000" b="1">
                <a:solidFill>
                  <a:schemeClr val="bg1"/>
                </a:solidFill>
                <a:cs typeface="+mn-ea"/>
                <a:sym typeface="+mn-lt"/>
              </a:rPr>
              <a:t>基金</a:t>
            </a:r>
            <a:r>
              <a:rPr lang="zh-CN" altLang="en-US" sz="2000" b="1">
                <a:solidFill>
                  <a:schemeClr val="bg1"/>
                </a:solidFill>
                <a:cs typeface="+mn-ea"/>
                <a:sym typeface="+mn-lt"/>
              </a:rPr>
              <a:t>定义</a:t>
            </a:r>
            <a:endParaRPr lang="zh-CN" altLang="en-US" sz="2000" b="1">
              <a:solidFill>
                <a:schemeClr val="bg1"/>
              </a:solidFill>
              <a:cs typeface="+mn-ea"/>
              <a:sym typeface="+mn-lt"/>
            </a:endParaRPr>
          </a:p>
        </p:txBody>
      </p:sp>
      <p:sp>
        <p:nvSpPr>
          <p:cNvPr id="20" name="文本占位符 55"/>
          <p:cNvSpPr txBox="1"/>
          <p:nvPr/>
        </p:nvSpPr>
        <p:spPr>
          <a:xfrm>
            <a:off x="4960221" y="2827769"/>
            <a:ext cx="4655967" cy="1787933"/>
          </a:xfrm>
          <a:prstGeom prst="rect">
            <a:avLst/>
          </a:prstGeom>
        </p:spPr>
        <p:txBody>
          <a:bodyPr lIns="68580" tIns="34290" rIns="68580" bIns="3429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None/>
            </a:pPr>
            <a:r>
              <a:rPr lang="en-US" sz="1800" dirty="0">
                <a:cs typeface="+mn-ea"/>
                <a:sym typeface="+mn-lt"/>
              </a:rPr>
              <a:t>F</a:t>
            </a:r>
            <a:r>
              <a:rPr sz="1800" dirty="0">
                <a:cs typeface="+mn-ea"/>
                <a:sym typeface="+mn-lt"/>
              </a:rPr>
              <a:t>und is a type of financial vehicle that collects money from many investors and invests it in a variety of assets, such as stocks, bonds, and other securities. It is a way to diversify investments and reduce risk.</a:t>
            </a:r>
            <a:endParaRPr sz="1800" dirty="0">
              <a:cs typeface="+mn-ea"/>
              <a:sym typeface="+mn-lt"/>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770252" y="2343786"/>
            <a:ext cx="3763614" cy="2065622"/>
          </a:xfrm>
          <a:custGeom>
            <a:avLst/>
            <a:gdLst>
              <a:gd name="connsiteX0" fmla="*/ 0 w 3763614"/>
              <a:gd name="connsiteY0" fmla="*/ 0 h 2065622"/>
              <a:gd name="connsiteX1" fmla="*/ 3763614 w 3763614"/>
              <a:gd name="connsiteY1" fmla="*/ 0 h 2065622"/>
              <a:gd name="connsiteX2" fmla="*/ 3763614 w 3763614"/>
              <a:gd name="connsiteY2" fmla="*/ 390803 h 2065622"/>
              <a:gd name="connsiteX3" fmla="*/ 3760343 w 3763614"/>
              <a:gd name="connsiteY3" fmla="*/ 388440 h 2065622"/>
              <a:gd name="connsiteX4" fmla="*/ 3309360 w 3763614"/>
              <a:gd name="connsiteY4" fmla="*/ 252618 h 2065622"/>
              <a:gd name="connsiteX5" fmla="*/ 2363227 w 3763614"/>
              <a:gd name="connsiteY5" fmla="*/ 1377949 h 2065622"/>
              <a:gd name="connsiteX6" fmla="*/ 2524812 w 3763614"/>
              <a:gd name="connsiteY6" fmla="*/ 2007132 h 2065622"/>
              <a:gd name="connsiteX7" fmla="*/ 2565386 w 3763614"/>
              <a:gd name="connsiteY7" fmla="*/ 2065622 h 2065622"/>
              <a:gd name="connsiteX8" fmla="*/ 0 w 3763614"/>
              <a:gd name="connsiteY8" fmla="*/ 2065622 h 206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3614" h="2065622">
                <a:moveTo>
                  <a:pt x="0" y="0"/>
                </a:moveTo>
                <a:lnTo>
                  <a:pt x="3763614" y="0"/>
                </a:lnTo>
                <a:lnTo>
                  <a:pt x="3763614" y="390803"/>
                </a:lnTo>
                <a:lnTo>
                  <a:pt x="3760343" y="388440"/>
                </a:lnTo>
                <a:cubicBezTo>
                  <a:pt x="3626283" y="301820"/>
                  <a:pt x="3472652" y="252618"/>
                  <a:pt x="3309360" y="252618"/>
                </a:cubicBezTo>
                <a:cubicBezTo>
                  <a:pt x="2786825" y="252618"/>
                  <a:pt x="2363227" y="756446"/>
                  <a:pt x="2363227" y="1377949"/>
                </a:cubicBezTo>
                <a:cubicBezTo>
                  <a:pt x="2363227" y="1611013"/>
                  <a:pt x="2422796" y="1827528"/>
                  <a:pt x="2524812" y="2007132"/>
                </a:cubicBezTo>
                <a:lnTo>
                  <a:pt x="2565386" y="2065622"/>
                </a:lnTo>
                <a:lnTo>
                  <a:pt x="0" y="2065622"/>
                </a:lnTo>
                <a:close/>
              </a:path>
            </a:pathLst>
          </a:cu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3298937"/>
            <a:ext cx="4524277" cy="3559065"/>
          </a:xfrm>
          <a:custGeom>
            <a:avLst/>
            <a:gdLst>
              <a:gd name="connsiteX0" fmla="*/ 937566 w 3393208"/>
              <a:gd name="connsiteY0" fmla="*/ 661 h 2669299"/>
              <a:gd name="connsiteX1" fmla="*/ 2623352 w 3393208"/>
              <a:gd name="connsiteY1" fmla="*/ 2669299 h 2669299"/>
              <a:gd name="connsiteX2" fmla="*/ 361950 w 3393208"/>
              <a:gd name="connsiteY2" fmla="*/ 2669299 h 2669299"/>
              <a:gd name="connsiteX3" fmla="*/ 0 w 3393208"/>
              <a:gd name="connsiteY3" fmla="*/ 2297824 h 2669299"/>
              <a:gd name="connsiteX4" fmla="*/ 0 w 3393208"/>
              <a:gd name="connsiteY4" fmla="*/ 715102 h 2669299"/>
              <a:gd name="connsiteX5" fmla="*/ 937566 w 3393208"/>
              <a:gd name="connsiteY5" fmla="*/ 661 h 266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3208" h="2669299">
                <a:moveTo>
                  <a:pt x="937566" y="661"/>
                </a:moveTo>
                <a:cubicBezTo>
                  <a:pt x="2358638" y="45371"/>
                  <a:pt x="4579180" y="2345594"/>
                  <a:pt x="2623352" y="2669299"/>
                </a:cubicBezTo>
                <a:lnTo>
                  <a:pt x="361950" y="2669299"/>
                </a:lnTo>
                <a:lnTo>
                  <a:pt x="0" y="2297824"/>
                </a:lnTo>
                <a:lnTo>
                  <a:pt x="0" y="715102"/>
                </a:lnTo>
                <a:cubicBezTo>
                  <a:pt x="142442" y="184652"/>
                  <a:pt x="502544" y="-13027"/>
                  <a:pt x="937566" y="661"/>
                </a:cubicBezTo>
                <a:close/>
              </a:path>
            </a:pathLst>
          </a:custGeom>
          <a:solidFill>
            <a:srgbClr val="82AD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5" name="任意多边形: 形状 4"/>
          <p:cNvSpPr/>
          <p:nvPr/>
        </p:nvSpPr>
        <p:spPr>
          <a:xfrm flipH="1" flipV="1">
            <a:off x="5825397" y="1"/>
            <a:ext cx="6366603" cy="3589908"/>
          </a:xfrm>
          <a:custGeom>
            <a:avLst/>
            <a:gdLst>
              <a:gd name="connsiteX0" fmla="*/ 4562475 w 4774952"/>
              <a:gd name="connsiteY0" fmla="*/ 2692431 h 2692431"/>
              <a:gd name="connsiteX1" fmla="*/ 0 w 4774952"/>
              <a:gd name="connsiteY1" fmla="*/ 2692431 h 2692431"/>
              <a:gd name="connsiteX2" fmla="*/ 0 w 4774952"/>
              <a:gd name="connsiteY2" fmla="*/ 101631 h 2692431"/>
              <a:gd name="connsiteX3" fmla="*/ 4562475 w 4774952"/>
              <a:gd name="connsiteY3" fmla="*/ 2692431 h 2692431"/>
            </a:gdLst>
            <a:ahLst/>
            <a:cxnLst>
              <a:cxn ang="0">
                <a:pos x="connsiteX0" y="connsiteY0"/>
              </a:cxn>
              <a:cxn ang="0">
                <a:pos x="connsiteX1" y="connsiteY1"/>
              </a:cxn>
              <a:cxn ang="0">
                <a:pos x="connsiteX2" y="connsiteY2"/>
              </a:cxn>
              <a:cxn ang="0">
                <a:pos x="connsiteX3" y="connsiteY3"/>
              </a:cxn>
            </a:cxnLst>
            <a:rect l="l" t="t" r="r" b="b"/>
            <a:pathLst>
              <a:path w="4774952" h="2692431">
                <a:moveTo>
                  <a:pt x="4562475" y="2692431"/>
                </a:moveTo>
                <a:lnTo>
                  <a:pt x="0" y="2692431"/>
                </a:lnTo>
                <a:lnTo>
                  <a:pt x="0" y="101631"/>
                </a:lnTo>
                <a:cubicBezTo>
                  <a:pt x="2063750" y="-444469"/>
                  <a:pt x="5689599" y="1324006"/>
                  <a:pt x="4562475" y="2692431"/>
                </a:cubicBezTo>
                <a:close/>
              </a:path>
            </a:pathLst>
          </a:custGeom>
          <a:solidFill>
            <a:srgbClr val="EEDB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6" name="모서리가 둥근 직사각형 4"/>
          <p:cNvSpPr/>
          <p:nvPr/>
        </p:nvSpPr>
        <p:spPr>
          <a:xfrm>
            <a:off x="381000" y="546101"/>
            <a:ext cx="11366500" cy="6007100"/>
          </a:xfrm>
          <a:prstGeom prst="roundRect">
            <a:avLst>
              <a:gd name="adj" fmla="val 3115"/>
            </a:avLst>
          </a:prstGeom>
          <a:solidFill>
            <a:schemeClr val="bg1"/>
          </a:solidFill>
          <a:ln w="28575">
            <a:solidFill>
              <a:srgbClr val="5E9D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3014" y="1612806"/>
            <a:ext cx="3636380" cy="3632388"/>
          </a:xfrm>
          <a:prstGeom prst="rect">
            <a:avLst/>
          </a:prstGeom>
        </p:spPr>
      </p:pic>
      <p:grpSp>
        <p:nvGrpSpPr>
          <p:cNvPr id="27" name="组合 26"/>
          <p:cNvGrpSpPr/>
          <p:nvPr/>
        </p:nvGrpSpPr>
        <p:grpSpPr>
          <a:xfrm>
            <a:off x="6064250" y="2546661"/>
            <a:ext cx="5678623" cy="1839903"/>
            <a:chOff x="6064250" y="2220687"/>
            <a:chExt cx="5678623" cy="1839903"/>
          </a:xfrm>
        </p:grpSpPr>
        <p:grpSp>
          <p:nvGrpSpPr>
            <p:cNvPr id="7" name="组合 6"/>
            <p:cNvGrpSpPr/>
            <p:nvPr/>
          </p:nvGrpSpPr>
          <p:grpSpPr>
            <a:xfrm>
              <a:off x="6064250" y="2953150"/>
              <a:ext cx="5678623" cy="1107440"/>
              <a:chOff x="6095999" y="2906996"/>
              <a:chExt cx="5678623" cy="1107440"/>
            </a:xfrm>
          </p:grpSpPr>
          <p:sp>
            <p:nvSpPr>
              <p:cNvPr id="24" name="TextBox 7"/>
              <p:cNvSpPr>
                <a:spLocks noChangeArrowheads="1"/>
              </p:cNvSpPr>
              <p:nvPr/>
            </p:nvSpPr>
            <p:spPr bwMode="auto">
              <a:xfrm>
                <a:off x="6095999" y="2906996"/>
                <a:ext cx="5678623" cy="1107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3600" dirty="0">
                    <a:solidFill>
                      <a:schemeClr val="tx1">
                        <a:lumMod val="75000"/>
                        <a:lumOff val="25000"/>
                      </a:schemeClr>
                    </a:solidFill>
                    <a:latin typeface="汉仪铁线黑-65简" panose="00020600040101010101" pitchFamily="18" charset="-122"/>
                    <a:ea typeface="汉仪铁线黑-65简" panose="00020600040101010101" pitchFamily="18" charset="-122"/>
                    <a:sym typeface="+mn-ea"/>
                  </a:rPr>
                  <a:t>why do we choose fund?</a:t>
                </a:r>
                <a:endParaRPr lang="en-US" altLang="zh-CN" sz="36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a:p>
                <a:endParaRPr lang="zh-CN" altLang="en-US" sz="36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cxnSp>
            <p:nvCxnSpPr>
              <p:cNvPr id="25" name="直接连接符 24"/>
              <p:cNvCxnSpPr/>
              <p:nvPr/>
            </p:nvCxnSpPr>
            <p:spPr>
              <a:xfrm>
                <a:off x="6096000" y="3644429"/>
                <a:ext cx="428455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矩形: 圆角 9"/>
            <p:cNvSpPr/>
            <p:nvPr/>
          </p:nvSpPr>
          <p:spPr>
            <a:xfrm>
              <a:off x="6096000" y="2220687"/>
              <a:ext cx="2220685" cy="562216"/>
            </a:xfrm>
            <a:prstGeom prst="roundRect">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7"/>
            <p:cNvSpPr>
              <a:spLocks noChangeArrowheads="1"/>
            </p:cNvSpPr>
            <p:nvPr/>
          </p:nvSpPr>
          <p:spPr bwMode="auto">
            <a:xfrm>
              <a:off x="6367281" y="2286352"/>
              <a:ext cx="1678123"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2800" dirty="0">
                  <a:solidFill>
                    <a:schemeClr val="bg1"/>
                  </a:solidFill>
                  <a:latin typeface="汉仪铁线黑-65简" panose="00020600040101010101" pitchFamily="18" charset="-122"/>
                  <a:ea typeface="汉仪铁线黑-65简" panose="00020600040101010101" pitchFamily="18" charset="-122"/>
                </a:rPr>
                <a:t>PART.02</a:t>
              </a:r>
              <a:endParaRPr lang="zh-CN" altLang="en-US" sz="2800" dirty="0">
                <a:solidFill>
                  <a:schemeClr val="bg1"/>
                </a:solidFill>
                <a:latin typeface="汉仪铁线黑-65简" panose="00020600040101010101" pitchFamily="18" charset="-122"/>
                <a:ea typeface="汉仪铁线黑-65简" panose="00020600040101010101" pitchFamily="18"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4926449" y="2851766"/>
            <a:ext cx="2339102" cy="534634"/>
          </a:xfrm>
          <a:prstGeom prst="rect">
            <a:avLst/>
          </a:prstGeom>
        </p:spPr>
        <p:txBody>
          <a:bodyPr wrap="none">
            <a:spAutoFit/>
          </a:bodyPr>
          <a:lstStyle/>
          <a:p>
            <a:pPr algn="ctr" eaLnBrk="0" hangingPunct="0">
              <a:lnSpc>
                <a:spcPct val="130000"/>
              </a:lnSpc>
            </a:pPr>
            <a:r>
              <a:rPr lang="zh-CN" altLang="en-US" sz="2400" b="1" dirty="0">
                <a:solidFill>
                  <a:schemeClr val="bg1"/>
                </a:solidFill>
                <a:cs typeface="+mn-ea"/>
                <a:sym typeface="+mn-lt"/>
              </a:rPr>
              <a:t>赚钱比省钱重要</a:t>
            </a:r>
            <a:endParaRPr lang="en-US" altLang="zh-CN" sz="2400" b="1" dirty="0">
              <a:solidFill>
                <a:schemeClr val="bg1"/>
              </a:solidFill>
              <a:cs typeface="+mn-ea"/>
              <a:sym typeface="+mn-lt"/>
            </a:endParaRPr>
          </a:p>
        </p:txBody>
      </p:sp>
      <p:sp>
        <p:nvSpPr>
          <p:cNvPr id="43" name="矩形 42"/>
          <p:cNvSpPr/>
          <p:nvPr/>
        </p:nvSpPr>
        <p:spPr>
          <a:xfrm>
            <a:off x="8553342" y="2851766"/>
            <a:ext cx="2339102" cy="534634"/>
          </a:xfrm>
          <a:prstGeom prst="rect">
            <a:avLst/>
          </a:prstGeom>
        </p:spPr>
        <p:txBody>
          <a:bodyPr wrap="none">
            <a:spAutoFit/>
          </a:bodyPr>
          <a:lstStyle/>
          <a:p>
            <a:pPr algn="ctr" eaLnBrk="0" hangingPunct="0">
              <a:lnSpc>
                <a:spcPct val="130000"/>
              </a:lnSpc>
            </a:pPr>
            <a:r>
              <a:rPr lang="zh-CN" altLang="en-US" sz="2400" b="1" dirty="0">
                <a:solidFill>
                  <a:schemeClr val="bg1"/>
                </a:solidFill>
                <a:cs typeface="+mn-ea"/>
                <a:sym typeface="+mn-lt"/>
              </a:rPr>
              <a:t>理财方法随大流</a:t>
            </a:r>
            <a:endParaRPr lang="en-US" altLang="zh-CN" sz="2400" b="1" dirty="0">
              <a:solidFill>
                <a:schemeClr val="bg1"/>
              </a:solidFill>
              <a:cs typeface="+mn-ea"/>
              <a:sym typeface="+mn-lt"/>
            </a:endParaRPr>
          </a:p>
        </p:txBody>
      </p:sp>
      <p:sp>
        <p:nvSpPr>
          <p:cNvPr id="45" name="矩形 44"/>
          <p:cNvSpPr/>
          <p:nvPr/>
        </p:nvSpPr>
        <p:spPr>
          <a:xfrm>
            <a:off x="1826133" y="4521084"/>
            <a:ext cx="1620957" cy="534634"/>
          </a:xfrm>
          <a:prstGeom prst="rect">
            <a:avLst/>
          </a:prstGeom>
        </p:spPr>
        <p:txBody>
          <a:bodyPr wrap="none">
            <a:spAutoFit/>
          </a:bodyPr>
          <a:lstStyle/>
          <a:p>
            <a:pPr algn="ctr" eaLnBrk="0" hangingPunct="0">
              <a:lnSpc>
                <a:spcPct val="130000"/>
              </a:lnSpc>
            </a:pPr>
            <a:r>
              <a:rPr lang="zh-CN" altLang="en-US" sz="2400" b="1" dirty="0">
                <a:solidFill>
                  <a:schemeClr val="bg1"/>
                </a:solidFill>
                <a:cs typeface="+mn-ea"/>
                <a:sym typeface="+mn-lt"/>
              </a:rPr>
              <a:t>理财</a:t>
            </a:r>
            <a:r>
              <a:rPr lang="en-US" altLang="zh-CN" sz="2400" b="1" dirty="0">
                <a:solidFill>
                  <a:schemeClr val="bg1"/>
                </a:solidFill>
                <a:cs typeface="+mn-ea"/>
                <a:sym typeface="+mn-lt"/>
              </a:rPr>
              <a:t>=</a:t>
            </a:r>
            <a:r>
              <a:rPr lang="zh-CN" altLang="en-US" sz="2400" b="1" dirty="0">
                <a:solidFill>
                  <a:schemeClr val="bg1"/>
                </a:solidFill>
                <a:cs typeface="+mn-ea"/>
                <a:sym typeface="+mn-lt"/>
              </a:rPr>
              <a:t>投资</a:t>
            </a:r>
            <a:endParaRPr lang="en-US" altLang="zh-CN" sz="2400" b="1" dirty="0">
              <a:solidFill>
                <a:schemeClr val="bg1"/>
              </a:solidFill>
              <a:cs typeface="+mn-ea"/>
              <a:sym typeface="+mn-lt"/>
            </a:endParaRPr>
          </a:p>
        </p:txBody>
      </p:sp>
      <p:sp>
        <p:nvSpPr>
          <p:cNvPr id="46" name="矩形 45"/>
          <p:cNvSpPr/>
          <p:nvPr/>
        </p:nvSpPr>
        <p:spPr>
          <a:xfrm>
            <a:off x="8571823" y="4521084"/>
            <a:ext cx="2339102" cy="534634"/>
          </a:xfrm>
          <a:prstGeom prst="rect">
            <a:avLst/>
          </a:prstGeom>
        </p:spPr>
        <p:txBody>
          <a:bodyPr wrap="none">
            <a:spAutoFit/>
          </a:bodyPr>
          <a:lstStyle/>
          <a:p>
            <a:pPr algn="ctr" eaLnBrk="0" hangingPunct="0">
              <a:lnSpc>
                <a:spcPct val="130000"/>
              </a:lnSpc>
            </a:pPr>
            <a:r>
              <a:rPr lang="zh-CN" altLang="en-US" sz="2400" b="1" dirty="0">
                <a:solidFill>
                  <a:schemeClr val="bg1"/>
                </a:solidFill>
                <a:cs typeface="+mn-ea"/>
                <a:sym typeface="+mn-lt"/>
              </a:rPr>
              <a:t>没有合理的预期</a:t>
            </a:r>
            <a:endParaRPr lang="en-US" altLang="zh-CN" sz="2400" b="1" dirty="0">
              <a:solidFill>
                <a:schemeClr val="bg1"/>
              </a:solidFill>
              <a:cs typeface="+mn-ea"/>
              <a:sym typeface="+mn-lt"/>
            </a:endParaRPr>
          </a:p>
        </p:txBody>
      </p:sp>
      <p:sp>
        <p:nvSpPr>
          <p:cNvPr id="6" name="文本框 5"/>
          <p:cNvSpPr txBox="1"/>
          <p:nvPr/>
        </p:nvSpPr>
        <p:spPr>
          <a:xfrm>
            <a:off x="635000" y="635000"/>
            <a:ext cx="10960100" cy="5015865"/>
          </a:xfrm>
          <a:prstGeom prst="rect">
            <a:avLst/>
          </a:prstGeom>
          <a:noFill/>
        </p:spPr>
        <p:txBody>
          <a:bodyPr wrap="square" rtlCol="0">
            <a:spAutoFit/>
          </a:bodyPr>
          <a:p>
            <a:r>
              <a:rPr lang="zh-CN" altLang="en-US" sz="3200">
                <a:solidFill>
                  <a:schemeClr val="accent6"/>
                </a:solidFill>
              </a:rPr>
              <a:t>1. Diversification: Mutual funds invest in a variety of assets, such as stocks and bonds, effectively reducing risk.</a:t>
            </a:r>
            <a:endParaRPr lang="zh-CN" altLang="en-US" sz="3200">
              <a:solidFill>
                <a:schemeClr val="accent6"/>
              </a:solidFill>
            </a:endParaRPr>
          </a:p>
          <a:p>
            <a:r>
              <a:rPr lang="zh-CN" altLang="en-US" sz="3200">
                <a:solidFill>
                  <a:schemeClr val="accent6"/>
                </a:solidFill>
              </a:rPr>
              <a:t>2. Professional management: Mutual funds are managed by professional fund managers, making wiser investment decisions.</a:t>
            </a:r>
            <a:endParaRPr lang="zh-CN" altLang="en-US" sz="3200">
              <a:solidFill>
                <a:schemeClr val="accent6"/>
              </a:solidFill>
            </a:endParaRPr>
          </a:p>
          <a:p>
            <a:r>
              <a:rPr lang="zh-CN" altLang="en-US" sz="3200">
                <a:solidFill>
                  <a:schemeClr val="accent6"/>
                </a:solidFill>
              </a:rPr>
              <a:t>3. Convenience: Mutual funds are a simple and convenient way to invest, suitable for investors of all levels.</a:t>
            </a:r>
            <a:endParaRPr lang="zh-CN" altLang="en-US" sz="3200">
              <a:solidFill>
                <a:schemeClr val="accent6"/>
              </a:solidFill>
            </a:endParaRPr>
          </a:p>
          <a:p>
            <a:r>
              <a:rPr lang="zh-CN" altLang="en-US" sz="3200">
                <a:solidFill>
                  <a:schemeClr val="accent6"/>
                </a:solidFill>
              </a:rPr>
              <a:t>4. Potential for higher returns: Mutual funds have the opportunity to achieve higher returns than single investments.</a:t>
            </a:r>
            <a:endParaRPr lang="zh-CN" altLang="en-US" sz="3200">
              <a:solidFill>
                <a:schemeClr val="accent6"/>
              </a:solidFill>
            </a:endParaRPr>
          </a:p>
          <a:p>
            <a:endParaRPr lang="zh-CN" altLang="en-US" sz="3200">
              <a:solidFill>
                <a:schemeClr val="accent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3298937"/>
            <a:ext cx="4524277" cy="3559065"/>
          </a:xfrm>
          <a:custGeom>
            <a:avLst/>
            <a:gdLst>
              <a:gd name="connsiteX0" fmla="*/ 937566 w 3393208"/>
              <a:gd name="connsiteY0" fmla="*/ 661 h 2669299"/>
              <a:gd name="connsiteX1" fmla="*/ 2623352 w 3393208"/>
              <a:gd name="connsiteY1" fmla="*/ 2669299 h 2669299"/>
              <a:gd name="connsiteX2" fmla="*/ 361950 w 3393208"/>
              <a:gd name="connsiteY2" fmla="*/ 2669299 h 2669299"/>
              <a:gd name="connsiteX3" fmla="*/ 0 w 3393208"/>
              <a:gd name="connsiteY3" fmla="*/ 2297824 h 2669299"/>
              <a:gd name="connsiteX4" fmla="*/ 0 w 3393208"/>
              <a:gd name="connsiteY4" fmla="*/ 715102 h 2669299"/>
              <a:gd name="connsiteX5" fmla="*/ 937566 w 3393208"/>
              <a:gd name="connsiteY5" fmla="*/ 661 h 266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3208" h="2669299">
                <a:moveTo>
                  <a:pt x="937566" y="661"/>
                </a:moveTo>
                <a:cubicBezTo>
                  <a:pt x="2358638" y="45371"/>
                  <a:pt x="4579180" y="2345594"/>
                  <a:pt x="2623352" y="2669299"/>
                </a:cubicBezTo>
                <a:lnTo>
                  <a:pt x="361950" y="2669299"/>
                </a:lnTo>
                <a:lnTo>
                  <a:pt x="0" y="2297824"/>
                </a:lnTo>
                <a:lnTo>
                  <a:pt x="0" y="715102"/>
                </a:lnTo>
                <a:cubicBezTo>
                  <a:pt x="142442" y="184652"/>
                  <a:pt x="502544" y="-13027"/>
                  <a:pt x="937566" y="661"/>
                </a:cubicBezTo>
                <a:close/>
              </a:path>
            </a:pathLst>
          </a:custGeom>
          <a:solidFill>
            <a:srgbClr val="82AD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5" name="任意多边形: 形状 4"/>
          <p:cNvSpPr/>
          <p:nvPr/>
        </p:nvSpPr>
        <p:spPr>
          <a:xfrm flipH="1" flipV="1">
            <a:off x="5825397" y="1"/>
            <a:ext cx="6366603" cy="3589908"/>
          </a:xfrm>
          <a:custGeom>
            <a:avLst/>
            <a:gdLst>
              <a:gd name="connsiteX0" fmla="*/ 4562475 w 4774952"/>
              <a:gd name="connsiteY0" fmla="*/ 2692431 h 2692431"/>
              <a:gd name="connsiteX1" fmla="*/ 0 w 4774952"/>
              <a:gd name="connsiteY1" fmla="*/ 2692431 h 2692431"/>
              <a:gd name="connsiteX2" fmla="*/ 0 w 4774952"/>
              <a:gd name="connsiteY2" fmla="*/ 101631 h 2692431"/>
              <a:gd name="connsiteX3" fmla="*/ 4562475 w 4774952"/>
              <a:gd name="connsiteY3" fmla="*/ 2692431 h 2692431"/>
            </a:gdLst>
            <a:ahLst/>
            <a:cxnLst>
              <a:cxn ang="0">
                <a:pos x="connsiteX0" y="connsiteY0"/>
              </a:cxn>
              <a:cxn ang="0">
                <a:pos x="connsiteX1" y="connsiteY1"/>
              </a:cxn>
              <a:cxn ang="0">
                <a:pos x="connsiteX2" y="connsiteY2"/>
              </a:cxn>
              <a:cxn ang="0">
                <a:pos x="connsiteX3" y="connsiteY3"/>
              </a:cxn>
            </a:cxnLst>
            <a:rect l="l" t="t" r="r" b="b"/>
            <a:pathLst>
              <a:path w="4774952" h="2692431">
                <a:moveTo>
                  <a:pt x="4562475" y="2692431"/>
                </a:moveTo>
                <a:lnTo>
                  <a:pt x="0" y="2692431"/>
                </a:lnTo>
                <a:lnTo>
                  <a:pt x="0" y="101631"/>
                </a:lnTo>
                <a:cubicBezTo>
                  <a:pt x="2063750" y="-444469"/>
                  <a:pt x="5689599" y="1324006"/>
                  <a:pt x="4562475" y="2692431"/>
                </a:cubicBezTo>
                <a:close/>
              </a:path>
            </a:pathLst>
          </a:custGeom>
          <a:solidFill>
            <a:srgbClr val="EEDB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6" name="모서리가 둥근 직사각형 4"/>
          <p:cNvSpPr/>
          <p:nvPr/>
        </p:nvSpPr>
        <p:spPr>
          <a:xfrm>
            <a:off x="381000" y="546101"/>
            <a:ext cx="11366500" cy="6007100"/>
          </a:xfrm>
          <a:prstGeom prst="roundRect">
            <a:avLst>
              <a:gd name="adj" fmla="val 3115"/>
            </a:avLst>
          </a:prstGeom>
          <a:solidFill>
            <a:schemeClr val="bg1"/>
          </a:solidFill>
          <a:ln w="28575">
            <a:solidFill>
              <a:srgbClr val="5E9D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3014" y="1612806"/>
            <a:ext cx="3636380" cy="3632388"/>
          </a:xfrm>
          <a:prstGeom prst="rect">
            <a:avLst/>
          </a:prstGeom>
        </p:spPr>
      </p:pic>
      <p:grpSp>
        <p:nvGrpSpPr>
          <p:cNvPr id="27" name="组合 26"/>
          <p:cNvGrpSpPr/>
          <p:nvPr/>
        </p:nvGrpSpPr>
        <p:grpSpPr>
          <a:xfrm>
            <a:off x="6064250" y="2546661"/>
            <a:ext cx="5678623" cy="1469896"/>
            <a:chOff x="6064250" y="2220687"/>
            <a:chExt cx="5678623" cy="1469896"/>
          </a:xfrm>
        </p:grpSpPr>
        <p:grpSp>
          <p:nvGrpSpPr>
            <p:cNvPr id="7" name="组合 6"/>
            <p:cNvGrpSpPr/>
            <p:nvPr/>
          </p:nvGrpSpPr>
          <p:grpSpPr>
            <a:xfrm>
              <a:off x="6064250" y="2953150"/>
              <a:ext cx="5678623" cy="737433"/>
              <a:chOff x="6095999" y="2906996"/>
              <a:chExt cx="5678623" cy="737433"/>
            </a:xfrm>
          </p:grpSpPr>
          <p:sp>
            <p:nvSpPr>
              <p:cNvPr id="24" name="TextBox 7"/>
              <p:cNvSpPr>
                <a:spLocks noChangeArrowheads="1"/>
              </p:cNvSpPr>
              <p:nvPr/>
            </p:nvSpPr>
            <p:spPr bwMode="auto">
              <a:xfrm>
                <a:off x="6095999" y="2906996"/>
                <a:ext cx="5678623" cy="6769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4400" dirty="0">
                    <a:solidFill>
                      <a:schemeClr val="tx1">
                        <a:lumMod val="75000"/>
                        <a:lumOff val="25000"/>
                      </a:schemeClr>
                    </a:solidFill>
                    <a:latin typeface="汉仪铁线黑-65简" panose="00020600040101010101" pitchFamily="18" charset="-122"/>
                    <a:ea typeface="汉仪铁线黑-65简" panose="00020600040101010101" pitchFamily="18" charset="-122"/>
                  </a:rPr>
                  <a:t>Related Knowledge</a:t>
                </a:r>
                <a:endParaRPr lang="en-US" altLang="zh-CN" sz="44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cxnSp>
            <p:nvCxnSpPr>
              <p:cNvPr id="25" name="直接连接符 24"/>
              <p:cNvCxnSpPr/>
              <p:nvPr/>
            </p:nvCxnSpPr>
            <p:spPr>
              <a:xfrm>
                <a:off x="6096000" y="3644429"/>
                <a:ext cx="428455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矩形: 圆角 9"/>
            <p:cNvSpPr/>
            <p:nvPr/>
          </p:nvSpPr>
          <p:spPr>
            <a:xfrm>
              <a:off x="6096000" y="2220687"/>
              <a:ext cx="2220685" cy="562216"/>
            </a:xfrm>
            <a:prstGeom prst="roundRect">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7"/>
            <p:cNvSpPr>
              <a:spLocks noChangeArrowheads="1"/>
            </p:cNvSpPr>
            <p:nvPr/>
          </p:nvSpPr>
          <p:spPr bwMode="auto">
            <a:xfrm>
              <a:off x="6367281" y="2286352"/>
              <a:ext cx="1678123"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2800" dirty="0">
                  <a:solidFill>
                    <a:schemeClr val="bg1"/>
                  </a:solidFill>
                  <a:latin typeface="汉仪铁线黑-65简" panose="00020600040101010101" pitchFamily="18" charset="-122"/>
                  <a:ea typeface="汉仪铁线黑-65简" panose="00020600040101010101" pitchFamily="18" charset="-122"/>
                </a:rPr>
                <a:t>PART.03</a:t>
              </a:r>
              <a:endParaRPr lang="zh-CN" altLang="en-US" sz="2800" dirty="0">
                <a:solidFill>
                  <a:schemeClr val="bg1"/>
                </a:solidFill>
                <a:latin typeface="汉仪铁线黑-65简" panose="00020600040101010101" pitchFamily="18" charset="-122"/>
                <a:ea typeface="汉仪铁线黑-65简" panose="00020600040101010101" pitchFamily="18"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a:spLocks noChangeArrowheads="1"/>
          </p:cNvSpPr>
          <p:nvPr/>
        </p:nvSpPr>
        <p:spPr bwMode="auto">
          <a:xfrm>
            <a:off x="698362" y="704475"/>
            <a:ext cx="2568713" cy="30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000" dirty="0">
                <a:solidFill>
                  <a:schemeClr val="tx1">
                    <a:lumMod val="75000"/>
                    <a:lumOff val="25000"/>
                  </a:schemeClr>
                </a:solidFill>
                <a:latin typeface="汉仪铁线黑-65简" panose="00020600040101010101" pitchFamily="18" charset="-122"/>
                <a:ea typeface="汉仪铁线黑-65简" panose="00020600040101010101" pitchFamily="18" charset="-122"/>
              </a:rPr>
              <a:t>3.1</a:t>
            </a:r>
            <a:r>
              <a:rPr lang="en-US" altLang="zh-CN" sz="2000" dirty="0">
                <a:solidFill>
                  <a:schemeClr val="tx1">
                    <a:lumMod val="75000"/>
                    <a:lumOff val="25000"/>
                  </a:schemeClr>
                </a:solidFill>
                <a:latin typeface="汉仪铁线黑-65简" panose="00020600040101010101" pitchFamily="18" charset="-122"/>
                <a:ea typeface="汉仪铁线黑-65简" panose="00020600040101010101" pitchFamily="18" charset="-122"/>
              </a:rPr>
              <a:t> The Type of Fund</a:t>
            </a:r>
            <a:endParaRPr lang="en-US" altLang="zh-CN" sz="20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sp>
        <p:nvSpPr>
          <p:cNvPr id="5" name="文本框 4"/>
          <p:cNvSpPr txBox="1"/>
          <p:nvPr/>
        </p:nvSpPr>
        <p:spPr>
          <a:xfrm>
            <a:off x="762000" y="1384300"/>
            <a:ext cx="10674350" cy="1568450"/>
          </a:xfrm>
          <a:prstGeom prst="rect">
            <a:avLst/>
          </a:prstGeom>
          <a:noFill/>
        </p:spPr>
        <p:txBody>
          <a:bodyPr wrap="square" rtlCol="0">
            <a:spAutoFit/>
          </a:bodyPr>
          <a:p>
            <a:r>
              <a:rPr lang="en-US" altLang="zh-CN" sz="2400" b="1">
                <a:solidFill>
                  <a:srgbClr val="FF0000"/>
                </a:solidFill>
              </a:rPr>
              <a:t>Money Market Fund</a:t>
            </a:r>
            <a:r>
              <a:rPr lang="en-US" altLang="zh-CN" sz="2400">
                <a:solidFill>
                  <a:srgbClr val="FF0000"/>
                </a:solidFill>
              </a:rPr>
              <a:t>:The returns of money market funds are usually displayed in terms of ten thousand shares, and their graphs show the yield. The profit principle of money market funds is "interest", which makes them more stable, but the returns are usually the lowest.</a:t>
            </a:r>
            <a:endParaRPr lang="en-US" altLang="zh-CN" sz="2400">
              <a:solidFill>
                <a:srgbClr val="FF0000"/>
              </a:solidFill>
            </a:endParaRPr>
          </a:p>
        </p:txBody>
      </p:sp>
      <p:sp>
        <p:nvSpPr>
          <p:cNvPr id="14" name="文本框 13"/>
          <p:cNvSpPr txBox="1"/>
          <p:nvPr/>
        </p:nvSpPr>
        <p:spPr>
          <a:xfrm>
            <a:off x="800735" y="3067050"/>
            <a:ext cx="10019665" cy="2676525"/>
          </a:xfrm>
          <a:prstGeom prst="rect">
            <a:avLst/>
          </a:prstGeom>
          <a:noFill/>
        </p:spPr>
        <p:txBody>
          <a:bodyPr wrap="square" rtlCol="0">
            <a:spAutoFit/>
          </a:bodyPr>
          <a:p>
            <a:r>
              <a:rPr lang="en-US" altLang="zh-CN" sz="2400" b="1">
                <a:solidFill>
                  <a:srgbClr val="FF0000"/>
                </a:solidFill>
              </a:rPr>
              <a:t>Bond Funds</a:t>
            </a:r>
            <a:r>
              <a:rPr lang="en-US" altLang="zh-CN"/>
              <a:t>:</a:t>
            </a:r>
            <a:r>
              <a:rPr lang="en-US" altLang="zh-CN" sz="2400">
                <a:solidFill>
                  <a:srgbClr val="FF0000"/>
                </a:solidFill>
              </a:rPr>
              <a:t>The returns of bond funds are usually displayed in terms of the fund's market value, and their graphs show the changes in market value. The profit principle of bond funds is also "interest", but we usually pay more attention to the changes in the fund's net value, because the share is fixed, and the change in net value determines the return. Therefore, it is more stable and has a higher return, making it a good choice for fund beginners.</a:t>
            </a:r>
            <a:endParaRPr lang="en-US" altLang="zh-CN" sz="24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flipV="1">
            <a:off x="5825397" y="1"/>
            <a:ext cx="6366603" cy="3589908"/>
          </a:xfrm>
          <a:custGeom>
            <a:avLst/>
            <a:gdLst>
              <a:gd name="connsiteX0" fmla="*/ 4562475 w 4774952"/>
              <a:gd name="connsiteY0" fmla="*/ 2692431 h 2692431"/>
              <a:gd name="connsiteX1" fmla="*/ 0 w 4774952"/>
              <a:gd name="connsiteY1" fmla="*/ 2692431 h 2692431"/>
              <a:gd name="connsiteX2" fmla="*/ 0 w 4774952"/>
              <a:gd name="connsiteY2" fmla="*/ 101631 h 2692431"/>
              <a:gd name="connsiteX3" fmla="*/ 4562475 w 4774952"/>
              <a:gd name="connsiteY3" fmla="*/ 2692431 h 2692431"/>
            </a:gdLst>
            <a:ahLst/>
            <a:cxnLst>
              <a:cxn ang="0">
                <a:pos x="connsiteX0" y="connsiteY0"/>
              </a:cxn>
              <a:cxn ang="0">
                <a:pos x="connsiteX1" y="connsiteY1"/>
              </a:cxn>
              <a:cxn ang="0">
                <a:pos x="connsiteX2" y="connsiteY2"/>
              </a:cxn>
              <a:cxn ang="0">
                <a:pos x="connsiteX3" y="connsiteY3"/>
              </a:cxn>
            </a:cxnLst>
            <a:rect l="l" t="t" r="r" b="b"/>
            <a:pathLst>
              <a:path w="4774952" h="2692431">
                <a:moveTo>
                  <a:pt x="4562475" y="2692431"/>
                </a:moveTo>
                <a:lnTo>
                  <a:pt x="0" y="2692431"/>
                </a:lnTo>
                <a:lnTo>
                  <a:pt x="0" y="101631"/>
                </a:lnTo>
                <a:cubicBezTo>
                  <a:pt x="2063750" y="-444469"/>
                  <a:pt x="5689599" y="1324006"/>
                  <a:pt x="4562475" y="2692431"/>
                </a:cubicBezTo>
                <a:close/>
              </a:path>
            </a:pathLst>
          </a:custGeom>
          <a:solidFill>
            <a:srgbClr val="EEDB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6" name="文本"/>
          <p:cNvSpPr/>
          <p:nvPr/>
        </p:nvSpPr>
        <p:spPr>
          <a:xfrm>
            <a:off x="381000" y="546101"/>
            <a:ext cx="11366500" cy="6007100"/>
          </a:xfrm>
          <a:prstGeom prst="roundRect">
            <a:avLst>
              <a:gd name="adj" fmla="val 3115"/>
            </a:avLst>
          </a:prstGeom>
          <a:solidFill>
            <a:schemeClr val="bg1"/>
          </a:solidFill>
          <a:ln w="28575">
            <a:solidFill>
              <a:srgbClr val="5E9D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grpSp>
        <p:nvGrpSpPr>
          <p:cNvPr id="10" name="组合 9"/>
          <p:cNvGrpSpPr/>
          <p:nvPr/>
        </p:nvGrpSpPr>
        <p:grpSpPr>
          <a:xfrm>
            <a:off x="6096000" y="1306612"/>
            <a:ext cx="4272758" cy="3264903"/>
            <a:chOff x="6242784" y="1306612"/>
            <a:chExt cx="4272758" cy="3264903"/>
          </a:xfrm>
        </p:grpSpPr>
        <p:grpSp>
          <p:nvGrpSpPr>
            <p:cNvPr id="16" name="组合 15"/>
            <p:cNvGrpSpPr/>
            <p:nvPr/>
          </p:nvGrpSpPr>
          <p:grpSpPr>
            <a:xfrm>
              <a:off x="6242784" y="1306612"/>
              <a:ext cx="4272758" cy="953135"/>
              <a:chOff x="6700042" y="1785832"/>
              <a:chExt cx="4272758" cy="953135"/>
            </a:xfrm>
          </p:grpSpPr>
          <p:sp>
            <p:nvSpPr>
              <p:cNvPr id="23" name="文本框 22"/>
              <p:cNvSpPr txBox="1"/>
              <p:nvPr/>
            </p:nvSpPr>
            <p:spPr>
              <a:xfrm>
                <a:off x="7530837" y="1785832"/>
                <a:ext cx="3441963" cy="953135"/>
              </a:xfrm>
              <a:prstGeom prst="rect">
                <a:avLst/>
              </a:prstGeom>
              <a:noFill/>
            </p:spPr>
            <p:txBody>
              <a:bodyPr wrap="square" rtlCol="0">
                <a:spAutoFit/>
              </a:bodyPr>
              <a:lstStyle/>
              <a:p>
                <a:r>
                  <a:rPr lang="en-US" altLang="zh-CN" sz="2800" dirty="0">
                    <a:solidFill>
                      <a:schemeClr val="tx1">
                        <a:lumMod val="75000"/>
                        <a:lumOff val="25000"/>
                      </a:schemeClr>
                    </a:solidFill>
                    <a:latin typeface="汉仪铁线黑-65简" panose="00020600040101010101" pitchFamily="18" charset="-122"/>
                    <a:ea typeface="汉仪铁线黑-65简" panose="00020600040101010101" pitchFamily="18" charset="-122"/>
                  </a:rPr>
                  <a:t>What’s Wealth Management ?</a:t>
                </a:r>
                <a:endParaRPr lang="en-US" altLang="zh-CN" sz="28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grpSp>
            <p:nvGrpSpPr>
              <p:cNvPr id="20" name="组合 19"/>
              <p:cNvGrpSpPr/>
              <p:nvPr/>
            </p:nvGrpSpPr>
            <p:grpSpPr>
              <a:xfrm>
                <a:off x="6700042" y="1826297"/>
                <a:ext cx="615554" cy="615554"/>
                <a:chOff x="1738737" y="2530375"/>
                <a:chExt cx="615554" cy="615554"/>
              </a:xfrm>
            </p:grpSpPr>
            <p:sp>
              <p:nvSpPr>
                <p:cNvPr id="21" name="椭圆 20"/>
                <p:cNvSpPr/>
                <p:nvPr/>
              </p:nvSpPr>
              <p:spPr>
                <a:xfrm>
                  <a:off x="1738737" y="2530375"/>
                  <a:ext cx="615554" cy="615554"/>
                </a:xfrm>
                <a:prstGeom prst="ellipse">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nvSpPr>
              <p:spPr>
                <a:xfrm>
                  <a:off x="1807028" y="2653486"/>
                  <a:ext cx="478972" cy="369332"/>
                </a:xfrm>
                <a:prstGeom prst="rect">
                  <a:avLst/>
                </a:prstGeom>
                <a:noFill/>
              </p:spPr>
              <p:txBody>
                <a:bodyPr wrap="square" rtlCol="0">
                  <a:spAutoFit/>
                </a:bodyPr>
                <a:lstStyle/>
                <a:p>
                  <a:pPr algn="ctr"/>
                  <a:r>
                    <a:rPr lang="en-US" altLang="zh-CN" b="1" dirty="0">
                      <a:solidFill>
                        <a:schemeClr val="bg1"/>
                      </a:solidFill>
                      <a:latin typeface="汉仪君黑-45W" panose="00020600040101010101" pitchFamily="18" charset="-122"/>
                      <a:ea typeface="汉仪君黑-45W" panose="00020600040101010101" pitchFamily="18" charset="-122"/>
                    </a:rPr>
                    <a:t>01</a:t>
                  </a:r>
                  <a:endParaRPr lang="zh-CN" altLang="en-US" b="1" dirty="0">
                    <a:solidFill>
                      <a:schemeClr val="bg1"/>
                    </a:solidFill>
                    <a:latin typeface="汉仪君黑-45W" panose="00020600040101010101" pitchFamily="18" charset="-122"/>
                    <a:ea typeface="汉仪君黑-45W" panose="00020600040101010101" pitchFamily="18" charset="-122"/>
                  </a:endParaRPr>
                </a:p>
              </p:txBody>
            </p:sp>
          </p:grpSp>
        </p:grpSp>
        <p:grpSp>
          <p:nvGrpSpPr>
            <p:cNvPr id="25" name="组合 24"/>
            <p:cNvGrpSpPr/>
            <p:nvPr/>
          </p:nvGrpSpPr>
          <p:grpSpPr>
            <a:xfrm>
              <a:off x="6242784" y="2611054"/>
              <a:ext cx="4272758" cy="656019"/>
              <a:chOff x="6700042" y="1785832"/>
              <a:chExt cx="4272758" cy="656019"/>
            </a:xfrm>
          </p:grpSpPr>
          <p:sp>
            <p:nvSpPr>
              <p:cNvPr id="30" name="文本框 29"/>
              <p:cNvSpPr txBox="1"/>
              <p:nvPr/>
            </p:nvSpPr>
            <p:spPr>
              <a:xfrm>
                <a:off x="7530837" y="1785832"/>
                <a:ext cx="3441963" cy="521970"/>
              </a:xfrm>
              <a:prstGeom prst="rect">
                <a:avLst/>
              </a:prstGeom>
              <a:noFill/>
            </p:spPr>
            <p:txBody>
              <a:bodyPr wrap="square" rtlCol="0">
                <a:spAutoFit/>
              </a:bodyPr>
              <a:lstStyle/>
              <a:p>
                <a:r>
                  <a:rPr lang="en-US" altLang="zh-CN" sz="2800" dirty="0">
                    <a:solidFill>
                      <a:schemeClr val="tx1">
                        <a:lumMod val="75000"/>
                        <a:lumOff val="25000"/>
                      </a:schemeClr>
                    </a:solidFill>
                    <a:latin typeface="汉仪铁线黑-65简" panose="00020600040101010101" pitchFamily="18" charset="-122"/>
                    <a:ea typeface="汉仪铁线黑-65简" panose="00020600040101010101" pitchFamily="18" charset="-122"/>
                  </a:rPr>
                  <a:t>Why Manage it ?</a:t>
                </a:r>
                <a:endParaRPr lang="en-US" altLang="zh-CN" sz="28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grpSp>
            <p:nvGrpSpPr>
              <p:cNvPr id="27" name="组合 26"/>
              <p:cNvGrpSpPr/>
              <p:nvPr/>
            </p:nvGrpSpPr>
            <p:grpSpPr>
              <a:xfrm>
                <a:off x="6700042" y="1826297"/>
                <a:ext cx="615554" cy="615554"/>
                <a:chOff x="1738737" y="2530375"/>
                <a:chExt cx="615554" cy="615554"/>
              </a:xfrm>
            </p:grpSpPr>
            <p:sp>
              <p:nvSpPr>
                <p:cNvPr id="28" name="椭圆 27"/>
                <p:cNvSpPr/>
                <p:nvPr/>
              </p:nvSpPr>
              <p:spPr>
                <a:xfrm>
                  <a:off x="1738737" y="2530375"/>
                  <a:ext cx="615554" cy="615554"/>
                </a:xfrm>
                <a:prstGeom prst="ellipse">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807028" y="2653486"/>
                  <a:ext cx="478972" cy="369332"/>
                </a:xfrm>
                <a:prstGeom prst="rect">
                  <a:avLst/>
                </a:prstGeom>
                <a:noFill/>
              </p:spPr>
              <p:txBody>
                <a:bodyPr wrap="square" rtlCol="0">
                  <a:spAutoFit/>
                </a:bodyPr>
                <a:lstStyle/>
                <a:p>
                  <a:pPr algn="ctr"/>
                  <a:r>
                    <a:rPr lang="en-US" altLang="zh-CN" b="1" dirty="0">
                      <a:solidFill>
                        <a:schemeClr val="bg1"/>
                      </a:solidFill>
                      <a:latin typeface="汉仪君黑-45W" panose="00020600040101010101" pitchFamily="18" charset="-122"/>
                      <a:ea typeface="汉仪君黑-45W" panose="00020600040101010101" pitchFamily="18" charset="-122"/>
                    </a:rPr>
                    <a:t>02</a:t>
                  </a:r>
                  <a:endParaRPr lang="zh-CN" altLang="en-US" b="1" dirty="0">
                    <a:solidFill>
                      <a:schemeClr val="bg1"/>
                    </a:solidFill>
                    <a:latin typeface="汉仪君黑-45W" panose="00020600040101010101" pitchFamily="18" charset="-122"/>
                    <a:ea typeface="汉仪君黑-45W" panose="00020600040101010101" pitchFamily="18" charset="-122"/>
                  </a:endParaRPr>
                </a:p>
              </p:txBody>
            </p:sp>
          </p:grpSp>
        </p:grpSp>
        <p:grpSp>
          <p:nvGrpSpPr>
            <p:cNvPr id="32" name="组合 31"/>
            <p:cNvGrpSpPr/>
            <p:nvPr/>
          </p:nvGrpSpPr>
          <p:grpSpPr>
            <a:xfrm>
              <a:off x="6242784" y="3915496"/>
              <a:ext cx="4272758" cy="656019"/>
              <a:chOff x="6700042" y="1785832"/>
              <a:chExt cx="4272758" cy="656019"/>
            </a:xfrm>
          </p:grpSpPr>
          <p:sp>
            <p:nvSpPr>
              <p:cNvPr id="37" name="文本框 36"/>
              <p:cNvSpPr txBox="1"/>
              <p:nvPr/>
            </p:nvSpPr>
            <p:spPr>
              <a:xfrm>
                <a:off x="7530837" y="1785832"/>
                <a:ext cx="3441963" cy="521970"/>
              </a:xfrm>
              <a:prstGeom prst="rect">
                <a:avLst/>
              </a:prstGeom>
              <a:noFill/>
            </p:spPr>
            <p:txBody>
              <a:bodyPr wrap="square" rtlCol="0">
                <a:spAutoFit/>
              </a:bodyPr>
              <a:lstStyle/>
              <a:p>
                <a:r>
                  <a:rPr lang="en-US" altLang="zh-CN" sz="2800" dirty="0">
                    <a:solidFill>
                      <a:schemeClr val="tx1">
                        <a:lumMod val="75000"/>
                        <a:lumOff val="25000"/>
                      </a:schemeClr>
                    </a:solidFill>
                    <a:latin typeface="汉仪铁线黑-65简" panose="00020600040101010101" pitchFamily="18" charset="-122"/>
                    <a:ea typeface="汉仪铁线黑-65简" panose="00020600040101010101" pitchFamily="18" charset="-122"/>
                  </a:rPr>
                  <a:t>Sub-Sections</a:t>
                </a:r>
                <a:endParaRPr lang="en-US" altLang="zh-CN" sz="28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grpSp>
            <p:nvGrpSpPr>
              <p:cNvPr id="34" name="组合 33"/>
              <p:cNvGrpSpPr/>
              <p:nvPr/>
            </p:nvGrpSpPr>
            <p:grpSpPr>
              <a:xfrm>
                <a:off x="6700042" y="1826297"/>
                <a:ext cx="615554" cy="615554"/>
                <a:chOff x="1738737" y="2530375"/>
                <a:chExt cx="615554" cy="615554"/>
              </a:xfrm>
            </p:grpSpPr>
            <p:sp>
              <p:nvSpPr>
                <p:cNvPr id="35" name="椭圆 34"/>
                <p:cNvSpPr/>
                <p:nvPr/>
              </p:nvSpPr>
              <p:spPr>
                <a:xfrm>
                  <a:off x="1738737" y="2530375"/>
                  <a:ext cx="615554" cy="615554"/>
                </a:xfrm>
                <a:prstGeom prst="ellipse">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p:cNvSpPr txBox="1"/>
                <p:nvPr/>
              </p:nvSpPr>
              <p:spPr>
                <a:xfrm>
                  <a:off x="1807028" y="2653486"/>
                  <a:ext cx="478972" cy="369332"/>
                </a:xfrm>
                <a:prstGeom prst="rect">
                  <a:avLst/>
                </a:prstGeom>
                <a:noFill/>
              </p:spPr>
              <p:txBody>
                <a:bodyPr wrap="square" rtlCol="0">
                  <a:spAutoFit/>
                </a:bodyPr>
                <a:lstStyle/>
                <a:p>
                  <a:pPr algn="ctr"/>
                  <a:r>
                    <a:rPr lang="en-US" altLang="zh-CN" b="1" dirty="0">
                      <a:solidFill>
                        <a:schemeClr val="bg1"/>
                      </a:solidFill>
                      <a:latin typeface="汉仪君黑-45W" panose="00020600040101010101" pitchFamily="18" charset="-122"/>
                      <a:ea typeface="汉仪君黑-45W" panose="00020600040101010101" pitchFamily="18" charset="-122"/>
                    </a:rPr>
                    <a:t>03</a:t>
                  </a:r>
                  <a:endParaRPr lang="zh-CN" altLang="en-US" b="1" dirty="0">
                    <a:solidFill>
                      <a:schemeClr val="bg1"/>
                    </a:solidFill>
                    <a:latin typeface="汉仪君黑-45W" panose="00020600040101010101" pitchFamily="18" charset="-122"/>
                    <a:ea typeface="汉仪君黑-45W" panose="00020600040101010101" pitchFamily="18" charset="-122"/>
                  </a:endParaRPr>
                </a:p>
              </p:txBody>
            </p:sp>
          </p:grpSp>
        </p:grpSp>
      </p:grpSp>
      <p:pic>
        <p:nvPicPr>
          <p:cNvPr id="17" name="图片 16"/>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071859" y="1087203"/>
            <a:ext cx="4477226" cy="444610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a:xfrm>
            <a:off x="292100" y="307975"/>
            <a:ext cx="4216400" cy="849630"/>
          </a:xfrm>
        </p:spPr>
        <p:txBody>
          <a:bodyPr wrap="square">
            <a:normAutofit fontScale="90000"/>
          </a:bodyPr>
          <a:lstStyle/>
          <a:p>
            <a:r>
              <a:rPr lang="en-US" altLang="zh-CN" dirty="0">
                <a:solidFill>
                  <a:schemeClr val="tx1">
                    <a:lumMod val="75000"/>
                    <a:lumOff val="25000"/>
                  </a:schemeClr>
                </a:solidFill>
                <a:latin typeface="汉仪铁线黑-65简" panose="00020600040101010101" pitchFamily="18" charset="-122"/>
                <a:ea typeface="汉仪铁线黑-65简" panose="00020600040101010101" pitchFamily="18" charset="-122"/>
                <a:sym typeface="+mn-ea"/>
              </a:rPr>
              <a:t>3.1 The Type of Fund</a:t>
            </a:r>
            <a:endParaRPr lang="zh-CN" altLang="en-US">
              <a:solidFill>
                <a:schemeClr val="tx1">
                  <a:lumMod val="75000"/>
                  <a:lumOff val="25000"/>
                </a:schemeClr>
              </a:solidFill>
              <a:latin typeface="+mj-ea"/>
              <a:ea typeface="+mj-ea"/>
            </a:endParaRPr>
          </a:p>
        </p:txBody>
      </p:sp>
      <p:sp>
        <p:nvSpPr>
          <p:cNvPr id="22" name="文本框 21"/>
          <p:cNvSpPr txBox="1"/>
          <p:nvPr/>
        </p:nvSpPr>
        <p:spPr>
          <a:xfrm>
            <a:off x="717550" y="1092200"/>
            <a:ext cx="10534650" cy="2306955"/>
          </a:xfrm>
          <a:prstGeom prst="rect">
            <a:avLst/>
          </a:prstGeom>
          <a:noFill/>
        </p:spPr>
        <p:txBody>
          <a:bodyPr wrap="square" rtlCol="0">
            <a:spAutoFit/>
          </a:bodyPr>
          <a:p>
            <a:r>
              <a:rPr lang="en-US" altLang="zh-CN" sz="2400" b="1">
                <a:solidFill>
                  <a:srgbClr val="FF0000"/>
                </a:solidFill>
              </a:rPr>
              <a:t>Stock Fund</a:t>
            </a:r>
            <a:r>
              <a:rPr lang="en-US" altLang="zh-CN" sz="2400">
                <a:solidFill>
                  <a:srgbClr val="FF0000"/>
                </a:solidFill>
              </a:rPr>
              <a:t>:The returns of stock funds are usually represented by the fund's market value, and their graphs show the changes in market value. The profit principle of stock funds is "buy low and sell high". Due to the uncertainty of market value changes, stock funds have greater risks. Although stock funds may bring higher returns, they are not suitable for people who are not proficient in funds to purchase.</a:t>
            </a:r>
            <a:endParaRPr lang="en-US" altLang="zh-CN" sz="2400">
              <a:solidFill>
                <a:srgbClr val="FF0000"/>
              </a:solidFill>
            </a:endParaRPr>
          </a:p>
        </p:txBody>
      </p:sp>
      <p:sp>
        <p:nvSpPr>
          <p:cNvPr id="23" name="文本框 22"/>
          <p:cNvSpPr txBox="1"/>
          <p:nvPr/>
        </p:nvSpPr>
        <p:spPr>
          <a:xfrm>
            <a:off x="812800" y="3594100"/>
            <a:ext cx="9385300" cy="2306955"/>
          </a:xfrm>
          <a:prstGeom prst="rect">
            <a:avLst/>
          </a:prstGeom>
          <a:noFill/>
        </p:spPr>
        <p:txBody>
          <a:bodyPr wrap="square" rtlCol="0">
            <a:spAutoFit/>
          </a:bodyPr>
          <a:p>
            <a:r>
              <a:rPr lang="zh-CN" altLang="en-US" sz="2400" b="1">
                <a:solidFill>
                  <a:srgbClr val="FF0000"/>
                </a:solidFill>
              </a:rPr>
              <a:t>Index </a:t>
            </a:r>
            <a:r>
              <a:rPr lang="en-US" altLang="zh-CN" sz="2400" b="1">
                <a:solidFill>
                  <a:srgbClr val="FF0000"/>
                </a:solidFill>
              </a:rPr>
              <a:t>F</a:t>
            </a:r>
            <a:r>
              <a:rPr lang="zh-CN" altLang="en-US" sz="2400" b="1">
                <a:solidFill>
                  <a:srgbClr val="FF0000"/>
                </a:solidFill>
              </a:rPr>
              <a:t>und</a:t>
            </a:r>
            <a:r>
              <a:rPr lang="en-US" altLang="zh-CN" sz="2400" b="1">
                <a:solidFill>
                  <a:srgbClr val="FF0000"/>
                </a:solidFill>
              </a:rPr>
              <a:t>:</a:t>
            </a:r>
            <a:r>
              <a:rPr lang="en-US" altLang="zh-CN" sz="2400">
                <a:solidFill>
                  <a:srgbClr val="FF0000"/>
                </a:solidFill>
              </a:rPr>
              <a:t>The returns of index funds are usually represented by the fund's market value, and their graphs show the changes in market value, which is linked to the index. The profit principle of index funds is also "buy low and sell high". Similarly, the fund has greater risks and may bring higher returns, so it is not suitable for people who are not proficient in funds to purchase.  </a:t>
            </a:r>
            <a:endParaRPr lang="en-US" altLang="zh-CN" sz="2400">
              <a:solidFill>
                <a:srgbClr val="FF0000"/>
              </a:solidFill>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3298937"/>
            <a:ext cx="4524277" cy="3559065"/>
          </a:xfrm>
          <a:custGeom>
            <a:avLst/>
            <a:gdLst>
              <a:gd name="connsiteX0" fmla="*/ 937566 w 3393208"/>
              <a:gd name="connsiteY0" fmla="*/ 661 h 2669299"/>
              <a:gd name="connsiteX1" fmla="*/ 2623352 w 3393208"/>
              <a:gd name="connsiteY1" fmla="*/ 2669299 h 2669299"/>
              <a:gd name="connsiteX2" fmla="*/ 361950 w 3393208"/>
              <a:gd name="connsiteY2" fmla="*/ 2669299 h 2669299"/>
              <a:gd name="connsiteX3" fmla="*/ 0 w 3393208"/>
              <a:gd name="connsiteY3" fmla="*/ 2297824 h 2669299"/>
              <a:gd name="connsiteX4" fmla="*/ 0 w 3393208"/>
              <a:gd name="connsiteY4" fmla="*/ 715102 h 2669299"/>
              <a:gd name="connsiteX5" fmla="*/ 937566 w 3393208"/>
              <a:gd name="connsiteY5" fmla="*/ 661 h 266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3208" h="2669299">
                <a:moveTo>
                  <a:pt x="937566" y="661"/>
                </a:moveTo>
                <a:cubicBezTo>
                  <a:pt x="2358638" y="45371"/>
                  <a:pt x="4579180" y="2345594"/>
                  <a:pt x="2623352" y="2669299"/>
                </a:cubicBezTo>
                <a:lnTo>
                  <a:pt x="361950" y="2669299"/>
                </a:lnTo>
                <a:lnTo>
                  <a:pt x="0" y="2297824"/>
                </a:lnTo>
                <a:lnTo>
                  <a:pt x="0" y="715102"/>
                </a:lnTo>
                <a:cubicBezTo>
                  <a:pt x="142442" y="184652"/>
                  <a:pt x="502544" y="-13027"/>
                  <a:pt x="937566" y="661"/>
                </a:cubicBezTo>
                <a:close/>
              </a:path>
            </a:pathLst>
          </a:custGeom>
          <a:solidFill>
            <a:srgbClr val="82AD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5" name="任意多边形: 形状 4"/>
          <p:cNvSpPr/>
          <p:nvPr/>
        </p:nvSpPr>
        <p:spPr>
          <a:xfrm flipH="1" flipV="1">
            <a:off x="5825397" y="1"/>
            <a:ext cx="6366603" cy="3589908"/>
          </a:xfrm>
          <a:custGeom>
            <a:avLst/>
            <a:gdLst>
              <a:gd name="connsiteX0" fmla="*/ 4562475 w 4774952"/>
              <a:gd name="connsiteY0" fmla="*/ 2692431 h 2692431"/>
              <a:gd name="connsiteX1" fmla="*/ 0 w 4774952"/>
              <a:gd name="connsiteY1" fmla="*/ 2692431 h 2692431"/>
              <a:gd name="connsiteX2" fmla="*/ 0 w 4774952"/>
              <a:gd name="connsiteY2" fmla="*/ 101631 h 2692431"/>
              <a:gd name="connsiteX3" fmla="*/ 4562475 w 4774952"/>
              <a:gd name="connsiteY3" fmla="*/ 2692431 h 2692431"/>
            </a:gdLst>
            <a:ahLst/>
            <a:cxnLst>
              <a:cxn ang="0">
                <a:pos x="connsiteX0" y="connsiteY0"/>
              </a:cxn>
              <a:cxn ang="0">
                <a:pos x="connsiteX1" y="connsiteY1"/>
              </a:cxn>
              <a:cxn ang="0">
                <a:pos x="connsiteX2" y="connsiteY2"/>
              </a:cxn>
              <a:cxn ang="0">
                <a:pos x="connsiteX3" y="connsiteY3"/>
              </a:cxn>
            </a:cxnLst>
            <a:rect l="l" t="t" r="r" b="b"/>
            <a:pathLst>
              <a:path w="4774952" h="2692431">
                <a:moveTo>
                  <a:pt x="4562475" y="2692431"/>
                </a:moveTo>
                <a:lnTo>
                  <a:pt x="0" y="2692431"/>
                </a:lnTo>
                <a:lnTo>
                  <a:pt x="0" y="101631"/>
                </a:lnTo>
                <a:cubicBezTo>
                  <a:pt x="2063750" y="-444469"/>
                  <a:pt x="5689599" y="1324006"/>
                  <a:pt x="4562475" y="2692431"/>
                </a:cubicBezTo>
                <a:close/>
              </a:path>
            </a:pathLst>
          </a:custGeom>
          <a:solidFill>
            <a:srgbClr val="EEDB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6" name="文本"/>
          <p:cNvSpPr/>
          <p:nvPr/>
        </p:nvSpPr>
        <p:spPr>
          <a:xfrm>
            <a:off x="381000" y="546101"/>
            <a:ext cx="11366500" cy="6007100"/>
          </a:xfrm>
          <a:prstGeom prst="roundRect">
            <a:avLst>
              <a:gd name="adj" fmla="val 3115"/>
            </a:avLst>
          </a:prstGeom>
          <a:solidFill>
            <a:schemeClr val="bg1"/>
          </a:solidFill>
          <a:ln w="28575">
            <a:solidFill>
              <a:srgbClr val="5E9D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3014" y="1612806"/>
            <a:ext cx="3636380" cy="3632388"/>
          </a:xfrm>
          <a:prstGeom prst="rect">
            <a:avLst/>
          </a:prstGeom>
        </p:spPr>
      </p:pic>
      <p:grpSp>
        <p:nvGrpSpPr>
          <p:cNvPr id="27" name="组合 26"/>
          <p:cNvGrpSpPr/>
          <p:nvPr/>
        </p:nvGrpSpPr>
        <p:grpSpPr>
          <a:xfrm>
            <a:off x="6007100" y="2299011"/>
            <a:ext cx="5678623" cy="1469896"/>
            <a:chOff x="6064250" y="2220687"/>
            <a:chExt cx="5678623" cy="1469896"/>
          </a:xfrm>
        </p:grpSpPr>
        <p:grpSp>
          <p:nvGrpSpPr>
            <p:cNvPr id="7" name="组合 6"/>
            <p:cNvGrpSpPr/>
            <p:nvPr/>
          </p:nvGrpSpPr>
          <p:grpSpPr>
            <a:xfrm>
              <a:off x="6064250" y="2953150"/>
              <a:ext cx="5678623" cy="737433"/>
              <a:chOff x="6095999" y="2906996"/>
              <a:chExt cx="5678623" cy="737433"/>
            </a:xfrm>
          </p:grpSpPr>
          <p:sp>
            <p:nvSpPr>
              <p:cNvPr id="24" name="TextBox 7"/>
              <p:cNvSpPr>
                <a:spLocks noChangeArrowheads="1"/>
              </p:cNvSpPr>
              <p:nvPr/>
            </p:nvSpPr>
            <p:spPr bwMode="auto">
              <a:xfrm>
                <a:off x="6095999" y="2906996"/>
                <a:ext cx="5678623" cy="6769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4400" dirty="0">
                    <a:solidFill>
                      <a:schemeClr val="tx1">
                        <a:lumMod val="75000"/>
                        <a:lumOff val="25000"/>
                      </a:schemeClr>
                    </a:solidFill>
                    <a:latin typeface="汉仪铁线黑-65简" panose="00020600040101010101" pitchFamily="18" charset="-122"/>
                    <a:ea typeface="汉仪铁线黑-65简" panose="00020600040101010101" pitchFamily="18" charset="-122"/>
                    <a:sym typeface="+mn-ea"/>
                  </a:rPr>
                  <a:t>pay attention to risk</a:t>
                </a:r>
                <a:r>
                  <a:rPr lang="en-US" altLang="zh-CN" sz="4400" dirty="0">
                    <a:solidFill>
                      <a:schemeClr val="tx1">
                        <a:lumMod val="75000"/>
                        <a:lumOff val="25000"/>
                      </a:schemeClr>
                    </a:solidFill>
                    <a:latin typeface="汉仪铁线黑-65简" panose="00020600040101010101" pitchFamily="18" charset="-122"/>
                    <a:ea typeface="汉仪铁线黑-65简" panose="00020600040101010101" pitchFamily="18" charset="-122"/>
                    <a:sym typeface="+mn-ea"/>
                  </a:rPr>
                  <a:t>s</a:t>
                </a:r>
                <a:endParaRPr lang="en-US" altLang="zh-CN" sz="4400" dirty="0">
                  <a:solidFill>
                    <a:schemeClr val="tx1">
                      <a:lumMod val="75000"/>
                      <a:lumOff val="25000"/>
                    </a:schemeClr>
                  </a:solidFill>
                  <a:latin typeface="汉仪铁线黑-65简" panose="00020600040101010101" pitchFamily="18" charset="-122"/>
                  <a:ea typeface="汉仪铁线黑-65简" panose="00020600040101010101" pitchFamily="18" charset="-122"/>
                  <a:sym typeface="+mn-ea"/>
                </a:endParaRPr>
              </a:p>
            </p:txBody>
          </p:sp>
          <p:cxnSp>
            <p:nvCxnSpPr>
              <p:cNvPr id="25" name="直接连接符 24"/>
              <p:cNvCxnSpPr/>
              <p:nvPr/>
            </p:nvCxnSpPr>
            <p:spPr>
              <a:xfrm>
                <a:off x="6096000" y="3644429"/>
                <a:ext cx="428455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矩形: 圆角 9"/>
            <p:cNvSpPr/>
            <p:nvPr/>
          </p:nvSpPr>
          <p:spPr>
            <a:xfrm>
              <a:off x="6096000" y="2220687"/>
              <a:ext cx="2220685" cy="562216"/>
            </a:xfrm>
            <a:prstGeom prst="roundRect">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7"/>
            <p:cNvSpPr>
              <a:spLocks noChangeArrowheads="1"/>
            </p:cNvSpPr>
            <p:nvPr/>
          </p:nvSpPr>
          <p:spPr bwMode="auto">
            <a:xfrm>
              <a:off x="6367281" y="2286352"/>
              <a:ext cx="1678123"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2800" dirty="0">
                  <a:solidFill>
                    <a:schemeClr val="bg1"/>
                  </a:solidFill>
                  <a:latin typeface="汉仪铁线黑-65简" panose="00020600040101010101" pitchFamily="18" charset="-122"/>
                  <a:ea typeface="汉仪铁线黑-65简" panose="00020600040101010101" pitchFamily="18" charset="-122"/>
                </a:rPr>
                <a:t>PART.04</a:t>
              </a:r>
              <a:endParaRPr lang="zh-CN" altLang="en-US" sz="2800" dirty="0">
                <a:solidFill>
                  <a:schemeClr val="bg1"/>
                </a:solidFill>
                <a:latin typeface="汉仪铁线黑-65简" panose="00020600040101010101" pitchFamily="18" charset="-122"/>
                <a:ea typeface="汉仪铁线黑-65简" panose="00020600040101010101" pitchFamily="18"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a:xfrm>
            <a:off x="838200" y="365125"/>
            <a:ext cx="1478915" cy="786130"/>
          </a:xfrm>
        </p:spPr>
        <p:txBody>
          <a:bodyPr wrap="square">
            <a:normAutofit/>
          </a:bodyPr>
          <a:lstStyle/>
          <a:p>
            <a:r>
              <a:rPr lang="en-US" altLang="zh-CN">
                <a:solidFill>
                  <a:schemeClr val="tx1">
                    <a:lumMod val="75000"/>
                    <a:lumOff val="25000"/>
                  </a:schemeClr>
                </a:solidFill>
                <a:latin typeface="+mj-ea"/>
                <a:ea typeface="+mj-ea"/>
              </a:rPr>
              <a:t>RISKS</a:t>
            </a:r>
            <a:endParaRPr lang="en-US" altLang="zh-CN">
              <a:solidFill>
                <a:schemeClr val="tx1">
                  <a:lumMod val="75000"/>
                  <a:lumOff val="25000"/>
                </a:schemeClr>
              </a:solidFill>
              <a:latin typeface="+mj-ea"/>
              <a:ea typeface="+mj-ea"/>
            </a:endParaRPr>
          </a:p>
        </p:txBody>
      </p:sp>
      <p:sp>
        <p:nvSpPr>
          <p:cNvPr id="22" name="文本框 21"/>
          <p:cNvSpPr txBox="1"/>
          <p:nvPr/>
        </p:nvSpPr>
        <p:spPr>
          <a:xfrm>
            <a:off x="908050" y="1327150"/>
            <a:ext cx="10236200" cy="922020"/>
          </a:xfrm>
          <a:prstGeom prst="rect">
            <a:avLst/>
          </a:prstGeom>
          <a:noFill/>
        </p:spPr>
        <p:txBody>
          <a:bodyPr wrap="square" rtlCol="0">
            <a:spAutoFit/>
          </a:bodyPr>
          <a:p>
            <a:r>
              <a:rPr lang="en-US" altLang="zh-CN"/>
              <a:t>1.It is important to pay attention to the risk type of the fund. Usually, funds with low and medium-low risk have a very low loss rate and relatively considerable returns, making them more suitable for beginner investors to purchase.</a:t>
            </a:r>
            <a:endParaRPr lang="en-US" altLang="zh-CN"/>
          </a:p>
        </p:txBody>
      </p:sp>
      <p:sp>
        <p:nvSpPr>
          <p:cNvPr id="23" name="文本框 22"/>
          <p:cNvSpPr txBox="1"/>
          <p:nvPr/>
        </p:nvSpPr>
        <p:spPr>
          <a:xfrm>
            <a:off x="1003300" y="2463800"/>
            <a:ext cx="10140950" cy="645160"/>
          </a:xfrm>
          <a:prstGeom prst="rect">
            <a:avLst/>
          </a:prstGeom>
          <a:noFill/>
        </p:spPr>
        <p:txBody>
          <a:bodyPr wrap="square" rtlCol="0">
            <a:spAutoFit/>
          </a:bodyPr>
          <a:p>
            <a:r>
              <a:rPr lang="en-US" altLang="zh-CN"/>
              <a:t>2.Pay attention to the historical returns of the fund, carefully observe whether there are more losses and annualized interest rates.</a:t>
            </a:r>
            <a:endParaRPr lang="en-US" altLang="zh-CN"/>
          </a:p>
        </p:txBody>
      </p:sp>
      <p:sp>
        <p:nvSpPr>
          <p:cNvPr id="24" name="文本框 23"/>
          <p:cNvSpPr txBox="1"/>
          <p:nvPr/>
        </p:nvSpPr>
        <p:spPr>
          <a:xfrm>
            <a:off x="965200" y="3397250"/>
            <a:ext cx="10306050" cy="645160"/>
          </a:xfrm>
          <a:prstGeom prst="rect">
            <a:avLst/>
          </a:prstGeom>
          <a:noFill/>
        </p:spPr>
        <p:txBody>
          <a:bodyPr wrap="square" rtlCol="0">
            <a:spAutoFit/>
          </a:bodyPr>
          <a:p>
            <a:r>
              <a:rPr lang="en-US" altLang="zh-CN"/>
              <a:t>3.Pay attention to the trading rules of the fund. Some funds have high fees for short-term redemptions and lock-up periods. Make sure to set aside enough emergency funds for yourself.</a:t>
            </a:r>
            <a:endParaRPr lang="en-US" altLang="zh-CN"/>
          </a:p>
        </p:txBody>
      </p:sp>
      <p:sp>
        <p:nvSpPr>
          <p:cNvPr id="25" name="文本框 24"/>
          <p:cNvSpPr txBox="1"/>
          <p:nvPr/>
        </p:nvSpPr>
        <p:spPr>
          <a:xfrm>
            <a:off x="965200" y="4337050"/>
            <a:ext cx="10306050" cy="645160"/>
          </a:xfrm>
          <a:prstGeom prst="rect">
            <a:avLst/>
          </a:prstGeom>
          <a:noFill/>
        </p:spPr>
        <p:txBody>
          <a:bodyPr wrap="square" rtlCol="0">
            <a:spAutoFit/>
          </a:bodyPr>
          <a:p>
            <a:r>
              <a:rPr lang="en-US" altLang="zh-CN"/>
              <a:t>4.</a:t>
            </a:r>
            <a:r>
              <a:rPr lang="zh-CN" altLang="en-US"/>
              <a:t>Focus on the fund manager, as an excellent fund manager has a higher probability of achieving profits.</a:t>
            </a:r>
            <a:endParaRPr lang="zh-CN" altLang="en-US"/>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3298937"/>
            <a:ext cx="4524277" cy="3559065"/>
          </a:xfrm>
          <a:custGeom>
            <a:avLst/>
            <a:gdLst>
              <a:gd name="connsiteX0" fmla="*/ 937566 w 3393208"/>
              <a:gd name="connsiteY0" fmla="*/ 661 h 2669299"/>
              <a:gd name="connsiteX1" fmla="*/ 2623352 w 3393208"/>
              <a:gd name="connsiteY1" fmla="*/ 2669299 h 2669299"/>
              <a:gd name="connsiteX2" fmla="*/ 361950 w 3393208"/>
              <a:gd name="connsiteY2" fmla="*/ 2669299 h 2669299"/>
              <a:gd name="connsiteX3" fmla="*/ 0 w 3393208"/>
              <a:gd name="connsiteY3" fmla="*/ 2297824 h 2669299"/>
              <a:gd name="connsiteX4" fmla="*/ 0 w 3393208"/>
              <a:gd name="connsiteY4" fmla="*/ 715102 h 2669299"/>
              <a:gd name="connsiteX5" fmla="*/ 937566 w 3393208"/>
              <a:gd name="connsiteY5" fmla="*/ 661 h 266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3208" h="2669299">
                <a:moveTo>
                  <a:pt x="937566" y="661"/>
                </a:moveTo>
                <a:cubicBezTo>
                  <a:pt x="2358638" y="45371"/>
                  <a:pt x="4579180" y="2345594"/>
                  <a:pt x="2623352" y="2669299"/>
                </a:cubicBezTo>
                <a:lnTo>
                  <a:pt x="361950" y="2669299"/>
                </a:lnTo>
                <a:lnTo>
                  <a:pt x="0" y="2297824"/>
                </a:lnTo>
                <a:lnTo>
                  <a:pt x="0" y="715102"/>
                </a:lnTo>
                <a:cubicBezTo>
                  <a:pt x="142442" y="184652"/>
                  <a:pt x="502544" y="-13027"/>
                  <a:pt x="937566" y="661"/>
                </a:cubicBezTo>
                <a:close/>
              </a:path>
            </a:pathLst>
          </a:custGeom>
          <a:solidFill>
            <a:srgbClr val="82AD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5" name="任意多边形: 形状 4"/>
          <p:cNvSpPr/>
          <p:nvPr/>
        </p:nvSpPr>
        <p:spPr>
          <a:xfrm flipH="1" flipV="1">
            <a:off x="5825397" y="1"/>
            <a:ext cx="6366603" cy="3589908"/>
          </a:xfrm>
          <a:custGeom>
            <a:avLst/>
            <a:gdLst>
              <a:gd name="connsiteX0" fmla="*/ 4562475 w 4774952"/>
              <a:gd name="connsiteY0" fmla="*/ 2692431 h 2692431"/>
              <a:gd name="connsiteX1" fmla="*/ 0 w 4774952"/>
              <a:gd name="connsiteY1" fmla="*/ 2692431 h 2692431"/>
              <a:gd name="connsiteX2" fmla="*/ 0 w 4774952"/>
              <a:gd name="connsiteY2" fmla="*/ 101631 h 2692431"/>
              <a:gd name="connsiteX3" fmla="*/ 4562475 w 4774952"/>
              <a:gd name="connsiteY3" fmla="*/ 2692431 h 2692431"/>
            </a:gdLst>
            <a:ahLst/>
            <a:cxnLst>
              <a:cxn ang="0">
                <a:pos x="connsiteX0" y="connsiteY0"/>
              </a:cxn>
              <a:cxn ang="0">
                <a:pos x="connsiteX1" y="connsiteY1"/>
              </a:cxn>
              <a:cxn ang="0">
                <a:pos x="connsiteX2" y="connsiteY2"/>
              </a:cxn>
              <a:cxn ang="0">
                <a:pos x="connsiteX3" y="connsiteY3"/>
              </a:cxn>
            </a:cxnLst>
            <a:rect l="l" t="t" r="r" b="b"/>
            <a:pathLst>
              <a:path w="4774952" h="2692431">
                <a:moveTo>
                  <a:pt x="4562475" y="2692431"/>
                </a:moveTo>
                <a:lnTo>
                  <a:pt x="0" y="2692431"/>
                </a:lnTo>
                <a:lnTo>
                  <a:pt x="0" y="101631"/>
                </a:lnTo>
                <a:cubicBezTo>
                  <a:pt x="2063750" y="-444469"/>
                  <a:pt x="5689599" y="1324006"/>
                  <a:pt x="4562475" y="2692431"/>
                </a:cubicBezTo>
                <a:close/>
              </a:path>
            </a:pathLst>
          </a:custGeom>
          <a:solidFill>
            <a:srgbClr val="EEDB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6" name="文本"/>
          <p:cNvSpPr/>
          <p:nvPr/>
        </p:nvSpPr>
        <p:spPr>
          <a:xfrm>
            <a:off x="381000" y="546101"/>
            <a:ext cx="11366500" cy="6007100"/>
          </a:xfrm>
          <a:prstGeom prst="roundRect">
            <a:avLst>
              <a:gd name="adj" fmla="val 3115"/>
            </a:avLst>
          </a:prstGeom>
          <a:solidFill>
            <a:schemeClr val="bg1"/>
          </a:solidFill>
          <a:ln w="28575">
            <a:solidFill>
              <a:srgbClr val="5E9D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文本框 8"/>
          <p:cNvSpPr txBox="1"/>
          <p:nvPr/>
        </p:nvSpPr>
        <p:spPr>
          <a:xfrm>
            <a:off x="1235081" y="2705349"/>
            <a:ext cx="5618922" cy="1198880"/>
          </a:xfrm>
          <a:prstGeom prst="rect">
            <a:avLst/>
          </a:prstGeom>
          <a:noFill/>
        </p:spPr>
        <p:txBody>
          <a:bodyPr wrap="square" rtlCol="0">
            <a:spAutoFit/>
          </a:bodyPr>
          <a:lstStyle/>
          <a:p>
            <a:pPr algn="l"/>
            <a:r>
              <a:rPr lang="en-US" altLang="zh-CN" sz="3600" dirty="0">
                <a:solidFill>
                  <a:srgbClr val="4B93D1"/>
                </a:solidFill>
                <a:latin typeface="汉仪旗黑X1-75W" panose="00020600040101010101" pitchFamily="18" charset="-122"/>
                <a:ea typeface="汉仪旗黑X1-75W" panose="00020600040101010101" pitchFamily="18" charset="-122"/>
              </a:rPr>
              <a:t>Thanks For Listening</a:t>
            </a:r>
            <a:endParaRPr lang="en-US" altLang="zh-CN" sz="3600" dirty="0">
              <a:solidFill>
                <a:srgbClr val="4B93D1"/>
              </a:solidFill>
              <a:latin typeface="汉仪旗黑X1-75W" panose="00020600040101010101" pitchFamily="18" charset="-122"/>
              <a:ea typeface="汉仪旗黑X1-75W" panose="00020600040101010101" pitchFamily="18" charset="-122"/>
            </a:endParaRPr>
          </a:p>
          <a:p>
            <a:pPr algn="l"/>
            <a:endParaRPr lang="en-US" altLang="zh-CN" sz="3600" dirty="0">
              <a:solidFill>
                <a:srgbClr val="4B93D1"/>
              </a:solidFill>
              <a:latin typeface="汉仪旗黑X1-75W" panose="00020600040101010101" pitchFamily="18" charset="-122"/>
              <a:ea typeface="汉仪旗黑X1-75W" panose="00020600040101010101" pitchFamily="18" charset="-122"/>
            </a:endParaRPr>
          </a:p>
        </p:txBody>
      </p:sp>
      <p:sp>
        <p:nvSpPr>
          <p:cNvPr id="14" name="矩形: 圆角 13"/>
          <p:cNvSpPr/>
          <p:nvPr/>
        </p:nvSpPr>
        <p:spPr>
          <a:xfrm>
            <a:off x="977105" y="3602848"/>
            <a:ext cx="5788164" cy="300854"/>
          </a:xfrm>
          <a:prstGeom prst="roundRect">
            <a:avLst>
              <a:gd name="adj" fmla="val 50000"/>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646374" y="3599387"/>
            <a:ext cx="4449626" cy="338554"/>
          </a:xfrm>
          <a:prstGeom prst="rect">
            <a:avLst/>
          </a:prstGeom>
          <a:noFill/>
        </p:spPr>
        <p:txBody>
          <a:bodyPr wrap="square" rtlCol="0">
            <a:spAutoFit/>
          </a:bodyPr>
          <a:lstStyle/>
          <a:p>
            <a:pPr algn="dist"/>
            <a:r>
              <a:rPr lang="zh-CN" altLang="en-US" sz="1600" dirty="0">
                <a:solidFill>
                  <a:schemeClr val="bg1"/>
                </a:solidFill>
                <a:latin typeface="苹方 中等" panose="020B0400000000000000" pitchFamily="34" charset="-122"/>
                <a:ea typeface="苹方 中等" panose="020B0400000000000000" pitchFamily="34" charset="-122"/>
              </a:rPr>
              <a:t>理财，是每个人应该必备的技能</a:t>
            </a:r>
            <a:endParaRPr lang="zh-CN" altLang="en-US" sz="1600" dirty="0">
              <a:solidFill>
                <a:schemeClr val="bg1"/>
              </a:solidFill>
              <a:latin typeface="苹方 中等" panose="020B0400000000000000" pitchFamily="34" charset="-122"/>
              <a:ea typeface="苹方 中等" panose="020B0400000000000000" pitchFamily="34" charset="-122"/>
            </a:endParaRPr>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55769" y="1205948"/>
            <a:ext cx="4477226" cy="44461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a:spLocks noChangeArrowheads="1"/>
          </p:cNvSpPr>
          <p:nvPr/>
        </p:nvSpPr>
        <p:spPr bwMode="auto">
          <a:xfrm>
            <a:off x="698500" y="704215"/>
            <a:ext cx="4629150" cy="4089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algn="l"/>
            <a:r>
              <a:rPr lang="en-US" altLang="zh-CN" sz="2800" dirty="0">
                <a:solidFill>
                  <a:schemeClr val="tx1">
                    <a:lumMod val="75000"/>
                    <a:lumOff val="25000"/>
                  </a:schemeClr>
                </a:solidFill>
                <a:latin typeface="汉仪铁线黑-65简" panose="00020600040101010101" pitchFamily="18" charset="-122"/>
                <a:ea typeface="汉仪铁线黑-65简" panose="00020600040101010101" pitchFamily="18" charset="-122"/>
              </a:rPr>
              <a:t>What’s Wealth Management?</a:t>
            </a:r>
            <a:endParaRPr lang="zh-CN" altLang="en-US" sz="28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sp>
        <p:nvSpPr>
          <p:cNvPr id="14" name="AutoShape 5"/>
          <p:cNvSpPr>
            <a:spLocks noChangeArrowheads="1"/>
          </p:cNvSpPr>
          <p:nvPr/>
        </p:nvSpPr>
        <p:spPr bwMode="gray">
          <a:xfrm>
            <a:off x="4414009" y="2102486"/>
            <a:ext cx="6532287" cy="3052609"/>
          </a:xfrm>
          <a:prstGeom prst="roundRect">
            <a:avLst>
              <a:gd name="adj" fmla="val 7116"/>
            </a:avLst>
          </a:prstGeom>
          <a:noFill/>
          <a:ln w="19050">
            <a:solidFill>
              <a:schemeClr val="bg1">
                <a:lumMod val="65000"/>
              </a:schemeClr>
            </a:solidFill>
            <a:rou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a:ea typeface="+mn-ea"/>
                <a:cs typeface="+mn-cs"/>
              </a:defRPr>
            </a:lvl1pPr>
            <a:lvl2pPr marL="457200" algn="l" rtl="0" fontAlgn="base">
              <a:spcBef>
                <a:spcPct val="0"/>
              </a:spcBef>
              <a:spcAft>
                <a:spcPct val="0"/>
              </a:spcAft>
              <a:defRPr kern="1200">
                <a:solidFill>
                  <a:schemeClr val="tx1"/>
                </a:solidFill>
                <a:latin typeface="Arial" panose="020B0604020202020204"/>
                <a:ea typeface="+mn-ea"/>
                <a:cs typeface="+mn-cs"/>
              </a:defRPr>
            </a:lvl2pPr>
            <a:lvl3pPr marL="914400" algn="l" rtl="0" fontAlgn="base">
              <a:spcBef>
                <a:spcPct val="0"/>
              </a:spcBef>
              <a:spcAft>
                <a:spcPct val="0"/>
              </a:spcAft>
              <a:defRPr kern="1200">
                <a:solidFill>
                  <a:schemeClr val="tx1"/>
                </a:solidFill>
                <a:latin typeface="Arial" panose="020B0604020202020204"/>
                <a:ea typeface="+mn-ea"/>
                <a:cs typeface="+mn-cs"/>
              </a:defRPr>
            </a:lvl3pPr>
            <a:lvl4pPr marL="1371600" algn="l" rtl="0" fontAlgn="base">
              <a:spcBef>
                <a:spcPct val="0"/>
              </a:spcBef>
              <a:spcAft>
                <a:spcPct val="0"/>
              </a:spcAft>
              <a:defRPr kern="1200">
                <a:solidFill>
                  <a:schemeClr val="tx1"/>
                </a:solidFill>
                <a:latin typeface="Arial" panose="020B0604020202020204"/>
                <a:ea typeface="+mn-ea"/>
                <a:cs typeface="+mn-cs"/>
              </a:defRPr>
            </a:lvl4pPr>
            <a:lvl5pPr marL="1828800" algn="l" rtl="0" fontAlgn="base">
              <a:spcBef>
                <a:spcPct val="0"/>
              </a:spcBef>
              <a:spcAft>
                <a:spcPct val="0"/>
              </a:spcAft>
              <a:defRPr kern="1200">
                <a:solidFill>
                  <a:schemeClr val="tx1"/>
                </a:solidFill>
                <a:latin typeface="Arial" panose="020B0604020202020204"/>
                <a:ea typeface="+mn-ea"/>
                <a:cs typeface="+mn-cs"/>
              </a:defRPr>
            </a:lvl5pPr>
            <a:lvl6pPr marL="2286000" algn="l" defTabSz="914400" rtl="0" eaLnBrk="1" latinLnBrk="0" hangingPunct="1">
              <a:defRPr kern="1200">
                <a:solidFill>
                  <a:schemeClr val="tx1"/>
                </a:solidFill>
                <a:latin typeface="Arial" panose="020B0604020202020204"/>
                <a:ea typeface="+mn-ea"/>
                <a:cs typeface="+mn-cs"/>
              </a:defRPr>
            </a:lvl6pPr>
            <a:lvl7pPr marL="2743200" algn="l" defTabSz="914400" rtl="0" eaLnBrk="1" latinLnBrk="0" hangingPunct="1">
              <a:defRPr kern="1200">
                <a:solidFill>
                  <a:schemeClr val="tx1"/>
                </a:solidFill>
                <a:latin typeface="Arial" panose="020B0604020202020204"/>
                <a:ea typeface="+mn-ea"/>
                <a:cs typeface="+mn-cs"/>
              </a:defRPr>
            </a:lvl7pPr>
            <a:lvl8pPr marL="3200400" algn="l" defTabSz="914400" rtl="0" eaLnBrk="1" latinLnBrk="0" hangingPunct="1">
              <a:defRPr kern="1200">
                <a:solidFill>
                  <a:schemeClr val="tx1"/>
                </a:solidFill>
                <a:latin typeface="Arial" panose="020B0604020202020204"/>
                <a:ea typeface="+mn-ea"/>
                <a:cs typeface="+mn-cs"/>
              </a:defRPr>
            </a:lvl8pPr>
            <a:lvl9pPr marL="3657600" algn="l" defTabSz="914400" rtl="0" eaLnBrk="1" latinLnBrk="0" hangingPunct="1">
              <a:defRPr kern="1200">
                <a:solidFill>
                  <a:schemeClr val="tx1"/>
                </a:solidFill>
                <a:latin typeface="Arial" panose="020B0604020202020204"/>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Arial" panose="020B0604020202020204"/>
            </a:endParaRPr>
          </a:p>
        </p:txBody>
      </p:sp>
      <p:sp>
        <p:nvSpPr>
          <p:cNvPr id="15" name="AutoShape 17"/>
          <p:cNvSpPr>
            <a:spLocks noChangeArrowheads="1"/>
          </p:cNvSpPr>
          <p:nvPr/>
        </p:nvSpPr>
        <p:spPr bwMode="gray">
          <a:xfrm>
            <a:off x="4807709" y="1880236"/>
            <a:ext cx="4033327" cy="463550"/>
          </a:xfrm>
          <a:prstGeom prst="roundRect">
            <a:avLst>
              <a:gd name="adj" fmla="val 17509"/>
            </a:avLst>
          </a:prstGeom>
          <a:solidFill>
            <a:srgbClr val="4A7EAB"/>
          </a:solidFill>
          <a:ln>
            <a:noFill/>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a:ea typeface="+mn-ea"/>
                <a:cs typeface="+mn-cs"/>
              </a:defRPr>
            </a:lvl1pPr>
            <a:lvl2pPr marL="457200" algn="l" rtl="0" fontAlgn="base">
              <a:spcBef>
                <a:spcPct val="0"/>
              </a:spcBef>
              <a:spcAft>
                <a:spcPct val="0"/>
              </a:spcAft>
              <a:defRPr kern="1200">
                <a:solidFill>
                  <a:schemeClr val="tx1"/>
                </a:solidFill>
                <a:latin typeface="Arial" panose="020B0604020202020204"/>
                <a:ea typeface="+mn-ea"/>
                <a:cs typeface="+mn-cs"/>
              </a:defRPr>
            </a:lvl2pPr>
            <a:lvl3pPr marL="914400" algn="l" rtl="0" fontAlgn="base">
              <a:spcBef>
                <a:spcPct val="0"/>
              </a:spcBef>
              <a:spcAft>
                <a:spcPct val="0"/>
              </a:spcAft>
              <a:defRPr kern="1200">
                <a:solidFill>
                  <a:schemeClr val="tx1"/>
                </a:solidFill>
                <a:latin typeface="Arial" panose="020B0604020202020204"/>
                <a:ea typeface="+mn-ea"/>
                <a:cs typeface="+mn-cs"/>
              </a:defRPr>
            </a:lvl3pPr>
            <a:lvl4pPr marL="1371600" algn="l" rtl="0" fontAlgn="base">
              <a:spcBef>
                <a:spcPct val="0"/>
              </a:spcBef>
              <a:spcAft>
                <a:spcPct val="0"/>
              </a:spcAft>
              <a:defRPr kern="1200">
                <a:solidFill>
                  <a:schemeClr val="tx1"/>
                </a:solidFill>
                <a:latin typeface="Arial" panose="020B0604020202020204"/>
                <a:ea typeface="+mn-ea"/>
                <a:cs typeface="+mn-cs"/>
              </a:defRPr>
            </a:lvl4pPr>
            <a:lvl5pPr marL="1828800" algn="l" rtl="0" fontAlgn="base">
              <a:spcBef>
                <a:spcPct val="0"/>
              </a:spcBef>
              <a:spcAft>
                <a:spcPct val="0"/>
              </a:spcAft>
              <a:defRPr kern="1200">
                <a:solidFill>
                  <a:schemeClr val="tx1"/>
                </a:solidFill>
                <a:latin typeface="Arial" panose="020B0604020202020204"/>
                <a:ea typeface="+mn-ea"/>
                <a:cs typeface="+mn-cs"/>
              </a:defRPr>
            </a:lvl5pPr>
            <a:lvl6pPr marL="2286000" algn="l" defTabSz="914400" rtl="0" eaLnBrk="1" latinLnBrk="0" hangingPunct="1">
              <a:defRPr kern="1200">
                <a:solidFill>
                  <a:schemeClr val="tx1"/>
                </a:solidFill>
                <a:latin typeface="Arial" panose="020B0604020202020204"/>
                <a:ea typeface="+mn-ea"/>
                <a:cs typeface="+mn-cs"/>
              </a:defRPr>
            </a:lvl6pPr>
            <a:lvl7pPr marL="2743200" algn="l" defTabSz="914400" rtl="0" eaLnBrk="1" latinLnBrk="0" hangingPunct="1">
              <a:defRPr kern="1200">
                <a:solidFill>
                  <a:schemeClr val="tx1"/>
                </a:solidFill>
                <a:latin typeface="Arial" panose="020B0604020202020204"/>
                <a:ea typeface="+mn-ea"/>
                <a:cs typeface="+mn-cs"/>
              </a:defRPr>
            </a:lvl7pPr>
            <a:lvl8pPr marL="3200400" algn="l" defTabSz="914400" rtl="0" eaLnBrk="1" latinLnBrk="0" hangingPunct="1">
              <a:defRPr kern="1200">
                <a:solidFill>
                  <a:schemeClr val="tx1"/>
                </a:solidFill>
                <a:latin typeface="Arial" panose="020B0604020202020204"/>
                <a:ea typeface="+mn-ea"/>
                <a:cs typeface="+mn-cs"/>
              </a:defRPr>
            </a:lvl8pPr>
            <a:lvl9pPr marL="3657600" algn="l" defTabSz="914400" rtl="0" eaLnBrk="1" latinLnBrk="0" hangingPunct="1">
              <a:defRPr kern="1200">
                <a:solidFill>
                  <a:schemeClr val="tx1"/>
                </a:solidFill>
                <a:latin typeface="Arial" panose="020B0604020202020204"/>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Arial" panose="020B0604020202020204"/>
            </a:endParaRPr>
          </a:p>
        </p:txBody>
      </p:sp>
      <p:cxnSp>
        <p:nvCxnSpPr>
          <p:cNvPr id="16" name="直接连接符 15"/>
          <p:cNvCxnSpPr/>
          <p:nvPr/>
        </p:nvCxnSpPr>
        <p:spPr>
          <a:xfrm>
            <a:off x="3866322" y="1587500"/>
            <a:ext cx="0" cy="3683000"/>
          </a:xfrm>
          <a:prstGeom prst="line">
            <a:avLst/>
          </a:prstGeom>
          <a:ln w="12700">
            <a:solidFill>
              <a:srgbClr val="E0952F"/>
            </a:solidFill>
            <a:prstDash val="lgDash"/>
          </a:ln>
        </p:spPr>
        <p:style>
          <a:lnRef idx="1">
            <a:schemeClr val="accent1"/>
          </a:lnRef>
          <a:fillRef idx="0">
            <a:schemeClr val="accent1"/>
          </a:fillRef>
          <a:effectRef idx="0">
            <a:schemeClr val="accent1"/>
          </a:effectRef>
          <a:fontRef idx="minor">
            <a:schemeClr val="tx1"/>
          </a:fontRef>
        </p:style>
      </p:cxnSp>
      <p:sp>
        <p:nvSpPr>
          <p:cNvPr id="18" name="文本占位符 50"/>
          <p:cNvSpPr txBox="1"/>
          <p:nvPr/>
        </p:nvSpPr>
        <p:spPr>
          <a:xfrm>
            <a:off x="5092744" y="1923914"/>
            <a:ext cx="3748296" cy="476305"/>
          </a:xfrm>
          <a:prstGeom prst="rect">
            <a:avLst/>
          </a:prstGeom>
          <a:noFill/>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altLang="zh-CN" sz="2000" b="1" dirty="0">
                <a:solidFill>
                  <a:schemeClr val="bg1"/>
                </a:solidFill>
                <a:cs typeface="+mn-ea"/>
                <a:sym typeface="+mn-lt"/>
              </a:rPr>
              <a:t>Wealth Building</a:t>
            </a:r>
            <a:endParaRPr lang="en-US" altLang="zh-CN" sz="2000" b="1" dirty="0">
              <a:solidFill>
                <a:schemeClr val="bg1"/>
              </a:solidFill>
              <a:cs typeface="+mn-ea"/>
              <a:sym typeface="+mn-lt"/>
            </a:endParaRPr>
          </a:p>
        </p:txBody>
      </p:sp>
      <p:sp>
        <p:nvSpPr>
          <p:cNvPr id="20" name="文本占位符 55"/>
          <p:cNvSpPr txBox="1"/>
          <p:nvPr/>
        </p:nvSpPr>
        <p:spPr>
          <a:xfrm>
            <a:off x="4533900" y="2537460"/>
            <a:ext cx="6304915" cy="2617470"/>
          </a:xfrm>
          <a:prstGeom prst="rect">
            <a:avLst/>
          </a:prstGeom>
        </p:spPr>
        <p:txBody>
          <a:bodyPr lIns="68580" tIns="34290" rIns="68580" bIns="3429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Arial" panose="020B0604020202020204" pitchFamily="34" charset="0"/>
              <a:buNone/>
            </a:pPr>
            <a:r>
              <a:rPr lang="en-US" altLang="zh-CN" sz="1800" dirty="0">
                <a:cs typeface="+mn-ea"/>
                <a:sym typeface="+mn-lt"/>
              </a:rPr>
              <a:t>         </a:t>
            </a:r>
            <a:r>
              <a:rPr lang="zh-CN" altLang="en-US" sz="2000" dirty="0">
                <a:latin typeface="Arial" panose="020B0604020202020204" pitchFamily="34" charset="0"/>
                <a:cs typeface="Arial" panose="020B0604020202020204" pitchFamily="34" charset="0"/>
                <a:sym typeface="+mn-lt"/>
              </a:rPr>
              <a:t>Wealth management is a comprehensive approach that requires us to plan and manage multiple aspects such as income, expenditure, savings, investment, and risk management in order to achieve the goals of wealth appreciation and financial freedom.</a:t>
            </a:r>
            <a:endParaRPr lang="zh-CN" altLang="en-US" sz="2000" dirty="0">
              <a:latin typeface="Arial" panose="020B0604020202020204" pitchFamily="34" charset="0"/>
              <a:cs typeface="Arial" panose="020B0604020202020204" pitchFamily="34" charset="0"/>
              <a:sym typeface="+mn-lt"/>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770252" y="2343786"/>
            <a:ext cx="3763614" cy="2065622"/>
          </a:xfrm>
          <a:custGeom>
            <a:avLst/>
            <a:gdLst>
              <a:gd name="connsiteX0" fmla="*/ 0 w 3763614"/>
              <a:gd name="connsiteY0" fmla="*/ 0 h 2065622"/>
              <a:gd name="connsiteX1" fmla="*/ 3763614 w 3763614"/>
              <a:gd name="connsiteY1" fmla="*/ 0 h 2065622"/>
              <a:gd name="connsiteX2" fmla="*/ 3763614 w 3763614"/>
              <a:gd name="connsiteY2" fmla="*/ 390803 h 2065622"/>
              <a:gd name="connsiteX3" fmla="*/ 3760343 w 3763614"/>
              <a:gd name="connsiteY3" fmla="*/ 388440 h 2065622"/>
              <a:gd name="connsiteX4" fmla="*/ 3309360 w 3763614"/>
              <a:gd name="connsiteY4" fmla="*/ 252618 h 2065622"/>
              <a:gd name="connsiteX5" fmla="*/ 2363227 w 3763614"/>
              <a:gd name="connsiteY5" fmla="*/ 1377949 h 2065622"/>
              <a:gd name="connsiteX6" fmla="*/ 2524812 w 3763614"/>
              <a:gd name="connsiteY6" fmla="*/ 2007132 h 2065622"/>
              <a:gd name="connsiteX7" fmla="*/ 2565386 w 3763614"/>
              <a:gd name="connsiteY7" fmla="*/ 2065622 h 2065622"/>
              <a:gd name="connsiteX8" fmla="*/ 0 w 3763614"/>
              <a:gd name="connsiteY8" fmla="*/ 2065622 h 206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3614" h="2065622">
                <a:moveTo>
                  <a:pt x="0" y="0"/>
                </a:moveTo>
                <a:lnTo>
                  <a:pt x="3763614" y="0"/>
                </a:lnTo>
                <a:lnTo>
                  <a:pt x="3763614" y="390803"/>
                </a:lnTo>
                <a:lnTo>
                  <a:pt x="3760343" y="388440"/>
                </a:lnTo>
                <a:cubicBezTo>
                  <a:pt x="3626283" y="301820"/>
                  <a:pt x="3472652" y="252618"/>
                  <a:pt x="3309360" y="252618"/>
                </a:cubicBezTo>
                <a:cubicBezTo>
                  <a:pt x="2786825" y="252618"/>
                  <a:pt x="2363227" y="756446"/>
                  <a:pt x="2363227" y="1377949"/>
                </a:cubicBezTo>
                <a:cubicBezTo>
                  <a:pt x="2363227" y="1611013"/>
                  <a:pt x="2422796" y="1827528"/>
                  <a:pt x="2524812" y="2007132"/>
                </a:cubicBezTo>
                <a:lnTo>
                  <a:pt x="2565386" y="2065622"/>
                </a:lnTo>
                <a:lnTo>
                  <a:pt x="0" y="2065622"/>
                </a:ln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a:spLocks noChangeArrowheads="1"/>
          </p:cNvSpPr>
          <p:nvPr/>
        </p:nvSpPr>
        <p:spPr bwMode="auto">
          <a:xfrm>
            <a:off x="698500" y="704215"/>
            <a:ext cx="5933440" cy="553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3600" dirty="0">
                <a:solidFill>
                  <a:schemeClr val="tx1">
                    <a:lumMod val="75000"/>
                    <a:lumOff val="25000"/>
                  </a:schemeClr>
                </a:solidFill>
                <a:latin typeface="汉仪铁线黑-65简" panose="00020600040101010101" pitchFamily="18" charset="-122"/>
                <a:ea typeface="汉仪铁线黑-65简" panose="00020600040101010101" pitchFamily="18" charset="-122"/>
              </a:rPr>
              <a:t>Why financial management?</a:t>
            </a:r>
            <a:endParaRPr lang="en-US" altLang="zh-CN" sz="36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sp>
        <p:nvSpPr>
          <p:cNvPr id="13" name="文本框 283655"/>
          <p:cNvSpPr txBox="1">
            <a:spLocks noChangeArrowheads="1"/>
          </p:cNvSpPr>
          <p:nvPr/>
        </p:nvSpPr>
        <p:spPr bwMode="auto">
          <a:xfrm>
            <a:off x="1052497" y="1462566"/>
            <a:ext cx="4429156" cy="447880"/>
          </a:xfrm>
          <a:prstGeom prst="rect">
            <a:avLst/>
          </a:prstGeom>
          <a:noFill/>
          <a:ln>
            <a:noFill/>
          </a:ln>
        </p:spPr>
        <p:txBody>
          <a:bodyPr wrap="square" lIns="68580" tIns="34290" rIns="68580" bIns="34290">
            <a:spAutoFit/>
          </a:bodyPr>
          <a:lstStyle/>
          <a:p>
            <a:pPr algn="just">
              <a:lnSpc>
                <a:spcPct val="130000"/>
              </a:lnSpc>
            </a:pPr>
            <a:r>
              <a:rPr lang="zh-CN" altLang="en-US" sz="2100" b="1" dirty="0">
                <a:solidFill>
                  <a:srgbClr val="4A7EAB"/>
                </a:solidFill>
                <a:latin typeface="Arial" panose="020B0604020202020204"/>
                <a:ea typeface="微软雅黑" panose="020B0503020204020204" charset="-122"/>
                <a:cs typeface="+mn-ea"/>
                <a:sym typeface="+mn-lt"/>
              </a:rPr>
              <a:t>要过上幸福生活，需要多少钱？</a:t>
            </a:r>
            <a:endParaRPr lang="zh-CN" altLang="en-US" sz="2100" b="1" dirty="0">
              <a:solidFill>
                <a:srgbClr val="4A7EAB"/>
              </a:solidFill>
              <a:latin typeface="Arial" panose="020B0604020202020204"/>
              <a:ea typeface="微软雅黑" panose="020B0503020204020204" charset="-122"/>
              <a:cs typeface="+mn-ea"/>
              <a:sym typeface="+mn-lt"/>
            </a:endParaRPr>
          </a:p>
        </p:txBody>
      </p:sp>
      <p:grpSp>
        <p:nvGrpSpPr>
          <p:cNvPr id="4" name="组合 3"/>
          <p:cNvGrpSpPr/>
          <p:nvPr/>
        </p:nvGrpSpPr>
        <p:grpSpPr>
          <a:xfrm>
            <a:off x="933117" y="2182779"/>
            <a:ext cx="4429156" cy="816079"/>
            <a:chOff x="1052497" y="2464084"/>
            <a:chExt cx="4429156" cy="816079"/>
          </a:xfrm>
        </p:grpSpPr>
        <p:sp>
          <p:nvSpPr>
            <p:cNvPr id="9" name="文本1"/>
            <p:cNvSpPr>
              <a:spLocks noChangeArrowheads="1"/>
            </p:cNvSpPr>
            <p:nvPr/>
          </p:nvSpPr>
          <p:spPr bwMode="gray">
            <a:xfrm>
              <a:off x="2080650" y="2464085"/>
              <a:ext cx="3401003" cy="816078"/>
            </a:xfrm>
            <a:prstGeom prst="roundRect">
              <a:avLst>
                <a:gd name="adj" fmla="val 11505"/>
              </a:avLst>
            </a:prstGeom>
            <a:noFill/>
            <a:ln w="15875" cap="flat" cmpd="sng" algn="ctr">
              <a:solidFill>
                <a:schemeClr val="bg1">
                  <a:lumMod val="65000"/>
                </a:schemeClr>
              </a:solid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zh-CN" sz="1200" b="0" i="0" u="none" strike="noStrike" kern="1200" cap="none" spc="0" normalizeH="0" baseline="0" noProof="0" dirty="0">
                <a:ln>
                  <a:noFill/>
                </a:ln>
                <a:solidFill>
                  <a:srgbClr val="000000">
                    <a:lumMod val="65000"/>
                    <a:lumOff val="35000"/>
                  </a:srgbClr>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10" name="标题1"/>
            <p:cNvSpPr>
              <a:spLocks noChangeArrowheads="1"/>
            </p:cNvSpPr>
            <p:nvPr/>
          </p:nvSpPr>
          <p:spPr bwMode="gray">
            <a:xfrm>
              <a:off x="1052497" y="2464084"/>
              <a:ext cx="843568" cy="816078"/>
            </a:xfrm>
            <a:prstGeom prst="roundRect">
              <a:avLst>
                <a:gd name="adj" fmla="val 11921"/>
              </a:avLst>
            </a:prstGeom>
            <a:solidFill>
              <a:srgbClr val="4A7EAB"/>
            </a:solidFill>
            <a:ln w="63500" cap="flat" cmpd="sng" algn="ctr">
              <a:no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zh-CN" sz="1400" b="0" i="0" u="none" strike="noStrike" kern="1200" cap="none" spc="0" normalizeH="0" baseline="0" noProof="0" dirty="0">
                <a:ln>
                  <a:noFill/>
                </a:ln>
                <a:solidFill>
                  <a:srgbClr val="FFFFFF"/>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21" name="文本框 283655"/>
            <p:cNvSpPr txBox="1">
              <a:spLocks noChangeArrowheads="1"/>
            </p:cNvSpPr>
            <p:nvPr/>
          </p:nvSpPr>
          <p:spPr bwMode="auto">
            <a:xfrm>
              <a:off x="1086129" y="2500157"/>
              <a:ext cx="749799" cy="714375"/>
            </a:xfrm>
            <a:prstGeom prst="rect">
              <a:avLst/>
            </a:prstGeom>
            <a:noFill/>
            <a:ln>
              <a:noFill/>
            </a:ln>
          </p:spPr>
          <p:txBody>
            <a:bodyPr wrap="square" lIns="68580" tIns="34290" rIns="68580" bIns="34290">
              <a:spAutoFit/>
            </a:bodyPr>
            <a:lstStyle/>
            <a:p>
              <a:pPr algn="ctr"/>
              <a:r>
                <a:rPr lang="zh-CN" altLang="en-US" sz="2100" b="1" dirty="0">
                  <a:solidFill>
                    <a:schemeClr val="bg1"/>
                  </a:solidFill>
                  <a:latin typeface="Arial" panose="020B0604020202020204"/>
                  <a:ea typeface="微软雅黑" panose="020B0503020204020204" charset="-122"/>
                  <a:cs typeface="+mn-ea"/>
                  <a:sym typeface="+mn-lt"/>
                </a:rPr>
                <a:t>住房</a:t>
              </a:r>
              <a:endParaRPr lang="en-US" altLang="zh-CN" sz="2100" b="1" dirty="0">
                <a:solidFill>
                  <a:schemeClr val="bg1"/>
                </a:solidFill>
                <a:latin typeface="Arial" panose="020B0604020202020204"/>
                <a:ea typeface="微软雅黑" panose="020B0503020204020204" charset="-122"/>
                <a:cs typeface="+mn-ea"/>
                <a:sym typeface="+mn-lt"/>
              </a:endParaRPr>
            </a:p>
            <a:p>
              <a:pPr algn="ctr"/>
              <a:r>
                <a:rPr lang="zh-CN" altLang="en-US" sz="2100" b="1" dirty="0">
                  <a:solidFill>
                    <a:schemeClr val="bg1"/>
                  </a:solidFill>
                  <a:latin typeface="Arial" panose="020B0604020202020204"/>
                  <a:ea typeface="微软雅黑" panose="020B0503020204020204" charset="-122"/>
                  <a:cs typeface="+mn-ea"/>
                  <a:sym typeface="+mn-lt"/>
                </a:rPr>
                <a:t>支出</a:t>
              </a:r>
              <a:endParaRPr lang="zh-CN" altLang="en-US" sz="2100" b="1" dirty="0">
                <a:solidFill>
                  <a:schemeClr val="bg1"/>
                </a:solidFill>
                <a:latin typeface="Arial" panose="020B0604020202020204"/>
                <a:ea typeface="微软雅黑" panose="020B0503020204020204" charset="-122"/>
                <a:cs typeface="+mn-ea"/>
                <a:sym typeface="+mn-lt"/>
              </a:endParaRPr>
            </a:p>
          </p:txBody>
        </p:sp>
      </p:grpSp>
      <p:grpSp>
        <p:nvGrpSpPr>
          <p:cNvPr id="22" name="组合 21"/>
          <p:cNvGrpSpPr/>
          <p:nvPr/>
        </p:nvGrpSpPr>
        <p:grpSpPr>
          <a:xfrm>
            <a:off x="933117" y="3354350"/>
            <a:ext cx="4429156" cy="816079"/>
            <a:chOff x="1052497" y="2464084"/>
            <a:chExt cx="4429156" cy="816079"/>
          </a:xfrm>
        </p:grpSpPr>
        <p:sp>
          <p:nvSpPr>
            <p:cNvPr id="23" name="文本1"/>
            <p:cNvSpPr>
              <a:spLocks noChangeArrowheads="1"/>
            </p:cNvSpPr>
            <p:nvPr/>
          </p:nvSpPr>
          <p:spPr bwMode="gray">
            <a:xfrm>
              <a:off x="2080650" y="2464085"/>
              <a:ext cx="3401003" cy="816078"/>
            </a:xfrm>
            <a:prstGeom prst="roundRect">
              <a:avLst>
                <a:gd name="adj" fmla="val 11505"/>
              </a:avLst>
            </a:prstGeom>
            <a:noFill/>
            <a:ln w="15875" cap="flat" cmpd="sng" algn="ctr">
              <a:solidFill>
                <a:schemeClr val="bg1">
                  <a:lumMod val="65000"/>
                </a:schemeClr>
              </a:solid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zh-CN" sz="1200" b="0" i="0" u="none" strike="noStrike" kern="1200" cap="none" spc="0" normalizeH="0" baseline="0" noProof="0" dirty="0">
                <a:ln>
                  <a:noFill/>
                </a:ln>
                <a:solidFill>
                  <a:srgbClr val="000000">
                    <a:lumMod val="65000"/>
                    <a:lumOff val="35000"/>
                  </a:srgbClr>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25" name="标题1"/>
            <p:cNvSpPr>
              <a:spLocks noChangeArrowheads="1"/>
            </p:cNvSpPr>
            <p:nvPr/>
          </p:nvSpPr>
          <p:spPr bwMode="gray">
            <a:xfrm>
              <a:off x="1052497" y="2464084"/>
              <a:ext cx="843568" cy="816078"/>
            </a:xfrm>
            <a:prstGeom prst="roundRect">
              <a:avLst>
                <a:gd name="adj" fmla="val 11921"/>
              </a:avLst>
            </a:prstGeom>
            <a:solidFill>
              <a:srgbClr val="4A7EAB"/>
            </a:solidFill>
            <a:ln w="63500" cap="flat" cmpd="sng" algn="ctr">
              <a:no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zh-CN" sz="1400" b="0" i="0" u="none" strike="noStrike" kern="1200" cap="none" spc="0" normalizeH="0" baseline="0" noProof="0" dirty="0">
                <a:ln>
                  <a:noFill/>
                </a:ln>
                <a:solidFill>
                  <a:srgbClr val="FFFFFF"/>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26" name="文本框 283655"/>
            <p:cNvSpPr txBox="1">
              <a:spLocks noChangeArrowheads="1"/>
            </p:cNvSpPr>
            <p:nvPr/>
          </p:nvSpPr>
          <p:spPr bwMode="auto">
            <a:xfrm>
              <a:off x="1086129" y="2500157"/>
              <a:ext cx="749799" cy="714375"/>
            </a:xfrm>
            <a:prstGeom prst="rect">
              <a:avLst/>
            </a:prstGeom>
            <a:noFill/>
            <a:ln>
              <a:noFill/>
            </a:ln>
          </p:spPr>
          <p:txBody>
            <a:bodyPr wrap="square" lIns="68580" tIns="34290" rIns="68580" bIns="34290">
              <a:spAutoFit/>
            </a:bodyPr>
            <a:lstStyle/>
            <a:p>
              <a:pPr algn="ctr"/>
              <a:r>
                <a:rPr lang="zh-CN" altLang="en-US" sz="2100" b="1" dirty="0">
                  <a:solidFill>
                    <a:schemeClr val="bg1"/>
                  </a:solidFill>
                  <a:latin typeface="Arial" panose="020B0604020202020204"/>
                  <a:ea typeface="微软雅黑" panose="020B0503020204020204" charset="-122"/>
                  <a:cs typeface="+mn-ea"/>
                  <a:sym typeface="+mn-lt"/>
                </a:rPr>
                <a:t>家庭用车</a:t>
              </a:r>
              <a:endParaRPr lang="zh-CN" altLang="en-US" sz="2100" b="1" dirty="0">
                <a:solidFill>
                  <a:schemeClr val="bg1"/>
                </a:solidFill>
                <a:latin typeface="Arial" panose="020B0604020202020204"/>
                <a:ea typeface="微软雅黑" panose="020B0503020204020204" charset="-122"/>
                <a:cs typeface="+mn-ea"/>
                <a:sym typeface="+mn-lt"/>
              </a:endParaRPr>
            </a:p>
          </p:txBody>
        </p:sp>
      </p:grpSp>
      <p:grpSp>
        <p:nvGrpSpPr>
          <p:cNvPr id="27" name="组合 26"/>
          <p:cNvGrpSpPr/>
          <p:nvPr/>
        </p:nvGrpSpPr>
        <p:grpSpPr>
          <a:xfrm>
            <a:off x="933117" y="4525921"/>
            <a:ext cx="4429156" cy="816079"/>
            <a:chOff x="1052497" y="2464084"/>
            <a:chExt cx="4429156" cy="816079"/>
          </a:xfrm>
        </p:grpSpPr>
        <p:sp>
          <p:nvSpPr>
            <p:cNvPr id="28" name="文本1"/>
            <p:cNvSpPr>
              <a:spLocks noChangeArrowheads="1"/>
            </p:cNvSpPr>
            <p:nvPr/>
          </p:nvSpPr>
          <p:spPr bwMode="gray">
            <a:xfrm>
              <a:off x="2080650" y="2464085"/>
              <a:ext cx="3401003" cy="816078"/>
            </a:xfrm>
            <a:prstGeom prst="roundRect">
              <a:avLst>
                <a:gd name="adj" fmla="val 11505"/>
              </a:avLst>
            </a:prstGeom>
            <a:noFill/>
            <a:ln w="15875" cap="flat" cmpd="sng" algn="ctr">
              <a:solidFill>
                <a:schemeClr val="bg1">
                  <a:lumMod val="65000"/>
                </a:schemeClr>
              </a:solid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zh-CN" sz="1200" b="0" i="0" u="none" strike="noStrike" kern="1200" cap="none" spc="0" normalizeH="0" baseline="0" noProof="0" dirty="0">
                <a:ln>
                  <a:noFill/>
                </a:ln>
                <a:solidFill>
                  <a:srgbClr val="000000">
                    <a:lumMod val="65000"/>
                    <a:lumOff val="35000"/>
                  </a:srgbClr>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29" name="标题1"/>
            <p:cNvSpPr>
              <a:spLocks noChangeArrowheads="1"/>
            </p:cNvSpPr>
            <p:nvPr/>
          </p:nvSpPr>
          <p:spPr bwMode="gray">
            <a:xfrm>
              <a:off x="1052497" y="2464084"/>
              <a:ext cx="843568" cy="816078"/>
            </a:xfrm>
            <a:prstGeom prst="roundRect">
              <a:avLst>
                <a:gd name="adj" fmla="val 11921"/>
              </a:avLst>
            </a:prstGeom>
            <a:solidFill>
              <a:srgbClr val="4A7EAB"/>
            </a:solidFill>
            <a:ln w="63500" cap="flat" cmpd="sng" algn="ctr">
              <a:no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zh-CN" sz="1400" b="0" i="0" u="none" strike="noStrike" kern="1200" cap="none" spc="0" normalizeH="0" baseline="0" noProof="0" dirty="0">
                <a:ln>
                  <a:noFill/>
                </a:ln>
                <a:solidFill>
                  <a:srgbClr val="FFFFFF"/>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30" name="文本框 283655"/>
            <p:cNvSpPr txBox="1">
              <a:spLocks noChangeArrowheads="1"/>
            </p:cNvSpPr>
            <p:nvPr/>
          </p:nvSpPr>
          <p:spPr bwMode="auto">
            <a:xfrm>
              <a:off x="1086129" y="2500157"/>
              <a:ext cx="749799" cy="714375"/>
            </a:xfrm>
            <a:prstGeom prst="rect">
              <a:avLst/>
            </a:prstGeom>
            <a:noFill/>
            <a:ln>
              <a:noFill/>
            </a:ln>
          </p:spPr>
          <p:txBody>
            <a:bodyPr wrap="square" lIns="68580" tIns="34290" rIns="68580" bIns="34290">
              <a:spAutoFit/>
            </a:bodyPr>
            <a:lstStyle/>
            <a:p>
              <a:pPr algn="ctr"/>
              <a:r>
                <a:rPr lang="zh-CN" altLang="en-US" sz="2100" b="1" dirty="0">
                  <a:solidFill>
                    <a:schemeClr val="bg1"/>
                  </a:solidFill>
                  <a:latin typeface="Arial" panose="020B0604020202020204"/>
                  <a:ea typeface="微软雅黑" panose="020B0503020204020204" charset="-122"/>
                  <a:cs typeface="+mn-ea"/>
                  <a:sym typeface="+mn-lt"/>
                </a:rPr>
                <a:t>子女教育</a:t>
              </a:r>
              <a:endParaRPr lang="zh-CN" altLang="en-US" sz="2100" b="1" dirty="0">
                <a:solidFill>
                  <a:schemeClr val="bg1"/>
                </a:solidFill>
                <a:latin typeface="Arial" panose="020B0604020202020204"/>
                <a:ea typeface="微软雅黑" panose="020B0503020204020204" charset="-122"/>
                <a:cs typeface="+mn-ea"/>
                <a:sym typeface="+mn-lt"/>
              </a:endParaRPr>
            </a:p>
          </p:txBody>
        </p:sp>
      </p:grpSp>
      <p:sp>
        <p:nvSpPr>
          <p:cNvPr id="5" name="矩形 4"/>
          <p:cNvSpPr/>
          <p:nvPr/>
        </p:nvSpPr>
        <p:spPr>
          <a:xfrm>
            <a:off x="2081290" y="2415059"/>
            <a:ext cx="2430474" cy="32194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500" b="0" i="0" u="none" strike="noStrike" kern="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charset="-122"/>
                <a:cs typeface="+mn-ea"/>
                <a:sym typeface="+mn-lt"/>
              </a:rPr>
              <a:t>买房＋装修＋物业＝</a:t>
            </a:r>
            <a:r>
              <a:rPr kumimoji="0" lang="en-US" altLang="zh-CN" sz="1500" b="0" i="0" u="none" strike="noStrike" kern="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charset="-122"/>
                <a:cs typeface="+mn-ea"/>
                <a:sym typeface="+mn-lt"/>
              </a:rPr>
              <a:t>120</a:t>
            </a:r>
            <a:r>
              <a:rPr kumimoji="0" lang="zh-CN" altLang="en-US" sz="1500" b="0" i="0" u="none" strike="noStrike" kern="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charset="-122"/>
                <a:cs typeface="+mn-ea"/>
                <a:sym typeface="+mn-lt"/>
              </a:rPr>
              <a:t>万</a:t>
            </a:r>
            <a:endParaRPr kumimoji="0" lang="zh-CN" altLang="en-US" sz="1800" b="0" i="0" u="none" strike="noStrike" kern="0" cap="none" spc="0" normalizeH="0" baseline="0" noProof="0" dirty="0">
              <a:ln>
                <a:noFill/>
              </a:ln>
              <a:solidFill>
                <a:schemeClr val="tx1">
                  <a:lumMod val="75000"/>
                  <a:lumOff val="25000"/>
                </a:schemeClr>
              </a:solidFill>
              <a:effectLst/>
              <a:uLnTx/>
              <a:uFillTx/>
            </a:endParaRPr>
          </a:p>
        </p:txBody>
      </p:sp>
      <p:sp>
        <p:nvSpPr>
          <p:cNvPr id="6" name="矩形 5"/>
          <p:cNvSpPr/>
          <p:nvPr/>
        </p:nvSpPr>
        <p:spPr>
          <a:xfrm>
            <a:off x="2081290" y="3577723"/>
            <a:ext cx="3339376" cy="368300"/>
          </a:xfrm>
          <a:prstGeom prst="rect">
            <a:avLst/>
          </a:prstGeom>
        </p:spPr>
        <p:txBody>
          <a:bodyPr wrap="square">
            <a:spAutoFit/>
          </a:bodyPr>
          <a:lstStyle/>
          <a:p>
            <a:r>
              <a:rPr lang="en-US" altLang="zh-CN" dirty="0">
                <a:solidFill>
                  <a:schemeClr val="tx1">
                    <a:lumMod val="75000"/>
                    <a:lumOff val="25000"/>
                  </a:schemeClr>
                </a:solidFill>
                <a:cs typeface="+mn-ea"/>
                <a:sym typeface="+mn-lt"/>
              </a:rPr>
              <a:t>15</a:t>
            </a:r>
            <a:r>
              <a:rPr lang="zh-CN" altLang="en-US" dirty="0">
                <a:solidFill>
                  <a:schemeClr val="tx1">
                    <a:lumMod val="75000"/>
                    <a:lumOff val="25000"/>
                  </a:schemeClr>
                </a:solidFill>
                <a:cs typeface="+mn-ea"/>
                <a:sym typeface="+mn-lt"/>
              </a:rPr>
              <a:t>万＋</a:t>
            </a:r>
            <a:r>
              <a:rPr lang="en-US" altLang="zh-CN" dirty="0">
                <a:solidFill>
                  <a:schemeClr val="tx1">
                    <a:lumMod val="75000"/>
                    <a:lumOff val="25000"/>
                  </a:schemeClr>
                </a:solidFill>
                <a:cs typeface="+mn-ea"/>
                <a:sym typeface="+mn-lt"/>
              </a:rPr>
              <a:t>1000×12</a:t>
            </a:r>
            <a:r>
              <a:rPr lang="zh-CN" altLang="en-US" dirty="0">
                <a:solidFill>
                  <a:schemeClr val="tx1">
                    <a:lumMod val="75000"/>
                    <a:lumOff val="25000"/>
                  </a:schemeClr>
                </a:solidFill>
                <a:cs typeface="+mn-ea"/>
                <a:sym typeface="+mn-lt"/>
              </a:rPr>
              <a:t>月</a:t>
            </a:r>
            <a:r>
              <a:rPr lang="en-US" altLang="zh-CN" dirty="0">
                <a:solidFill>
                  <a:schemeClr val="tx1">
                    <a:lumMod val="75000"/>
                    <a:lumOff val="25000"/>
                  </a:schemeClr>
                </a:solidFill>
                <a:cs typeface="+mn-ea"/>
                <a:sym typeface="+mn-lt"/>
              </a:rPr>
              <a:t>×10</a:t>
            </a:r>
            <a:r>
              <a:rPr lang="zh-CN" altLang="en-US" dirty="0">
                <a:solidFill>
                  <a:schemeClr val="tx1">
                    <a:lumMod val="75000"/>
                    <a:lumOff val="25000"/>
                  </a:schemeClr>
                </a:solidFill>
                <a:cs typeface="+mn-ea"/>
                <a:sym typeface="+mn-lt"/>
              </a:rPr>
              <a:t>年＝</a:t>
            </a:r>
            <a:r>
              <a:rPr lang="en-US" altLang="zh-CN" dirty="0">
                <a:solidFill>
                  <a:schemeClr val="tx1">
                    <a:lumMod val="75000"/>
                    <a:lumOff val="25000"/>
                  </a:schemeClr>
                </a:solidFill>
                <a:cs typeface="+mn-ea"/>
                <a:sym typeface="+mn-lt"/>
              </a:rPr>
              <a:t>39</a:t>
            </a:r>
            <a:r>
              <a:rPr lang="zh-CN" altLang="en-US" dirty="0">
                <a:solidFill>
                  <a:schemeClr val="tx1">
                    <a:lumMod val="75000"/>
                    <a:lumOff val="25000"/>
                  </a:schemeClr>
                </a:solidFill>
                <a:cs typeface="+mn-ea"/>
                <a:sym typeface="+mn-lt"/>
              </a:rPr>
              <a:t>万</a:t>
            </a:r>
            <a:endParaRPr lang="zh-CN" altLang="en-US" dirty="0">
              <a:solidFill>
                <a:schemeClr val="tx1">
                  <a:lumMod val="75000"/>
                  <a:lumOff val="25000"/>
                </a:schemeClr>
              </a:solidFill>
            </a:endParaRPr>
          </a:p>
        </p:txBody>
      </p:sp>
      <p:sp>
        <p:nvSpPr>
          <p:cNvPr id="7" name="矩形 6"/>
          <p:cNvSpPr/>
          <p:nvPr/>
        </p:nvSpPr>
        <p:spPr>
          <a:xfrm>
            <a:off x="2081290" y="4749294"/>
            <a:ext cx="2505814" cy="368300"/>
          </a:xfrm>
          <a:prstGeom prst="rect">
            <a:avLst/>
          </a:prstGeom>
        </p:spPr>
        <p:txBody>
          <a:bodyPr wrap="square">
            <a:spAutoFit/>
          </a:bodyPr>
          <a:lstStyle/>
          <a:p>
            <a:r>
              <a:rPr lang="zh-CN" altLang="en-US" dirty="0">
                <a:solidFill>
                  <a:schemeClr val="tx1">
                    <a:lumMod val="75000"/>
                    <a:lumOff val="25000"/>
                  </a:schemeClr>
                </a:solidFill>
                <a:cs typeface="+mn-ea"/>
                <a:sym typeface="+mn-lt"/>
              </a:rPr>
              <a:t>出生至大学毕业＝</a:t>
            </a:r>
            <a:r>
              <a:rPr lang="en-US" altLang="zh-CN" dirty="0">
                <a:solidFill>
                  <a:schemeClr val="tx1">
                    <a:lumMod val="75000"/>
                    <a:lumOff val="25000"/>
                  </a:schemeClr>
                </a:solidFill>
                <a:cs typeface="+mn-ea"/>
                <a:sym typeface="+mn-lt"/>
              </a:rPr>
              <a:t>25</a:t>
            </a:r>
            <a:r>
              <a:rPr lang="zh-CN" altLang="en-US" dirty="0">
                <a:solidFill>
                  <a:schemeClr val="tx1">
                    <a:lumMod val="75000"/>
                    <a:lumOff val="25000"/>
                  </a:schemeClr>
                </a:solidFill>
                <a:cs typeface="+mn-ea"/>
                <a:sym typeface="+mn-lt"/>
              </a:rPr>
              <a:t>万</a:t>
            </a:r>
            <a:endParaRPr lang="zh-CN" altLang="en-US" dirty="0">
              <a:solidFill>
                <a:schemeClr val="tx1">
                  <a:lumMod val="75000"/>
                  <a:lumOff val="25000"/>
                </a:schemeClr>
              </a:solidFill>
            </a:endParaRPr>
          </a:p>
        </p:txBody>
      </p:sp>
      <p:grpSp>
        <p:nvGrpSpPr>
          <p:cNvPr id="46" name="组合 45"/>
          <p:cNvGrpSpPr/>
          <p:nvPr/>
        </p:nvGrpSpPr>
        <p:grpSpPr>
          <a:xfrm>
            <a:off x="6273744" y="2182779"/>
            <a:ext cx="4884476" cy="3159221"/>
            <a:chOff x="6393124" y="2464084"/>
            <a:chExt cx="4884476" cy="3159221"/>
          </a:xfrm>
        </p:grpSpPr>
        <p:grpSp>
          <p:nvGrpSpPr>
            <p:cNvPr id="39" name="组合 38"/>
            <p:cNvGrpSpPr/>
            <p:nvPr/>
          </p:nvGrpSpPr>
          <p:grpSpPr>
            <a:xfrm>
              <a:off x="6393124" y="4807226"/>
              <a:ext cx="4884476" cy="816079"/>
              <a:chOff x="1052497" y="2464084"/>
              <a:chExt cx="4884476" cy="816079"/>
            </a:xfrm>
          </p:grpSpPr>
          <p:sp>
            <p:nvSpPr>
              <p:cNvPr id="40" name="文本1"/>
              <p:cNvSpPr>
                <a:spLocks noChangeArrowheads="1"/>
              </p:cNvSpPr>
              <p:nvPr/>
            </p:nvSpPr>
            <p:spPr bwMode="gray">
              <a:xfrm>
                <a:off x="2080650" y="2464085"/>
                <a:ext cx="3856323" cy="816078"/>
              </a:xfrm>
              <a:prstGeom prst="roundRect">
                <a:avLst>
                  <a:gd name="adj" fmla="val 11505"/>
                </a:avLst>
              </a:prstGeom>
              <a:noFill/>
              <a:ln w="15875" cap="flat" cmpd="sng" algn="ctr">
                <a:solidFill>
                  <a:schemeClr val="bg1">
                    <a:lumMod val="65000"/>
                  </a:schemeClr>
                </a:solid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zh-CN" sz="1200" b="0" i="0" u="none" strike="noStrike" kern="1200" cap="none" spc="0" normalizeH="0" baseline="0" noProof="0" dirty="0">
                  <a:ln>
                    <a:noFill/>
                  </a:ln>
                  <a:solidFill>
                    <a:srgbClr val="000000">
                      <a:lumMod val="65000"/>
                      <a:lumOff val="35000"/>
                    </a:srgbClr>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41" name="标题1"/>
              <p:cNvSpPr>
                <a:spLocks noChangeArrowheads="1"/>
              </p:cNvSpPr>
              <p:nvPr/>
            </p:nvSpPr>
            <p:spPr bwMode="gray">
              <a:xfrm>
                <a:off x="1052497" y="2464084"/>
                <a:ext cx="843568" cy="816078"/>
              </a:xfrm>
              <a:prstGeom prst="roundRect">
                <a:avLst>
                  <a:gd name="adj" fmla="val 11921"/>
                </a:avLst>
              </a:prstGeom>
              <a:solidFill>
                <a:srgbClr val="4A7EAB"/>
              </a:solidFill>
              <a:ln w="63500" cap="flat" cmpd="sng" algn="ctr">
                <a:no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zh-CN" sz="1400" b="0" i="0" u="none" strike="noStrike" kern="1200" cap="none" spc="0" normalizeH="0" baseline="0" noProof="0" dirty="0">
                  <a:ln>
                    <a:noFill/>
                  </a:ln>
                  <a:solidFill>
                    <a:srgbClr val="FFFFFF"/>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42" name="文本框 283655"/>
              <p:cNvSpPr txBox="1">
                <a:spLocks noChangeArrowheads="1"/>
              </p:cNvSpPr>
              <p:nvPr/>
            </p:nvSpPr>
            <p:spPr bwMode="auto">
              <a:xfrm>
                <a:off x="1086129" y="2500157"/>
                <a:ext cx="749799" cy="714375"/>
              </a:xfrm>
              <a:prstGeom prst="rect">
                <a:avLst/>
              </a:prstGeom>
              <a:noFill/>
              <a:ln>
                <a:noFill/>
              </a:ln>
            </p:spPr>
            <p:txBody>
              <a:bodyPr wrap="square" lIns="68580" tIns="34290" rIns="68580" bIns="34290">
                <a:spAutoFit/>
              </a:bodyPr>
              <a:lstStyle/>
              <a:p>
                <a:pPr algn="ctr"/>
                <a:r>
                  <a:rPr lang="zh-CN" altLang="en-US" sz="2100" b="1" dirty="0">
                    <a:solidFill>
                      <a:schemeClr val="bg1"/>
                    </a:solidFill>
                    <a:latin typeface="Arial" panose="020B0604020202020204"/>
                    <a:ea typeface="微软雅黑" panose="020B0503020204020204" charset="-122"/>
                    <a:cs typeface="+mn-ea"/>
                    <a:sym typeface="+mn-lt"/>
                  </a:rPr>
                  <a:t>养老支出</a:t>
                </a:r>
                <a:endParaRPr lang="zh-CN" altLang="en-US" sz="2100" b="1" dirty="0">
                  <a:solidFill>
                    <a:schemeClr val="bg1"/>
                  </a:solidFill>
                  <a:latin typeface="Arial" panose="020B0604020202020204"/>
                  <a:ea typeface="微软雅黑" panose="020B0503020204020204" charset="-122"/>
                  <a:cs typeface="+mn-ea"/>
                  <a:sym typeface="+mn-lt"/>
                </a:endParaRPr>
              </a:p>
            </p:txBody>
          </p:sp>
        </p:grpSp>
        <p:sp>
          <p:nvSpPr>
            <p:cNvPr id="8" name="矩形 7"/>
            <p:cNvSpPr/>
            <p:nvPr/>
          </p:nvSpPr>
          <p:spPr>
            <a:xfrm>
              <a:off x="7526512" y="2696364"/>
              <a:ext cx="2787943" cy="368300"/>
            </a:xfrm>
            <a:prstGeom prst="rect">
              <a:avLst/>
            </a:prstGeom>
          </p:spPr>
          <p:txBody>
            <a:bodyPr wrap="square">
              <a:spAutoFit/>
            </a:bodyPr>
            <a:lstStyle/>
            <a:p>
              <a:r>
                <a:rPr lang="en-US" altLang="zh-CN" dirty="0">
                  <a:solidFill>
                    <a:schemeClr val="tx1">
                      <a:lumMod val="75000"/>
                      <a:lumOff val="25000"/>
                    </a:schemeClr>
                  </a:solidFill>
                  <a:cs typeface="+mn-ea"/>
                  <a:sym typeface="+mn-lt"/>
                </a:rPr>
                <a:t>2×500×12</a:t>
              </a:r>
              <a:r>
                <a:rPr lang="zh-CN" altLang="en-US" dirty="0">
                  <a:solidFill>
                    <a:schemeClr val="tx1">
                      <a:lumMod val="75000"/>
                      <a:lumOff val="25000"/>
                    </a:schemeClr>
                  </a:solidFill>
                  <a:cs typeface="+mn-ea"/>
                  <a:sym typeface="+mn-lt"/>
                </a:rPr>
                <a:t>月</a:t>
              </a:r>
              <a:r>
                <a:rPr lang="en-US" altLang="zh-CN" dirty="0">
                  <a:solidFill>
                    <a:schemeClr val="tx1">
                      <a:lumMod val="75000"/>
                      <a:lumOff val="25000"/>
                    </a:schemeClr>
                  </a:solidFill>
                  <a:cs typeface="+mn-ea"/>
                  <a:sym typeface="+mn-lt"/>
                </a:rPr>
                <a:t>×20</a:t>
              </a:r>
              <a:r>
                <a:rPr lang="zh-CN" altLang="en-US" dirty="0">
                  <a:solidFill>
                    <a:schemeClr val="tx1">
                      <a:lumMod val="75000"/>
                      <a:lumOff val="25000"/>
                    </a:schemeClr>
                  </a:solidFill>
                  <a:cs typeface="+mn-ea"/>
                  <a:sym typeface="+mn-lt"/>
                </a:rPr>
                <a:t>年＝</a:t>
              </a:r>
              <a:r>
                <a:rPr lang="en-US" altLang="zh-CN" dirty="0">
                  <a:solidFill>
                    <a:schemeClr val="tx1">
                      <a:lumMod val="75000"/>
                      <a:lumOff val="25000"/>
                    </a:schemeClr>
                  </a:solidFill>
                  <a:cs typeface="+mn-ea"/>
                  <a:sym typeface="+mn-lt"/>
                </a:rPr>
                <a:t>24</a:t>
              </a:r>
              <a:r>
                <a:rPr lang="zh-CN" altLang="en-US" dirty="0">
                  <a:solidFill>
                    <a:schemeClr val="tx1">
                      <a:lumMod val="75000"/>
                      <a:lumOff val="25000"/>
                    </a:schemeClr>
                  </a:solidFill>
                  <a:cs typeface="+mn-ea"/>
                  <a:sym typeface="+mn-lt"/>
                </a:rPr>
                <a:t>万</a:t>
              </a:r>
              <a:endParaRPr lang="zh-CN" altLang="en-US" dirty="0">
                <a:solidFill>
                  <a:schemeClr val="tx1">
                    <a:lumMod val="75000"/>
                    <a:lumOff val="25000"/>
                  </a:schemeClr>
                </a:solidFill>
              </a:endParaRPr>
            </a:p>
          </p:txBody>
        </p:sp>
        <p:sp>
          <p:nvSpPr>
            <p:cNvPr id="43" name="矩形 42"/>
            <p:cNvSpPr/>
            <p:nvPr/>
          </p:nvSpPr>
          <p:spPr>
            <a:xfrm>
              <a:off x="7526512" y="3861741"/>
              <a:ext cx="2755883" cy="368300"/>
            </a:xfrm>
            <a:prstGeom prst="rect">
              <a:avLst/>
            </a:prstGeom>
          </p:spPr>
          <p:txBody>
            <a:bodyPr wrap="square">
              <a:spAutoFit/>
            </a:bodyPr>
            <a:lstStyle/>
            <a:p>
              <a:r>
                <a:rPr lang="en-US" altLang="zh-CN" dirty="0">
                  <a:solidFill>
                    <a:schemeClr val="tx1">
                      <a:lumMod val="75000"/>
                      <a:lumOff val="25000"/>
                    </a:schemeClr>
                  </a:solidFill>
                  <a:cs typeface="+mn-ea"/>
                  <a:sym typeface="+mn-lt"/>
                </a:rPr>
                <a:t>3000×12</a:t>
              </a:r>
              <a:r>
                <a:rPr lang="zh-CN" altLang="en-US" dirty="0">
                  <a:solidFill>
                    <a:schemeClr val="tx1">
                      <a:lumMod val="75000"/>
                      <a:lumOff val="25000"/>
                    </a:schemeClr>
                  </a:solidFill>
                  <a:cs typeface="+mn-ea"/>
                  <a:sym typeface="+mn-lt"/>
                </a:rPr>
                <a:t>月</a:t>
              </a:r>
              <a:r>
                <a:rPr lang="en-US" altLang="zh-CN" dirty="0">
                  <a:solidFill>
                    <a:schemeClr val="tx1">
                      <a:lumMod val="75000"/>
                      <a:lumOff val="25000"/>
                    </a:schemeClr>
                  </a:solidFill>
                  <a:cs typeface="+mn-ea"/>
                  <a:sym typeface="+mn-lt"/>
                </a:rPr>
                <a:t>×30</a:t>
              </a:r>
              <a:r>
                <a:rPr lang="zh-CN" altLang="en-US" dirty="0">
                  <a:solidFill>
                    <a:schemeClr val="tx1">
                      <a:lumMod val="75000"/>
                      <a:lumOff val="25000"/>
                    </a:schemeClr>
                  </a:solidFill>
                  <a:cs typeface="+mn-ea"/>
                  <a:sym typeface="+mn-lt"/>
                </a:rPr>
                <a:t>年＝</a:t>
              </a:r>
              <a:r>
                <a:rPr lang="en-US" altLang="zh-CN" dirty="0">
                  <a:solidFill>
                    <a:schemeClr val="tx1">
                      <a:lumMod val="75000"/>
                      <a:lumOff val="25000"/>
                    </a:schemeClr>
                  </a:solidFill>
                  <a:cs typeface="+mn-ea"/>
                  <a:sym typeface="+mn-lt"/>
                </a:rPr>
                <a:t>108</a:t>
              </a:r>
              <a:r>
                <a:rPr lang="zh-CN" altLang="en-US" dirty="0">
                  <a:solidFill>
                    <a:schemeClr val="tx1">
                      <a:lumMod val="75000"/>
                      <a:lumOff val="25000"/>
                    </a:schemeClr>
                  </a:solidFill>
                  <a:cs typeface="+mn-ea"/>
                  <a:sym typeface="+mn-lt"/>
                </a:rPr>
                <a:t>万</a:t>
              </a:r>
              <a:endParaRPr lang="zh-CN" altLang="en-US" dirty="0">
                <a:solidFill>
                  <a:schemeClr val="tx1">
                    <a:lumMod val="75000"/>
                    <a:lumOff val="25000"/>
                  </a:schemeClr>
                </a:solidFill>
              </a:endParaRPr>
            </a:p>
          </p:txBody>
        </p:sp>
        <p:grpSp>
          <p:nvGrpSpPr>
            <p:cNvPr id="45" name="组合 44"/>
            <p:cNvGrpSpPr/>
            <p:nvPr/>
          </p:nvGrpSpPr>
          <p:grpSpPr>
            <a:xfrm>
              <a:off x="6393124" y="2464084"/>
              <a:ext cx="4884476" cy="2920639"/>
              <a:chOff x="6393124" y="2464084"/>
              <a:chExt cx="4884476" cy="2920639"/>
            </a:xfrm>
          </p:grpSpPr>
          <p:grpSp>
            <p:nvGrpSpPr>
              <p:cNvPr id="31" name="组合 30"/>
              <p:cNvGrpSpPr/>
              <p:nvPr/>
            </p:nvGrpSpPr>
            <p:grpSpPr>
              <a:xfrm>
                <a:off x="6393124" y="2464084"/>
                <a:ext cx="4884476" cy="816079"/>
                <a:chOff x="1052497" y="2464084"/>
                <a:chExt cx="4884476" cy="816079"/>
              </a:xfrm>
            </p:grpSpPr>
            <p:sp>
              <p:nvSpPr>
                <p:cNvPr id="32" name="文本1"/>
                <p:cNvSpPr>
                  <a:spLocks noChangeArrowheads="1"/>
                </p:cNvSpPr>
                <p:nvPr/>
              </p:nvSpPr>
              <p:spPr bwMode="gray">
                <a:xfrm>
                  <a:off x="2080650" y="2464085"/>
                  <a:ext cx="3856323" cy="816078"/>
                </a:xfrm>
                <a:prstGeom prst="roundRect">
                  <a:avLst>
                    <a:gd name="adj" fmla="val 11505"/>
                  </a:avLst>
                </a:prstGeom>
                <a:noFill/>
                <a:ln w="15875" cap="flat" cmpd="sng" algn="ctr">
                  <a:solidFill>
                    <a:schemeClr val="bg1">
                      <a:lumMod val="65000"/>
                    </a:schemeClr>
                  </a:solid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zh-CN" sz="1200" b="0" i="0" u="none" strike="noStrike" kern="1200" cap="none" spc="0" normalizeH="0" baseline="0" noProof="0" dirty="0">
                    <a:ln>
                      <a:noFill/>
                    </a:ln>
                    <a:solidFill>
                      <a:srgbClr val="000000">
                        <a:lumMod val="65000"/>
                        <a:lumOff val="35000"/>
                      </a:srgbClr>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33" name="标题1"/>
                <p:cNvSpPr>
                  <a:spLocks noChangeArrowheads="1"/>
                </p:cNvSpPr>
                <p:nvPr/>
              </p:nvSpPr>
              <p:spPr bwMode="gray">
                <a:xfrm>
                  <a:off x="1052497" y="2464084"/>
                  <a:ext cx="843568" cy="816078"/>
                </a:xfrm>
                <a:prstGeom prst="roundRect">
                  <a:avLst>
                    <a:gd name="adj" fmla="val 11921"/>
                  </a:avLst>
                </a:prstGeom>
                <a:solidFill>
                  <a:srgbClr val="4A7EAB"/>
                </a:solidFill>
                <a:ln w="63500" cap="flat" cmpd="sng" algn="ctr">
                  <a:no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zh-CN" sz="1400" b="0" i="0" u="none" strike="noStrike" kern="1200" cap="none" spc="0" normalizeH="0" baseline="0" noProof="0" dirty="0">
                    <a:ln>
                      <a:noFill/>
                    </a:ln>
                    <a:solidFill>
                      <a:srgbClr val="FFFFFF"/>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34" name="文本框 283655"/>
                <p:cNvSpPr txBox="1">
                  <a:spLocks noChangeArrowheads="1"/>
                </p:cNvSpPr>
                <p:nvPr/>
              </p:nvSpPr>
              <p:spPr bwMode="auto">
                <a:xfrm>
                  <a:off x="1086129" y="2500157"/>
                  <a:ext cx="749799" cy="714375"/>
                </a:xfrm>
                <a:prstGeom prst="rect">
                  <a:avLst/>
                </a:prstGeom>
                <a:noFill/>
                <a:ln>
                  <a:noFill/>
                </a:ln>
              </p:spPr>
              <p:txBody>
                <a:bodyPr wrap="square" lIns="68580" tIns="34290" rIns="68580" bIns="34290">
                  <a:spAutoFit/>
                </a:bodyPr>
                <a:lstStyle/>
                <a:p>
                  <a:pPr algn="ctr"/>
                  <a:r>
                    <a:rPr lang="zh-CN" altLang="en-US" sz="2100" b="1" dirty="0">
                      <a:solidFill>
                        <a:schemeClr val="bg1"/>
                      </a:solidFill>
                      <a:latin typeface="Arial" panose="020B0604020202020204"/>
                      <a:ea typeface="微软雅黑" panose="020B0503020204020204" charset="-122"/>
                      <a:cs typeface="+mn-ea"/>
                      <a:sym typeface="+mn-lt"/>
                    </a:rPr>
                    <a:t>孝敬父母</a:t>
                  </a:r>
                  <a:endParaRPr lang="zh-CN" altLang="en-US" sz="2100" b="1" dirty="0">
                    <a:solidFill>
                      <a:schemeClr val="bg1"/>
                    </a:solidFill>
                    <a:latin typeface="Arial" panose="020B0604020202020204"/>
                    <a:ea typeface="微软雅黑" panose="020B0503020204020204" charset="-122"/>
                    <a:cs typeface="+mn-ea"/>
                    <a:sym typeface="+mn-lt"/>
                  </a:endParaRPr>
                </a:p>
              </p:txBody>
            </p:sp>
          </p:grpSp>
          <p:grpSp>
            <p:nvGrpSpPr>
              <p:cNvPr id="35" name="组合 34"/>
              <p:cNvGrpSpPr/>
              <p:nvPr/>
            </p:nvGrpSpPr>
            <p:grpSpPr>
              <a:xfrm>
                <a:off x="6393124" y="3635655"/>
                <a:ext cx="4884476" cy="816079"/>
                <a:chOff x="1052497" y="2464084"/>
                <a:chExt cx="4884476" cy="816079"/>
              </a:xfrm>
            </p:grpSpPr>
            <p:sp>
              <p:nvSpPr>
                <p:cNvPr id="36" name="文本1"/>
                <p:cNvSpPr>
                  <a:spLocks noChangeArrowheads="1"/>
                </p:cNvSpPr>
                <p:nvPr/>
              </p:nvSpPr>
              <p:spPr bwMode="gray">
                <a:xfrm>
                  <a:off x="2080650" y="2464085"/>
                  <a:ext cx="3856323" cy="816078"/>
                </a:xfrm>
                <a:prstGeom prst="roundRect">
                  <a:avLst>
                    <a:gd name="adj" fmla="val 11505"/>
                  </a:avLst>
                </a:prstGeom>
                <a:noFill/>
                <a:ln w="15875" cap="flat" cmpd="sng" algn="ctr">
                  <a:solidFill>
                    <a:schemeClr val="bg1">
                      <a:lumMod val="65000"/>
                    </a:schemeClr>
                  </a:solid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zh-CN" sz="1200" b="0" i="0" u="none" strike="noStrike" kern="1200" cap="none" spc="0" normalizeH="0" baseline="0" noProof="0" dirty="0">
                    <a:ln>
                      <a:noFill/>
                    </a:ln>
                    <a:solidFill>
                      <a:srgbClr val="000000">
                        <a:lumMod val="65000"/>
                        <a:lumOff val="35000"/>
                      </a:srgbClr>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37" name="标题1"/>
                <p:cNvSpPr>
                  <a:spLocks noChangeArrowheads="1"/>
                </p:cNvSpPr>
                <p:nvPr/>
              </p:nvSpPr>
              <p:spPr bwMode="gray">
                <a:xfrm>
                  <a:off x="1052497" y="2464084"/>
                  <a:ext cx="843568" cy="816078"/>
                </a:xfrm>
                <a:prstGeom prst="roundRect">
                  <a:avLst>
                    <a:gd name="adj" fmla="val 11921"/>
                  </a:avLst>
                </a:prstGeom>
                <a:solidFill>
                  <a:srgbClr val="4A7EAB"/>
                </a:solidFill>
                <a:ln w="63500" cap="flat" cmpd="sng" algn="ctr">
                  <a:noFill/>
                  <a:prstDash val="solid"/>
                </a:ln>
                <a:effectLst/>
              </p:spPr>
              <p:txBody>
                <a:bodyPr lIns="62117" tIns="31058" rIns="62117"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zh-CN" sz="1400" b="0" i="0" u="none" strike="noStrike" kern="1200" cap="none" spc="0" normalizeH="0" baseline="0" noProof="0" dirty="0">
                    <a:ln>
                      <a:noFill/>
                    </a:ln>
                    <a:solidFill>
                      <a:srgbClr val="FFFFFF"/>
                    </a:solidFill>
                    <a:effectLst/>
                    <a:uLnTx/>
                    <a:uFillTx/>
                    <a:latin typeface="方正尚酷简体" panose="03000509000000000000" pitchFamily="65" charset="-122"/>
                    <a:ea typeface="方正尚酷简体" panose="03000509000000000000" pitchFamily="65" charset="-122"/>
                    <a:cs typeface="Arial" panose="020B0604020202020204"/>
                  </a:endParaRPr>
                </a:p>
              </p:txBody>
            </p:sp>
            <p:sp>
              <p:nvSpPr>
                <p:cNvPr id="38" name="文本框 283655"/>
                <p:cNvSpPr txBox="1">
                  <a:spLocks noChangeArrowheads="1"/>
                </p:cNvSpPr>
                <p:nvPr/>
              </p:nvSpPr>
              <p:spPr bwMode="auto">
                <a:xfrm>
                  <a:off x="1086129" y="2500157"/>
                  <a:ext cx="749799" cy="714375"/>
                </a:xfrm>
                <a:prstGeom prst="rect">
                  <a:avLst/>
                </a:prstGeom>
                <a:noFill/>
                <a:ln>
                  <a:noFill/>
                </a:ln>
              </p:spPr>
              <p:txBody>
                <a:bodyPr wrap="square" lIns="68580" tIns="34290" rIns="68580" bIns="34290">
                  <a:spAutoFit/>
                </a:bodyPr>
                <a:lstStyle/>
                <a:p>
                  <a:pPr algn="ctr"/>
                  <a:r>
                    <a:rPr lang="zh-CN" altLang="en-US" sz="2100" b="1" dirty="0">
                      <a:solidFill>
                        <a:schemeClr val="bg1"/>
                      </a:solidFill>
                      <a:latin typeface="Arial" panose="020B0604020202020204"/>
                      <a:ea typeface="微软雅黑" panose="020B0503020204020204" charset="-122"/>
                      <a:cs typeface="+mn-ea"/>
                      <a:sym typeface="+mn-lt"/>
                    </a:rPr>
                    <a:t>住房支出</a:t>
                  </a:r>
                  <a:endParaRPr lang="zh-CN" altLang="en-US" sz="2100" b="1" dirty="0">
                    <a:solidFill>
                      <a:schemeClr val="bg1"/>
                    </a:solidFill>
                    <a:latin typeface="Arial" panose="020B0604020202020204"/>
                    <a:ea typeface="微软雅黑" panose="020B0503020204020204" charset="-122"/>
                    <a:cs typeface="+mn-ea"/>
                    <a:sym typeface="+mn-lt"/>
                  </a:endParaRPr>
                </a:p>
              </p:txBody>
            </p:sp>
          </p:grpSp>
          <p:sp>
            <p:nvSpPr>
              <p:cNvPr id="44" name="矩形 43"/>
              <p:cNvSpPr/>
              <p:nvPr/>
            </p:nvSpPr>
            <p:spPr>
              <a:xfrm>
                <a:off x="7485946" y="5016423"/>
                <a:ext cx="3698448" cy="368300"/>
              </a:xfrm>
              <a:prstGeom prst="rect">
                <a:avLst/>
              </a:prstGeom>
            </p:spPr>
            <p:txBody>
              <a:bodyPr wrap="square">
                <a:spAutoFit/>
              </a:bodyPr>
              <a:lstStyle/>
              <a:p>
                <a:r>
                  <a:rPr lang="en-US" altLang="zh-CN" dirty="0">
                    <a:solidFill>
                      <a:schemeClr val="tx1">
                        <a:lumMod val="75000"/>
                        <a:lumOff val="25000"/>
                      </a:schemeClr>
                    </a:solidFill>
                    <a:cs typeface="+mn-ea"/>
                    <a:sym typeface="+mn-lt"/>
                  </a:rPr>
                  <a:t>10×3</a:t>
                </a:r>
                <a:r>
                  <a:rPr lang="zh-CN" altLang="en-US" dirty="0">
                    <a:solidFill>
                      <a:schemeClr val="tx1">
                        <a:lumMod val="75000"/>
                        <a:lumOff val="25000"/>
                      </a:schemeClr>
                    </a:solidFill>
                    <a:cs typeface="+mn-ea"/>
                    <a:sym typeface="+mn-lt"/>
                  </a:rPr>
                  <a:t>顿</a:t>
                </a:r>
                <a:r>
                  <a:rPr lang="en-US" altLang="zh-CN" dirty="0">
                    <a:solidFill>
                      <a:schemeClr val="tx1">
                        <a:lumMod val="75000"/>
                        <a:lumOff val="25000"/>
                      </a:schemeClr>
                    </a:solidFill>
                    <a:cs typeface="+mn-ea"/>
                    <a:sym typeface="+mn-lt"/>
                  </a:rPr>
                  <a:t>×2</a:t>
                </a:r>
                <a:r>
                  <a:rPr lang="zh-CN" altLang="en-US" dirty="0">
                    <a:solidFill>
                      <a:schemeClr val="tx1">
                        <a:lumMod val="75000"/>
                        <a:lumOff val="25000"/>
                      </a:schemeClr>
                    </a:solidFill>
                    <a:cs typeface="+mn-ea"/>
                    <a:sym typeface="+mn-lt"/>
                  </a:rPr>
                  <a:t>人</a:t>
                </a:r>
                <a:r>
                  <a:rPr lang="en-US" altLang="zh-CN" dirty="0">
                    <a:solidFill>
                      <a:schemeClr val="tx1">
                        <a:lumMod val="75000"/>
                        <a:lumOff val="25000"/>
                      </a:schemeClr>
                    </a:solidFill>
                    <a:cs typeface="+mn-ea"/>
                    <a:sym typeface="+mn-lt"/>
                  </a:rPr>
                  <a:t>×365</a:t>
                </a:r>
                <a:r>
                  <a:rPr lang="zh-CN" altLang="en-US" dirty="0">
                    <a:solidFill>
                      <a:schemeClr val="tx1">
                        <a:lumMod val="75000"/>
                        <a:lumOff val="25000"/>
                      </a:schemeClr>
                    </a:solidFill>
                    <a:cs typeface="+mn-ea"/>
                    <a:sym typeface="+mn-lt"/>
                  </a:rPr>
                  <a:t>天</a:t>
                </a:r>
                <a:r>
                  <a:rPr lang="en-US" altLang="zh-CN" dirty="0">
                    <a:solidFill>
                      <a:schemeClr val="tx1">
                        <a:lumMod val="75000"/>
                        <a:lumOff val="25000"/>
                      </a:schemeClr>
                    </a:solidFill>
                    <a:cs typeface="+mn-ea"/>
                    <a:sym typeface="+mn-lt"/>
                  </a:rPr>
                  <a:t>×20</a:t>
                </a:r>
                <a:r>
                  <a:rPr lang="zh-CN" altLang="en-US" dirty="0">
                    <a:solidFill>
                      <a:schemeClr val="tx1">
                        <a:lumMod val="75000"/>
                        <a:lumOff val="25000"/>
                      </a:schemeClr>
                    </a:solidFill>
                    <a:cs typeface="+mn-ea"/>
                    <a:sym typeface="+mn-lt"/>
                  </a:rPr>
                  <a:t>年＝</a:t>
                </a:r>
                <a:r>
                  <a:rPr lang="en-US" altLang="zh-CN" dirty="0">
                    <a:solidFill>
                      <a:schemeClr val="tx1">
                        <a:lumMod val="75000"/>
                        <a:lumOff val="25000"/>
                      </a:schemeClr>
                    </a:solidFill>
                    <a:cs typeface="+mn-ea"/>
                    <a:sym typeface="+mn-lt"/>
                  </a:rPr>
                  <a:t>43.8</a:t>
                </a:r>
                <a:r>
                  <a:rPr lang="zh-CN" altLang="en-US" dirty="0">
                    <a:solidFill>
                      <a:schemeClr val="tx1">
                        <a:lumMod val="75000"/>
                        <a:lumOff val="25000"/>
                      </a:schemeClr>
                    </a:solidFill>
                    <a:cs typeface="+mn-ea"/>
                    <a:sym typeface="+mn-lt"/>
                  </a:rPr>
                  <a:t>万</a:t>
                </a:r>
                <a:endParaRPr lang="zh-CN" altLang="en-US" dirty="0">
                  <a:solidFill>
                    <a:schemeClr val="tx1">
                      <a:lumMod val="75000"/>
                      <a:lumOff val="25000"/>
                    </a:schemeClr>
                  </a:solidFil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a:spLocks noChangeArrowheads="1"/>
          </p:cNvSpPr>
          <p:nvPr/>
        </p:nvSpPr>
        <p:spPr bwMode="auto">
          <a:xfrm>
            <a:off x="698500" y="704215"/>
            <a:ext cx="4629150" cy="4089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algn="l"/>
            <a:r>
              <a:rPr lang="en-US" altLang="zh-CN" sz="2800" dirty="0">
                <a:solidFill>
                  <a:schemeClr val="tx1">
                    <a:lumMod val="75000"/>
                    <a:lumOff val="25000"/>
                  </a:schemeClr>
                </a:solidFill>
                <a:latin typeface="汉仪铁线黑-65简" panose="00020600040101010101" pitchFamily="18" charset="-122"/>
                <a:ea typeface="汉仪铁线黑-65简" panose="00020600040101010101" pitchFamily="18" charset="-122"/>
                <a:sym typeface="+mn-ea"/>
              </a:rPr>
              <a:t>Why financial management?</a:t>
            </a:r>
            <a:endParaRPr lang="zh-CN" altLang="en-US" sz="2800" dirty="0">
              <a:solidFill>
                <a:schemeClr val="tx1">
                  <a:lumMod val="75000"/>
                  <a:lumOff val="25000"/>
                </a:schemeClr>
              </a:solidFill>
              <a:latin typeface="汉仪铁线黑-65简" panose="00020600040101010101" pitchFamily="18" charset="-122"/>
              <a:ea typeface="汉仪铁线黑-65简" panose="00020600040101010101" pitchFamily="18" charset="-122"/>
            </a:endParaRPr>
          </a:p>
        </p:txBody>
      </p:sp>
      <p:sp>
        <p:nvSpPr>
          <p:cNvPr id="14" name="AutoShape 5"/>
          <p:cNvSpPr>
            <a:spLocks noChangeArrowheads="1"/>
          </p:cNvSpPr>
          <p:nvPr/>
        </p:nvSpPr>
        <p:spPr bwMode="gray">
          <a:xfrm>
            <a:off x="4413885" y="1410970"/>
            <a:ext cx="6532245" cy="3743960"/>
          </a:xfrm>
          <a:prstGeom prst="roundRect">
            <a:avLst>
              <a:gd name="adj" fmla="val 7116"/>
            </a:avLst>
          </a:prstGeom>
          <a:noFill/>
          <a:ln w="19050">
            <a:solidFill>
              <a:schemeClr val="bg1">
                <a:lumMod val="65000"/>
              </a:schemeClr>
            </a:solidFill>
            <a:rou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a:ea typeface="+mn-ea"/>
                <a:cs typeface="+mn-cs"/>
              </a:defRPr>
            </a:lvl1pPr>
            <a:lvl2pPr marL="457200" algn="l" rtl="0" fontAlgn="base">
              <a:spcBef>
                <a:spcPct val="0"/>
              </a:spcBef>
              <a:spcAft>
                <a:spcPct val="0"/>
              </a:spcAft>
              <a:defRPr kern="1200">
                <a:solidFill>
                  <a:schemeClr val="tx1"/>
                </a:solidFill>
                <a:latin typeface="Arial" panose="020B0604020202020204"/>
                <a:ea typeface="+mn-ea"/>
                <a:cs typeface="+mn-cs"/>
              </a:defRPr>
            </a:lvl2pPr>
            <a:lvl3pPr marL="914400" algn="l" rtl="0" fontAlgn="base">
              <a:spcBef>
                <a:spcPct val="0"/>
              </a:spcBef>
              <a:spcAft>
                <a:spcPct val="0"/>
              </a:spcAft>
              <a:defRPr kern="1200">
                <a:solidFill>
                  <a:schemeClr val="tx1"/>
                </a:solidFill>
                <a:latin typeface="Arial" panose="020B0604020202020204"/>
                <a:ea typeface="+mn-ea"/>
                <a:cs typeface="+mn-cs"/>
              </a:defRPr>
            </a:lvl3pPr>
            <a:lvl4pPr marL="1371600" algn="l" rtl="0" fontAlgn="base">
              <a:spcBef>
                <a:spcPct val="0"/>
              </a:spcBef>
              <a:spcAft>
                <a:spcPct val="0"/>
              </a:spcAft>
              <a:defRPr kern="1200">
                <a:solidFill>
                  <a:schemeClr val="tx1"/>
                </a:solidFill>
                <a:latin typeface="Arial" panose="020B0604020202020204"/>
                <a:ea typeface="+mn-ea"/>
                <a:cs typeface="+mn-cs"/>
              </a:defRPr>
            </a:lvl4pPr>
            <a:lvl5pPr marL="1828800" algn="l" rtl="0" fontAlgn="base">
              <a:spcBef>
                <a:spcPct val="0"/>
              </a:spcBef>
              <a:spcAft>
                <a:spcPct val="0"/>
              </a:spcAft>
              <a:defRPr kern="1200">
                <a:solidFill>
                  <a:schemeClr val="tx1"/>
                </a:solidFill>
                <a:latin typeface="Arial" panose="020B0604020202020204"/>
                <a:ea typeface="+mn-ea"/>
                <a:cs typeface="+mn-cs"/>
              </a:defRPr>
            </a:lvl5pPr>
            <a:lvl6pPr marL="2286000" algn="l" defTabSz="914400" rtl="0" eaLnBrk="1" latinLnBrk="0" hangingPunct="1">
              <a:defRPr kern="1200">
                <a:solidFill>
                  <a:schemeClr val="tx1"/>
                </a:solidFill>
                <a:latin typeface="Arial" panose="020B0604020202020204"/>
                <a:ea typeface="+mn-ea"/>
                <a:cs typeface="+mn-cs"/>
              </a:defRPr>
            </a:lvl6pPr>
            <a:lvl7pPr marL="2743200" algn="l" defTabSz="914400" rtl="0" eaLnBrk="1" latinLnBrk="0" hangingPunct="1">
              <a:defRPr kern="1200">
                <a:solidFill>
                  <a:schemeClr val="tx1"/>
                </a:solidFill>
                <a:latin typeface="Arial" panose="020B0604020202020204"/>
                <a:ea typeface="+mn-ea"/>
                <a:cs typeface="+mn-cs"/>
              </a:defRPr>
            </a:lvl7pPr>
            <a:lvl8pPr marL="3200400" algn="l" defTabSz="914400" rtl="0" eaLnBrk="1" latinLnBrk="0" hangingPunct="1">
              <a:defRPr kern="1200">
                <a:solidFill>
                  <a:schemeClr val="tx1"/>
                </a:solidFill>
                <a:latin typeface="Arial" panose="020B0604020202020204"/>
                <a:ea typeface="+mn-ea"/>
                <a:cs typeface="+mn-cs"/>
              </a:defRPr>
            </a:lvl8pPr>
            <a:lvl9pPr marL="3657600" algn="l" defTabSz="914400" rtl="0" eaLnBrk="1" latinLnBrk="0" hangingPunct="1">
              <a:defRPr kern="1200">
                <a:solidFill>
                  <a:schemeClr val="tx1"/>
                </a:solidFill>
                <a:latin typeface="Arial" panose="020B0604020202020204"/>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Arial" panose="020B0604020202020204"/>
            </a:endParaRPr>
          </a:p>
        </p:txBody>
      </p:sp>
      <p:sp>
        <p:nvSpPr>
          <p:cNvPr id="15" name="AutoShape 17"/>
          <p:cNvSpPr>
            <a:spLocks noChangeArrowheads="1"/>
          </p:cNvSpPr>
          <p:nvPr/>
        </p:nvSpPr>
        <p:spPr bwMode="gray">
          <a:xfrm>
            <a:off x="4807709" y="1223011"/>
            <a:ext cx="4033327" cy="463550"/>
          </a:xfrm>
          <a:prstGeom prst="roundRect">
            <a:avLst>
              <a:gd name="adj" fmla="val 17509"/>
            </a:avLst>
          </a:prstGeom>
          <a:solidFill>
            <a:srgbClr val="4A7EAB"/>
          </a:solidFill>
          <a:ln>
            <a:noFill/>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a:ea typeface="+mn-ea"/>
                <a:cs typeface="+mn-cs"/>
              </a:defRPr>
            </a:lvl1pPr>
            <a:lvl2pPr marL="457200" algn="l" rtl="0" fontAlgn="base">
              <a:spcBef>
                <a:spcPct val="0"/>
              </a:spcBef>
              <a:spcAft>
                <a:spcPct val="0"/>
              </a:spcAft>
              <a:defRPr kern="1200">
                <a:solidFill>
                  <a:schemeClr val="tx1"/>
                </a:solidFill>
                <a:latin typeface="Arial" panose="020B0604020202020204"/>
                <a:ea typeface="+mn-ea"/>
                <a:cs typeface="+mn-cs"/>
              </a:defRPr>
            </a:lvl2pPr>
            <a:lvl3pPr marL="914400" algn="l" rtl="0" fontAlgn="base">
              <a:spcBef>
                <a:spcPct val="0"/>
              </a:spcBef>
              <a:spcAft>
                <a:spcPct val="0"/>
              </a:spcAft>
              <a:defRPr kern="1200">
                <a:solidFill>
                  <a:schemeClr val="tx1"/>
                </a:solidFill>
                <a:latin typeface="Arial" panose="020B0604020202020204"/>
                <a:ea typeface="+mn-ea"/>
                <a:cs typeface="+mn-cs"/>
              </a:defRPr>
            </a:lvl3pPr>
            <a:lvl4pPr marL="1371600" algn="l" rtl="0" fontAlgn="base">
              <a:spcBef>
                <a:spcPct val="0"/>
              </a:spcBef>
              <a:spcAft>
                <a:spcPct val="0"/>
              </a:spcAft>
              <a:defRPr kern="1200">
                <a:solidFill>
                  <a:schemeClr val="tx1"/>
                </a:solidFill>
                <a:latin typeface="Arial" panose="020B0604020202020204"/>
                <a:ea typeface="+mn-ea"/>
                <a:cs typeface="+mn-cs"/>
              </a:defRPr>
            </a:lvl4pPr>
            <a:lvl5pPr marL="1828800" algn="l" rtl="0" fontAlgn="base">
              <a:spcBef>
                <a:spcPct val="0"/>
              </a:spcBef>
              <a:spcAft>
                <a:spcPct val="0"/>
              </a:spcAft>
              <a:defRPr kern="1200">
                <a:solidFill>
                  <a:schemeClr val="tx1"/>
                </a:solidFill>
                <a:latin typeface="Arial" panose="020B0604020202020204"/>
                <a:ea typeface="+mn-ea"/>
                <a:cs typeface="+mn-cs"/>
              </a:defRPr>
            </a:lvl5pPr>
            <a:lvl6pPr marL="2286000" algn="l" defTabSz="914400" rtl="0" eaLnBrk="1" latinLnBrk="0" hangingPunct="1">
              <a:defRPr kern="1200">
                <a:solidFill>
                  <a:schemeClr val="tx1"/>
                </a:solidFill>
                <a:latin typeface="Arial" panose="020B0604020202020204"/>
                <a:ea typeface="+mn-ea"/>
                <a:cs typeface="+mn-cs"/>
              </a:defRPr>
            </a:lvl6pPr>
            <a:lvl7pPr marL="2743200" algn="l" defTabSz="914400" rtl="0" eaLnBrk="1" latinLnBrk="0" hangingPunct="1">
              <a:defRPr kern="1200">
                <a:solidFill>
                  <a:schemeClr val="tx1"/>
                </a:solidFill>
                <a:latin typeface="Arial" panose="020B0604020202020204"/>
                <a:ea typeface="+mn-ea"/>
                <a:cs typeface="+mn-cs"/>
              </a:defRPr>
            </a:lvl7pPr>
            <a:lvl8pPr marL="3200400" algn="l" defTabSz="914400" rtl="0" eaLnBrk="1" latinLnBrk="0" hangingPunct="1">
              <a:defRPr kern="1200">
                <a:solidFill>
                  <a:schemeClr val="tx1"/>
                </a:solidFill>
                <a:latin typeface="Arial" panose="020B0604020202020204"/>
                <a:ea typeface="+mn-ea"/>
                <a:cs typeface="+mn-cs"/>
              </a:defRPr>
            </a:lvl8pPr>
            <a:lvl9pPr marL="3657600" algn="l" defTabSz="914400" rtl="0" eaLnBrk="1" latinLnBrk="0" hangingPunct="1">
              <a:defRPr kern="1200">
                <a:solidFill>
                  <a:schemeClr val="tx1"/>
                </a:solidFill>
                <a:latin typeface="Arial" panose="020B0604020202020204"/>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Arial" panose="020B0604020202020204"/>
            </a:endParaRPr>
          </a:p>
        </p:txBody>
      </p:sp>
      <p:cxnSp>
        <p:nvCxnSpPr>
          <p:cNvPr id="16" name="直接连接符 15"/>
          <p:cNvCxnSpPr/>
          <p:nvPr/>
        </p:nvCxnSpPr>
        <p:spPr>
          <a:xfrm>
            <a:off x="3866322" y="1587500"/>
            <a:ext cx="0" cy="3683000"/>
          </a:xfrm>
          <a:prstGeom prst="line">
            <a:avLst/>
          </a:prstGeom>
          <a:ln w="12700">
            <a:solidFill>
              <a:srgbClr val="E0952F"/>
            </a:solidFill>
            <a:prstDash val="lgDash"/>
          </a:ln>
        </p:spPr>
        <p:style>
          <a:lnRef idx="1">
            <a:schemeClr val="accent1"/>
          </a:lnRef>
          <a:fillRef idx="0">
            <a:schemeClr val="accent1"/>
          </a:fillRef>
          <a:effectRef idx="0">
            <a:schemeClr val="accent1"/>
          </a:effectRef>
          <a:fontRef idx="minor">
            <a:schemeClr val="tx1"/>
          </a:fontRef>
        </p:style>
      </p:cxnSp>
      <p:sp>
        <p:nvSpPr>
          <p:cNvPr id="18" name="文本占位符 50"/>
          <p:cNvSpPr txBox="1"/>
          <p:nvPr/>
        </p:nvSpPr>
        <p:spPr>
          <a:xfrm>
            <a:off x="5092744" y="1280024"/>
            <a:ext cx="3748296" cy="476305"/>
          </a:xfrm>
          <a:prstGeom prst="rect">
            <a:avLst/>
          </a:prstGeom>
          <a:noFill/>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altLang="zh-CN" sz="2000" b="1" dirty="0">
                <a:solidFill>
                  <a:schemeClr val="bg1"/>
                </a:solidFill>
                <a:cs typeface="+mn-ea"/>
                <a:sym typeface="+mn-lt"/>
              </a:rPr>
              <a:t>So Many Factors</a:t>
            </a:r>
            <a:endParaRPr lang="en-US" altLang="zh-CN" sz="2000" b="1" dirty="0">
              <a:solidFill>
                <a:schemeClr val="bg1"/>
              </a:solidFill>
              <a:cs typeface="+mn-ea"/>
              <a:sym typeface="+mn-lt"/>
            </a:endParaRPr>
          </a:p>
        </p:txBody>
      </p:sp>
      <p:sp>
        <p:nvSpPr>
          <p:cNvPr id="20" name="文本占位符 55"/>
          <p:cNvSpPr txBox="1"/>
          <p:nvPr/>
        </p:nvSpPr>
        <p:spPr>
          <a:xfrm>
            <a:off x="4533900" y="1796415"/>
            <a:ext cx="6304915" cy="2617470"/>
          </a:xfrm>
          <a:prstGeom prst="rect">
            <a:avLst/>
          </a:prstGeom>
        </p:spPr>
        <p:txBody>
          <a:bodyPr lIns="68580" tIns="34290" rIns="68580" bIns="3429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Font typeface="Arial" panose="020B0604020202020204" pitchFamily="34" charset="0"/>
              <a:buNone/>
            </a:pPr>
            <a:r>
              <a:rPr lang="en-US" altLang="zh-CN" sz="1800" b="1" dirty="0">
                <a:cs typeface="+mn-ea"/>
                <a:sym typeface="+mn-lt"/>
              </a:rPr>
              <a:t>     1.Retirement pressure increases</a:t>
            </a:r>
            <a:endParaRPr lang="en-US" altLang="zh-CN" sz="1800" b="1" dirty="0">
              <a:cs typeface="+mn-ea"/>
              <a:sym typeface="+mn-lt"/>
            </a:endParaRPr>
          </a:p>
          <a:p>
            <a:pPr>
              <a:lnSpc>
                <a:spcPct val="70000"/>
              </a:lnSpc>
              <a:buFont typeface="Arial" panose="020B0604020202020204" pitchFamily="34" charset="0"/>
              <a:buNone/>
            </a:pPr>
            <a:r>
              <a:rPr lang="en-US" altLang="zh-CN" sz="1800" b="1" dirty="0">
                <a:cs typeface="+mn-ea"/>
                <a:sym typeface="+mn-lt"/>
              </a:rPr>
              <a:t>     2.Reduced social welfare</a:t>
            </a:r>
            <a:endParaRPr lang="en-US" altLang="zh-CN" sz="1800" b="1" dirty="0">
              <a:cs typeface="+mn-ea"/>
              <a:sym typeface="+mn-lt"/>
            </a:endParaRPr>
          </a:p>
          <a:p>
            <a:pPr>
              <a:lnSpc>
                <a:spcPct val="70000"/>
              </a:lnSpc>
              <a:buFont typeface="Arial" panose="020B0604020202020204" pitchFamily="34" charset="0"/>
              <a:buNone/>
            </a:pPr>
            <a:r>
              <a:rPr lang="en-US" altLang="zh-CN" sz="1800" b="1" dirty="0">
                <a:cs typeface="+mn-ea"/>
                <a:sym typeface="+mn-lt"/>
              </a:rPr>
              <a:t>     3.Development of financial markets</a:t>
            </a:r>
            <a:endParaRPr lang="en-US" altLang="zh-CN" sz="1800" b="1" dirty="0">
              <a:cs typeface="+mn-ea"/>
              <a:sym typeface="+mn-lt"/>
            </a:endParaRPr>
          </a:p>
          <a:p>
            <a:pPr>
              <a:lnSpc>
                <a:spcPct val="70000"/>
              </a:lnSpc>
              <a:buFont typeface="Arial" panose="020B0604020202020204" pitchFamily="34" charset="0"/>
              <a:buNone/>
            </a:pPr>
            <a:r>
              <a:rPr lang="en-US" altLang="zh-CN" sz="1800" b="1" dirty="0">
                <a:cs typeface="+mn-ea"/>
                <a:sym typeface="+mn-lt"/>
              </a:rPr>
              <a:t>     4.Personal goal achievement</a:t>
            </a:r>
            <a:endParaRPr lang="en-US" altLang="zh-CN" sz="1800" b="1" dirty="0">
              <a:cs typeface="+mn-ea"/>
              <a:sym typeface="+mn-lt"/>
            </a:endParaRPr>
          </a:p>
          <a:p>
            <a:pPr>
              <a:lnSpc>
                <a:spcPct val="130000"/>
              </a:lnSpc>
              <a:buFont typeface="Arial" panose="020B0604020202020204" pitchFamily="34" charset="0"/>
              <a:buNone/>
            </a:pPr>
            <a:r>
              <a:rPr lang="en-US" altLang="zh-CN" sz="1800" b="1" dirty="0">
                <a:cs typeface="+mn-ea"/>
                <a:sym typeface="+mn-lt"/>
              </a:rPr>
              <a:t>         Reasonably allocating and managing funds can provide more investment opportunities and achieve wealth growth. Even in today's era, the trend of aging population and inflation can become reasons for our financial management.</a:t>
            </a:r>
            <a:endParaRPr lang="en-US" altLang="zh-CN" sz="1800" b="1" dirty="0">
              <a:cs typeface="+mn-ea"/>
              <a:sym typeface="+mn-lt"/>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770252" y="2343786"/>
            <a:ext cx="3763614" cy="2065622"/>
          </a:xfrm>
          <a:custGeom>
            <a:avLst/>
            <a:gdLst>
              <a:gd name="connsiteX0" fmla="*/ 0 w 3763614"/>
              <a:gd name="connsiteY0" fmla="*/ 0 h 2065622"/>
              <a:gd name="connsiteX1" fmla="*/ 3763614 w 3763614"/>
              <a:gd name="connsiteY1" fmla="*/ 0 h 2065622"/>
              <a:gd name="connsiteX2" fmla="*/ 3763614 w 3763614"/>
              <a:gd name="connsiteY2" fmla="*/ 390803 h 2065622"/>
              <a:gd name="connsiteX3" fmla="*/ 3760343 w 3763614"/>
              <a:gd name="connsiteY3" fmla="*/ 388440 h 2065622"/>
              <a:gd name="connsiteX4" fmla="*/ 3309360 w 3763614"/>
              <a:gd name="connsiteY4" fmla="*/ 252618 h 2065622"/>
              <a:gd name="connsiteX5" fmla="*/ 2363227 w 3763614"/>
              <a:gd name="connsiteY5" fmla="*/ 1377949 h 2065622"/>
              <a:gd name="connsiteX6" fmla="*/ 2524812 w 3763614"/>
              <a:gd name="connsiteY6" fmla="*/ 2007132 h 2065622"/>
              <a:gd name="connsiteX7" fmla="*/ 2565386 w 3763614"/>
              <a:gd name="connsiteY7" fmla="*/ 2065622 h 2065622"/>
              <a:gd name="connsiteX8" fmla="*/ 0 w 3763614"/>
              <a:gd name="connsiteY8" fmla="*/ 2065622 h 206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3614" h="2065622">
                <a:moveTo>
                  <a:pt x="0" y="0"/>
                </a:moveTo>
                <a:lnTo>
                  <a:pt x="3763614" y="0"/>
                </a:lnTo>
                <a:lnTo>
                  <a:pt x="3763614" y="390803"/>
                </a:lnTo>
                <a:lnTo>
                  <a:pt x="3760343" y="388440"/>
                </a:lnTo>
                <a:cubicBezTo>
                  <a:pt x="3626283" y="301820"/>
                  <a:pt x="3472652" y="252618"/>
                  <a:pt x="3309360" y="252618"/>
                </a:cubicBezTo>
                <a:cubicBezTo>
                  <a:pt x="2786825" y="252618"/>
                  <a:pt x="2363227" y="756446"/>
                  <a:pt x="2363227" y="1377949"/>
                </a:cubicBezTo>
                <a:cubicBezTo>
                  <a:pt x="2363227" y="1611013"/>
                  <a:pt x="2422796" y="1827528"/>
                  <a:pt x="2524812" y="2007132"/>
                </a:cubicBezTo>
                <a:lnTo>
                  <a:pt x="2565386" y="2065622"/>
                </a:lnTo>
                <a:lnTo>
                  <a:pt x="0" y="2065622"/>
                </a:lnTo>
                <a:close/>
              </a:path>
            </a:pathLst>
          </a:cu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3298937"/>
            <a:ext cx="4524277" cy="3559065"/>
          </a:xfrm>
          <a:custGeom>
            <a:avLst/>
            <a:gdLst>
              <a:gd name="connsiteX0" fmla="*/ 937566 w 3393208"/>
              <a:gd name="connsiteY0" fmla="*/ 661 h 2669299"/>
              <a:gd name="connsiteX1" fmla="*/ 2623352 w 3393208"/>
              <a:gd name="connsiteY1" fmla="*/ 2669299 h 2669299"/>
              <a:gd name="connsiteX2" fmla="*/ 361950 w 3393208"/>
              <a:gd name="connsiteY2" fmla="*/ 2669299 h 2669299"/>
              <a:gd name="connsiteX3" fmla="*/ 0 w 3393208"/>
              <a:gd name="connsiteY3" fmla="*/ 2297824 h 2669299"/>
              <a:gd name="connsiteX4" fmla="*/ 0 w 3393208"/>
              <a:gd name="connsiteY4" fmla="*/ 715102 h 2669299"/>
              <a:gd name="connsiteX5" fmla="*/ 937566 w 3393208"/>
              <a:gd name="connsiteY5" fmla="*/ 661 h 266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3208" h="2669299">
                <a:moveTo>
                  <a:pt x="937566" y="661"/>
                </a:moveTo>
                <a:cubicBezTo>
                  <a:pt x="2358638" y="45371"/>
                  <a:pt x="4579180" y="2345594"/>
                  <a:pt x="2623352" y="2669299"/>
                </a:cubicBezTo>
                <a:lnTo>
                  <a:pt x="361950" y="2669299"/>
                </a:lnTo>
                <a:lnTo>
                  <a:pt x="0" y="2297824"/>
                </a:lnTo>
                <a:lnTo>
                  <a:pt x="0" y="715102"/>
                </a:lnTo>
                <a:cubicBezTo>
                  <a:pt x="142442" y="184652"/>
                  <a:pt x="502544" y="-13027"/>
                  <a:pt x="937566" y="661"/>
                </a:cubicBezTo>
                <a:close/>
              </a:path>
            </a:pathLst>
          </a:custGeom>
          <a:solidFill>
            <a:srgbClr val="82AD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5" name="任意多边形: 形状 4"/>
          <p:cNvSpPr/>
          <p:nvPr/>
        </p:nvSpPr>
        <p:spPr>
          <a:xfrm flipH="1" flipV="1">
            <a:off x="5825397" y="1"/>
            <a:ext cx="6366603" cy="3589908"/>
          </a:xfrm>
          <a:custGeom>
            <a:avLst/>
            <a:gdLst>
              <a:gd name="connsiteX0" fmla="*/ 4562475 w 4774952"/>
              <a:gd name="connsiteY0" fmla="*/ 2692431 h 2692431"/>
              <a:gd name="connsiteX1" fmla="*/ 0 w 4774952"/>
              <a:gd name="connsiteY1" fmla="*/ 2692431 h 2692431"/>
              <a:gd name="connsiteX2" fmla="*/ 0 w 4774952"/>
              <a:gd name="connsiteY2" fmla="*/ 101631 h 2692431"/>
              <a:gd name="connsiteX3" fmla="*/ 4562475 w 4774952"/>
              <a:gd name="connsiteY3" fmla="*/ 2692431 h 2692431"/>
            </a:gdLst>
            <a:ahLst/>
            <a:cxnLst>
              <a:cxn ang="0">
                <a:pos x="connsiteX0" y="connsiteY0"/>
              </a:cxn>
              <a:cxn ang="0">
                <a:pos x="connsiteX1" y="connsiteY1"/>
              </a:cxn>
              <a:cxn ang="0">
                <a:pos x="connsiteX2" y="connsiteY2"/>
              </a:cxn>
              <a:cxn ang="0">
                <a:pos x="connsiteX3" y="connsiteY3"/>
              </a:cxn>
            </a:cxnLst>
            <a:rect l="l" t="t" r="r" b="b"/>
            <a:pathLst>
              <a:path w="4774952" h="2692431">
                <a:moveTo>
                  <a:pt x="4562475" y="2692431"/>
                </a:moveTo>
                <a:lnTo>
                  <a:pt x="0" y="2692431"/>
                </a:lnTo>
                <a:lnTo>
                  <a:pt x="0" y="101631"/>
                </a:lnTo>
                <a:cubicBezTo>
                  <a:pt x="2063750" y="-444469"/>
                  <a:pt x="5689599" y="1324006"/>
                  <a:pt x="4562475" y="2692431"/>
                </a:cubicBezTo>
                <a:close/>
              </a:path>
            </a:pathLst>
          </a:custGeom>
          <a:solidFill>
            <a:srgbClr val="EEDB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6" name="모서리가 둥근 직사각형 4"/>
          <p:cNvSpPr/>
          <p:nvPr/>
        </p:nvSpPr>
        <p:spPr>
          <a:xfrm>
            <a:off x="381000" y="546101"/>
            <a:ext cx="11366500" cy="6007100"/>
          </a:xfrm>
          <a:prstGeom prst="roundRect">
            <a:avLst>
              <a:gd name="adj" fmla="val 3115"/>
            </a:avLst>
          </a:prstGeom>
          <a:solidFill>
            <a:schemeClr val="bg1"/>
          </a:solidFill>
          <a:ln w="28575">
            <a:solidFill>
              <a:srgbClr val="5E9D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3014" y="1612806"/>
            <a:ext cx="3636380" cy="3632388"/>
          </a:xfrm>
          <a:prstGeom prst="rect">
            <a:avLst/>
          </a:prstGeom>
        </p:spPr>
      </p:pic>
      <p:grpSp>
        <p:nvGrpSpPr>
          <p:cNvPr id="27" name="组合 26"/>
          <p:cNvGrpSpPr/>
          <p:nvPr/>
        </p:nvGrpSpPr>
        <p:grpSpPr>
          <a:xfrm>
            <a:off x="5220970" y="1746561"/>
            <a:ext cx="5678805" cy="1929438"/>
            <a:chOff x="6064250" y="2209892"/>
            <a:chExt cx="5678805" cy="1929438"/>
          </a:xfrm>
        </p:grpSpPr>
        <p:sp>
          <p:nvSpPr>
            <p:cNvPr id="24" name="TextBox 7"/>
            <p:cNvSpPr>
              <a:spLocks noChangeArrowheads="1"/>
            </p:cNvSpPr>
            <p:nvPr/>
          </p:nvSpPr>
          <p:spPr bwMode="auto">
            <a:xfrm>
              <a:off x="6064250" y="2953150"/>
              <a:ext cx="5678805" cy="1186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r>
                <a:rPr lang="en-US" altLang="zh-CN" sz="2400" dirty="0">
                  <a:solidFill>
                    <a:schemeClr val="tx1">
                      <a:lumMod val="75000"/>
                      <a:lumOff val="25000"/>
                    </a:schemeClr>
                  </a:solidFill>
                  <a:latin typeface="Arial" panose="020B0604020202020204" pitchFamily="34" charset="0"/>
                  <a:ea typeface="汉仪铁线黑-65简" panose="00020600040101010101" pitchFamily="18" charset="-122"/>
                  <a:cs typeface="Arial" panose="020B0604020202020204" pitchFamily="34" charset="0"/>
                </a:rPr>
                <a:t>1.C</a:t>
              </a:r>
              <a:r>
                <a:rPr lang="en-US" altLang="zh-CN" sz="2400" dirty="0">
                  <a:latin typeface="Arial" panose="020B0604020202020204" pitchFamily="34" charset="0"/>
                  <a:cs typeface="Arial" panose="020B0604020202020204" pitchFamily="34" charset="0"/>
                  <a:sym typeface="+mn-ea"/>
                </a:rPr>
                <a:t>ontinuous development of technology</a:t>
              </a:r>
              <a:endParaRPr lang="en-US" altLang="zh-CN" sz="2400" dirty="0">
                <a:latin typeface="Arial" panose="020B0604020202020204" pitchFamily="34" charset="0"/>
                <a:cs typeface="Arial" panose="020B0604020202020204" pitchFamily="34" charset="0"/>
                <a:sym typeface="+mn-ea"/>
              </a:endParaRPr>
            </a:p>
            <a:p>
              <a:r>
                <a:rPr lang="en-US" altLang="zh-CN" sz="2400" dirty="0">
                  <a:latin typeface="Arial" panose="020B0604020202020204" pitchFamily="34" charset="0"/>
                  <a:cs typeface="Arial" panose="020B0604020202020204" pitchFamily="34" charset="0"/>
                  <a:sym typeface="+mn-ea"/>
                </a:rPr>
                <a:t>2.How to save money</a:t>
              </a:r>
              <a:endParaRPr lang="en-US" altLang="zh-CN" sz="2400" dirty="0">
                <a:latin typeface="Arial" panose="020B0604020202020204" pitchFamily="34" charset="0"/>
                <a:cs typeface="Arial" panose="020B0604020202020204" pitchFamily="34" charset="0"/>
                <a:sym typeface="+mn-ea"/>
              </a:endParaRPr>
            </a:p>
            <a:p>
              <a:r>
                <a:rPr lang="en-US" altLang="zh-CN" sz="2400" dirty="0">
                  <a:latin typeface="Arial" panose="020B0604020202020204" pitchFamily="34" charset="0"/>
                  <a:cs typeface="Arial" panose="020B0604020202020204" pitchFamily="34" charset="0"/>
                  <a:sym typeface="+mn-ea"/>
                </a:rPr>
                <a:t>3.Mysterious Management Method</a:t>
              </a:r>
              <a:endParaRPr lang="zh-CN" altLang="en-US" sz="2400" dirty="0">
                <a:latin typeface="Arial" panose="020B0604020202020204" pitchFamily="34" charset="0"/>
                <a:ea typeface="汉仪铁线黑-65简" panose="00020600040101010101" pitchFamily="18" charset="-122"/>
                <a:cs typeface="Arial" panose="020B0604020202020204" pitchFamily="34" charset="0"/>
              </a:endParaRPr>
            </a:p>
            <a:p>
              <a:endParaRPr lang="en-US" altLang="zh-CN" sz="2400" dirty="0">
                <a:solidFill>
                  <a:schemeClr val="tx1">
                    <a:lumMod val="75000"/>
                    <a:lumOff val="25000"/>
                  </a:schemeClr>
                </a:solidFill>
                <a:latin typeface="Arial" panose="020B0604020202020204" pitchFamily="34" charset="0"/>
                <a:ea typeface="汉仪铁线黑-65简" panose="00020600040101010101" pitchFamily="18" charset="-122"/>
                <a:cs typeface="Arial" panose="020B0604020202020204" pitchFamily="34" charset="0"/>
              </a:endParaRPr>
            </a:p>
          </p:txBody>
        </p:sp>
        <p:sp>
          <p:nvSpPr>
            <p:cNvPr id="10" name="矩形: 圆角 9"/>
            <p:cNvSpPr/>
            <p:nvPr/>
          </p:nvSpPr>
          <p:spPr>
            <a:xfrm>
              <a:off x="6096000" y="2209892"/>
              <a:ext cx="3149600" cy="572770"/>
            </a:xfrm>
            <a:prstGeom prst="roundRect">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7"/>
            <p:cNvSpPr>
              <a:spLocks noChangeArrowheads="1"/>
            </p:cNvSpPr>
            <p:nvPr/>
          </p:nvSpPr>
          <p:spPr bwMode="auto">
            <a:xfrm>
              <a:off x="6409690" y="2281012"/>
              <a:ext cx="2521585" cy="430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2800" dirty="0">
                  <a:solidFill>
                    <a:schemeClr val="bg1"/>
                  </a:solidFill>
                  <a:latin typeface="汉仪铁线黑-65简" panose="00020600040101010101" pitchFamily="18" charset="-122"/>
                  <a:ea typeface="汉仪铁线黑-65简" panose="00020600040101010101" pitchFamily="18" charset="-122"/>
                </a:rPr>
                <a:t>Sub-Section</a:t>
              </a:r>
              <a:endParaRPr lang="en-US" altLang="zh-CN" sz="2800" dirty="0">
                <a:solidFill>
                  <a:schemeClr val="bg1"/>
                </a:solidFill>
                <a:latin typeface="汉仪铁线黑-65简" panose="00020600040101010101" pitchFamily="18" charset="-122"/>
                <a:ea typeface="汉仪铁线黑-65简" panose="00020600040101010101" pitchFamily="18"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3298937"/>
            <a:ext cx="4524277" cy="3559065"/>
          </a:xfrm>
          <a:custGeom>
            <a:avLst/>
            <a:gdLst>
              <a:gd name="connsiteX0" fmla="*/ 937566 w 3393208"/>
              <a:gd name="connsiteY0" fmla="*/ 661 h 2669299"/>
              <a:gd name="connsiteX1" fmla="*/ 2623352 w 3393208"/>
              <a:gd name="connsiteY1" fmla="*/ 2669299 h 2669299"/>
              <a:gd name="connsiteX2" fmla="*/ 361950 w 3393208"/>
              <a:gd name="connsiteY2" fmla="*/ 2669299 h 2669299"/>
              <a:gd name="connsiteX3" fmla="*/ 0 w 3393208"/>
              <a:gd name="connsiteY3" fmla="*/ 2297824 h 2669299"/>
              <a:gd name="connsiteX4" fmla="*/ 0 w 3393208"/>
              <a:gd name="connsiteY4" fmla="*/ 715102 h 2669299"/>
              <a:gd name="connsiteX5" fmla="*/ 937566 w 3393208"/>
              <a:gd name="connsiteY5" fmla="*/ 661 h 266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3208" h="2669299">
                <a:moveTo>
                  <a:pt x="937566" y="661"/>
                </a:moveTo>
                <a:cubicBezTo>
                  <a:pt x="2358638" y="45371"/>
                  <a:pt x="4579180" y="2345594"/>
                  <a:pt x="2623352" y="2669299"/>
                </a:cubicBezTo>
                <a:lnTo>
                  <a:pt x="361950" y="2669299"/>
                </a:lnTo>
                <a:lnTo>
                  <a:pt x="0" y="2297824"/>
                </a:lnTo>
                <a:lnTo>
                  <a:pt x="0" y="715102"/>
                </a:lnTo>
                <a:cubicBezTo>
                  <a:pt x="142442" y="184652"/>
                  <a:pt x="502544" y="-13027"/>
                  <a:pt x="937566" y="661"/>
                </a:cubicBezTo>
                <a:close/>
              </a:path>
            </a:pathLst>
          </a:custGeom>
          <a:solidFill>
            <a:srgbClr val="82AD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5" name="任意多边形: 形状 4"/>
          <p:cNvSpPr/>
          <p:nvPr/>
        </p:nvSpPr>
        <p:spPr>
          <a:xfrm flipH="1" flipV="1">
            <a:off x="5825397" y="1"/>
            <a:ext cx="6366603" cy="3589908"/>
          </a:xfrm>
          <a:custGeom>
            <a:avLst/>
            <a:gdLst>
              <a:gd name="connsiteX0" fmla="*/ 4562475 w 4774952"/>
              <a:gd name="connsiteY0" fmla="*/ 2692431 h 2692431"/>
              <a:gd name="connsiteX1" fmla="*/ 0 w 4774952"/>
              <a:gd name="connsiteY1" fmla="*/ 2692431 h 2692431"/>
              <a:gd name="connsiteX2" fmla="*/ 0 w 4774952"/>
              <a:gd name="connsiteY2" fmla="*/ 101631 h 2692431"/>
              <a:gd name="connsiteX3" fmla="*/ 4562475 w 4774952"/>
              <a:gd name="connsiteY3" fmla="*/ 2692431 h 2692431"/>
            </a:gdLst>
            <a:ahLst/>
            <a:cxnLst>
              <a:cxn ang="0">
                <a:pos x="connsiteX0" y="connsiteY0"/>
              </a:cxn>
              <a:cxn ang="0">
                <a:pos x="connsiteX1" y="connsiteY1"/>
              </a:cxn>
              <a:cxn ang="0">
                <a:pos x="connsiteX2" y="connsiteY2"/>
              </a:cxn>
              <a:cxn ang="0">
                <a:pos x="connsiteX3" y="connsiteY3"/>
              </a:cxn>
            </a:cxnLst>
            <a:rect l="l" t="t" r="r" b="b"/>
            <a:pathLst>
              <a:path w="4774952" h="2692431">
                <a:moveTo>
                  <a:pt x="4562475" y="2692431"/>
                </a:moveTo>
                <a:lnTo>
                  <a:pt x="0" y="2692431"/>
                </a:lnTo>
                <a:lnTo>
                  <a:pt x="0" y="101631"/>
                </a:lnTo>
                <a:cubicBezTo>
                  <a:pt x="2063750" y="-444469"/>
                  <a:pt x="5689599" y="1324006"/>
                  <a:pt x="4562475" y="2692431"/>
                </a:cubicBezTo>
                <a:close/>
              </a:path>
            </a:pathLst>
          </a:custGeom>
          <a:solidFill>
            <a:srgbClr val="EEDB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prstClr val="white"/>
              </a:solidFill>
            </a:endParaRPr>
          </a:p>
        </p:txBody>
      </p:sp>
      <p:sp>
        <p:nvSpPr>
          <p:cNvPr id="6" name="文本"/>
          <p:cNvSpPr/>
          <p:nvPr/>
        </p:nvSpPr>
        <p:spPr>
          <a:xfrm>
            <a:off x="381000" y="546101"/>
            <a:ext cx="11366500" cy="6007100"/>
          </a:xfrm>
          <a:prstGeom prst="roundRect">
            <a:avLst>
              <a:gd name="adj" fmla="val 3115"/>
            </a:avLst>
          </a:prstGeom>
          <a:solidFill>
            <a:schemeClr val="bg1"/>
          </a:solidFill>
          <a:ln w="28575">
            <a:solidFill>
              <a:srgbClr val="5E9D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3014" y="1612806"/>
            <a:ext cx="3636380" cy="3632388"/>
          </a:xfrm>
          <a:prstGeom prst="rect">
            <a:avLst/>
          </a:prstGeom>
        </p:spPr>
      </p:pic>
      <p:grpSp>
        <p:nvGrpSpPr>
          <p:cNvPr id="27" name="组合 26"/>
          <p:cNvGrpSpPr/>
          <p:nvPr/>
        </p:nvGrpSpPr>
        <p:grpSpPr>
          <a:xfrm>
            <a:off x="5026572" y="2546661"/>
            <a:ext cx="6720928" cy="1922175"/>
            <a:chOff x="6064250" y="2220687"/>
            <a:chExt cx="6720928" cy="1922175"/>
          </a:xfrm>
        </p:grpSpPr>
        <p:grpSp>
          <p:nvGrpSpPr>
            <p:cNvPr id="7" name="组合 6"/>
            <p:cNvGrpSpPr/>
            <p:nvPr/>
          </p:nvGrpSpPr>
          <p:grpSpPr>
            <a:xfrm>
              <a:off x="6064250" y="2953150"/>
              <a:ext cx="6720928" cy="1189712"/>
              <a:chOff x="6095999" y="2906996"/>
              <a:chExt cx="6720928" cy="1189712"/>
            </a:xfrm>
          </p:grpSpPr>
          <p:sp>
            <p:nvSpPr>
              <p:cNvPr id="23" name="文本框 22"/>
              <p:cNvSpPr txBox="1"/>
              <p:nvPr/>
            </p:nvSpPr>
            <p:spPr>
              <a:xfrm>
                <a:off x="6096000" y="3655946"/>
                <a:ext cx="4130294" cy="440762"/>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150000"/>
                  </a:lnSpc>
                </a:pPr>
                <a:r>
                  <a:rPr lang="en-US" altLang="zh-CN" dirty="0" smtClean="0"/>
                  <a:t>      </a:t>
                </a:r>
                <a:r>
                  <a:rPr lang="zh-CN" altLang="en-US" dirty="0" smtClean="0"/>
                  <a:t>→     </a:t>
                </a:r>
                <a:r>
                  <a:rPr lang="en-US" altLang="zh-CN" dirty="0" err="1" smtClean="0"/>
                  <a:t>Alipay</a:t>
                </a:r>
                <a:r>
                  <a:rPr lang="en-US" altLang="zh-CN" dirty="0" smtClean="0"/>
                  <a:t> &amp; WeChat </a:t>
                </a:r>
                <a:r>
                  <a:rPr lang="en-US" altLang="zh-CN" dirty="0"/>
                  <a:t>Pay</a:t>
                </a:r>
                <a:endParaRPr lang="en-US" altLang="zh-CN" sz="1050" dirty="0">
                  <a:solidFill>
                    <a:schemeClr val="tx1">
                      <a:lumMod val="65000"/>
                      <a:lumOff val="35000"/>
                    </a:schemeClr>
                  </a:solidFill>
                  <a:latin typeface="华文细黑" panose="02010600040101010101" pitchFamily="2" charset="-122"/>
                  <a:ea typeface="华文细黑" panose="02010600040101010101" pitchFamily="2" charset="-122"/>
                  <a:sym typeface="微软雅黑" panose="020B0503020204020204" charset="-122"/>
                </a:endParaRPr>
              </a:p>
            </p:txBody>
          </p:sp>
          <p:sp>
            <p:nvSpPr>
              <p:cNvPr id="24" name="TextBox 7"/>
              <p:cNvSpPr>
                <a:spLocks noChangeArrowheads="1"/>
              </p:cNvSpPr>
              <p:nvPr/>
            </p:nvSpPr>
            <p:spPr bwMode="auto">
              <a:xfrm>
                <a:off x="6095999" y="2906996"/>
                <a:ext cx="6720928"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dirty="0">
                    <a:latin typeface="Berlin Sans FB Demi" panose="020E0802020502020306" pitchFamily="34" charset="0"/>
                  </a:rPr>
                  <a:t>continuous development of technology</a:t>
                </a:r>
                <a:endParaRPr lang="zh-CN" altLang="en-US" sz="6000" dirty="0">
                  <a:latin typeface="Berlin Sans FB Demi" panose="020E0802020502020306" pitchFamily="34" charset="0"/>
                  <a:ea typeface="汉仪铁线黑-65简" panose="00020600040101010101" pitchFamily="18" charset="-122"/>
                </a:endParaRPr>
              </a:p>
            </p:txBody>
          </p:sp>
          <p:cxnSp>
            <p:nvCxnSpPr>
              <p:cNvPr id="25" name="直接连接符 24"/>
              <p:cNvCxnSpPr/>
              <p:nvPr/>
            </p:nvCxnSpPr>
            <p:spPr>
              <a:xfrm>
                <a:off x="6096000" y="3644429"/>
                <a:ext cx="428455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矩形: 圆角 9"/>
            <p:cNvSpPr/>
            <p:nvPr/>
          </p:nvSpPr>
          <p:spPr>
            <a:xfrm>
              <a:off x="6096000" y="2220687"/>
              <a:ext cx="2220685" cy="562216"/>
            </a:xfrm>
            <a:prstGeom prst="roundRect">
              <a:avLst/>
            </a:prstGeom>
            <a:solidFill>
              <a:srgbClr val="E09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7"/>
            <p:cNvSpPr>
              <a:spLocks noChangeArrowheads="1"/>
            </p:cNvSpPr>
            <p:nvPr/>
          </p:nvSpPr>
          <p:spPr bwMode="auto">
            <a:xfrm>
              <a:off x="6367281" y="2286352"/>
              <a:ext cx="1678123"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2800" dirty="0">
                  <a:solidFill>
                    <a:schemeClr val="bg1"/>
                  </a:solidFill>
                  <a:latin typeface="汉仪铁线黑-65简" panose="00020600040101010101" pitchFamily="18" charset="-122"/>
                  <a:ea typeface="汉仪铁线黑-65简" panose="00020600040101010101" pitchFamily="18" charset="-122"/>
                </a:rPr>
                <a:t>PART.01</a:t>
              </a:r>
              <a:endParaRPr lang="zh-CN" altLang="en-US" sz="2800" dirty="0">
                <a:solidFill>
                  <a:schemeClr val="bg1"/>
                </a:solidFill>
                <a:latin typeface="汉仪铁线黑-65简" panose="00020600040101010101" pitchFamily="18" charset="-122"/>
                <a:ea typeface="汉仪铁线黑-65简" panose="00020600040101010101" pitchFamily="18"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gray">
          <a:xfrm>
            <a:off x="4414009" y="2102486"/>
            <a:ext cx="6532287" cy="3052609"/>
          </a:xfrm>
          <a:prstGeom prst="roundRect">
            <a:avLst>
              <a:gd name="adj" fmla="val 7116"/>
            </a:avLst>
          </a:prstGeom>
          <a:noFill/>
          <a:ln w="19050">
            <a:solidFill>
              <a:schemeClr val="bg1">
                <a:lumMod val="65000"/>
              </a:schemeClr>
            </a:solidFill>
            <a:rou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a:ea typeface="+mn-ea"/>
                <a:cs typeface="+mn-cs"/>
              </a:defRPr>
            </a:lvl1pPr>
            <a:lvl2pPr marL="457200" algn="l" rtl="0" fontAlgn="base">
              <a:spcBef>
                <a:spcPct val="0"/>
              </a:spcBef>
              <a:spcAft>
                <a:spcPct val="0"/>
              </a:spcAft>
              <a:defRPr kern="1200">
                <a:solidFill>
                  <a:schemeClr val="tx1"/>
                </a:solidFill>
                <a:latin typeface="Arial" panose="020B0604020202020204"/>
                <a:ea typeface="+mn-ea"/>
                <a:cs typeface="+mn-cs"/>
              </a:defRPr>
            </a:lvl2pPr>
            <a:lvl3pPr marL="914400" algn="l" rtl="0" fontAlgn="base">
              <a:spcBef>
                <a:spcPct val="0"/>
              </a:spcBef>
              <a:spcAft>
                <a:spcPct val="0"/>
              </a:spcAft>
              <a:defRPr kern="1200">
                <a:solidFill>
                  <a:schemeClr val="tx1"/>
                </a:solidFill>
                <a:latin typeface="Arial" panose="020B0604020202020204"/>
                <a:ea typeface="+mn-ea"/>
                <a:cs typeface="+mn-cs"/>
              </a:defRPr>
            </a:lvl3pPr>
            <a:lvl4pPr marL="1371600" algn="l" rtl="0" fontAlgn="base">
              <a:spcBef>
                <a:spcPct val="0"/>
              </a:spcBef>
              <a:spcAft>
                <a:spcPct val="0"/>
              </a:spcAft>
              <a:defRPr kern="1200">
                <a:solidFill>
                  <a:schemeClr val="tx1"/>
                </a:solidFill>
                <a:latin typeface="Arial" panose="020B0604020202020204"/>
                <a:ea typeface="+mn-ea"/>
                <a:cs typeface="+mn-cs"/>
              </a:defRPr>
            </a:lvl4pPr>
            <a:lvl5pPr marL="1828800" algn="l" rtl="0" fontAlgn="base">
              <a:spcBef>
                <a:spcPct val="0"/>
              </a:spcBef>
              <a:spcAft>
                <a:spcPct val="0"/>
              </a:spcAft>
              <a:defRPr kern="1200">
                <a:solidFill>
                  <a:schemeClr val="tx1"/>
                </a:solidFill>
                <a:latin typeface="Arial" panose="020B0604020202020204"/>
                <a:ea typeface="+mn-ea"/>
                <a:cs typeface="+mn-cs"/>
              </a:defRPr>
            </a:lvl5pPr>
            <a:lvl6pPr marL="2286000" algn="l" defTabSz="914400" rtl="0" eaLnBrk="1" latinLnBrk="0" hangingPunct="1">
              <a:defRPr kern="1200">
                <a:solidFill>
                  <a:schemeClr val="tx1"/>
                </a:solidFill>
                <a:latin typeface="Arial" panose="020B0604020202020204"/>
                <a:ea typeface="+mn-ea"/>
                <a:cs typeface="+mn-cs"/>
              </a:defRPr>
            </a:lvl6pPr>
            <a:lvl7pPr marL="2743200" algn="l" defTabSz="914400" rtl="0" eaLnBrk="1" latinLnBrk="0" hangingPunct="1">
              <a:defRPr kern="1200">
                <a:solidFill>
                  <a:schemeClr val="tx1"/>
                </a:solidFill>
                <a:latin typeface="Arial" panose="020B0604020202020204"/>
                <a:ea typeface="+mn-ea"/>
                <a:cs typeface="+mn-cs"/>
              </a:defRPr>
            </a:lvl7pPr>
            <a:lvl8pPr marL="3200400" algn="l" defTabSz="914400" rtl="0" eaLnBrk="1" latinLnBrk="0" hangingPunct="1">
              <a:defRPr kern="1200">
                <a:solidFill>
                  <a:schemeClr val="tx1"/>
                </a:solidFill>
                <a:latin typeface="Arial" panose="020B0604020202020204"/>
                <a:ea typeface="+mn-ea"/>
                <a:cs typeface="+mn-cs"/>
              </a:defRPr>
            </a:lvl8pPr>
            <a:lvl9pPr marL="3657600" algn="l" defTabSz="914400" rtl="0" eaLnBrk="1" latinLnBrk="0" hangingPunct="1">
              <a:defRPr kern="1200">
                <a:solidFill>
                  <a:schemeClr val="tx1"/>
                </a:solidFill>
                <a:latin typeface="Arial" panose="020B0604020202020204"/>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Arial" panose="020B0604020202020204"/>
            </a:endParaRPr>
          </a:p>
        </p:txBody>
      </p:sp>
      <p:sp>
        <p:nvSpPr>
          <p:cNvPr id="15" name="AutoShape 17"/>
          <p:cNvSpPr>
            <a:spLocks noChangeArrowheads="1"/>
          </p:cNvSpPr>
          <p:nvPr/>
        </p:nvSpPr>
        <p:spPr bwMode="gray">
          <a:xfrm>
            <a:off x="4807709" y="1880236"/>
            <a:ext cx="4901680" cy="463550"/>
          </a:xfrm>
          <a:prstGeom prst="roundRect">
            <a:avLst>
              <a:gd name="adj" fmla="val 17509"/>
            </a:avLst>
          </a:prstGeom>
          <a:solidFill>
            <a:srgbClr val="4A7EAB"/>
          </a:solidFill>
          <a:ln>
            <a:noFill/>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a:ea typeface="+mn-ea"/>
                <a:cs typeface="+mn-cs"/>
              </a:defRPr>
            </a:lvl1pPr>
            <a:lvl2pPr marL="457200" algn="l" rtl="0" fontAlgn="base">
              <a:spcBef>
                <a:spcPct val="0"/>
              </a:spcBef>
              <a:spcAft>
                <a:spcPct val="0"/>
              </a:spcAft>
              <a:defRPr kern="1200">
                <a:solidFill>
                  <a:schemeClr val="tx1"/>
                </a:solidFill>
                <a:latin typeface="Arial" panose="020B0604020202020204"/>
                <a:ea typeface="+mn-ea"/>
                <a:cs typeface="+mn-cs"/>
              </a:defRPr>
            </a:lvl2pPr>
            <a:lvl3pPr marL="914400" algn="l" rtl="0" fontAlgn="base">
              <a:spcBef>
                <a:spcPct val="0"/>
              </a:spcBef>
              <a:spcAft>
                <a:spcPct val="0"/>
              </a:spcAft>
              <a:defRPr kern="1200">
                <a:solidFill>
                  <a:schemeClr val="tx1"/>
                </a:solidFill>
                <a:latin typeface="Arial" panose="020B0604020202020204"/>
                <a:ea typeface="+mn-ea"/>
                <a:cs typeface="+mn-cs"/>
              </a:defRPr>
            </a:lvl3pPr>
            <a:lvl4pPr marL="1371600" algn="l" rtl="0" fontAlgn="base">
              <a:spcBef>
                <a:spcPct val="0"/>
              </a:spcBef>
              <a:spcAft>
                <a:spcPct val="0"/>
              </a:spcAft>
              <a:defRPr kern="1200">
                <a:solidFill>
                  <a:schemeClr val="tx1"/>
                </a:solidFill>
                <a:latin typeface="Arial" panose="020B0604020202020204"/>
                <a:ea typeface="+mn-ea"/>
                <a:cs typeface="+mn-cs"/>
              </a:defRPr>
            </a:lvl4pPr>
            <a:lvl5pPr marL="1828800" algn="l" rtl="0" fontAlgn="base">
              <a:spcBef>
                <a:spcPct val="0"/>
              </a:spcBef>
              <a:spcAft>
                <a:spcPct val="0"/>
              </a:spcAft>
              <a:defRPr kern="1200">
                <a:solidFill>
                  <a:schemeClr val="tx1"/>
                </a:solidFill>
                <a:latin typeface="Arial" panose="020B0604020202020204"/>
                <a:ea typeface="+mn-ea"/>
                <a:cs typeface="+mn-cs"/>
              </a:defRPr>
            </a:lvl5pPr>
            <a:lvl6pPr marL="2286000" algn="l" defTabSz="914400" rtl="0" eaLnBrk="1" latinLnBrk="0" hangingPunct="1">
              <a:defRPr kern="1200">
                <a:solidFill>
                  <a:schemeClr val="tx1"/>
                </a:solidFill>
                <a:latin typeface="Arial" panose="020B0604020202020204"/>
                <a:ea typeface="+mn-ea"/>
                <a:cs typeface="+mn-cs"/>
              </a:defRPr>
            </a:lvl6pPr>
            <a:lvl7pPr marL="2743200" algn="l" defTabSz="914400" rtl="0" eaLnBrk="1" latinLnBrk="0" hangingPunct="1">
              <a:defRPr kern="1200">
                <a:solidFill>
                  <a:schemeClr val="tx1"/>
                </a:solidFill>
                <a:latin typeface="Arial" panose="020B0604020202020204"/>
                <a:ea typeface="+mn-ea"/>
                <a:cs typeface="+mn-cs"/>
              </a:defRPr>
            </a:lvl7pPr>
            <a:lvl8pPr marL="3200400" algn="l" defTabSz="914400" rtl="0" eaLnBrk="1" latinLnBrk="0" hangingPunct="1">
              <a:defRPr kern="1200">
                <a:solidFill>
                  <a:schemeClr val="tx1"/>
                </a:solidFill>
                <a:latin typeface="Arial" panose="020B0604020202020204"/>
                <a:ea typeface="+mn-ea"/>
                <a:cs typeface="+mn-cs"/>
              </a:defRPr>
            </a:lvl8pPr>
            <a:lvl9pPr marL="3657600" algn="l" defTabSz="914400" rtl="0" eaLnBrk="1" latinLnBrk="0" hangingPunct="1">
              <a:defRPr kern="1200">
                <a:solidFill>
                  <a:schemeClr val="tx1"/>
                </a:solidFill>
                <a:latin typeface="Arial" panose="020B0604020202020204"/>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Arial" panose="020B0604020202020204"/>
            </a:endParaRPr>
          </a:p>
        </p:txBody>
      </p:sp>
      <p:cxnSp>
        <p:nvCxnSpPr>
          <p:cNvPr id="16" name="直接连接符 15"/>
          <p:cNvCxnSpPr/>
          <p:nvPr/>
        </p:nvCxnSpPr>
        <p:spPr>
          <a:xfrm>
            <a:off x="3866322" y="1587500"/>
            <a:ext cx="0" cy="3683000"/>
          </a:xfrm>
          <a:prstGeom prst="line">
            <a:avLst/>
          </a:prstGeom>
          <a:ln w="12700">
            <a:solidFill>
              <a:srgbClr val="E0952F"/>
            </a:solidFill>
            <a:prstDash val="lgDash"/>
          </a:ln>
        </p:spPr>
        <p:style>
          <a:lnRef idx="1">
            <a:schemeClr val="accent1"/>
          </a:lnRef>
          <a:fillRef idx="0">
            <a:schemeClr val="accent1"/>
          </a:fillRef>
          <a:effectRef idx="0">
            <a:schemeClr val="accent1"/>
          </a:effectRef>
          <a:fontRef idx="minor">
            <a:schemeClr val="tx1"/>
          </a:fontRef>
        </p:style>
      </p:cxnSp>
      <p:sp>
        <p:nvSpPr>
          <p:cNvPr id="18" name="文本占位符 50"/>
          <p:cNvSpPr txBox="1"/>
          <p:nvPr/>
        </p:nvSpPr>
        <p:spPr>
          <a:xfrm>
            <a:off x="4867019" y="1948602"/>
            <a:ext cx="4842370" cy="476305"/>
          </a:xfrm>
          <a:prstGeom prst="rect">
            <a:avLst/>
          </a:prstGeom>
          <a:noFill/>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altLang="zh-CN" sz="2000" dirty="0">
                <a:latin typeface="Rockwell Extra Bold" panose="02060903040505020403" pitchFamily="18" charset="0"/>
              </a:rPr>
              <a:t>The Wave of Mobile Payments</a:t>
            </a:r>
            <a:endParaRPr lang="zh-CN" altLang="en-US" sz="2400" dirty="0">
              <a:solidFill>
                <a:schemeClr val="tx1">
                  <a:lumMod val="75000"/>
                  <a:lumOff val="25000"/>
                </a:schemeClr>
              </a:solidFill>
              <a:latin typeface="Rockwell Extra Bold" panose="02060903040505020403" pitchFamily="18" charset="0"/>
              <a:ea typeface="汉仪铁线黑-65简" panose="00020600040101010101" pitchFamily="18" charset="-122"/>
            </a:endParaRPr>
          </a:p>
          <a:p>
            <a:pPr>
              <a:buFont typeface="Arial" panose="020B0604020202020204" pitchFamily="34" charset="0"/>
              <a:buNone/>
            </a:pPr>
            <a:endParaRPr lang="zh-CN" altLang="en-US" sz="2000" b="1" dirty="0">
              <a:solidFill>
                <a:schemeClr val="bg1"/>
              </a:solidFill>
              <a:cs typeface="+mn-ea"/>
              <a:sym typeface="+mn-lt"/>
            </a:endParaRPr>
          </a:p>
        </p:txBody>
      </p:sp>
      <p:sp>
        <p:nvSpPr>
          <p:cNvPr id="20" name="文本占位符 55"/>
          <p:cNvSpPr txBox="1"/>
          <p:nvPr/>
        </p:nvSpPr>
        <p:spPr>
          <a:xfrm>
            <a:off x="4960220" y="2621475"/>
            <a:ext cx="4655967" cy="2135460"/>
          </a:xfrm>
          <a:prstGeom prst="rect">
            <a:avLst/>
          </a:prstGeom>
        </p:spPr>
        <p:txBody>
          <a:bodyPr lIns="68580" tIns="34290" rIns="68580" bIns="3429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None/>
            </a:pPr>
            <a:r>
              <a:rPr lang="en-US" altLang="zh-CN" sz="1800" b="1" dirty="0" smtClean="0">
                <a:latin typeface="阿里巴巴普惠体 M"/>
                <a:cs typeface="+mn-ea"/>
                <a:sym typeface="+mn-lt"/>
              </a:rPr>
              <a:t>        From</a:t>
            </a:r>
            <a:endParaRPr lang="en-US" altLang="zh-CN" sz="1800" b="1" dirty="0" smtClean="0">
              <a:latin typeface="阿里巴巴普惠体 M"/>
              <a:cs typeface="+mn-ea"/>
              <a:sym typeface="+mn-lt"/>
            </a:endParaRPr>
          </a:p>
          <a:p>
            <a:pPr algn="ctr">
              <a:lnSpc>
                <a:spcPct val="150000"/>
              </a:lnSpc>
              <a:buFont typeface="Arial" panose="020B0604020202020204" pitchFamily="34" charset="0"/>
              <a:buNone/>
            </a:pPr>
            <a:r>
              <a:rPr lang="en-US" altLang="zh-CN" sz="1800" dirty="0" smtClean="0">
                <a:latin typeface="阿里巴巴普惠体 M"/>
                <a:cs typeface="+mn-ea"/>
              </a:rPr>
              <a:t>paper </a:t>
            </a:r>
            <a:r>
              <a:rPr lang="en-US" altLang="zh-CN" sz="1800" dirty="0">
                <a:latin typeface="阿里巴巴普惠体 M"/>
                <a:cs typeface="+mn-ea"/>
              </a:rPr>
              <a:t>currency and credit </a:t>
            </a:r>
            <a:r>
              <a:rPr lang="en-US" altLang="zh-CN" sz="1800" dirty="0" smtClean="0">
                <a:latin typeface="阿里巴巴普惠体 M"/>
                <a:cs typeface="+mn-ea"/>
              </a:rPr>
              <a:t>cards</a:t>
            </a:r>
            <a:endParaRPr lang="en-US" altLang="zh-CN" sz="1800" dirty="0" smtClean="0">
              <a:latin typeface="阿里巴巴普惠体 M"/>
              <a:cs typeface="+mn-ea"/>
            </a:endParaRPr>
          </a:p>
          <a:p>
            <a:pPr>
              <a:lnSpc>
                <a:spcPct val="150000"/>
              </a:lnSpc>
              <a:buNone/>
            </a:pPr>
            <a:r>
              <a:rPr lang="en-US" altLang="zh-CN" sz="1800" b="1" dirty="0" smtClean="0">
                <a:latin typeface="阿里巴巴普惠体 M"/>
                <a:cs typeface="+mn-ea"/>
                <a:sym typeface="+mn-lt"/>
              </a:rPr>
              <a:t>          To</a:t>
            </a:r>
            <a:endParaRPr lang="en-US" altLang="zh-CN" sz="1800" b="1" dirty="0" smtClean="0">
              <a:latin typeface="阿里巴巴普惠体 M"/>
              <a:cs typeface="+mn-ea"/>
              <a:sym typeface="+mn-lt"/>
            </a:endParaRPr>
          </a:p>
          <a:p>
            <a:pPr algn="ctr">
              <a:lnSpc>
                <a:spcPct val="150000"/>
              </a:lnSpc>
              <a:buNone/>
            </a:pPr>
            <a:r>
              <a:rPr lang="en-US" altLang="zh-CN" sz="1800" dirty="0" smtClean="0">
                <a:latin typeface="阿里巴巴普惠体 M"/>
                <a:cs typeface="+mn-ea"/>
              </a:rPr>
              <a:t>Mobile </a:t>
            </a:r>
            <a:r>
              <a:rPr lang="en-US" altLang="zh-CN" sz="1800" dirty="0">
                <a:latin typeface="阿里巴巴普惠体 M"/>
                <a:cs typeface="+mn-ea"/>
              </a:rPr>
              <a:t>Payments</a:t>
            </a:r>
            <a:endParaRPr lang="zh-CN" altLang="en-US" sz="1800" dirty="0">
              <a:latin typeface="阿里巴巴普惠体 M"/>
              <a:cs typeface="+mn-ea"/>
              <a:sym typeface="+mn-lt"/>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770252" y="2343786"/>
            <a:ext cx="3763614" cy="2065622"/>
          </a:xfrm>
          <a:custGeom>
            <a:avLst/>
            <a:gdLst>
              <a:gd name="connsiteX0" fmla="*/ 0 w 3763614"/>
              <a:gd name="connsiteY0" fmla="*/ 0 h 2065622"/>
              <a:gd name="connsiteX1" fmla="*/ 3763614 w 3763614"/>
              <a:gd name="connsiteY1" fmla="*/ 0 h 2065622"/>
              <a:gd name="connsiteX2" fmla="*/ 3763614 w 3763614"/>
              <a:gd name="connsiteY2" fmla="*/ 390803 h 2065622"/>
              <a:gd name="connsiteX3" fmla="*/ 3760343 w 3763614"/>
              <a:gd name="connsiteY3" fmla="*/ 388440 h 2065622"/>
              <a:gd name="connsiteX4" fmla="*/ 3309360 w 3763614"/>
              <a:gd name="connsiteY4" fmla="*/ 252618 h 2065622"/>
              <a:gd name="connsiteX5" fmla="*/ 2363227 w 3763614"/>
              <a:gd name="connsiteY5" fmla="*/ 1377949 h 2065622"/>
              <a:gd name="connsiteX6" fmla="*/ 2524812 w 3763614"/>
              <a:gd name="connsiteY6" fmla="*/ 2007132 h 2065622"/>
              <a:gd name="connsiteX7" fmla="*/ 2565386 w 3763614"/>
              <a:gd name="connsiteY7" fmla="*/ 2065622 h 2065622"/>
              <a:gd name="connsiteX8" fmla="*/ 0 w 3763614"/>
              <a:gd name="connsiteY8" fmla="*/ 2065622 h 206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3614" h="2065622">
                <a:moveTo>
                  <a:pt x="0" y="0"/>
                </a:moveTo>
                <a:lnTo>
                  <a:pt x="3763614" y="0"/>
                </a:lnTo>
                <a:lnTo>
                  <a:pt x="3763614" y="390803"/>
                </a:lnTo>
                <a:lnTo>
                  <a:pt x="3760343" y="388440"/>
                </a:lnTo>
                <a:cubicBezTo>
                  <a:pt x="3626283" y="301820"/>
                  <a:pt x="3472652" y="252618"/>
                  <a:pt x="3309360" y="252618"/>
                </a:cubicBezTo>
                <a:cubicBezTo>
                  <a:pt x="2786825" y="252618"/>
                  <a:pt x="2363227" y="756446"/>
                  <a:pt x="2363227" y="1377949"/>
                </a:cubicBezTo>
                <a:cubicBezTo>
                  <a:pt x="2363227" y="1611013"/>
                  <a:pt x="2422796" y="1827528"/>
                  <a:pt x="2524812" y="2007132"/>
                </a:cubicBezTo>
                <a:lnTo>
                  <a:pt x="2565386" y="2065622"/>
                </a:lnTo>
                <a:lnTo>
                  <a:pt x="0" y="2065622"/>
                </a:lnTo>
                <a:close/>
              </a:path>
            </a:pathLst>
          </a:custGeom>
        </p:spPr>
      </p:pic>
      <p:pic>
        <p:nvPicPr>
          <p:cNvPr id="1026" name="Picture 2" descr="Money - Credit Cards and Debit Cards - Ms. Mae Travel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67290" y="2779148"/>
            <a:ext cx="1380448" cy="9144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bile Payment Systems: What They Are &amp; How They 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289" y="4490354"/>
            <a:ext cx="1397593" cy="9313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gray">
          <a:xfrm>
            <a:off x="4414009" y="2102486"/>
            <a:ext cx="6532287" cy="3052609"/>
          </a:xfrm>
          <a:prstGeom prst="roundRect">
            <a:avLst>
              <a:gd name="adj" fmla="val 7116"/>
            </a:avLst>
          </a:prstGeom>
          <a:noFill/>
          <a:ln w="19050">
            <a:solidFill>
              <a:schemeClr val="bg1">
                <a:lumMod val="65000"/>
              </a:schemeClr>
            </a:solidFill>
            <a:rou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a:ea typeface="+mn-ea"/>
                <a:cs typeface="+mn-cs"/>
              </a:defRPr>
            </a:lvl1pPr>
            <a:lvl2pPr marL="457200" algn="l" rtl="0" fontAlgn="base">
              <a:spcBef>
                <a:spcPct val="0"/>
              </a:spcBef>
              <a:spcAft>
                <a:spcPct val="0"/>
              </a:spcAft>
              <a:defRPr kern="1200">
                <a:solidFill>
                  <a:schemeClr val="tx1"/>
                </a:solidFill>
                <a:latin typeface="Arial" panose="020B0604020202020204"/>
                <a:ea typeface="+mn-ea"/>
                <a:cs typeface="+mn-cs"/>
              </a:defRPr>
            </a:lvl2pPr>
            <a:lvl3pPr marL="914400" algn="l" rtl="0" fontAlgn="base">
              <a:spcBef>
                <a:spcPct val="0"/>
              </a:spcBef>
              <a:spcAft>
                <a:spcPct val="0"/>
              </a:spcAft>
              <a:defRPr kern="1200">
                <a:solidFill>
                  <a:schemeClr val="tx1"/>
                </a:solidFill>
                <a:latin typeface="Arial" panose="020B0604020202020204"/>
                <a:ea typeface="+mn-ea"/>
                <a:cs typeface="+mn-cs"/>
              </a:defRPr>
            </a:lvl3pPr>
            <a:lvl4pPr marL="1371600" algn="l" rtl="0" fontAlgn="base">
              <a:spcBef>
                <a:spcPct val="0"/>
              </a:spcBef>
              <a:spcAft>
                <a:spcPct val="0"/>
              </a:spcAft>
              <a:defRPr kern="1200">
                <a:solidFill>
                  <a:schemeClr val="tx1"/>
                </a:solidFill>
                <a:latin typeface="Arial" panose="020B0604020202020204"/>
                <a:ea typeface="+mn-ea"/>
                <a:cs typeface="+mn-cs"/>
              </a:defRPr>
            </a:lvl4pPr>
            <a:lvl5pPr marL="1828800" algn="l" rtl="0" fontAlgn="base">
              <a:spcBef>
                <a:spcPct val="0"/>
              </a:spcBef>
              <a:spcAft>
                <a:spcPct val="0"/>
              </a:spcAft>
              <a:defRPr kern="1200">
                <a:solidFill>
                  <a:schemeClr val="tx1"/>
                </a:solidFill>
                <a:latin typeface="Arial" panose="020B0604020202020204"/>
                <a:ea typeface="+mn-ea"/>
                <a:cs typeface="+mn-cs"/>
              </a:defRPr>
            </a:lvl5pPr>
            <a:lvl6pPr marL="2286000" algn="l" defTabSz="914400" rtl="0" eaLnBrk="1" latinLnBrk="0" hangingPunct="1">
              <a:defRPr kern="1200">
                <a:solidFill>
                  <a:schemeClr val="tx1"/>
                </a:solidFill>
                <a:latin typeface="Arial" panose="020B0604020202020204"/>
                <a:ea typeface="+mn-ea"/>
                <a:cs typeface="+mn-cs"/>
              </a:defRPr>
            </a:lvl6pPr>
            <a:lvl7pPr marL="2743200" algn="l" defTabSz="914400" rtl="0" eaLnBrk="1" latinLnBrk="0" hangingPunct="1">
              <a:defRPr kern="1200">
                <a:solidFill>
                  <a:schemeClr val="tx1"/>
                </a:solidFill>
                <a:latin typeface="Arial" panose="020B0604020202020204"/>
                <a:ea typeface="+mn-ea"/>
                <a:cs typeface="+mn-cs"/>
              </a:defRPr>
            </a:lvl7pPr>
            <a:lvl8pPr marL="3200400" algn="l" defTabSz="914400" rtl="0" eaLnBrk="1" latinLnBrk="0" hangingPunct="1">
              <a:defRPr kern="1200">
                <a:solidFill>
                  <a:schemeClr val="tx1"/>
                </a:solidFill>
                <a:latin typeface="Arial" panose="020B0604020202020204"/>
                <a:ea typeface="+mn-ea"/>
                <a:cs typeface="+mn-cs"/>
              </a:defRPr>
            </a:lvl8pPr>
            <a:lvl9pPr marL="3657600" algn="l" defTabSz="914400" rtl="0" eaLnBrk="1" latinLnBrk="0" hangingPunct="1">
              <a:defRPr kern="1200">
                <a:solidFill>
                  <a:schemeClr val="tx1"/>
                </a:solidFill>
                <a:latin typeface="Arial" panose="020B0604020202020204"/>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Arial" panose="020B0604020202020204"/>
            </a:endParaRPr>
          </a:p>
        </p:txBody>
      </p:sp>
      <p:sp>
        <p:nvSpPr>
          <p:cNvPr id="15" name="AutoShape 17"/>
          <p:cNvSpPr>
            <a:spLocks noChangeArrowheads="1"/>
          </p:cNvSpPr>
          <p:nvPr/>
        </p:nvSpPr>
        <p:spPr bwMode="gray">
          <a:xfrm>
            <a:off x="4807709" y="1587500"/>
            <a:ext cx="4901680" cy="756286"/>
          </a:xfrm>
          <a:prstGeom prst="roundRect">
            <a:avLst>
              <a:gd name="adj" fmla="val 17509"/>
            </a:avLst>
          </a:prstGeom>
          <a:solidFill>
            <a:srgbClr val="4A7EAB"/>
          </a:solidFill>
          <a:ln>
            <a:noFill/>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a:ea typeface="+mn-ea"/>
                <a:cs typeface="+mn-cs"/>
              </a:defRPr>
            </a:lvl1pPr>
            <a:lvl2pPr marL="457200" algn="l" rtl="0" fontAlgn="base">
              <a:spcBef>
                <a:spcPct val="0"/>
              </a:spcBef>
              <a:spcAft>
                <a:spcPct val="0"/>
              </a:spcAft>
              <a:defRPr kern="1200">
                <a:solidFill>
                  <a:schemeClr val="tx1"/>
                </a:solidFill>
                <a:latin typeface="Arial" panose="020B0604020202020204"/>
                <a:ea typeface="+mn-ea"/>
                <a:cs typeface="+mn-cs"/>
              </a:defRPr>
            </a:lvl2pPr>
            <a:lvl3pPr marL="914400" algn="l" rtl="0" fontAlgn="base">
              <a:spcBef>
                <a:spcPct val="0"/>
              </a:spcBef>
              <a:spcAft>
                <a:spcPct val="0"/>
              </a:spcAft>
              <a:defRPr kern="1200">
                <a:solidFill>
                  <a:schemeClr val="tx1"/>
                </a:solidFill>
                <a:latin typeface="Arial" panose="020B0604020202020204"/>
                <a:ea typeface="+mn-ea"/>
                <a:cs typeface="+mn-cs"/>
              </a:defRPr>
            </a:lvl3pPr>
            <a:lvl4pPr marL="1371600" algn="l" rtl="0" fontAlgn="base">
              <a:spcBef>
                <a:spcPct val="0"/>
              </a:spcBef>
              <a:spcAft>
                <a:spcPct val="0"/>
              </a:spcAft>
              <a:defRPr kern="1200">
                <a:solidFill>
                  <a:schemeClr val="tx1"/>
                </a:solidFill>
                <a:latin typeface="Arial" panose="020B0604020202020204"/>
                <a:ea typeface="+mn-ea"/>
                <a:cs typeface="+mn-cs"/>
              </a:defRPr>
            </a:lvl4pPr>
            <a:lvl5pPr marL="1828800" algn="l" rtl="0" fontAlgn="base">
              <a:spcBef>
                <a:spcPct val="0"/>
              </a:spcBef>
              <a:spcAft>
                <a:spcPct val="0"/>
              </a:spcAft>
              <a:defRPr kern="1200">
                <a:solidFill>
                  <a:schemeClr val="tx1"/>
                </a:solidFill>
                <a:latin typeface="Arial" panose="020B0604020202020204"/>
                <a:ea typeface="+mn-ea"/>
                <a:cs typeface="+mn-cs"/>
              </a:defRPr>
            </a:lvl5pPr>
            <a:lvl6pPr marL="2286000" algn="l" defTabSz="914400" rtl="0" eaLnBrk="1" latinLnBrk="0" hangingPunct="1">
              <a:defRPr kern="1200">
                <a:solidFill>
                  <a:schemeClr val="tx1"/>
                </a:solidFill>
                <a:latin typeface="Arial" panose="020B0604020202020204"/>
                <a:ea typeface="+mn-ea"/>
                <a:cs typeface="+mn-cs"/>
              </a:defRPr>
            </a:lvl6pPr>
            <a:lvl7pPr marL="2743200" algn="l" defTabSz="914400" rtl="0" eaLnBrk="1" latinLnBrk="0" hangingPunct="1">
              <a:defRPr kern="1200">
                <a:solidFill>
                  <a:schemeClr val="tx1"/>
                </a:solidFill>
                <a:latin typeface="Arial" panose="020B0604020202020204"/>
                <a:ea typeface="+mn-ea"/>
                <a:cs typeface="+mn-cs"/>
              </a:defRPr>
            </a:lvl7pPr>
            <a:lvl8pPr marL="3200400" algn="l" defTabSz="914400" rtl="0" eaLnBrk="1" latinLnBrk="0" hangingPunct="1">
              <a:defRPr kern="1200">
                <a:solidFill>
                  <a:schemeClr val="tx1"/>
                </a:solidFill>
                <a:latin typeface="Arial" panose="020B0604020202020204"/>
                <a:ea typeface="+mn-ea"/>
                <a:cs typeface="+mn-cs"/>
              </a:defRPr>
            </a:lvl8pPr>
            <a:lvl9pPr marL="3657600" algn="l" defTabSz="914400" rtl="0" eaLnBrk="1" latinLnBrk="0" hangingPunct="1">
              <a:defRPr kern="1200">
                <a:solidFill>
                  <a:schemeClr val="tx1"/>
                </a:solidFill>
                <a:latin typeface="Arial" panose="020B0604020202020204"/>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Arial" panose="020B0604020202020204"/>
            </a:endParaRPr>
          </a:p>
        </p:txBody>
      </p:sp>
      <p:cxnSp>
        <p:nvCxnSpPr>
          <p:cNvPr id="16" name="直接连接符 15"/>
          <p:cNvCxnSpPr/>
          <p:nvPr/>
        </p:nvCxnSpPr>
        <p:spPr>
          <a:xfrm>
            <a:off x="3866322" y="1587500"/>
            <a:ext cx="0" cy="3683000"/>
          </a:xfrm>
          <a:prstGeom prst="line">
            <a:avLst/>
          </a:prstGeom>
          <a:ln w="12700">
            <a:solidFill>
              <a:srgbClr val="E0952F"/>
            </a:solidFill>
            <a:prstDash val="lgDash"/>
          </a:ln>
        </p:spPr>
        <p:style>
          <a:lnRef idx="1">
            <a:schemeClr val="accent1"/>
          </a:lnRef>
          <a:fillRef idx="0">
            <a:schemeClr val="accent1"/>
          </a:fillRef>
          <a:effectRef idx="0">
            <a:schemeClr val="accent1"/>
          </a:effectRef>
          <a:fontRef idx="minor">
            <a:schemeClr val="tx1"/>
          </a:fontRef>
        </p:style>
      </p:cxnSp>
      <p:sp>
        <p:nvSpPr>
          <p:cNvPr id="18" name="文本占位符 50"/>
          <p:cNvSpPr txBox="1"/>
          <p:nvPr/>
        </p:nvSpPr>
        <p:spPr>
          <a:xfrm>
            <a:off x="4867019" y="1659092"/>
            <a:ext cx="4749168" cy="469927"/>
          </a:xfrm>
          <a:prstGeom prst="rect">
            <a:avLst/>
          </a:prstGeom>
          <a:noFill/>
        </p:spPr>
        <p:txBody>
          <a:bodyPr vert="horz" lIns="68580" tIns="34290" rIns="68580" bIns="34290" rtlCol="0">
            <a:noAutofit/>
          </a:bodyPr>
          <a:lstStyle>
            <a:defPPr>
              <a:defRPr lang="zh-CN"/>
            </a:defPPr>
            <a:lvl1pPr marL="228600" indent="-228600">
              <a:lnSpc>
                <a:spcPct val="90000"/>
              </a:lnSpc>
              <a:spcBef>
                <a:spcPts val="1000"/>
              </a:spcBef>
              <a:buFont typeface="Arial" panose="020B0604020202020204" pitchFamily="34" charset="0"/>
              <a:buNone/>
              <a:defRPr sz="2900">
                <a:latin typeface="Rockwell Extra Bold" panose="02060903040505020403"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600" dirty="0" err="1"/>
              <a:t>Alipay</a:t>
            </a:r>
            <a:r>
              <a:rPr lang="en-US" altLang="zh-CN" sz="1600" dirty="0"/>
              <a:t>: </a:t>
            </a:r>
            <a:endParaRPr lang="en-US" altLang="zh-CN" sz="1600" dirty="0" smtClean="0"/>
          </a:p>
          <a:p>
            <a:r>
              <a:rPr lang="en-US" altLang="zh-CN" sz="1600" dirty="0" smtClean="0"/>
              <a:t>Leading </a:t>
            </a:r>
            <a:r>
              <a:rPr lang="en-US" altLang="zh-CN" sz="1600" dirty="0"/>
              <a:t>the Digital Finance Frontier</a:t>
            </a:r>
            <a:endParaRPr lang="zh-CN" altLang="en-US" sz="1600" dirty="0">
              <a:sym typeface="+mn-lt"/>
            </a:endParaRPr>
          </a:p>
        </p:txBody>
      </p:sp>
      <p:sp>
        <p:nvSpPr>
          <p:cNvPr id="20" name="文本占位符 55"/>
          <p:cNvSpPr txBox="1"/>
          <p:nvPr/>
        </p:nvSpPr>
        <p:spPr>
          <a:xfrm>
            <a:off x="4960220" y="2621475"/>
            <a:ext cx="5858468" cy="2135460"/>
          </a:xfrm>
          <a:prstGeom prst="rect">
            <a:avLst/>
          </a:prstGeom>
        </p:spPr>
        <p:txBody>
          <a:bodyPr lIns="68580" tIns="34290" rIns="68580" bIns="3429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altLang="zh-CN" sz="1800" b="1" dirty="0">
                <a:latin typeface="阿里巴巴普惠体 M"/>
                <a:cs typeface="+mn-ea"/>
                <a:sym typeface="+mn-lt"/>
              </a:rPr>
              <a:t>        Launched by the Alibaba </a:t>
            </a:r>
            <a:r>
              <a:rPr lang="en-US" altLang="zh-CN" sz="1800" b="1" dirty="0" smtClean="0">
                <a:latin typeface="阿里巴巴普惠体 M"/>
                <a:cs typeface="+mn-ea"/>
                <a:sym typeface="+mn-lt"/>
              </a:rPr>
              <a:t>Group</a:t>
            </a:r>
            <a:endParaRPr lang="en-US" altLang="zh-CN" sz="1800" b="1" dirty="0" smtClean="0">
              <a:latin typeface="阿里巴巴普惠体 M"/>
              <a:cs typeface="+mn-ea"/>
              <a:sym typeface="+mn-lt"/>
            </a:endParaRPr>
          </a:p>
          <a:p>
            <a:pPr>
              <a:lnSpc>
                <a:spcPct val="150000"/>
              </a:lnSpc>
              <a:buNone/>
            </a:pPr>
            <a:r>
              <a:rPr lang="en-US" altLang="zh-CN" sz="1800" b="1" dirty="0">
                <a:latin typeface="阿里巴巴普惠体 M"/>
                <a:cs typeface="+mn-ea"/>
                <a:sym typeface="+mn-lt"/>
              </a:rPr>
              <a:t>	</a:t>
            </a:r>
            <a:r>
              <a:rPr lang="en-US" altLang="zh-CN" sz="1800" dirty="0" smtClean="0">
                <a:latin typeface="阿里巴巴普惠体 M"/>
                <a:cs typeface="+mn-ea"/>
              </a:rPr>
              <a:t>provides convenient payment features</a:t>
            </a:r>
            <a:endParaRPr lang="en-US" altLang="zh-CN" sz="1800" dirty="0" smtClean="0">
              <a:latin typeface="阿里巴巴普惠体 M"/>
              <a:cs typeface="+mn-ea"/>
            </a:endParaRPr>
          </a:p>
          <a:p>
            <a:pPr algn="ctr">
              <a:lnSpc>
                <a:spcPct val="150000"/>
              </a:lnSpc>
              <a:buNone/>
            </a:pPr>
            <a:r>
              <a:rPr lang="en-US" altLang="zh-CN" sz="1800" dirty="0" smtClean="0">
                <a:latin typeface="阿里巴巴普惠体 M"/>
                <a:cs typeface="+mn-ea"/>
              </a:rPr>
              <a:t>serves </a:t>
            </a:r>
            <a:r>
              <a:rPr lang="en-US" altLang="zh-CN" sz="1800" dirty="0">
                <a:latin typeface="阿里巴巴普惠体 M"/>
                <a:cs typeface="+mn-ea"/>
              </a:rPr>
              <a:t>users with a </a:t>
            </a:r>
            <a:r>
              <a:rPr lang="en-US" altLang="zh-CN" sz="1800" dirty="0" smtClean="0">
                <a:latin typeface="阿里巴巴普惠体 M"/>
                <a:cs typeface="+mn-ea"/>
              </a:rPr>
              <a:t>plethora </a:t>
            </a:r>
            <a:r>
              <a:rPr lang="en-US" altLang="zh-CN" sz="1800" dirty="0">
                <a:latin typeface="阿里巴巴普惠体 M"/>
                <a:cs typeface="+mn-ea"/>
              </a:rPr>
              <a:t>of life services</a:t>
            </a:r>
            <a:endParaRPr lang="zh-CN" altLang="en-US" sz="1800" dirty="0">
              <a:latin typeface="阿里巴巴普惠体 M"/>
              <a:cs typeface="+mn-ea"/>
              <a:sym typeface="+mn-lt"/>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770252" y="2343786"/>
            <a:ext cx="3763614" cy="2065622"/>
          </a:xfrm>
          <a:custGeom>
            <a:avLst/>
            <a:gdLst>
              <a:gd name="connsiteX0" fmla="*/ 0 w 3763614"/>
              <a:gd name="connsiteY0" fmla="*/ 0 h 2065622"/>
              <a:gd name="connsiteX1" fmla="*/ 3763614 w 3763614"/>
              <a:gd name="connsiteY1" fmla="*/ 0 h 2065622"/>
              <a:gd name="connsiteX2" fmla="*/ 3763614 w 3763614"/>
              <a:gd name="connsiteY2" fmla="*/ 390803 h 2065622"/>
              <a:gd name="connsiteX3" fmla="*/ 3760343 w 3763614"/>
              <a:gd name="connsiteY3" fmla="*/ 388440 h 2065622"/>
              <a:gd name="connsiteX4" fmla="*/ 3309360 w 3763614"/>
              <a:gd name="connsiteY4" fmla="*/ 252618 h 2065622"/>
              <a:gd name="connsiteX5" fmla="*/ 2363227 w 3763614"/>
              <a:gd name="connsiteY5" fmla="*/ 1377949 h 2065622"/>
              <a:gd name="connsiteX6" fmla="*/ 2524812 w 3763614"/>
              <a:gd name="connsiteY6" fmla="*/ 2007132 h 2065622"/>
              <a:gd name="connsiteX7" fmla="*/ 2565386 w 3763614"/>
              <a:gd name="connsiteY7" fmla="*/ 2065622 h 2065622"/>
              <a:gd name="connsiteX8" fmla="*/ 0 w 3763614"/>
              <a:gd name="connsiteY8" fmla="*/ 2065622 h 206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3614" h="2065622">
                <a:moveTo>
                  <a:pt x="0" y="0"/>
                </a:moveTo>
                <a:lnTo>
                  <a:pt x="3763614" y="0"/>
                </a:lnTo>
                <a:lnTo>
                  <a:pt x="3763614" y="390803"/>
                </a:lnTo>
                <a:lnTo>
                  <a:pt x="3760343" y="388440"/>
                </a:lnTo>
                <a:cubicBezTo>
                  <a:pt x="3626283" y="301820"/>
                  <a:pt x="3472652" y="252618"/>
                  <a:pt x="3309360" y="252618"/>
                </a:cubicBezTo>
                <a:cubicBezTo>
                  <a:pt x="2786825" y="252618"/>
                  <a:pt x="2363227" y="756446"/>
                  <a:pt x="2363227" y="1377949"/>
                </a:cubicBezTo>
                <a:cubicBezTo>
                  <a:pt x="2363227" y="1611013"/>
                  <a:pt x="2422796" y="1827528"/>
                  <a:pt x="2524812" y="2007132"/>
                </a:cubicBezTo>
                <a:lnTo>
                  <a:pt x="2565386" y="2065622"/>
                </a:lnTo>
                <a:lnTo>
                  <a:pt x="0" y="2065622"/>
                </a:lnTo>
                <a:close/>
              </a:path>
            </a:pathLst>
          </a:custGeom>
        </p:spPr>
      </p:pic>
      <p:pic>
        <p:nvPicPr>
          <p:cNvPr id="2050" name="Picture 2" descr="How To Use Alipay : Ultimate Guide 20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513" y="4356922"/>
            <a:ext cx="3531994" cy="13554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commondata" val="eyJjb3VudCI6MywiaGRpZCI6ImQ0YTkyMjc1ZDY1ODI3Yjg2MTc1ZGE4ODRlZmI1YWZlIiwidXNlckNvdW50Ijoz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TEMPLATE_CATEGORY" val="custom"/>
  <p:tag name="KSO_WM_UNIT_LAYERLEVEL" val="1"/>
  <p:tag name="KSO_WM_TAG_VERSION" val="1.0"/>
  <p:tag name="KSO_WM_BEAUTIFY_FLAG" val="#wm#"/>
  <p:tag name="KSO_WM_TEMPLATE_INDEX" val="20232128"/>
  <p:tag name="KSO_WM_UNIT_ID" val="custom20232128_1*a*1"/>
</p:tagLst>
</file>

<file path=ppt/tags/tag7.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diag"/>
  <p:tag name="KSO_WM_SLIDE_SIZE" val="821.25*320.05"/>
  <p:tag name="KSO_WM_SLIDE_POSITION" val="69*168.8"/>
  <p:tag name="KSO_WM_SLIDE_LAYOUT" val="a_f_i"/>
  <p:tag name="KSO_WM_SLIDE_LAYOUT_CNT" val="2_1_1"/>
  <p:tag name="KSO_WM_SPECIAL_SOURCE" val="bdnull"/>
  <p:tag name="KSO_WM_TEMPLATE_INDEX" val="20232128"/>
  <p:tag name="KSO_WM_TEMPLATE_SUBCATEGORY" val="0"/>
  <p:tag name="KSO_WM_SLIDE_INDEX" val="1"/>
  <p:tag name="KSO_WM_TAG_VERSION" val="3.0"/>
  <p:tag name="KSO_WM_SLIDE_ID" val="custom20232128_1"/>
  <p:tag name="KSO_WM_SLIDE_ITEM_CNT" val="3"/>
  <p:tag name="KSO_WM_DIAGRAM_GROUP_CODE" val="n1-1"/>
</p:tagLst>
</file>

<file path=ppt/tags/tag8.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TEMPLATE_CATEGORY" val="custom"/>
  <p:tag name="KSO_WM_UNIT_LAYERLEVEL" val="1"/>
  <p:tag name="KSO_WM_TAG_VERSION" val="1.0"/>
  <p:tag name="KSO_WM_BEAUTIFY_FLAG" val="#wm#"/>
  <p:tag name="KSO_WM_TEMPLATE_INDEX" val="20232128"/>
  <p:tag name="KSO_WM_UNIT_ID" val="custom20232128_1*a*1"/>
</p:tagLst>
</file>

<file path=ppt/tags/tag9.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diag"/>
  <p:tag name="KSO_WM_SLIDE_SIZE" val="821.25*320.05"/>
  <p:tag name="KSO_WM_SLIDE_POSITION" val="69*168.8"/>
  <p:tag name="KSO_WM_SLIDE_LAYOUT" val="a_f_i"/>
  <p:tag name="KSO_WM_SLIDE_LAYOUT_CNT" val="2_1_1"/>
  <p:tag name="KSO_WM_SPECIAL_SOURCE" val="bdnull"/>
  <p:tag name="KSO_WM_TEMPLATE_INDEX" val="20232128"/>
  <p:tag name="KSO_WM_TEMPLATE_SUBCATEGORY" val="0"/>
  <p:tag name="KSO_WM_SLIDE_INDEX" val="1"/>
  <p:tag name="KSO_WM_TAG_VERSION" val="3.0"/>
  <p:tag name="KSO_WM_SLIDE_ID" val="custom20232128_1"/>
  <p:tag name="KSO_WM_SLIDE_ITEM_CNT" val="3"/>
  <p:tag name="KSO_WM_DIAGRAM_GROUP_CODE" val="n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5120</Words>
  <Application>WPS 演示</Application>
  <PresentationFormat>宽屏</PresentationFormat>
  <Paragraphs>214</Paragraphs>
  <Slides>23</Slides>
  <Notes>25</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23</vt:i4>
      </vt:variant>
    </vt:vector>
  </HeadingPairs>
  <TitlesOfParts>
    <vt:vector size="49" baseType="lpstr">
      <vt:lpstr>Arial</vt:lpstr>
      <vt:lpstr>宋体</vt:lpstr>
      <vt:lpstr>Wingdings</vt:lpstr>
      <vt:lpstr>方正粗俊黑简体</vt:lpstr>
      <vt:lpstr>汉仪旗黑X1-75W</vt:lpstr>
      <vt:lpstr>黑体</vt:lpstr>
      <vt:lpstr>苹方 中等</vt:lpstr>
      <vt:lpstr>汉仪铁线黑-65简</vt:lpstr>
      <vt:lpstr>汉仪君黑-45W</vt:lpstr>
      <vt:lpstr>Arial</vt:lpstr>
      <vt:lpstr>微软雅黑</vt:lpstr>
      <vt:lpstr>方正尚酷简体</vt:lpstr>
      <vt:lpstr>华文细黑</vt:lpstr>
      <vt:lpstr>Berlin Sans FB Demi</vt:lpstr>
      <vt:lpstr>Rockwell Extra Bold</vt:lpstr>
      <vt:lpstr>阿里巴巴普惠体 M</vt:lpstr>
      <vt:lpstr>Segoe Print</vt:lpstr>
      <vt:lpstr>思源黑体 CN Medium</vt:lpstr>
      <vt:lpstr>微软雅黑 Light</vt:lpstr>
      <vt:lpstr>等线</vt:lpstr>
      <vt:lpstr>Arial Unicode MS</vt:lpstr>
      <vt:lpstr>等线 Light</vt:lpstr>
      <vt:lpstr>Times New Roman</vt:lpstr>
      <vt:lpstr>Malgun Gothic</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 The Type of Fund</vt:lpstr>
      <vt:lpstr>PowerPoint 演示文稿</vt:lpstr>
      <vt:lpstr>RISKS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dc:creator>
  <cp:lastModifiedBy>Shichien</cp:lastModifiedBy>
  <cp:revision>20</cp:revision>
  <dcterms:created xsi:type="dcterms:W3CDTF">2020-10-10T02:52:00Z</dcterms:created>
  <dcterms:modified xsi:type="dcterms:W3CDTF">2023-12-11T16:53:08Z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KSOTemplateUUID">
    <vt:lpwstr>v1.0_mb_qLzd+whAQcXRD8c9G5ExXQ==</vt:lpwstr>
  </property>
  <property fmtid="{D5CDD505-2E9C-101B-9397-08002B2CF9AE}" pid="4" name="ICV">
    <vt:lpwstr>22DC872E6A5B476AAAED01810DC7A87D_13</vt:lpwstr>
  </property>
</Properties>
</file>