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6" r:id="rId31"/>
    <p:sldId id="285" r:id="rId32"/>
    <p:sldId id="313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第四章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Shell</a:t>
            </a:r>
            <a:r>
              <a:rPr lang="zh-CN" altLang="en-US" sz="5400" dirty="0"/>
              <a:t>编程进阶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en-US" altLang="zh-CN" dirty="0"/>
              <a:t> (translate)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命令功能：字符替换将</a:t>
            </a:r>
            <a:r>
              <a:rPr lang="en-US" altLang="zh-CN" dirty="0"/>
              <a:t>SET1</a:t>
            </a:r>
            <a:r>
              <a:rPr lang="zh-CN" altLang="en-US" dirty="0"/>
              <a:t>中的字符替换为</a:t>
            </a:r>
            <a:r>
              <a:rPr lang="en-US" altLang="zh-CN" dirty="0"/>
              <a:t>SET2</a:t>
            </a:r>
            <a:r>
              <a:rPr lang="zh-CN" altLang="en-US" dirty="0"/>
              <a:t>中的相应字符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删除字符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压缩连续字符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zh-CN" altLang="en-US" dirty="0">
                <a:solidFill>
                  <a:srgbClr val="FF0000"/>
                </a:solidFill>
              </a:rPr>
              <a:t>命令只接受标准输入中的数据，不接受文件作为参数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58" y="1958852"/>
            <a:ext cx="33147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7" y="4104762"/>
            <a:ext cx="4772025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97" y="4922015"/>
            <a:ext cx="543877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97" y="5729743"/>
            <a:ext cx="4619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en-US" altLang="zh-CN" dirty="0"/>
              <a:t> (compare)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命令功能：逐字对比两个文件的内容，在遇到差异时终止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输出第一个差异字节数、行数和字符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输出所有差异字节数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忽略文件</a:t>
            </a:r>
            <a:r>
              <a:rPr lang="en-US" altLang="zh-CN" dirty="0"/>
              <a:t>1</a:t>
            </a:r>
            <a:r>
              <a:rPr lang="zh-CN" altLang="en-US" dirty="0"/>
              <a:t>起始</a:t>
            </a:r>
            <a:r>
              <a:rPr lang="en-US" altLang="zh-CN" dirty="0"/>
              <a:t>SKIP1</a:t>
            </a:r>
            <a:r>
              <a:rPr lang="zh-CN" altLang="en-US" dirty="0"/>
              <a:t>字节和文件</a:t>
            </a:r>
            <a:r>
              <a:rPr lang="en-US" altLang="zh-CN" dirty="0"/>
              <a:t>2</a:t>
            </a:r>
            <a:r>
              <a:rPr lang="zh-CN" altLang="en-US" dirty="0"/>
              <a:t>起始</a:t>
            </a:r>
            <a:r>
              <a:rPr lang="en-US" altLang="zh-CN" dirty="0"/>
              <a:t>SKIP2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39" y="1964958"/>
            <a:ext cx="563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</a:t>
            </a:r>
            <a:r>
              <a:rPr lang="en-US" altLang="zh-CN" dirty="0"/>
              <a:t> (common)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命令功能：逐行对比文件内容，显示相同行和不同行（需要文件是有序的）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输出结果分三列显示：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列显示</a:t>
            </a:r>
            <a:r>
              <a:rPr lang="en-US" altLang="zh-CN" dirty="0"/>
              <a:t>FILE1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列显示</a:t>
            </a:r>
            <a:r>
              <a:rPr lang="en-US" altLang="zh-CN" dirty="0"/>
              <a:t>FILE2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列显示共同行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：  隐藏显示</a:t>
            </a:r>
            <a:r>
              <a:rPr lang="en-US" altLang="zh-CN" dirty="0"/>
              <a:t>1,2,3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注意：比较的文件必须是有序的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08" y="2378197"/>
            <a:ext cx="3581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 (difference)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命令功能：显示两个文件的差别，并给出如何使其变的一样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-q    </a:t>
            </a:r>
            <a:r>
              <a:rPr lang="zh-CN" altLang="en-US" dirty="0"/>
              <a:t>只在文件不同时显示</a:t>
            </a:r>
            <a:br>
              <a:rPr lang="en-US" altLang="zh-CN" dirty="0"/>
            </a:br>
            <a:r>
              <a:rPr lang="en-US" altLang="zh-CN" dirty="0"/>
              <a:t>				-s    </a:t>
            </a:r>
            <a:r>
              <a:rPr lang="zh-CN" altLang="en-US" dirty="0"/>
              <a:t>只在文件相同时显示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显示相同内容</a:t>
            </a:r>
            <a:br>
              <a:rPr lang="en-US" altLang="zh-CN" dirty="0"/>
            </a:br>
            <a:r>
              <a:rPr lang="en-US" altLang="zh-CN" dirty="0"/>
              <a:t>				-u    </a:t>
            </a:r>
            <a:r>
              <a:rPr lang="zh-CN" altLang="en-US" dirty="0"/>
              <a:t>显示不同内容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-b     </a:t>
            </a:r>
            <a:r>
              <a:rPr lang="zh-CN" altLang="en-US" dirty="0"/>
              <a:t>忽略重复空白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3" y="1979901"/>
            <a:ext cx="2428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以从大到小的顺序列出当前目录中的文件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r>
              <a:rPr lang="zh-CN" altLang="en-US" dirty="0"/>
              <a:t>统计一个文件中每个单词出现的次数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r>
              <a:rPr lang="zh-CN" altLang="en-US" dirty="0"/>
              <a:t>比较两个目录中文件的差别并显示</a:t>
            </a:r>
            <a:endParaRPr lang="en-US" altLang="zh-CN" dirty="0"/>
          </a:p>
          <a:p>
            <a:pPr lvl="1"/>
            <a:r>
              <a:rPr lang="en-US" altLang="zh-CN" dirty="0"/>
              <a:t>dirdiff.sh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77" y="1918795"/>
            <a:ext cx="7762875" cy="353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83F9C3-063B-4D7C-971A-84EFDB49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7" y="2854129"/>
            <a:ext cx="7762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命令查找文件中的某一模式</a:t>
            </a:r>
            <a:endParaRPr lang="en-US" altLang="zh-CN" dirty="0"/>
          </a:p>
          <a:p>
            <a:r>
              <a:rPr lang="zh-CN" altLang="en-US" dirty="0"/>
              <a:t>使用正则表达式描述该模式</a:t>
            </a:r>
            <a:endParaRPr lang="en-US" altLang="zh-CN" dirty="0"/>
          </a:p>
          <a:p>
            <a:r>
              <a:rPr lang="zh-CN" altLang="en-US" dirty="0"/>
              <a:t>基本正则表达式（</a:t>
            </a:r>
            <a:r>
              <a:rPr lang="en-US" altLang="zh-CN" dirty="0"/>
              <a:t>BRE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扩展正则表达式（</a:t>
            </a:r>
            <a:r>
              <a:rPr lang="en-US" altLang="zh-CN" dirty="0"/>
              <a:t>ERE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^[a-z]\{1,\}[0-9]*</a:t>
            </a:r>
          </a:p>
          <a:p>
            <a:pPr lvl="1"/>
            <a:r>
              <a:rPr lang="en-US" altLang="zh-CN" dirty="0"/>
              <a:t>^[^a-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</a:p>
          <a:p>
            <a:pPr lvl="1"/>
            <a:r>
              <a:rPr lang="en-US" altLang="zh-CN" dirty="0"/>
              <a:t>^.*[a-z]*\_[0-9].*$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79573"/>
              </p:ext>
            </p:extLst>
          </p:nvPr>
        </p:nvGraphicFramePr>
        <p:xfrm>
          <a:off x="5764696" y="1902422"/>
          <a:ext cx="58094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中的单个字符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[a-z]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之间的任意单个字符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a\{</a:t>
                      </a:r>
                      <a:r>
                        <a:rPr lang="en-US" altLang="zh-CN" dirty="0" err="1"/>
                        <a:t>m,n</a:t>
                      </a:r>
                      <a:r>
                        <a:rPr lang="en-US" altLang="zh-CN" dirty="0"/>
                        <a:t>\}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字符出现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[^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不是</a:t>
                      </a:r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r>
                        <a:rPr lang="en-US" altLang="zh-CN" dirty="0" err="1"/>
                        <a:t>exp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[0-9]*\.?[0-9]+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a|b|cd</a:t>
            </a:r>
            <a:r>
              <a:rPr lang="en-US" altLang="zh-CN" dirty="0"/>
              <a:t>)[0-9]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</a:t>
            </a:r>
            <a:r>
              <a:rPr lang="en-US" altLang="zh-CN" dirty="0"/>
              <a:t>)d[0-9]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637"/>
              </p:ext>
            </p:extLst>
          </p:nvPr>
        </p:nvGraphicFramePr>
        <p:xfrm>
          <a:off x="5764696" y="1902422"/>
          <a:ext cx="58094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exp1|exp2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exp1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exp2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(a1|a2)a3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a1a3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a2a3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命令功能：在文件中查找指定模式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-G   </a:t>
            </a:r>
            <a:r>
              <a:rPr lang="zh-CN" altLang="en-US" dirty="0"/>
              <a:t>匹配基本正则表达式（默认）</a:t>
            </a:r>
            <a:br>
              <a:rPr lang="en-US" altLang="zh-CN" dirty="0"/>
            </a:br>
            <a:r>
              <a:rPr lang="en-US" altLang="zh-CN" dirty="0"/>
              <a:t>				-E   </a:t>
            </a:r>
            <a:r>
              <a:rPr lang="zh-CN" altLang="en-US" dirty="0"/>
              <a:t>匹配扩展正则表达式</a:t>
            </a:r>
            <a:br>
              <a:rPr lang="en-US" altLang="zh-CN" dirty="0"/>
            </a:br>
            <a:r>
              <a:rPr lang="en-US" altLang="zh-CN" dirty="0"/>
              <a:t>				-n    </a:t>
            </a:r>
            <a:r>
              <a:rPr lang="zh-CN" altLang="en-US" dirty="0"/>
              <a:t>显示匹配行的行号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显示出现次数</a:t>
            </a:r>
            <a:br>
              <a:rPr lang="en-US" altLang="zh-CN" dirty="0"/>
            </a:br>
            <a:r>
              <a:rPr lang="en-US" altLang="zh-CN" dirty="0"/>
              <a:t>				-e    </a:t>
            </a:r>
            <a:r>
              <a:rPr lang="zh-CN" altLang="en-US" dirty="0"/>
              <a:t>匹配以连字符开头的表达式</a:t>
            </a:r>
            <a:br>
              <a:rPr lang="en-US" altLang="zh-CN" dirty="0"/>
            </a:br>
            <a:r>
              <a:rPr lang="en-US" altLang="zh-CN" dirty="0"/>
              <a:t>				-x    </a:t>
            </a:r>
            <a:r>
              <a:rPr lang="zh-CN" altLang="en-US" dirty="0"/>
              <a:t>以整行匹配模式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-v	  </a:t>
            </a:r>
            <a:r>
              <a:rPr lang="zh-CN" altLang="en-US" dirty="0"/>
              <a:t>列出不匹配的行</a:t>
            </a:r>
            <a:br>
              <a:rPr lang="en-US" altLang="zh-CN" dirty="0"/>
            </a:br>
            <a:r>
              <a:rPr lang="en-US" altLang="zh-CN" dirty="0"/>
              <a:t>				-l      </a:t>
            </a:r>
            <a:r>
              <a:rPr lang="zh-CN" altLang="en-US" dirty="0"/>
              <a:t>只给出匹配模式的文件名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94" y="1956559"/>
            <a:ext cx="4373424" cy="2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grep</a:t>
            </a:r>
            <a:r>
              <a:rPr lang="zh-CN" altLang="en-US" dirty="0"/>
              <a:t>命令中使用正则表达式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 –</a:t>
            </a:r>
            <a:r>
              <a:rPr lang="en-US" altLang="zh-CN" dirty="0" err="1"/>
              <a:t>i</a:t>
            </a:r>
            <a:r>
              <a:rPr lang="en-US" altLang="zh-CN" dirty="0"/>
              <a:t> “^draco”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grep –E “[0-9]+$” files</a:t>
            </a:r>
          </a:p>
          <a:p>
            <a:r>
              <a:rPr lang="en-US" altLang="zh-CN" dirty="0"/>
              <a:t>grep –l “#include&lt;class1.h&gt;” *.c</a:t>
            </a:r>
          </a:p>
          <a:p>
            <a:r>
              <a:rPr lang="en-US" altLang="zh-CN" dirty="0"/>
              <a:t>grep –e “-</a:t>
            </a:r>
            <a:r>
              <a:rPr lang="en-US" altLang="zh-CN" dirty="0" err="1"/>
              <a:t>mtime</a:t>
            </a:r>
            <a:r>
              <a:rPr lang="en-US" altLang="zh-CN" dirty="0"/>
              <a:t>” files</a:t>
            </a:r>
          </a:p>
          <a:p>
            <a:r>
              <a:rPr lang="en-US" altLang="zh-CN" dirty="0"/>
              <a:t>grep –v “^draco” files</a:t>
            </a:r>
          </a:p>
          <a:p>
            <a:r>
              <a:rPr lang="en-US" altLang="zh-CN" dirty="0"/>
              <a:t>find ./ –name “.c” –exec grep –l “#include&lt;class1.h&gt;” {} \;</a:t>
            </a:r>
          </a:p>
          <a:p>
            <a:r>
              <a:rPr lang="en-US" altLang="zh-CN" dirty="0"/>
              <a:t>grep –</a:t>
            </a:r>
            <a:r>
              <a:rPr lang="en-US" altLang="zh-CN" dirty="0" err="1"/>
              <a:t>iE</a:t>
            </a:r>
            <a:r>
              <a:rPr lang="en-US" altLang="zh-CN" dirty="0"/>
              <a:t> “^(</a:t>
            </a:r>
            <a:r>
              <a:rPr lang="en-US" altLang="zh-CN" dirty="0" err="1"/>
              <a:t>draco|qin</a:t>
            </a:r>
            <a:r>
              <a:rPr lang="en-US" altLang="zh-CN" dirty="0"/>
              <a:t>).*/bash$”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简单过滤器命令</a:t>
            </a:r>
            <a:endParaRPr lang="en-US" altLang="zh-CN" dirty="0"/>
          </a:p>
          <a:p>
            <a:r>
              <a:rPr lang="zh-CN" altLang="en-US" dirty="0"/>
              <a:t>正则表达式过滤器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流编辑器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命令功能：对数据流进行定位操作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sed</a:t>
            </a:r>
            <a:r>
              <a:rPr lang="en-US" altLang="zh-CN" dirty="0"/>
              <a:t> [option] ‘address action’ Files</a:t>
            </a:r>
          </a:p>
          <a:p>
            <a:pPr lvl="1"/>
            <a:r>
              <a:rPr lang="en-US" altLang="zh-CN" dirty="0"/>
              <a:t>address </a:t>
            </a:r>
            <a:r>
              <a:rPr lang="zh-CN" altLang="en-US" dirty="0"/>
              <a:t>定位指定行</a:t>
            </a:r>
            <a:endParaRPr lang="en-US" altLang="zh-CN" dirty="0"/>
          </a:p>
          <a:p>
            <a:pPr lvl="1"/>
            <a:r>
              <a:rPr lang="en-US" altLang="zh-CN" dirty="0"/>
              <a:t>action </a:t>
            </a:r>
            <a:r>
              <a:rPr lang="zh-CN" altLang="en-US" dirty="0"/>
              <a:t>执行指定的编辑操作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-e </a:t>
            </a:r>
            <a:r>
              <a:rPr lang="zh-CN" altLang="en-US" dirty="0"/>
              <a:t>使用多条指令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从文件中获取指令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指令时禁止默认输出方式</a:t>
            </a:r>
            <a:endParaRPr lang="en-US" altLang="zh-CN" dirty="0"/>
          </a:p>
          <a:p>
            <a:r>
              <a:rPr lang="zh-CN" altLang="en-US" dirty="0"/>
              <a:t>定位方式：</a:t>
            </a:r>
            <a:endParaRPr lang="en-US" altLang="zh-CN" dirty="0"/>
          </a:p>
          <a:p>
            <a:pPr lvl="1"/>
            <a:r>
              <a:rPr lang="zh-CN" altLang="en-US" dirty="0"/>
              <a:t>指定行号：</a:t>
            </a:r>
            <a:r>
              <a:rPr lang="en-US" altLang="zh-CN" dirty="0"/>
              <a:t>k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行   </a:t>
            </a:r>
            <a:r>
              <a:rPr lang="en-US" altLang="zh-CN" dirty="0" err="1"/>
              <a:t>m,n</a:t>
            </a:r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的连续行</a:t>
            </a:r>
            <a:endParaRPr lang="en-US" altLang="zh-CN" dirty="0"/>
          </a:p>
          <a:p>
            <a:pPr lvl="1"/>
            <a:r>
              <a:rPr lang="zh-CN" altLang="en-US" dirty="0"/>
              <a:t>指定模式：</a:t>
            </a:r>
            <a:r>
              <a:rPr lang="en-US" altLang="zh-CN" dirty="0"/>
              <a:t>/pattern/ </a:t>
            </a:r>
            <a:r>
              <a:rPr lang="zh-CN" altLang="en-US" dirty="0"/>
              <a:t>模式匹配的行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内部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2724"/>
              </p:ext>
            </p:extLst>
          </p:nvPr>
        </p:nvGraphicFramePr>
        <p:xfrm>
          <a:off x="2404717" y="139552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插入、追加和修改文本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在标准输出上打印结果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读取到指定行后退出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将文件</a:t>
                      </a:r>
                      <a:r>
                        <a:rPr lang="en-US" altLang="zh-CN" dirty="0" err="1"/>
                        <a:t>fname</a:t>
                      </a:r>
                      <a:r>
                        <a:rPr lang="zh-CN" altLang="en-US" dirty="0"/>
                        <a:t>的内容放在行后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将指定行写入文件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打印指定行号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s/str1/str2/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替换指定行中出现的第一个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s/str1/str2/g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替换所有的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5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截取文件前五行：</a:t>
            </a:r>
            <a:r>
              <a:rPr lang="en-US" altLang="zh-CN" dirty="0" err="1"/>
              <a:t>sed</a:t>
            </a:r>
            <a:r>
              <a:rPr lang="en-US" altLang="zh-CN" dirty="0"/>
              <a:t> ‘5q’ file 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替换指定模式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‘/pattern/s/str1/str2/’ file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打印指定模式的行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–n ‘/pattern/p’ file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97" y="1827217"/>
            <a:ext cx="4293973" cy="102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98" y="3360964"/>
            <a:ext cx="5266038" cy="1066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297" y="4976747"/>
            <a:ext cx="7108998" cy="14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打印文件行数： </a:t>
            </a:r>
            <a:r>
              <a:rPr lang="en-US" altLang="zh-CN" dirty="0" err="1"/>
              <a:t>sed</a:t>
            </a:r>
            <a:r>
              <a:rPr lang="en-US" altLang="zh-CN" dirty="0"/>
              <a:t> –n ‘$=’ file</a:t>
            </a:r>
          </a:p>
          <a:p>
            <a:endParaRPr lang="en-US" altLang="zh-CN" dirty="0"/>
          </a:p>
          <a:p>
            <a:r>
              <a:rPr lang="zh-CN" altLang="en-US" dirty="0"/>
              <a:t>打印文件前</a:t>
            </a:r>
            <a:r>
              <a:rPr lang="en-US" altLang="zh-CN" dirty="0"/>
              <a:t>3</a:t>
            </a:r>
            <a:r>
              <a:rPr lang="zh-CN" altLang="en-US" dirty="0"/>
              <a:t>行： </a:t>
            </a:r>
            <a:r>
              <a:rPr lang="en-US" altLang="zh-CN" dirty="0" err="1"/>
              <a:t>sed</a:t>
            </a:r>
            <a:r>
              <a:rPr lang="en-US" altLang="zh-CN" dirty="0"/>
              <a:t> –n ‘4,$!p’ file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截取文件后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04" y="4443957"/>
            <a:ext cx="7172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04" y="1889682"/>
            <a:ext cx="43053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04" y="2937734"/>
            <a:ext cx="5133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将指定行写入文件： 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-n ‘/&lt;head&gt;/,/&lt;\/head&gt;/w output.html’ input.html</a:t>
            </a:r>
          </a:p>
          <a:p>
            <a:r>
              <a:rPr lang="zh-CN" altLang="en-US" dirty="0"/>
              <a:t>文本编辑：输入时每行以</a:t>
            </a:r>
            <a:r>
              <a:rPr lang="en-US" altLang="zh-CN" dirty="0"/>
              <a:t>\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在指定行之前插入行：</a:t>
            </a:r>
            <a:r>
              <a:rPr lang="en-US" altLang="zh-CN" dirty="0" err="1"/>
              <a:t>sed</a:t>
            </a:r>
            <a:r>
              <a:rPr lang="en-US" altLang="zh-CN" dirty="0"/>
              <a:t> ‘1i\ …’ file</a:t>
            </a:r>
          </a:p>
          <a:p>
            <a:pPr lvl="1"/>
            <a:r>
              <a:rPr lang="zh-CN" altLang="en-US" dirty="0"/>
              <a:t>在指定行之后插入行：</a:t>
            </a:r>
            <a:r>
              <a:rPr lang="en-US" altLang="zh-CN" dirty="0" err="1"/>
              <a:t>sed</a:t>
            </a:r>
            <a:r>
              <a:rPr lang="en-US" altLang="zh-CN" dirty="0"/>
              <a:t> ‘1a\ …’ file</a:t>
            </a:r>
          </a:p>
          <a:p>
            <a:pPr lvl="1"/>
            <a:r>
              <a:rPr lang="zh-CN" altLang="en-US" dirty="0"/>
              <a:t>修改指定行：</a:t>
            </a:r>
            <a:r>
              <a:rPr lang="en-US" altLang="zh-CN" dirty="0" err="1"/>
              <a:t>sed</a:t>
            </a:r>
            <a:r>
              <a:rPr lang="en-US" altLang="zh-CN" dirty="0"/>
              <a:t> ‘1c\ …’ file</a:t>
            </a:r>
          </a:p>
          <a:p>
            <a:r>
              <a:rPr lang="zh-CN" altLang="en-US" dirty="0"/>
              <a:t>删除注释行：</a:t>
            </a:r>
            <a:r>
              <a:rPr lang="en-US" altLang="zh-CN" dirty="0" err="1"/>
              <a:t>sed</a:t>
            </a:r>
            <a:r>
              <a:rPr lang="en-US" altLang="zh-CN" dirty="0"/>
              <a:t> ‘/^#/d’ file</a:t>
            </a:r>
          </a:p>
          <a:p>
            <a:r>
              <a:rPr lang="zh-CN" altLang="en-US" dirty="0"/>
              <a:t>删除空白行：</a:t>
            </a:r>
            <a:r>
              <a:rPr lang="en-US" altLang="zh-CN" dirty="0" err="1"/>
              <a:t>sed</a:t>
            </a:r>
            <a:r>
              <a:rPr lang="en-US" altLang="zh-CN" dirty="0"/>
              <a:t> ‘/^[ 	]*$/d’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8" y="2780718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将文件中的分隔符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删除行中的指定模式：</a:t>
            </a:r>
            <a:r>
              <a:rPr lang="en-US" altLang="zh-CN" dirty="0" err="1"/>
              <a:t>sed</a:t>
            </a:r>
            <a:r>
              <a:rPr lang="en-US" altLang="zh-CN" dirty="0"/>
              <a:t> ‘s/pattern//g’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31" y="1872048"/>
            <a:ext cx="488632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1" y="4035730"/>
            <a:ext cx="520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命令用到的特殊正则表达式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标记正则表达式（</a:t>
            </a:r>
            <a:r>
              <a:rPr lang="en-US" altLang="zh-CN" dirty="0"/>
              <a:t>TRE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3103"/>
              </p:ext>
            </p:extLst>
          </p:nvPr>
        </p:nvGraphicFramePr>
        <p:xfrm>
          <a:off x="2295388" y="19223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在目标模式中指代源模式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\(pattern\)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标记源模式中的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，在目标模式中使用</a:t>
                      </a:r>
                      <a:r>
                        <a:rPr lang="en-US" altLang="zh-CN" dirty="0"/>
                        <a:t>\k</a:t>
                      </a:r>
                      <a:r>
                        <a:rPr lang="zh-CN" altLang="en-US" dirty="0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3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在替换模式中使用</a:t>
            </a:r>
            <a:r>
              <a:rPr lang="en-US" altLang="zh-CN" dirty="0"/>
              <a:t>&amp;</a:t>
            </a:r>
            <a:r>
              <a:rPr lang="zh-CN" altLang="en-US" dirty="0"/>
              <a:t>匹配源模式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‘s/Professor/Associate &amp;/g’ files</a:t>
            </a:r>
          </a:p>
          <a:p>
            <a:r>
              <a:rPr lang="zh-CN" altLang="en-US" dirty="0"/>
              <a:t>查找具有写权限的文件</a:t>
            </a:r>
            <a:endParaRPr lang="en-US" altLang="zh-CN" dirty="0"/>
          </a:p>
          <a:p>
            <a:pPr lvl="1"/>
            <a:r>
              <a:rPr lang="en-US" altLang="zh-CN" dirty="0"/>
              <a:t>ls –l | </a:t>
            </a:r>
            <a:r>
              <a:rPr lang="en-US" altLang="zh-CN" dirty="0" err="1"/>
              <a:t>sed</a:t>
            </a:r>
            <a:r>
              <a:rPr lang="en-US" altLang="zh-CN" dirty="0"/>
              <a:t> –n ‘/^.\{2,8\}w/p’</a:t>
            </a:r>
          </a:p>
          <a:p>
            <a:r>
              <a:rPr lang="zh-CN" altLang="en-US" dirty="0"/>
              <a:t>查找通讯录</a:t>
            </a:r>
            <a:r>
              <a:rPr lang="en-US" altLang="zh-CN" dirty="0"/>
              <a:t>contact</a:t>
            </a:r>
            <a:r>
              <a:rPr lang="zh-CN" altLang="en-US" dirty="0"/>
              <a:t>文件中以</a:t>
            </a:r>
            <a:r>
              <a:rPr lang="en-US" altLang="zh-CN" dirty="0"/>
              <a:t>021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位电话号码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–n ‘/021[0-9]\{8\}p’ contact</a:t>
            </a:r>
          </a:p>
          <a:p>
            <a:r>
              <a:rPr lang="zh-CN" altLang="en-US" dirty="0"/>
              <a:t>将通讯录</a:t>
            </a:r>
            <a:r>
              <a:rPr lang="en-US" altLang="zh-CN" dirty="0"/>
              <a:t>contact</a:t>
            </a:r>
            <a:r>
              <a:rPr lang="zh-CN" altLang="en-US" dirty="0"/>
              <a:t>文件中的姓名顺序颠倒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‘s/\([a-</a:t>
            </a:r>
            <a:r>
              <a:rPr lang="en-US" altLang="zh-CN" dirty="0" err="1"/>
              <a:t>zA</a:t>
            </a:r>
            <a:r>
              <a:rPr lang="en-US" altLang="zh-CN" dirty="0"/>
              <a:t>-Z]*\) *\([a-</a:t>
            </a:r>
            <a:r>
              <a:rPr lang="en-US" altLang="zh-CN" dirty="0" err="1"/>
              <a:t>zA</a:t>
            </a:r>
            <a:r>
              <a:rPr lang="en-US" altLang="zh-CN" dirty="0"/>
              <a:t>-Z]*\)/\2, \1/’ contact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3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是</a:t>
            </a:r>
            <a:r>
              <a:rPr lang="en-US" altLang="zh-CN" dirty="0"/>
              <a:t>Perl</a:t>
            </a:r>
            <a:r>
              <a:rPr lang="zh-CN" altLang="en-US" dirty="0"/>
              <a:t>之前功能最强大的文本处理和报表制作工具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合并了几个过滤器的功能，可以独立进行程序设计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可以识别和处理一行中的各个字段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能够执行数值计算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接受扩展的正则表达式进行模式匹配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具有类似</a:t>
            </a:r>
            <a:r>
              <a:rPr lang="en-US" altLang="zh-CN" dirty="0"/>
              <a:t>C</a:t>
            </a:r>
            <a:r>
              <a:rPr lang="zh-CN" altLang="en-US" dirty="0"/>
              <a:t>语言的程序设计构造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可以使用内置变量和函数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[options] ‘</a:t>
            </a:r>
            <a:r>
              <a:rPr lang="en-US" altLang="zh-CN" dirty="0" err="1"/>
              <a:t>selection_criteria</a:t>
            </a:r>
            <a:r>
              <a:rPr lang="en-US" altLang="zh-CN" dirty="0"/>
              <a:t> {action}</a:t>
            </a:r>
            <a:r>
              <a:rPr lang="en-US" dirty="0"/>
              <a:t>’ files</a:t>
            </a:r>
          </a:p>
          <a:p>
            <a:r>
              <a:rPr lang="en-US" dirty="0" err="1"/>
              <a:t>selection_criteria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构成了一个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 err="1"/>
              <a:t>selection_criteria</a:t>
            </a:r>
            <a:r>
              <a:rPr lang="zh-CN" altLang="en-US" dirty="0"/>
              <a:t>决定了程序作用的对象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决定了程序操作的行为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将每一行分成多个字段，默认分隔符为空格和制表符，分隔符可以由</a:t>
            </a:r>
            <a:r>
              <a:rPr lang="en-US" altLang="zh-CN" dirty="0"/>
              <a:t>-F</a:t>
            </a:r>
            <a:r>
              <a:rPr lang="zh-CN" altLang="en-US" dirty="0"/>
              <a:t>选项自定义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用</a:t>
            </a:r>
            <a:r>
              <a:rPr lang="en-US" altLang="zh-CN" dirty="0"/>
              <a:t>$1,$2</a:t>
            </a:r>
            <a:r>
              <a:rPr lang="zh-CN" altLang="en-US" dirty="0"/>
              <a:t>等来引用每个字段，类似于</a:t>
            </a:r>
            <a:r>
              <a:rPr lang="en-US" altLang="zh-CN" dirty="0"/>
              <a:t>shell</a:t>
            </a:r>
            <a:r>
              <a:rPr lang="zh-CN" altLang="en-US" dirty="0"/>
              <a:t>中的命令行位置参数（</a:t>
            </a:r>
            <a:r>
              <a:rPr lang="en-US" altLang="zh-CN" dirty="0"/>
              <a:t>$0</a:t>
            </a:r>
            <a:r>
              <a:rPr lang="zh-CN" altLang="en-US" dirty="0"/>
              <a:t>表示整行）</a:t>
            </a:r>
            <a:endParaRPr lang="en-US" altLang="zh-CN" dirty="0"/>
          </a:p>
          <a:p>
            <a:r>
              <a:rPr lang="zh-CN" altLang="en-US" dirty="0"/>
              <a:t>可以对各个字段进行正则表达式匹配、比较、条件判断、数值计算等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处理文件中的数据</a:t>
            </a:r>
            <a:endParaRPr lang="en-US" altLang="zh-CN" dirty="0"/>
          </a:p>
          <a:p>
            <a:r>
              <a:rPr lang="zh-CN" altLang="en-US" dirty="0"/>
              <a:t>编辑页面格式</a:t>
            </a:r>
            <a:endParaRPr lang="en-US" altLang="zh-CN" dirty="0"/>
          </a:p>
          <a:p>
            <a:r>
              <a:rPr lang="zh-CN" altLang="en-US" dirty="0"/>
              <a:t>截取文件内容</a:t>
            </a:r>
            <a:endParaRPr lang="en-US" altLang="zh-CN" dirty="0"/>
          </a:p>
          <a:p>
            <a:r>
              <a:rPr lang="zh-CN" altLang="en-US" dirty="0"/>
              <a:t>比较文件内容</a:t>
            </a:r>
            <a:endParaRPr lang="en-US" altLang="zh-CN" dirty="0"/>
          </a:p>
          <a:p>
            <a:r>
              <a:rPr lang="zh-CN" altLang="en-US" dirty="0"/>
              <a:t>字段和排序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选择准则示例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92" y="1428106"/>
            <a:ext cx="798195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2" y="3019425"/>
            <a:ext cx="80391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92" y="4023631"/>
            <a:ext cx="7439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：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zh-CN" altLang="en-US" dirty="0"/>
              <a:t>使用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向标准输出写入内容，不带</a:t>
            </a:r>
            <a:r>
              <a:rPr lang="en-US" altLang="zh-CN" dirty="0"/>
              <a:t>action</a:t>
            </a:r>
            <a:r>
              <a:rPr lang="zh-CN" altLang="en-US" dirty="0"/>
              <a:t>时默认执行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print</a:t>
            </a:r>
            <a:r>
              <a:rPr lang="zh-CN" altLang="en-US" dirty="0"/>
              <a:t>生成未格式化的输出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生成带格式的输出</a:t>
            </a:r>
            <a:endParaRPr lang="en-US" altLang="zh-CN" dirty="0"/>
          </a:p>
          <a:p>
            <a:pPr lvl="1"/>
            <a:r>
              <a:rPr lang="en-US" altLang="zh-CN" dirty="0"/>
              <a:t>%s  </a:t>
            </a:r>
            <a:r>
              <a:rPr lang="zh-CN" altLang="en-US" dirty="0"/>
              <a:t>字符串格式</a:t>
            </a:r>
            <a:endParaRPr lang="en-US" altLang="zh-CN" dirty="0"/>
          </a:p>
          <a:p>
            <a:pPr lvl="1"/>
            <a:r>
              <a:rPr lang="en-US" altLang="zh-CN" dirty="0"/>
              <a:t>%d  </a:t>
            </a:r>
            <a:r>
              <a:rPr lang="zh-CN" altLang="en-US" dirty="0"/>
              <a:t>整数格式</a:t>
            </a:r>
            <a:endParaRPr lang="en-US" altLang="zh-CN" dirty="0"/>
          </a:p>
          <a:p>
            <a:pPr lvl="1"/>
            <a:r>
              <a:rPr lang="en-US" altLang="zh-CN" dirty="0"/>
              <a:t>%f   </a:t>
            </a:r>
            <a:r>
              <a:rPr lang="zh-CN" altLang="en-US" dirty="0"/>
              <a:t>浮点数格式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需要在每行最后加</a:t>
            </a:r>
            <a:r>
              <a:rPr lang="en-US" altLang="zh-CN" dirty="0"/>
              <a:t>\n</a:t>
            </a:r>
            <a:r>
              <a:rPr lang="zh-CN" altLang="en-US" dirty="0"/>
              <a:t>输出换行符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57" y="4825828"/>
            <a:ext cx="62960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7" y="5372565"/>
            <a:ext cx="9788983" cy="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“</a:t>
            </a:r>
            <a:r>
              <a:rPr lang="zh-CN" altLang="en-US" dirty="0"/>
              <a:t>含格式符号的字符串</a:t>
            </a:r>
            <a:r>
              <a:rPr lang="en-US" altLang="zh-CN" dirty="0"/>
              <a:t>”,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格式符号</a:t>
            </a:r>
            <a:r>
              <a:rPr lang="en-US" altLang="zh-CN" dirty="0"/>
              <a:t>+</a:t>
            </a:r>
            <a:r>
              <a:rPr lang="zh-CN" altLang="en-US" dirty="0"/>
              <a:t>类型符号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8811"/>
              </p:ext>
            </p:extLst>
          </p:nvPr>
        </p:nvGraphicFramePr>
        <p:xfrm>
          <a:off x="2235751" y="233079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36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格式起始符，必要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左对齐，省略为右对齐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表示指定空位填补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m.n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指输出占用的宽度，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表示数值输出精度，默认</a:t>
                      </a:r>
                      <a:r>
                        <a:rPr lang="en-US" altLang="zh-CN" dirty="0"/>
                        <a:t>n=6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长整型或双精度数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79508"/>
              </p:ext>
            </p:extLst>
          </p:nvPr>
        </p:nvGraphicFramePr>
        <p:xfrm>
          <a:off x="2235751" y="49869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25356"/>
              </p:ext>
            </p:extLst>
          </p:nvPr>
        </p:nvGraphicFramePr>
        <p:xfrm>
          <a:off x="6561480" y="49961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指数形式输出实数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3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管道和重定向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都可以用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进行重定向</a:t>
            </a:r>
            <a:endParaRPr lang="en-US" altLang="zh-CN" dirty="0"/>
          </a:p>
          <a:p>
            <a:r>
              <a:rPr lang="zh-CN" altLang="en-US" dirty="0"/>
              <a:t>每个重定向的文件名和管道命令都要加双引号</a:t>
            </a:r>
            <a:r>
              <a:rPr lang="en-US" altLang="zh-CN" dirty="0"/>
              <a:t>” ”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| “sort” }’ file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&gt; “</a:t>
            </a:r>
            <a:r>
              <a:rPr lang="en-US" altLang="zh-CN" dirty="0" err="1"/>
              <a:t>outputfile</a:t>
            </a:r>
            <a:r>
              <a:rPr lang="en-US" altLang="zh-CN" dirty="0"/>
              <a:t>” 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命令支持的数值运算符：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（取余），</a:t>
            </a:r>
            <a:r>
              <a:rPr lang="en-US" altLang="zh-CN" dirty="0"/>
              <a:t>^</a:t>
            </a:r>
            <a:r>
              <a:rPr lang="zh-CN" altLang="en-US" dirty="0"/>
              <a:t>（乘方）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命令带格式输出浮点数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(“%2.5f\n”, $1)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zh-CN" altLang="en-US" dirty="0"/>
              <a:t>赋值运算：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</a:t>
            </a:r>
            <a:r>
              <a:rPr lang="en-US" altLang="zh-CN" dirty="0"/>
              <a:t>-- ……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3" y="2427044"/>
            <a:ext cx="8124825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53" y="4224466"/>
            <a:ext cx="7705725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3" y="5634901"/>
            <a:ext cx="8867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不需要事先声明，第一次使用时即视为声明，初始值为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pPr lvl="1"/>
            <a:r>
              <a:rPr lang="zh-CN" altLang="en-US" dirty="0"/>
              <a:t>变量名区分大小写</a:t>
            </a:r>
            <a:endParaRPr lang="en-US" altLang="zh-CN" dirty="0"/>
          </a:p>
          <a:p>
            <a:pPr lvl="1"/>
            <a:r>
              <a:rPr lang="zh-CN" altLang="en-US" dirty="0"/>
              <a:t>变量类型根据上下文解释成字符串或是数字，并自动转换</a:t>
            </a:r>
            <a:endParaRPr lang="en-US" altLang="zh-CN" dirty="0"/>
          </a:p>
          <a:p>
            <a:pPr lvl="1"/>
            <a:r>
              <a:rPr lang="zh-CN" altLang="en-US" dirty="0"/>
              <a:t>变量直接引用，不需要加</a:t>
            </a:r>
            <a:r>
              <a:rPr lang="en-US" altLang="zh-CN" dirty="0"/>
              <a:t>$</a:t>
            </a:r>
          </a:p>
          <a:p>
            <a:r>
              <a:rPr lang="en-US" altLang="zh-CN" dirty="0" err="1"/>
              <a:t>awk</a:t>
            </a:r>
            <a:r>
              <a:rPr lang="zh-CN" altLang="en-US" dirty="0"/>
              <a:t>中的表达式</a:t>
            </a:r>
            <a:endParaRPr lang="en-US" altLang="zh-CN" dirty="0"/>
          </a:p>
          <a:p>
            <a:pPr lvl="1"/>
            <a:r>
              <a:rPr lang="zh-CN" altLang="en-US" dirty="0"/>
              <a:t>由字符串、数字、变量和运算符组合在一起</a:t>
            </a:r>
            <a:endParaRPr lang="en-US" altLang="zh-CN" dirty="0"/>
          </a:p>
          <a:p>
            <a:pPr lvl="1"/>
            <a:r>
              <a:rPr lang="zh-CN" altLang="en-US" dirty="0"/>
              <a:t>字符串总是加双引号，可以使用转义符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进制字符前加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进制字符前加</a:t>
            </a:r>
            <a:r>
              <a:rPr lang="en-US" altLang="zh-CN" dirty="0"/>
              <a:t>\x</a:t>
            </a:r>
          </a:p>
          <a:p>
            <a:pPr lvl="1"/>
            <a:r>
              <a:rPr lang="zh-CN" altLang="en-US" dirty="0"/>
              <a:t>将字符串作为操作数与数字计算时，字符串会被转换为数字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86" y="5514128"/>
            <a:ext cx="73247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86" y="6034632"/>
            <a:ext cx="6886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比较与逻辑运算符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用于比较表达式的值，返回真值结果</a:t>
            </a:r>
            <a:endParaRPr lang="en-US" altLang="zh-C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$4 == “sales”		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个字段是字符串</a:t>
            </a:r>
            <a:r>
              <a:rPr lang="en-US" altLang="zh-CN" dirty="0"/>
              <a:t>”sales”</a:t>
            </a:r>
            <a:endParaRPr lang="en-US" dirty="0"/>
          </a:p>
          <a:p>
            <a:pPr lvl="1"/>
            <a:r>
              <a:rPr lang="en-US" dirty="0"/>
              <a:t>NR == 5, NR == 8		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8</a:t>
            </a:r>
            <a:r>
              <a:rPr lang="zh-CN" altLang="en-US" dirty="0"/>
              <a:t>行连续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dirty="0"/>
              <a:t>$6 &gt;= 12000			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个字段的数值大于等于</a:t>
            </a:r>
            <a:r>
              <a:rPr lang="en-US" altLang="zh-CN" dirty="0"/>
              <a:t>12000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9860"/>
              </p:ext>
            </p:extLst>
          </p:nvPr>
        </p:nvGraphicFramePr>
        <p:xfrm>
          <a:off x="2237945" y="1889439"/>
          <a:ext cx="6123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91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&lt;, &lt;=,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小于，小于等于，大于，大于等于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==,</a:t>
                      </a:r>
                      <a:r>
                        <a:rPr lang="en-US" altLang="zh-CN" baseline="0" dirty="0"/>
                        <a:t>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等于，不等于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&amp;&amp;, ||,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逻辑与，逻辑或，逻辑非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!~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数组元素</a:t>
                      </a:r>
                      <a:r>
                        <a:rPr lang="en-US" altLang="zh-CN" dirty="0"/>
                        <a:t>array[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是否存在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93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匹配正则表达式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支持基本正则表达式（不包括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）和扩展正则表达式</a:t>
            </a:r>
            <a:endParaRPr lang="en-US" altLang="zh-CN" dirty="0"/>
          </a:p>
          <a:p>
            <a:r>
              <a:rPr lang="en-US" dirty="0"/>
              <a:t>$2 ~ /john/			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个字段中包含</a:t>
            </a:r>
            <a:r>
              <a:rPr lang="en-US" altLang="zh-CN" dirty="0"/>
              <a:t>john</a:t>
            </a:r>
          </a:p>
          <a:p>
            <a:r>
              <a:rPr lang="en-US" dirty="0"/>
              <a:t>$0 ~ /^john/		</a:t>
            </a:r>
            <a:r>
              <a:rPr lang="zh-CN" altLang="en-US" dirty="0"/>
              <a:t>整行以</a:t>
            </a:r>
            <a:r>
              <a:rPr lang="en-US" altLang="zh-CN" dirty="0"/>
              <a:t>john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dirty="0"/>
              <a:t>$3 !~ /^[0-9]+$/	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个字段不是数字</a:t>
            </a:r>
            <a:endParaRPr lang="en-US" altLang="zh-CN" dirty="0"/>
          </a:p>
          <a:p>
            <a:r>
              <a:rPr lang="en-US" dirty="0"/>
              <a:t>/^$/					</a:t>
            </a:r>
            <a:r>
              <a:rPr lang="zh-CN" altLang="en-US" dirty="0"/>
              <a:t>空行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8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程序写成文件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程序部分写在文件中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-f</a:t>
            </a:r>
            <a:r>
              <a:rPr lang="zh-CN" altLang="en-US" dirty="0"/>
              <a:t>选项指定文件名，执行文件中的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注意：文件中的程序不放在引号内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98" y="2971156"/>
            <a:ext cx="7798250" cy="17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awk</a:t>
            </a:r>
            <a:r>
              <a:rPr lang="zh-CN" altLang="en-US" dirty="0"/>
              <a:t>文件中加入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altLang="zh-CN" dirty="0"/>
          </a:p>
          <a:p>
            <a:r>
              <a:rPr lang="en-US" altLang="zh-CN" dirty="0"/>
              <a:t>BEGIN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程序主体之前执行</a:t>
            </a:r>
            <a:endParaRPr lang="en-US" altLang="zh-CN" dirty="0"/>
          </a:p>
          <a:p>
            <a:pPr lvl="1"/>
            <a:r>
              <a:rPr lang="en-US" altLang="zh-CN" dirty="0"/>
              <a:t>BEGIN {action}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程序主体之后执行</a:t>
            </a:r>
            <a:endParaRPr lang="en-US" altLang="zh-CN" dirty="0"/>
          </a:p>
          <a:p>
            <a:pPr lvl="1"/>
            <a:r>
              <a:rPr lang="en-US" altLang="zh-CN" dirty="0"/>
              <a:t>END {action}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91" y="4261713"/>
            <a:ext cx="5905340" cy="2020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25" y="4261713"/>
            <a:ext cx="4488505" cy="16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命令功能：改变文件打印格式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-l n </a:t>
            </a:r>
            <a:r>
              <a:rPr lang="zh-CN" altLang="en-US" dirty="0"/>
              <a:t>设定页面长度为</a:t>
            </a:r>
            <a:r>
              <a:rPr lang="en-US" altLang="zh-CN" dirty="0"/>
              <a:t>n</a:t>
            </a:r>
            <a:r>
              <a:rPr lang="zh-CN" altLang="en-US" dirty="0"/>
              <a:t>行，默认为</a:t>
            </a:r>
            <a:r>
              <a:rPr lang="en-US" altLang="zh-CN" dirty="0"/>
              <a:t>66</a:t>
            </a:r>
            <a:br>
              <a:rPr lang="en-US" altLang="zh-CN" dirty="0"/>
            </a:br>
            <a:r>
              <a:rPr lang="en-US" altLang="zh-CN" dirty="0"/>
              <a:t>				-w n </a:t>
            </a:r>
            <a:r>
              <a:rPr lang="zh-CN" altLang="en-US" dirty="0"/>
              <a:t>设定页面宽度为</a:t>
            </a:r>
            <a:r>
              <a:rPr lang="en-US" altLang="zh-CN" dirty="0"/>
              <a:t>n</a:t>
            </a:r>
            <a:r>
              <a:rPr lang="zh-CN" altLang="en-US" dirty="0"/>
              <a:t>字符，默认为</a:t>
            </a:r>
            <a:r>
              <a:rPr lang="en-US" altLang="zh-CN" dirty="0"/>
              <a:t>72</a:t>
            </a:r>
            <a:r>
              <a:rPr lang="zh-CN" altLang="en-US" dirty="0"/>
              <a:t>，仅分列显示时有效</a:t>
            </a:r>
            <a:br>
              <a:rPr lang="en-US" altLang="zh-CN" dirty="0"/>
            </a:br>
            <a:r>
              <a:rPr lang="en-US" altLang="zh-CN" dirty="0"/>
              <a:t>				-h str  </a:t>
            </a:r>
            <a:r>
              <a:rPr lang="zh-CN" altLang="en-US" dirty="0"/>
              <a:t>设定页眉为</a:t>
            </a:r>
            <a:r>
              <a:rPr lang="en-US" altLang="zh-CN" dirty="0" err="1"/>
              <a:t>str</a:t>
            </a:r>
            <a:br>
              <a:rPr lang="en-US" altLang="zh-CN" dirty="0"/>
            </a:br>
            <a:r>
              <a:rPr lang="en-US" altLang="zh-CN" dirty="0"/>
              <a:t>				-n  </a:t>
            </a:r>
            <a:r>
              <a:rPr lang="zh-CN" altLang="en-US" dirty="0"/>
              <a:t>对行进行编号</a:t>
            </a:r>
            <a:br>
              <a:rPr lang="en-US" altLang="zh-CN" dirty="0"/>
            </a:br>
            <a:r>
              <a:rPr lang="en-US" altLang="zh-CN" dirty="0"/>
              <a:t>				-k  </a:t>
            </a:r>
            <a:r>
              <a:rPr lang="zh-CN" altLang="en-US" dirty="0"/>
              <a:t>分</a:t>
            </a:r>
            <a:r>
              <a:rPr lang="en-US" altLang="zh-CN" dirty="0"/>
              <a:t>k</a:t>
            </a:r>
            <a:r>
              <a:rPr lang="zh-CN" altLang="en-US" dirty="0"/>
              <a:t>列输出</a:t>
            </a:r>
            <a:br>
              <a:rPr lang="en-US" altLang="zh-CN" dirty="0"/>
            </a:br>
            <a:r>
              <a:rPr lang="en-US" altLang="zh-CN" dirty="0"/>
              <a:t>				-t	</a:t>
            </a:r>
            <a:r>
              <a:rPr lang="zh-CN" altLang="en-US" dirty="0"/>
              <a:t>不显示页眉、页脚和边距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03" y="2005744"/>
            <a:ext cx="30099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06" y="4852499"/>
            <a:ext cx="7704559" cy="1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</a:t>
            </a:r>
            <a:r>
              <a:rPr lang="en-US" altLang="zh-CN" dirty="0"/>
              <a:t>shell</a:t>
            </a:r>
            <a:r>
              <a:rPr lang="zh-CN" altLang="en-US" dirty="0"/>
              <a:t>脚本中运行</a:t>
            </a:r>
            <a:r>
              <a:rPr lang="en-US" altLang="zh-CN" dirty="0" err="1"/>
              <a:t>awk</a:t>
            </a:r>
            <a:r>
              <a:rPr lang="zh-CN" altLang="en-US" dirty="0"/>
              <a:t>命令时，</a:t>
            </a:r>
            <a:r>
              <a:rPr lang="en-US" altLang="zh-CN" dirty="0" err="1"/>
              <a:t>awk</a:t>
            </a:r>
            <a:r>
              <a:rPr lang="zh-CN" altLang="en-US" dirty="0"/>
              <a:t>程序可以引用</a:t>
            </a:r>
            <a:r>
              <a:rPr lang="en-US" altLang="zh-CN" dirty="0"/>
              <a:t>shell</a:t>
            </a:r>
            <a:r>
              <a:rPr lang="zh-CN" altLang="en-US" dirty="0"/>
              <a:t>脚本的命令行参数</a:t>
            </a:r>
            <a:endParaRPr lang="en-US" altLang="zh-CN" dirty="0"/>
          </a:p>
          <a:p>
            <a:r>
              <a:rPr lang="zh-CN" altLang="en-US" dirty="0"/>
              <a:t>引用时为了跟自身的字段引用相区别，对位置参数的引用需要加引号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‘$6 &gt; ‘$1’ {print}’ $2</a:t>
            </a:r>
          </a:p>
          <a:p>
            <a:pPr lvl="1"/>
            <a:r>
              <a:rPr lang="en-US" dirty="0"/>
              <a:t>awkexp.sh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60" y="5034721"/>
            <a:ext cx="6006912" cy="1566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60" y="4082600"/>
            <a:ext cx="7339606" cy="7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数组不需要事先定义，第一次使用即时声明</a:t>
            </a:r>
            <a:endParaRPr lang="en-US" altLang="zh-CN" dirty="0"/>
          </a:p>
          <a:p>
            <a:r>
              <a:rPr lang="zh-CN" altLang="en-US" dirty="0"/>
              <a:t>数组元素默认初始化为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r>
              <a:rPr lang="zh-CN" altLang="en-US" dirty="0"/>
              <a:t>数组自动扩展</a:t>
            </a:r>
            <a:endParaRPr lang="en-US" altLang="zh-CN" dirty="0"/>
          </a:p>
          <a:p>
            <a:r>
              <a:rPr lang="zh-CN" altLang="en-US" dirty="0"/>
              <a:t>数组索引是字符串，</a:t>
            </a:r>
            <a:r>
              <a:rPr lang="en-US" altLang="zh-CN" dirty="0"/>
              <a:t>array[1]</a:t>
            </a:r>
            <a:r>
              <a:rPr lang="zh-CN" altLang="en-US" dirty="0"/>
              <a:t>和</a:t>
            </a:r>
            <a:r>
              <a:rPr lang="en-US" altLang="zh-CN" dirty="0"/>
              <a:t>array[“01”]</a:t>
            </a:r>
            <a:r>
              <a:rPr lang="zh-CN" altLang="en-US" dirty="0"/>
              <a:t>是不一样的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7" y="3401003"/>
            <a:ext cx="681990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47" y="4683032"/>
            <a:ext cx="48863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47" y="5612636"/>
            <a:ext cx="6943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的内置数组</a:t>
            </a:r>
            <a:endParaRPr lang="en-US" altLang="zh-CN" dirty="0"/>
          </a:p>
          <a:p>
            <a:r>
              <a:rPr lang="zh-CN" altLang="en-US" dirty="0"/>
              <a:t>用于存储</a:t>
            </a:r>
            <a:r>
              <a:rPr lang="en-US" altLang="zh-CN" dirty="0"/>
              <a:t>shell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59" y="2954680"/>
            <a:ext cx="602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内部变量，会自动赋值</a:t>
            </a:r>
            <a:endParaRPr lang="en-US" altLang="zh-CN" dirty="0"/>
          </a:p>
          <a:p>
            <a:r>
              <a:rPr lang="zh-CN" altLang="en-US" dirty="0"/>
              <a:t>用户可根据需要对其重新赋值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8705"/>
              </p:ext>
            </p:extLst>
          </p:nvPr>
        </p:nvGraphicFramePr>
        <p:xfrm>
          <a:off x="2336799" y="2411323"/>
          <a:ext cx="87430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769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当前读取行的记录数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的赋值放在</a:t>
                      </a:r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r>
                        <a:rPr lang="zh-CN" altLang="en-US" dirty="0"/>
                        <a:t>语句中参数的分隔符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默认浮点数格式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%.6f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可将多行合并成一条记录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当前行的字段数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当前输入文件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命令行中的参数个数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包含参数列表的数组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ENVIRON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包含所有环境变量的数组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5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01224"/>
              </p:ext>
            </p:extLst>
          </p:nvPr>
        </p:nvGraphicFramePr>
        <p:xfrm>
          <a:off x="2336800" y="13292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的整数值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的平方根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返回整个行的长度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tolower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变为小写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变为大写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substr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str,m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个位置开始截取剩余子串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str,m,n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个位置开始截取长度为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index(s1,s2)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</a:t>
                      </a:r>
                      <a:r>
                        <a:rPr lang="en-US" altLang="zh-CN" dirty="0"/>
                        <a:t>s2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中的位置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split(</a:t>
                      </a:r>
                      <a:r>
                        <a:rPr lang="en-US" altLang="zh-CN" dirty="0" err="1"/>
                        <a:t>str,arr,ch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为分隔符，将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划分到数组</a:t>
                      </a:r>
                      <a:r>
                        <a:rPr lang="en-US" altLang="zh-CN" dirty="0" err="1"/>
                        <a:t>arr</a:t>
                      </a:r>
                      <a:r>
                        <a:rPr lang="zh-CN" altLang="en-US" dirty="0"/>
                        <a:t>中，返回字段数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system(“</a:t>
                      </a:r>
                      <a:r>
                        <a:rPr lang="en-US" altLang="zh-CN" dirty="0" err="1"/>
                        <a:t>cmd</a:t>
                      </a:r>
                      <a:r>
                        <a:rPr lang="en-US" altLang="zh-CN" dirty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运行命令</a:t>
                      </a:r>
                      <a:r>
                        <a:rPr lang="en-US" altLang="zh-CN" dirty="0" err="1"/>
                        <a:t>cmd</a:t>
                      </a:r>
                      <a:r>
                        <a:rPr lang="zh-CN" altLang="en-US" dirty="0"/>
                        <a:t>，并返回其退出状态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22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file</a:t>
            </a:r>
            <a:r>
              <a:rPr lang="zh-CN" altLang="en-US" dirty="0"/>
              <a:t>中长度超过</a:t>
            </a:r>
            <a:r>
              <a:rPr lang="en-US" altLang="zh-CN" dirty="0"/>
              <a:t>255</a:t>
            </a:r>
            <a:r>
              <a:rPr lang="zh-CN" altLang="en-US" dirty="0"/>
              <a:t>的行：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‘length() &gt; 255’ file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1940-1950</a:t>
            </a:r>
            <a:r>
              <a:rPr lang="zh-CN" altLang="en-US" dirty="0"/>
              <a:t>年之间出生的员工：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</a:t>
            </a:r>
            <a:r>
              <a:rPr lang="en-US" dirty="0" err="1"/>
              <a:t>substr</a:t>
            </a:r>
            <a:r>
              <a:rPr lang="en-US" dirty="0"/>
              <a:t>($5, 7, 2) &gt;</a:t>
            </a:r>
            <a:r>
              <a:rPr lang="en-US" altLang="zh-CN" dirty="0"/>
              <a:t>=</a:t>
            </a:r>
            <a:r>
              <a:rPr lang="en-US" dirty="0"/>
              <a:t> 40 &amp;&amp; </a:t>
            </a:r>
            <a:r>
              <a:rPr lang="en-US" dirty="0" err="1"/>
              <a:t>substr</a:t>
            </a:r>
            <a:r>
              <a:rPr lang="en-US" dirty="0"/>
              <a:t>($5, 7, 2) &lt;=50’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将日期格式转换为</a:t>
            </a:r>
            <a:r>
              <a:rPr lang="en-US" altLang="zh-CN" dirty="0"/>
              <a:t>YYYYMMDD</a:t>
            </a:r>
            <a:r>
              <a:rPr lang="zh-CN" altLang="en-US" dirty="0"/>
              <a:t>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‘{split($5,ar,”/”); print “19”ar[3]</a:t>
            </a:r>
            <a:r>
              <a:rPr lang="en-US" dirty="0" err="1"/>
              <a:t>ar</a:t>
            </a:r>
            <a:r>
              <a:rPr lang="en-US" dirty="0"/>
              <a:t>[1]</a:t>
            </a:r>
            <a:r>
              <a:rPr lang="en-US" dirty="0" err="1"/>
              <a:t>ar</a:t>
            </a:r>
            <a:r>
              <a:rPr lang="en-US" dirty="0"/>
              <a:t>[2]}’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在文件开头打印当前日期：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{system(“date”)}’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&lt;=10;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for ( x in 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1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为每一行薪资计算税款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altLang="zh-CN" dirty="0"/>
              <a:t>–F: </a:t>
            </a:r>
            <a:r>
              <a:rPr lang="en-US" dirty="0"/>
              <a:t>‘{ </a:t>
            </a:r>
            <a:br>
              <a:rPr lang="en-US" dirty="0"/>
            </a:br>
            <a:r>
              <a:rPr lang="en-US" dirty="0"/>
              <a:t>if ($6 &lt;= 30000) tax=0</a:t>
            </a:r>
            <a:br>
              <a:rPr lang="en-US" dirty="0"/>
            </a:br>
            <a:r>
              <a:rPr lang="en-US" dirty="0"/>
              <a:t>else { if ($6 &gt; 30000 &amp;&amp; $6 &lt;=50000) tax=($6-30000)*0.15 }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将每一行的字段逆向输出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 line=$NF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=NF-1;i&gt;0;i--)</a:t>
            </a:r>
            <a:br>
              <a:rPr lang="en-US" dirty="0"/>
            </a:br>
            <a:r>
              <a:rPr lang="en-US" dirty="0"/>
              <a:t>	line=line”:” $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print line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输出所有环境变量的值：</a:t>
            </a:r>
            <a:endParaRPr lang="en-US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</a:t>
            </a:r>
            <a:br>
              <a:rPr lang="en-US" dirty="0"/>
            </a:br>
            <a:r>
              <a:rPr lang="en-US" dirty="0"/>
              <a:t>for (key in ENVIRON)</a:t>
            </a:r>
            <a:br>
              <a:rPr lang="en-US" dirty="0"/>
            </a:br>
            <a:r>
              <a:rPr lang="en-US" dirty="0"/>
              <a:t>	print key “=” ENVIRON[key] </a:t>
            </a:r>
            <a:br>
              <a:rPr lang="en-US" dirty="0"/>
            </a:br>
            <a:r>
              <a:rPr lang="en-US" dirty="0"/>
              <a:t>}’</a:t>
            </a:r>
          </a:p>
          <a:p>
            <a:r>
              <a:rPr lang="zh-CN" altLang="en-US" dirty="0"/>
              <a:t>根据职位分组，统计每个职位的员工数量：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–F: ‘{count[$3]++}</a:t>
            </a:r>
            <a:br>
              <a:rPr lang="en-US" altLang="zh-CN" dirty="0"/>
            </a:br>
            <a:r>
              <a:rPr lang="en-US" altLang="zh-CN" dirty="0"/>
              <a:t>END { for (</a:t>
            </a:r>
            <a:r>
              <a:rPr lang="en-US" altLang="zh-CN" dirty="0" err="1"/>
              <a:t>pos</a:t>
            </a:r>
            <a:r>
              <a:rPr lang="en-US" altLang="zh-CN" dirty="0"/>
              <a:t> in count)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 “%10s %4d\n”, </a:t>
            </a:r>
            <a:r>
              <a:rPr lang="en-US" altLang="zh-CN" dirty="0" err="1"/>
              <a:t>pos</a:t>
            </a:r>
            <a:r>
              <a:rPr lang="en-US" altLang="zh-CN" dirty="0"/>
              <a:t>, count[</a:t>
            </a:r>
            <a:r>
              <a:rPr lang="en-US" altLang="zh-CN" dirty="0" err="1"/>
              <a:t>pos</a:t>
            </a:r>
            <a:r>
              <a:rPr lang="en-US" altLang="zh-CN" dirty="0"/>
              <a:t>] </a:t>
            </a:r>
            <a:br>
              <a:rPr lang="en-US" altLang="zh-CN" dirty="0"/>
            </a:br>
            <a:r>
              <a:rPr lang="en-US" altLang="zh-CN" dirty="0"/>
              <a:t>}’ </a:t>
            </a:r>
            <a:r>
              <a:rPr lang="en-US" altLang="zh-CN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1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Practical Extraction and Report Language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Larry Wall</a:t>
            </a:r>
            <a:r>
              <a:rPr lang="zh-CN" altLang="en-US" dirty="0"/>
              <a:t>开发的一种脚本语言</a:t>
            </a: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/>
              <a:t>UNIX</a:t>
            </a:r>
            <a:r>
              <a:rPr lang="zh-CN" altLang="en-US" dirty="0"/>
              <a:t>系统的瑞士军刀</a:t>
            </a:r>
            <a:endParaRPr lang="en-US" altLang="zh-CN" dirty="0"/>
          </a:p>
          <a:p>
            <a:r>
              <a:rPr lang="zh-CN" altLang="en-US" dirty="0"/>
              <a:t>集所有过滤器之所长</a:t>
            </a:r>
            <a:endParaRPr lang="en-US" altLang="zh-CN" dirty="0"/>
          </a:p>
          <a:p>
            <a:r>
              <a:rPr lang="zh-CN" altLang="en-US" dirty="0"/>
              <a:t>拥有所有控制结构和正则表达式</a:t>
            </a:r>
            <a:endParaRPr lang="en-US" altLang="zh-CN" dirty="0"/>
          </a:p>
          <a:p>
            <a:r>
              <a:rPr lang="zh-CN" altLang="en-US" dirty="0"/>
              <a:t>速度快于</a:t>
            </a:r>
            <a:r>
              <a:rPr lang="en-US" altLang="zh-CN" dirty="0"/>
              <a:t>shell</a:t>
            </a:r>
            <a:r>
              <a:rPr lang="zh-CN" altLang="en-US" dirty="0"/>
              <a:t>和</a:t>
            </a:r>
            <a:r>
              <a:rPr lang="en-US" altLang="zh-CN" dirty="0" err="1"/>
              <a:t>awk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命令：显示文件的开头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指定显示文件前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tail</a:t>
            </a:r>
            <a:r>
              <a:rPr lang="zh-CN" altLang="en-US" dirty="0"/>
              <a:t>命令：显示文件的结尾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指定显示文件后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br>
              <a:rPr lang="en-US" altLang="zh-CN" dirty="0"/>
            </a:br>
            <a:r>
              <a:rPr lang="en-US" altLang="zh-CN" dirty="0"/>
              <a:t>				-f     </a:t>
            </a:r>
            <a:r>
              <a:rPr lang="zh-CN" altLang="en-US" dirty="0"/>
              <a:t>监控文件内容的增长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8" y="1971431"/>
            <a:ext cx="32575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18" y="4075897"/>
            <a:ext cx="3286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7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命令行模式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–e ‘</a:t>
            </a:r>
            <a:r>
              <a:rPr lang="zh-CN" altLang="en-US" dirty="0"/>
              <a:t>程序段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perl</a:t>
            </a:r>
            <a:r>
              <a:rPr lang="zh-CN" altLang="en-US" dirty="0"/>
              <a:t>编译器执行某个程序段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zh-CN" altLang="en-US" dirty="0"/>
              <a:t>在环境变量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 –e ‘print(“Hello World\n”)’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脚本与编写</a:t>
            </a:r>
            <a:r>
              <a:rPr lang="en-US" altLang="zh-CN" dirty="0"/>
              <a:t>shell</a:t>
            </a:r>
            <a:r>
              <a:rPr lang="zh-CN" altLang="en-US" dirty="0"/>
              <a:t>脚本很类似</a:t>
            </a:r>
            <a:endParaRPr lang="en-US" altLang="zh-CN" dirty="0"/>
          </a:p>
          <a:p>
            <a:r>
              <a:rPr lang="zh-CN" altLang="en-US" dirty="0"/>
              <a:t>使用任何文本编辑工具</a:t>
            </a:r>
            <a:endParaRPr lang="en-US" altLang="zh-CN" dirty="0"/>
          </a:p>
          <a:p>
            <a:r>
              <a:rPr lang="en-US" altLang="zh-CN" dirty="0"/>
              <a:t>she-bang</a:t>
            </a:r>
            <a:r>
              <a:rPr lang="zh-CN" altLang="en-US" dirty="0"/>
              <a:t>行（第一行）：</a:t>
            </a: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endParaRPr lang="en-US" altLang="zh-CN" dirty="0"/>
          </a:p>
          <a:p>
            <a:r>
              <a:rPr lang="zh-CN" altLang="en-US" dirty="0"/>
              <a:t>脚本文件扩展名为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cgi</a:t>
            </a:r>
            <a:endParaRPr lang="en-US" altLang="zh-CN" dirty="0"/>
          </a:p>
          <a:p>
            <a:r>
              <a:rPr lang="zh-CN" altLang="en-US" dirty="0"/>
              <a:t>所有语句以分号结束</a:t>
            </a:r>
            <a:endParaRPr lang="en-US" altLang="zh-CN" dirty="0"/>
          </a:p>
          <a:p>
            <a:r>
              <a:rPr lang="zh-CN" altLang="en-US" dirty="0"/>
              <a:t>支持数值计算</a:t>
            </a:r>
            <a:endParaRPr lang="en-US" altLang="zh-CN" dirty="0"/>
          </a:p>
          <a:p>
            <a:r>
              <a:rPr lang="zh-CN" altLang="en-US" dirty="0"/>
              <a:t>编辑完成后用</a:t>
            </a:r>
            <a:r>
              <a:rPr lang="en-US" altLang="zh-CN" dirty="0" err="1"/>
              <a:t>chmod</a:t>
            </a:r>
            <a:r>
              <a:rPr lang="zh-CN" altLang="en-US" dirty="0"/>
              <a:t>命令设定执行权限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perlexp.pl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5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555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变量无需声明，第一次使用即视为声明</a:t>
            </a:r>
            <a:endParaRPr lang="en-US" altLang="zh-CN" dirty="0"/>
          </a:p>
          <a:p>
            <a:r>
              <a:rPr lang="zh-CN" altLang="en-US" dirty="0"/>
              <a:t>变量在赋值和引用时都需要加</a:t>
            </a:r>
            <a:r>
              <a:rPr lang="en-US" altLang="zh-CN" dirty="0"/>
              <a:t>$</a:t>
            </a:r>
          </a:p>
          <a:p>
            <a:r>
              <a:rPr lang="zh-CN" altLang="en-US" dirty="0"/>
              <a:t>变量没有内部类型，会自动识别字符串和数字，并在进行计算时自动转换</a:t>
            </a:r>
            <a:endParaRPr lang="en-US" altLang="zh-CN" dirty="0"/>
          </a:p>
          <a:p>
            <a:r>
              <a:rPr lang="zh-CN" altLang="en-US" dirty="0"/>
              <a:t>变量默认初始值为空字符串或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表达式的真值：</a:t>
            </a:r>
            <a:r>
              <a:rPr lang="en-US" altLang="zh-CN" dirty="0"/>
              <a:t>1</a:t>
            </a:r>
            <a:r>
              <a:rPr lang="zh-CN" altLang="en-US" dirty="0"/>
              <a:t>为真，</a:t>
            </a:r>
            <a:r>
              <a:rPr lang="en-US" altLang="zh-CN" dirty="0"/>
              <a:t>0</a:t>
            </a:r>
            <a:r>
              <a:rPr lang="zh-CN" altLang="en-US" dirty="0"/>
              <a:t>为假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$x=“A”; $x++; print(“$x\n”);</a:t>
            </a:r>
          </a:p>
          <a:p>
            <a:pPr lvl="1"/>
            <a:r>
              <a:rPr lang="en-US" altLang="zh-CN" dirty="0"/>
              <a:t>$y=“P1”; $y++; print(“$y\n”);</a:t>
            </a:r>
          </a:p>
          <a:p>
            <a:pPr lvl="1"/>
            <a:r>
              <a:rPr lang="en-US" altLang="zh-CN" dirty="0"/>
              <a:t>$z++; print(“$z\n”);</a:t>
            </a:r>
          </a:p>
          <a:p>
            <a:pPr lvl="1"/>
            <a:r>
              <a:rPr lang="en-US" altLang="zh-CN" dirty="0"/>
              <a:t>$name1=Jobs; </a:t>
            </a:r>
          </a:p>
          <a:p>
            <a:pPr lvl="1"/>
            <a:r>
              <a:rPr lang="en-US" altLang="zh-CN" dirty="0"/>
              <a:t>$name2=“Steve\t $name1\n”;</a:t>
            </a:r>
          </a:p>
          <a:p>
            <a:pPr lvl="1"/>
            <a:r>
              <a:rPr lang="en-US" altLang="zh-CN" dirty="0"/>
              <a:t>$name3=‘Steve\t $name1\n’;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2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数值运算符：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，**</a:t>
            </a:r>
            <a:r>
              <a:rPr lang="en-US" altLang="zh-CN" dirty="0"/>
              <a:t>(</a:t>
            </a:r>
            <a:r>
              <a:rPr lang="zh-CN" altLang="en-US" dirty="0"/>
              <a:t>乘方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比较运算符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字符串运算符</a:t>
            </a:r>
            <a:endParaRPr lang="en-US" altLang="zh-CN" dirty="0"/>
          </a:p>
          <a:p>
            <a:pPr lvl="1"/>
            <a:r>
              <a:rPr lang="en-US" altLang="zh-CN" dirty="0"/>
              <a:t>. </a:t>
            </a:r>
            <a:r>
              <a:rPr lang="zh-CN" altLang="en-US" dirty="0"/>
              <a:t>串联两个字符串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重复一个字符串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2959"/>
              </p:ext>
            </p:extLst>
          </p:nvPr>
        </p:nvGraphicFramePr>
        <p:xfrm>
          <a:off x="4201653" y="1771226"/>
          <a:ext cx="74503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  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  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&lt;=&gt;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左边小于右边，返回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，左边等于右边，返回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，其余返回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64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($name </a:t>
            </a:r>
            <a:r>
              <a:rPr lang="en-US" altLang="zh-CN" dirty="0" err="1"/>
              <a:t>eq</a:t>
            </a:r>
            <a:r>
              <a:rPr lang="en-US" altLang="zh-CN" dirty="0"/>
              <a:t> “”)</a:t>
            </a:r>
          </a:p>
          <a:p>
            <a:r>
              <a:rPr lang="en-US" altLang="zh-CN" dirty="0"/>
              <a:t>if (20 &gt; 10)</a:t>
            </a:r>
          </a:p>
          <a:p>
            <a:r>
              <a:rPr lang="en-US" altLang="zh-CN" dirty="0"/>
              <a:t>if ($line =~ /^root/)</a:t>
            </a:r>
          </a:p>
          <a:p>
            <a:r>
              <a:rPr lang="en-US" altLang="zh-CN" dirty="0"/>
              <a:t>if ($x&gt;5 &amp;&amp; x&lt;10)</a:t>
            </a:r>
          </a:p>
          <a:p>
            <a:r>
              <a:rPr lang="en-US" altLang="zh-CN" dirty="0"/>
              <a:t>$z=$x==$y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(“%d”, $x&lt;=&gt;$y)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83540"/>
          </a:xfrm>
        </p:spPr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 					</a:t>
            </a:r>
            <a:r>
              <a:rPr lang="zh-CN" altLang="en-US" dirty="0"/>
              <a:t>语句 </a:t>
            </a:r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elseif</a:t>
            </a:r>
            <a:r>
              <a:rPr lang="en-US" altLang="zh-CN" dirty="0"/>
              <a:t>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while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				</a:t>
            </a:r>
            <a:r>
              <a:rPr lang="zh-CN" altLang="en-US" dirty="0"/>
              <a:t>语句 </a:t>
            </a:r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do { </a:t>
            </a:r>
            <a:r>
              <a:rPr lang="zh-CN" altLang="en-US" dirty="0"/>
              <a:t>语句 </a:t>
            </a:r>
            <a:r>
              <a:rPr lang="en-US" altLang="zh-CN" dirty="0"/>
              <a:t>} while (</a:t>
            </a:r>
            <a:r>
              <a:rPr lang="zh-CN" altLang="en-US" dirty="0"/>
              <a:t>条件表达式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for ($</a:t>
            </a:r>
            <a:r>
              <a:rPr lang="en-US" altLang="zh-CN" dirty="0" err="1"/>
              <a:t>i</a:t>
            </a:r>
            <a:r>
              <a:rPr lang="en-US" altLang="zh-CN" dirty="0"/>
              <a:t>=0; $</a:t>
            </a:r>
            <a:r>
              <a:rPr lang="en-US" altLang="zh-CN" dirty="0" err="1"/>
              <a:t>i</a:t>
            </a:r>
            <a:r>
              <a:rPr lang="en-US" altLang="zh-CN" dirty="0"/>
              <a:t>&lt;5; $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中断循环语句：</a:t>
            </a:r>
            <a:endParaRPr lang="en-US" altLang="zh-CN" dirty="0"/>
          </a:p>
          <a:p>
            <a:pPr lvl="1"/>
            <a:r>
              <a:rPr lang="en-US" altLang="zh-CN" dirty="0"/>
              <a:t>next  </a:t>
            </a:r>
            <a:r>
              <a:rPr lang="zh-CN" altLang="en-US" dirty="0"/>
              <a:t>重新判断循环条件（同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last  </a:t>
            </a:r>
            <a:r>
              <a:rPr lang="zh-CN" altLang="en-US" dirty="0"/>
              <a:t>跳出循环（同</a:t>
            </a:r>
            <a:r>
              <a:rPr lang="en-US" altLang="zh-CN" dirty="0"/>
              <a:t>break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2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&lt;&gt;</a:t>
            </a:r>
            <a:r>
              <a:rPr lang="zh-CN" altLang="en-US" dirty="0"/>
              <a:t>运算符从文件中读取行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&lt;&gt;’ file   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while (&lt;&gt;)’ file1 file2 file3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file1 file2 file3</a:t>
            </a:r>
          </a:p>
          <a:p>
            <a:r>
              <a:rPr lang="zh-CN" altLang="en-US" dirty="0"/>
              <a:t>在脚本文件中使用时，要在第一行中加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en-US" altLang="zh-CN" dirty="0"/>
              <a:t> -n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7" y="5700921"/>
            <a:ext cx="7607999" cy="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6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支持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/.{256,}/   # </a:t>
            </a:r>
            <a:r>
              <a:rPr lang="zh-CN" altLang="en-US" dirty="0"/>
              <a:t>长度超过</a:t>
            </a:r>
            <a:r>
              <a:rPr lang="en-US" altLang="zh-CN" dirty="0"/>
              <a:t>255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lvl="1"/>
            <a:r>
              <a:rPr lang="en-US" altLang="zh-CN" dirty="0"/>
              <a:t>/(\d{4})\.(\d{2})\.(\d{2})/     # $1: year, $2: month, $3: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52434"/>
              </p:ext>
            </p:extLst>
          </p:nvPr>
        </p:nvGraphicFramePr>
        <p:xfrm>
          <a:off x="2352040" y="1405467"/>
          <a:ext cx="74046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9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匹配一个单词字符</a:t>
                      </a:r>
                      <a:r>
                        <a:rPr lang="en-US" altLang="zh-CN" dirty="0"/>
                        <a:t>[a-zA-Z0-9_]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匹配一个数字字符</a:t>
                      </a: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匹配一个非数字字符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97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按行号定位行</a:t>
            </a:r>
            <a:endParaRPr lang="en-US" altLang="zh-CN" dirty="0"/>
          </a:p>
          <a:p>
            <a:pPr lvl="1"/>
            <a:r>
              <a:rPr lang="en-US" altLang="zh-CN" dirty="0"/>
              <a:t>$.</a:t>
            </a:r>
            <a:r>
              <a:rPr lang="zh-CN" altLang="en-US" dirty="0"/>
              <a:t>变量存储当前行号（与</a:t>
            </a:r>
            <a:r>
              <a:rPr lang="en-US" altLang="zh-CN" dirty="0" err="1"/>
              <a:t>awk</a:t>
            </a:r>
            <a:r>
              <a:rPr lang="zh-CN" altLang="en-US" dirty="0"/>
              <a:t>中的</a:t>
            </a:r>
            <a:r>
              <a:rPr lang="en-US" altLang="zh-CN" dirty="0"/>
              <a:t>NR</a:t>
            </a:r>
            <a:r>
              <a:rPr lang="zh-CN" altLang="en-US" dirty="0"/>
              <a:t>类似）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dirty="0"/>
              <a:t>..</a:t>
            </a:r>
            <a:r>
              <a:rPr lang="zh-CN" altLang="en-US" dirty="0"/>
              <a:t>指定行号范围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默认变量</a:t>
            </a:r>
            <a:r>
              <a:rPr lang="en-US" altLang="zh-CN" dirty="0"/>
              <a:t>$_</a:t>
            </a:r>
          </a:p>
          <a:p>
            <a:pPr lvl="1"/>
            <a:r>
              <a:rPr lang="zh-CN" altLang="en-US" dirty="0"/>
              <a:t>读取行时的默认存储变量</a:t>
            </a:r>
            <a:endParaRPr lang="en-US" altLang="zh-CN" dirty="0"/>
          </a:p>
          <a:p>
            <a:pPr lvl="1"/>
            <a:r>
              <a:rPr lang="zh-CN" altLang="en-US" dirty="0"/>
              <a:t>省略参数的函数的默认参数</a:t>
            </a:r>
            <a:endParaRPr lang="en-US" altLang="zh-CN" dirty="0"/>
          </a:p>
          <a:p>
            <a:pPr lvl="1"/>
            <a:r>
              <a:rPr lang="zh-CN" altLang="en-US" dirty="0"/>
              <a:t>正则表达式的默认匹配变量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default.pl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9" y="2342635"/>
            <a:ext cx="57721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9" y="3066278"/>
            <a:ext cx="5629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的最后一个字符，返回被删除的字符</a:t>
            </a:r>
            <a:endParaRPr lang="en-US" altLang="zh-CN" dirty="0"/>
          </a:p>
          <a:p>
            <a:r>
              <a:rPr lang="en-US" altLang="zh-CN" dirty="0"/>
              <a:t>chomp($x)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中的最后一个</a:t>
            </a:r>
            <a:r>
              <a:rPr lang="en-US" altLang="zh-CN" dirty="0"/>
              <a:t>\n</a:t>
            </a:r>
            <a:r>
              <a:rPr lang="zh-CN" altLang="en-US" dirty="0"/>
              <a:t>，删除成功返回</a:t>
            </a:r>
            <a:r>
              <a:rPr lang="en-US" altLang="zh-CN" dirty="0"/>
              <a:t>1</a:t>
            </a:r>
            <a:r>
              <a:rPr lang="zh-CN" altLang="en-US" dirty="0"/>
              <a:t>，失败返回</a:t>
            </a:r>
            <a:r>
              <a:rPr lang="en-US" altLang="zh-CN" dirty="0"/>
              <a:t>0</a:t>
            </a:r>
          </a:p>
          <a:p>
            <a:r>
              <a:rPr lang="en-US" dirty="0"/>
              <a:t>index(</a:t>
            </a:r>
            <a:r>
              <a:rPr lang="en-US" dirty="0" err="1"/>
              <a:t>str,substr,n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中出现的位置，如有</a:t>
            </a:r>
            <a:r>
              <a:rPr lang="en-US" altLang="zh-CN" dirty="0"/>
              <a:t>n</a:t>
            </a:r>
            <a:r>
              <a:rPr lang="zh-CN" altLang="en-US" dirty="0"/>
              <a:t>则跳过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str,substr,n</a:t>
            </a:r>
            <a:r>
              <a:rPr lang="en-US" altLang="zh-CN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中最后出现的位置</a:t>
            </a:r>
            <a:endParaRPr lang="en-US" altLang="zh-CN" dirty="0"/>
          </a:p>
          <a:p>
            <a:r>
              <a:rPr lang="en-US" altLang="zh-CN" dirty="0"/>
              <a:t>reverse(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中字符的顺序颠倒并返回颠倒后的字符串</a:t>
            </a:r>
            <a:endParaRPr lang="en-US" altLang="zh-CN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(str1,m,l) </a:t>
            </a:r>
            <a:r>
              <a:rPr lang="zh-CN" altLang="en-US" dirty="0"/>
              <a:t>从</a:t>
            </a:r>
            <a:r>
              <a:rPr lang="en-US" altLang="zh-CN" dirty="0"/>
              <a:t>str1</a:t>
            </a:r>
            <a:r>
              <a:rPr lang="zh-CN" altLang="en-US" dirty="0"/>
              <a:t>的第</a:t>
            </a:r>
            <a:r>
              <a:rPr lang="en-US" altLang="zh-CN" dirty="0"/>
              <a:t>m</a:t>
            </a:r>
            <a:r>
              <a:rPr lang="zh-CN" altLang="en-US" dirty="0"/>
              <a:t>位开始截取</a:t>
            </a:r>
            <a:r>
              <a:rPr lang="en-US" altLang="zh-CN" dirty="0"/>
              <a:t>n</a:t>
            </a:r>
            <a:r>
              <a:rPr lang="zh-CN" altLang="en-US" dirty="0"/>
              <a:t>位字符串，若</a:t>
            </a:r>
            <a:r>
              <a:rPr lang="en-US" altLang="zh-CN" dirty="0"/>
              <a:t>m</a:t>
            </a:r>
            <a:r>
              <a:rPr lang="zh-CN" altLang="en-US" dirty="0"/>
              <a:t>为负数则从尾部开始计算</a:t>
            </a:r>
            <a:endParaRPr lang="en-US" altLang="zh-CN" dirty="0"/>
          </a:p>
          <a:p>
            <a:r>
              <a:rPr lang="en-US" altLang="zh-CN" dirty="0" err="1"/>
              <a:t>uc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全部变成大写</a:t>
            </a:r>
            <a:endParaRPr lang="en-US" altLang="zh-CN" dirty="0"/>
          </a:p>
          <a:p>
            <a:r>
              <a:rPr lang="en-US" altLang="zh-CN" dirty="0" err="1"/>
              <a:t>ucfirst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的首字符变成大写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命令功能：垂直划分文件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按列剪切，每列宽度为一个字符</a:t>
            </a:r>
            <a:br>
              <a:rPr lang="en-US" altLang="zh-CN" dirty="0"/>
            </a:br>
            <a:r>
              <a:rPr lang="en-US" altLang="zh-CN" dirty="0"/>
              <a:t>				-f   </a:t>
            </a:r>
            <a:r>
              <a:rPr lang="zh-CN" altLang="en-US" dirty="0"/>
              <a:t>按字段剪切，字段分隔符由</a:t>
            </a:r>
            <a:r>
              <a:rPr lang="en-US" altLang="zh-CN" dirty="0"/>
              <a:t>-d</a:t>
            </a:r>
            <a:r>
              <a:rPr lang="zh-CN" altLang="en-US" dirty="0"/>
              <a:t>选项指定，默认为制表符</a:t>
            </a:r>
            <a:br>
              <a:rPr lang="en-US" altLang="zh-CN" dirty="0"/>
            </a:br>
            <a:r>
              <a:rPr lang="en-US" altLang="zh-CN" dirty="0"/>
              <a:t>				-d   </a:t>
            </a:r>
            <a:r>
              <a:rPr lang="zh-CN" altLang="en-US" dirty="0"/>
              <a:t>指定字段分隔符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1" y="2006112"/>
            <a:ext cx="30480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56" y="4202844"/>
            <a:ext cx="43243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56" y="5499963"/>
            <a:ext cx="4752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47046"/>
          </a:xfrm>
        </p:spPr>
        <p:txBody>
          <a:bodyPr/>
          <a:lstStyle/>
          <a:p>
            <a:r>
              <a:rPr lang="zh-CN" altLang="en-US" dirty="0"/>
              <a:t>列表：由（）包围的一组数据</a:t>
            </a:r>
            <a:endParaRPr lang="en-US" altLang="zh-CN" dirty="0"/>
          </a:p>
          <a:p>
            <a:pPr lvl="1"/>
            <a:r>
              <a:rPr lang="zh-CN" altLang="en-US" dirty="0"/>
              <a:t>列表是有序的</a:t>
            </a:r>
            <a:endParaRPr lang="en-US" altLang="zh-CN" dirty="0"/>
          </a:p>
          <a:p>
            <a:pPr lvl="1"/>
            <a:r>
              <a:rPr lang="zh-CN" altLang="en-US" dirty="0"/>
              <a:t>列表中的数据不需要是同一类型</a:t>
            </a:r>
            <a:endParaRPr lang="en-US" altLang="zh-CN" dirty="0"/>
          </a:p>
          <a:p>
            <a:pPr lvl="1"/>
            <a:r>
              <a:rPr lang="zh-CN" altLang="en-US" dirty="0"/>
              <a:t>列表可以赋值给一组变量或是数组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数组是存储列表的变量</a:t>
            </a:r>
            <a:endParaRPr lang="en-US" altLang="zh-CN" dirty="0"/>
          </a:p>
          <a:p>
            <a:pPr lvl="1"/>
            <a:r>
              <a:rPr lang="zh-CN" altLang="en-US" dirty="0"/>
              <a:t>整个数组变量：</a:t>
            </a:r>
            <a:r>
              <a:rPr lang="en-US" altLang="zh-CN" dirty="0"/>
              <a:t>@array</a:t>
            </a:r>
          </a:p>
          <a:p>
            <a:pPr lvl="1"/>
            <a:r>
              <a:rPr lang="zh-CN" altLang="en-US" dirty="0"/>
              <a:t>数组中某个元素：</a:t>
            </a:r>
            <a:r>
              <a:rPr lang="en-US" altLang="zh-CN" dirty="0"/>
              <a:t>$array[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数组元素个数：</a:t>
            </a:r>
            <a:r>
              <a:rPr lang="en-US" altLang="zh-CN" dirty="0"/>
              <a:t>@array</a:t>
            </a:r>
            <a:r>
              <a:rPr lang="zh-CN" altLang="en-US" dirty="0"/>
              <a:t>作为右值时，</a:t>
            </a:r>
            <a:r>
              <a:rPr lang="en-US" altLang="zh-CN" dirty="0"/>
              <a:t>$#array+1</a:t>
            </a:r>
          </a:p>
          <a:p>
            <a:pPr lvl="1"/>
            <a:r>
              <a:rPr lang="zh-CN" altLang="en-US" dirty="0"/>
              <a:t>可手动设置数组元素个数</a:t>
            </a:r>
            <a:r>
              <a:rPr lang="en-US" altLang="zh-CN" dirty="0"/>
              <a:t>$#array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arrayexp.pl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60" y="3263986"/>
            <a:ext cx="54578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4269002"/>
            <a:ext cx="51339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chop,chomp,reverse</a:t>
            </a:r>
            <a:r>
              <a:rPr lang="zh-CN" altLang="en-US" dirty="0"/>
              <a:t>可以对数组中的每个元素都进行同样的操作</a:t>
            </a:r>
            <a:endParaRPr lang="en-US" altLang="zh-CN" dirty="0"/>
          </a:p>
          <a:p>
            <a:r>
              <a:rPr lang="en-US" altLang="zh-CN" dirty="0"/>
              <a:t>shift(@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返回并删除数组</a:t>
            </a:r>
            <a:r>
              <a:rPr lang="en-US" altLang="zh-CN" dirty="0" err="1"/>
              <a:t>arr</a:t>
            </a:r>
            <a:r>
              <a:rPr lang="zh-CN" altLang="en-US" dirty="0"/>
              <a:t>左端的元素，并将数组整体左移</a:t>
            </a:r>
            <a:endParaRPr lang="en-US" altLang="zh-CN" dirty="0"/>
          </a:p>
          <a:p>
            <a:r>
              <a:rPr lang="en-US" altLang="zh-CN" dirty="0" err="1"/>
              <a:t>unshift</a:t>
            </a:r>
            <a:r>
              <a:rPr lang="en-US" altLang="zh-CN" dirty="0"/>
              <a:t>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向数组左端添加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中的元素，返回数组新长度，</a:t>
            </a:r>
            <a:r>
              <a:rPr lang="en-US" altLang="zh-CN" dirty="0"/>
              <a:t>list</a:t>
            </a:r>
            <a:r>
              <a:rPr lang="zh-CN" altLang="en-US" dirty="0"/>
              <a:t>必须是列表形式</a:t>
            </a:r>
            <a:endParaRPr lang="en-US" altLang="zh-CN" dirty="0"/>
          </a:p>
          <a:p>
            <a:r>
              <a:rPr lang="en-US" altLang="zh-CN" dirty="0"/>
              <a:t>pop(@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删除数组</a:t>
            </a:r>
            <a:r>
              <a:rPr lang="en-US" altLang="zh-CN" dirty="0" err="1"/>
              <a:t>arr</a:t>
            </a:r>
            <a:r>
              <a:rPr lang="zh-CN" altLang="en-US" dirty="0"/>
              <a:t>右端的元素，返回被删除元素</a:t>
            </a:r>
            <a:endParaRPr lang="en-US" altLang="zh-CN" dirty="0"/>
          </a:p>
          <a:p>
            <a:r>
              <a:rPr lang="en-US" altLang="zh-CN" dirty="0"/>
              <a:t>push(@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向数组右端添加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</a:t>
            </a:r>
            <a:endParaRPr lang="en-US" altLang="zh-CN" dirty="0"/>
          </a:p>
          <a:p>
            <a:r>
              <a:rPr lang="en-US" altLang="zh-CN" dirty="0"/>
              <a:t>splice(@</a:t>
            </a:r>
            <a:r>
              <a:rPr lang="en-US" altLang="zh-CN" dirty="0" err="1"/>
              <a:t>arr,m,n,list</a:t>
            </a:r>
            <a:r>
              <a:rPr lang="en-US" altLang="zh-CN" dirty="0"/>
              <a:t>)  </a:t>
            </a:r>
            <a:r>
              <a:rPr lang="zh-CN" altLang="en-US" dirty="0"/>
              <a:t>在数组</a:t>
            </a:r>
            <a:r>
              <a:rPr lang="en-US" altLang="zh-CN" dirty="0" err="1"/>
              <a:t>arr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位置添加或删除元素。若要删除元素，</a:t>
            </a:r>
            <a:r>
              <a:rPr lang="en-US" altLang="zh-CN" dirty="0"/>
              <a:t>n</a:t>
            </a:r>
            <a:r>
              <a:rPr lang="zh-CN" altLang="en-US" dirty="0"/>
              <a:t>表示删除的元素位数；若要添加元素，</a:t>
            </a:r>
            <a:r>
              <a:rPr lang="en-US" altLang="zh-CN" dirty="0"/>
              <a:t>n=0</a:t>
            </a:r>
            <a:r>
              <a:rPr lang="zh-CN" altLang="en-US" dirty="0"/>
              <a:t>，新的列表由</a:t>
            </a:r>
            <a:r>
              <a:rPr lang="en-US" altLang="zh-CN" dirty="0"/>
              <a:t>list</a:t>
            </a:r>
            <a:r>
              <a:rPr lang="zh-CN" altLang="en-US" dirty="0"/>
              <a:t>指定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arrfunction.pl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zh-CN" altLang="en-US" dirty="0"/>
              <a:t>脚本程序将命令行参数存储在内部数组</a:t>
            </a:r>
            <a:r>
              <a:rPr lang="en-US" altLang="zh-CN" dirty="0"/>
              <a:t>@ARGV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dirty="0"/>
              <a:t>$ARGV[0]</a:t>
            </a:r>
            <a:r>
              <a:rPr lang="zh-CN" altLang="en-US" dirty="0"/>
              <a:t>表示第一个命令行参数，而不是命令名称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argvexp.pl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8" y="2992265"/>
            <a:ext cx="6296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1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一个用来遍历列表中所有元素的循环结构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foreach</a:t>
            </a:r>
            <a:r>
              <a:rPr lang="en-US" altLang="zh-CN" dirty="0"/>
              <a:t> $</a:t>
            </a:r>
            <a:r>
              <a:rPr lang="en-US" altLang="zh-CN" dirty="0" err="1"/>
              <a:t>var</a:t>
            </a:r>
            <a:r>
              <a:rPr lang="en-US" altLang="zh-CN" dirty="0"/>
              <a:t> (@array)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功能类似于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/>
              <a:t>for</a:t>
            </a:r>
            <a:r>
              <a:rPr lang="zh-CN" altLang="en-US" dirty="0"/>
              <a:t>循环，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会依次被赋值为</a:t>
            </a:r>
            <a:r>
              <a:rPr lang="en-US" altLang="zh-CN" dirty="0"/>
              <a:t>@array</a:t>
            </a:r>
            <a:r>
              <a:rPr lang="zh-CN" altLang="en-US" dirty="0"/>
              <a:t>数组中的元素，并执行循环体</a:t>
            </a:r>
            <a:endParaRPr lang="en-US" altLang="zh-CN" dirty="0"/>
          </a:p>
          <a:p>
            <a:r>
              <a:rPr lang="zh-CN" altLang="en-US" dirty="0"/>
              <a:t>如省略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，则会使用默认变量</a:t>
            </a:r>
            <a:r>
              <a:rPr lang="en-US" altLang="zh-CN" dirty="0"/>
              <a:t>$_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zh-CN" altLang="en-US" dirty="0"/>
              <a:t>也支持</a:t>
            </a:r>
            <a:r>
              <a:rPr lang="en-US" altLang="zh-CN" dirty="0"/>
              <a:t>shell</a:t>
            </a:r>
            <a:r>
              <a:rPr lang="zh-CN" altLang="en-US" dirty="0"/>
              <a:t>命令生成的列表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foreach.pl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38" y="3885169"/>
            <a:ext cx="3128622" cy="9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36230"/>
          </a:xfrm>
        </p:spPr>
        <p:txBody>
          <a:bodyPr>
            <a:norm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函数：将参数按正则表达式所匹配的分隔符进行划分，并返回一个列表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split(/</a:t>
            </a:r>
            <a:r>
              <a:rPr lang="en-US" altLang="zh-CN" dirty="0" err="1"/>
              <a:t>rexp</a:t>
            </a:r>
            <a:r>
              <a:rPr lang="en-US" altLang="zh-CN" dirty="0"/>
              <a:t>/,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分隔符匹配正则表达式</a:t>
            </a:r>
            <a:r>
              <a:rPr lang="en-US" altLang="zh-CN" dirty="0" err="1"/>
              <a:t>rexp</a:t>
            </a:r>
            <a:endParaRPr lang="en-US" altLang="zh-CN" dirty="0"/>
          </a:p>
          <a:p>
            <a:pPr lvl="1"/>
            <a:r>
              <a:rPr lang="zh-CN" altLang="en-US" dirty="0"/>
              <a:t>在没有提供第二个参数</a:t>
            </a:r>
            <a:r>
              <a:rPr lang="en-US" altLang="zh-CN" dirty="0" err="1"/>
              <a:t>str</a:t>
            </a:r>
            <a:r>
              <a:rPr lang="zh-CN" altLang="en-US" dirty="0"/>
              <a:t>时读取默认变量</a:t>
            </a:r>
            <a:r>
              <a:rPr lang="en-US" altLang="zh-CN" dirty="0"/>
              <a:t>$_</a:t>
            </a:r>
          </a:p>
          <a:p>
            <a:r>
              <a:rPr lang="en-US" dirty="0"/>
              <a:t>join</a:t>
            </a:r>
            <a:r>
              <a:rPr lang="zh-CN" altLang="en-US" dirty="0"/>
              <a:t>函数：将参数合并成一个字符串，并加入指定的分隔符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join(</a:t>
            </a:r>
            <a:r>
              <a:rPr lang="en-US" altLang="zh-CN" dirty="0" err="1"/>
              <a:t>sym,list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list</a:t>
            </a:r>
            <a:r>
              <a:rPr lang="zh-CN" altLang="en-US" dirty="0"/>
              <a:t>是一个列表或是一个数组，</a:t>
            </a:r>
            <a:r>
              <a:rPr lang="en-US" altLang="zh-CN" dirty="0" err="1"/>
              <a:t>sym</a:t>
            </a:r>
            <a:r>
              <a:rPr lang="zh-CN" altLang="en-US" dirty="0"/>
              <a:t>是指定的分隔符</a:t>
            </a:r>
            <a:endParaRPr lang="en-US" altLang="zh-CN" dirty="0"/>
          </a:p>
          <a:p>
            <a:pPr lvl="1"/>
            <a:r>
              <a:rPr lang="zh-CN" altLang="en-US" dirty="0"/>
              <a:t>返回结果是由</a:t>
            </a:r>
            <a:r>
              <a:rPr lang="en-US" altLang="zh-CN" dirty="0" err="1"/>
              <a:t>sym</a:t>
            </a:r>
            <a:r>
              <a:rPr lang="zh-CN" altLang="en-US" dirty="0"/>
              <a:t>连接的一个字符串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splitjoin.pl   dec2bin.pl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哈希数组（关联数组）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哈希数组用</a:t>
            </a:r>
            <a:r>
              <a:rPr lang="en-US" altLang="zh-CN" dirty="0"/>
              <a:t>%</a:t>
            </a:r>
            <a:r>
              <a:rPr lang="zh-CN" altLang="en-US" dirty="0"/>
              <a:t>标识进行声明和赋值</a:t>
            </a:r>
            <a:endParaRPr lang="en-US" altLang="zh-CN" dirty="0"/>
          </a:p>
          <a:p>
            <a:r>
              <a:rPr lang="zh-CN" altLang="en-US" dirty="0"/>
              <a:t>可以理解成一个索引到值的函数</a:t>
            </a:r>
            <a:endParaRPr lang="en-US" altLang="zh-CN" dirty="0"/>
          </a:p>
          <a:p>
            <a:r>
              <a:rPr lang="zh-CN" altLang="en-US" dirty="0"/>
              <a:t>赋值语法：</a:t>
            </a:r>
            <a:endParaRPr lang="en-US" altLang="zh-CN" dirty="0"/>
          </a:p>
          <a:p>
            <a:pPr lvl="1"/>
            <a:r>
              <a:rPr lang="en-US" altLang="zh-CN" dirty="0"/>
              <a:t>%direction=(“N”, ”North”, “S”, “South”, “W”, “West”, “E”, “East”)</a:t>
            </a:r>
          </a:p>
          <a:p>
            <a:pPr lvl="1"/>
            <a:r>
              <a:rPr lang="en-US" altLang="zh-CN" dirty="0"/>
              <a:t>%direction=(“N”=&gt;”North”, “S”=&gt;”South”, “W”=&gt;”West”, “E”=&gt;”East”)</a:t>
            </a:r>
          </a:p>
          <a:p>
            <a:r>
              <a:rPr lang="zh-CN" altLang="en-US" dirty="0"/>
              <a:t>引用语法：</a:t>
            </a:r>
            <a:endParaRPr lang="en-US" altLang="zh-CN" dirty="0"/>
          </a:p>
          <a:p>
            <a:pPr lvl="1"/>
            <a:r>
              <a:rPr lang="en-US" altLang="zh-CN" dirty="0"/>
              <a:t>$direction{“N”}</a:t>
            </a:r>
          </a:p>
          <a:p>
            <a:r>
              <a:rPr lang="zh-CN" altLang="en-US" dirty="0"/>
              <a:t>数组函数：</a:t>
            </a:r>
            <a:endParaRPr lang="en-US" altLang="zh-CN" dirty="0"/>
          </a:p>
          <a:p>
            <a:pPr lvl="1"/>
            <a:r>
              <a:rPr lang="en-US" altLang="zh-CN" dirty="0"/>
              <a:t>keys(%direction)  </a:t>
            </a:r>
            <a:r>
              <a:rPr lang="zh-CN" altLang="en-US" dirty="0"/>
              <a:t>返回数组的索引列表</a:t>
            </a:r>
            <a:endParaRPr lang="en-US" altLang="zh-CN" dirty="0"/>
          </a:p>
          <a:p>
            <a:pPr lvl="1"/>
            <a:r>
              <a:rPr lang="en-US" altLang="zh-CN" dirty="0"/>
              <a:t>values(%direction)  </a:t>
            </a:r>
            <a:r>
              <a:rPr lang="zh-CN" altLang="en-US" dirty="0"/>
              <a:t>返回数组的值列表</a:t>
            </a:r>
            <a:endParaRPr lang="en-US" altLang="zh-CN" dirty="0"/>
          </a:p>
          <a:p>
            <a:pPr lvl="1"/>
            <a:r>
              <a:rPr lang="en-US" altLang="zh-CN" dirty="0"/>
              <a:t>sort(keys(%direction))  </a:t>
            </a:r>
            <a:r>
              <a:rPr lang="zh-CN" altLang="en-US" dirty="0"/>
              <a:t>对索引列表进行排序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count.pl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sed</a:t>
            </a:r>
            <a:r>
              <a:rPr lang="zh-CN" altLang="en-US" dirty="0"/>
              <a:t>中的替换</a:t>
            </a:r>
            <a:r>
              <a:rPr lang="en-US" altLang="zh-CN" dirty="0"/>
              <a:t>action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en-US" altLang="zh-CN" dirty="0"/>
              <a:t>s/str1/str2/g   </a:t>
            </a:r>
            <a:r>
              <a:rPr lang="zh-CN" altLang="en-US" dirty="0"/>
              <a:t>用</a:t>
            </a:r>
            <a:r>
              <a:rPr lang="en-US" altLang="zh-CN" dirty="0"/>
              <a:t>str2</a:t>
            </a:r>
            <a:r>
              <a:rPr lang="zh-CN" altLang="en-US" dirty="0"/>
              <a:t>替换</a:t>
            </a:r>
            <a:r>
              <a:rPr lang="en-US" altLang="zh-CN" dirty="0"/>
              <a:t>str1</a:t>
            </a:r>
            <a:r>
              <a:rPr lang="zh-CN" altLang="en-US" dirty="0"/>
              <a:t>，加</a:t>
            </a:r>
            <a:r>
              <a:rPr lang="en-US" altLang="zh-CN" dirty="0"/>
              <a:t>g</a:t>
            </a:r>
            <a:r>
              <a:rPr lang="zh-CN" altLang="en-US" dirty="0"/>
              <a:t>为全局替换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$line =~ s/:/-/g</a:t>
            </a:r>
          </a:p>
          <a:p>
            <a:r>
              <a:rPr lang="en-US" altLang="zh-CN" dirty="0" err="1"/>
              <a:t>tr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 err="1"/>
              <a:t>tr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/a-z/A-Z/   </a:t>
            </a:r>
            <a:r>
              <a:rPr lang="zh-CN" altLang="en-US" dirty="0"/>
              <a:t>用目标模式中的对应字符替换源模式中的字符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$name =~ </a:t>
            </a:r>
            <a:r>
              <a:rPr lang="en-US" altLang="zh-CN" dirty="0" err="1"/>
              <a:t>tr</a:t>
            </a:r>
            <a:r>
              <a:rPr lang="en-US" altLang="zh-CN" dirty="0"/>
              <a:t>/a-z/A-Z/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07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编辑替换文件内容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能够直接替换原文件，无需像</a:t>
            </a:r>
            <a:r>
              <a:rPr lang="en-US" altLang="zh-CN" dirty="0" err="1"/>
              <a:t>sed</a:t>
            </a:r>
            <a:r>
              <a:rPr lang="zh-CN" altLang="en-US" dirty="0"/>
              <a:t>时使用临时文件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–p </a:t>
            </a:r>
            <a:r>
              <a:rPr lang="zh-CN" altLang="en-US" dirty="0"/>
              <a:t>选项执行替换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选项覆盖原文件</a:t>
            </a:r>
            <a:endParaRPr lang="en-US" altLang="zh-CN" dirty="0"/>
          </a:p>
          <a:p>
            <a:r>
              <a:rPr lang="zh-CN" altLang="en-US" dirty="0"/>
              <a:t>如要备份文件，使用</a:t>
            </a:r>
            <a:r>
              <a:rPr lang="en-US" altLang="zh-CN" dirty="0"/>
              <a:t>-</a:t>
            </a:r>
            <a:r>
              <a:rPr lang="en-US" altLang="zh-CN" dirty="0" err="1"/>
              <a:t>i.bak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en-US" altLang="zh-CN" dirty="0"/>
              <a:t> –p –</a:t>
            </a:r>
            <a:r>
              <a:rPr lang="en-US" altLang="zh-CN" dirty="0" err="1"/>
              <a:t>i</a:t>
            </a:r>
            <a:r>
              <a:rPr lang="en-US" altLang="zh-CN" dirty="0"/>
              <a:t> –e “s/:/-/g” </a:t>
            </a:r>
            <a:r>
              <a:rPr lang="en-US" altLang="zh-CN" dirty="0" err="1"/>
              <a:t>lst</a:t>
            </a:r>
            <a:r>
              <a:rPr lang="en-US" altLang="zh-CN" dirty="0"/>
              <a:t>     #</a:t>
            </a:r>
            <a:r>
              <a:rPr lang="zh-CN" altLang="en-US" dirty="0"/>
              <a:t>将</a:t>
            </a:r>
            <a:r>
              <a:rPr lang="en-US" altLang="zh-CN" dirty="0" err="1"/>
              <a:t>lst</a:t>
            </a:r>
            <a:r>
              <a:rPr lang="zh-CN" altLang="en-US" dirty="0"/>
              <a:t>文件中每行的分隔符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-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6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0718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在脚本中指定数据流来源和目的地</a:t>
            </a:r>
            <a:endParaRPr lang="en-US" altLang="zh-CN" dirty="0"/>
          </a:p>
          <a:p>
            <a:r>
              <a:rPr lang="zh-CN" altLang="en-US" dirty="0"/>
              <a:t>文件句柄：一种文件标识符，标识一个打开的文件流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zh-CN" altLang="en-US" dirty="0"/>
              <a:t>程序通过访问一个打开的文件句柄向文件流写入或读取内容</a:t>
            </a:r>
            <a:endParaRPr lang="en-US" altLang="zh-CN" dirty="0"/>
          </a:p>
          <a:p>
            <a:r>
              <a:rPr lang="zh-CN" altLang="en-US" dirty="0"/>
              <a:t>打开文件流：</a:t>
            </a:r>
            <a:r>
              <a:rPr lang="en-US" altLang="zh-CN" dirty="0"/>
              <a:t>open (</a:t>
            </a:r>
            <a:r>
              <a:rPr lang="zh-CN" altLang="en-US" dirty="0"/>
              <a:t>文件句柄</a:t>
            </a:r>
            <a:r>
              <a:rPr lang="en-US" altLang="zh-CN" dirty="0"/>
              <a:t>, “</a:t>
            </a:r>
            <a:r>
              <a:rPr lang="zh-CN" altLang="en-US" dirty="0"/>
              <a:t>文件流</a:t>
            </a:r>
            <a:r>
              <a:rPr lang="en-US" altLang="zh-CN" dirty="0"/>
              <a:t>”)</a:t>
            </a:r>
          </a:p>
          <a:p>
            <a:pPr lvl="1"/>
            <a:r>
              <a:rPr lang="zh-CN" altLang="en-US" dirty="0"/>
              <a:t>文件句柄一般是全大写的自定义标识符，如</a:t>
            </a:r>
            <a:r>
              <a:rPr lang="en-US" altLang="zh-CN" dirty="0"/>
              <a:t>INFILE, OUTFILE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文件流可以是一个文件名，也可以是重定向和管道</a:t>
            </a:r>
            <a:endParaRPr lang="en-US" altLang="zh-CN" dirty="0"/>
          </a:p>
          <a:p>
            <a:pPr lvl="1"/>
            <a:r>
              <a:rPr lang="zh-CN" altLang="en-US" dirty="0"/>
              <a:t>输入流：文件名 或 管道左端</a:t>
            </a:r>
            <a:endParaRPr lang="en-US" altLang="zh-CN" dirty="0"/>
          </a:p>
          <a:p>
            <a:pPr lvl="1"/>
            <a:r>
              <a:rPr lang="zh-CN" altLang="en-US" dirty="0"/>
              <a:t>输出流：</a:t>
            </a:r>
            <a:r>
              <a:rPr lang="en-US" altLang="zh-CN" dirty="0"/>
              <a:t>&gt;</a:t>
            </a:r>
            <a:r>
              <a:rPr lang="zh-CN" altLang="en-US" dirty="0"/>
              <a:t>文件名 或 管道右端</a:t>
            </a:r>
            <a:endParaRPr lang="en-US" altLang="zh-CN" dirty="0"/>
          </a:p>
          <a:p>
            <a:r>
              <a:rPr lang="zh-CN" altLang="en-US" dirty="0"/>
              <a:t>关闭文件流：</a:t>
            </a:r>
            <a:r>
              <a:rPr lang="en-US" altLang="zh-CN" dirty="0"/>
              <a:t>close (</a:t>
            </a:r>
            <a:r>
              <a:rPr lang="zh-CN" altLang="en-US" dirty="0"/>
              <a:t>文件句柄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访问打开的文件流：</a:t>
            </a:r>
            <a:r>
              <a:rPr lang="en-US" altLang="zh-CN" dirty="0"/>
              <a:t>&lt;</a:t>
            </a:r>
            <a:r>
              <a:rPr lang="zh-CN" altLang="en-US" dirty="0"/>
              <a:t>文件句柄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rwexp.pl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7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常用文件属性测试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filetest.pl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3970"/>
              </p:ext>
            </p:extLst>
          </p:nvPr>
        </p:nvGraphicFramePr>
        <p:xfrm>
          <a:off x="2246685" y="19123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文件属性测试表达式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rwx</a:t>
                      </a:r>
                      <a:r>
                        <a:rPr lang="en-US" altLang="zh-CN" dirty="0"/>
                        <a:t>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是可读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可写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可执行的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-e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文件存在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是一个文本文件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是一个二进制文件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-M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距最后一次修改</a:t>
                      </a:r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，过去了多少时间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命令功能：垂直粘贴文件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指定分隔符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合并行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41" y="1994877"/>
            <a:ext cx="34099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7" y="3864708"/>
            <a:ext cx="4733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函数（子程序）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声明：</a:t>
            </a:r>
            <a:r>
              <a:rPr lang="en-US" altLang="zh-CN" dirty="0"/>
              <a:t>sub </a:t>
            </a:r>
            <a:r>
              <a:rPr lang="zh-CN" altLang="en-US" dirty="0"/>
              <a:t>函数名 </a:t>
            </a:r>
            <a:r>
              <a:rPr lang="en-US" altLang="zh-CN" dirty="0"/>
              <a:t>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调用：</a:t>
            </a:r>
            <a:r>
              <a:rPr lang="en-US" altLang="zh-CN" dirty="0"/>
              <a:t>&amp;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默认参数：</a:t>
            </a:r>
            <a:r>
              <a:rPr lang="en-US" altLang="zh-CN" dirty="0"/>
              <a:t>@_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局部变量声明：</a:t>
            </a:r>
            <a:endParaRPr lang="en-US" altLang="zh-CN" dirty="0"/>
          </a:p>
          <a:p>
            <a:pPr lvl="1"/>
            <a:r>
              <a:rPr lang="en-US" altLang="zh-CN" dirty="0"/>
              <a:t>my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pPr lvl="1"/>
            <a:r>
              <a:rPr lang="en-US" altLang="zh-CN" dirty="0"/>
              <a:t>local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最后一条语句的值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subexp.pl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2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awkexe1.sh</a:t>
            </a:r>
            <a:r>
              <a:rPr lang="zh-CN" altLang="en-US" dirty="0"/>
              <a:t>，其中使用</a:t>
            </a:r>
            <a:r>
              <a:rPr lang="en-US" altLang="zh-CN" dirty="0" err="1"/>
              <a:t>awk</a:t>
            </a:r>
            <a:r>
              <a:rPr lang="zh-CN" altLang="en-US" dirty="0"/>
              <a:t>命令将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的内容按照以下方式输出到文件</a:t>
            </a:r>
            <a:r>
              <a:rPr lang="en-US" altLang="zh-CN" dirty="0"/>
              <a:t>awk1.out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首行显示列表标题：</a:t>
            </a:r>
            <a:r>
              <a:rPr lang="en-US" altLang="zh-CN" dirty="0"/>
              <a:t>List of Users</a:t>
            </a:r>
          </a:p>
          <a:p>
            <a:pPr lvl="1"/>
            <a:r>
              <a:rPr lang="zh-CN" altLang="en-US" dirty="0"/>
              <a:t>标题后输出分割线</a:t>
            </a:r>
            <a:endParaRPr lang="en-US" altLang="zh-CN" dirty="0"/>
          </a:p>
          <a:p>
            <a:pPr lvl="1"/>
            <a:r>
              <a:rPr lang="zh-CN" altLang="en-US" dirty="0"/>
              <a:t>每行只显示用户名、组名和使用的默认</a:t>
            </a:r>
            <a:r>
              <a:rPr lang="en-US" altLang="zh-CN" dirty="0"/>
              <a:t>shell</a:t>
            </a:r>
            <a:r>
              <a:rPr lang="zh-CN" altLang="en-US" dirty="0"/>
              <a:t>路径，并在最上方显示字段名称，如</a:t>
            </a:r>
            <a:r>
              <a:rPr lang="en-US" altLang="zh-CN" dirty="0" err="1"/>
              <a:t>UserName</a:t>
            </a:r>
            <a:r>
              <a:rPr lang="zh-CN" altLang="en-US" dirty="0"/>
              <a:t>，</a:t>
            </a:r>
            <a:r>
              <a:rPr lang="en-US" altLang="zh-CN" dirty="0" err="1"/>
              <a:t>GroupName</a:t>
            </a:r>
            <a:r>
              <a:rPr lang="zh-CN" altLang="en-US" dirty="0"/>
              <a:t>，</a:t>
            </a:r>
            <a:r>
              <a:rPr lang="en-US" altLang="zh-CN" dirty="0"/>
              <a:t>Shell Path</a:t>
            </a:r>
            <a:r>
              <a:rPr lang="zh-CN" altLang="en-US" dirty="0"/>
              <a:t>，注意字段名与内容要按列对齐</a:t>
            </a:r>
            <a:endParaRPr lang="en-US" altLang="zh-CN" dirty="0"/>
          </a:p>
          <a:p>
            <a:pPr lvl="1"/>
            <a:r>
              <a:rPr lang="zh-CN" altLang="en-US" dirty="0"/>
              <a:t>在列表下方输出分割线</a:t>
            </a:r>
            <a:endParaRPr lang="en-US" altLang="zh-CN" dirty="0"/>
          </a:p>
          <a:p>
            <a:pPr lvl="1"/>
            <a:r>
              <a:rPr lang="zh-CN" altLang="en-US" dirty="0"/>
              <a:t>在分割线下方输出带提示的统计信息，统计每种</a:t>
            </a:r>
            <a:r>
              <a:rPr lang="en-US" altLang="zh-CN" dirty="0"/>
              <a:t>shell</a:t>
            </a:r>
            <a:r>
              <a:rPr lang="zh-CN" altLang="en-US" dirty="0"/>
              <a:t>路径出现的次数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0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perlexe1.pl</a:t>
            </a:r>
            <a:r>
              <a:rPr lang="zh-CN" altLang="en-US" dirty="0"/>
              <a:t>，读取一个文件，在其中找出所有匹配的</a:t>
            </a:r>
            <a:r>
              <a:rPr lang="en-US" altLang="zh-CN" dirty="0"/>
              <a:t>()</a:t>
            </a:r>
            <a:r>
              <a:rPr lang="zh-CN" altLang="en-US" dirty="0"/>
              <a:t>，输出其出现的行号和位置；如存在不匹配的括号，则给出错误信息，并输出不匹配的括号的行号和位置。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perlexe2.pl</a:t>
            </a:r>
            <a:r>
              <a:rPr lang="zh-CN" altLang="en-US" dirty="0"/>
              <a:t>，利用子程序将用户输入的一组二进制数转换为十进制数输出。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perlexe3.pl</a:t>
            </a:r>
            <a:r>
              <a:rPr lang="zh-CN" altLang="en-US" dirty="0"/>
              <a:t>，将当前目录中的所有可执行的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文件进行合并并输出至</a:t>
            </a:r>
            <a:r>
              <a:rPr lang="en-US" altLang="zh-CN" dirty="0"/>
              <a:t>combine.pl</a:t>
            </a:r>
            <a:r>
              <a:rPr lang="zh-CN" altLang="en-US" dirty="0"/>
              <a:t>，只保留第一个</a:t>
            </a:r>
            <a:r>
              <a:rPr lang="en-US" altLang="zh-CN" dirty="0"/>
              <a:t>#!</a:t>
            </a:r>
            <a:r>
              <a:rPr lang="zh-CN" altLang="en-US" dirty="0"/>
              <a:t>行，并在合并文件中每个文件开始的时候进行注释，标注其原文件名：</a:t>
            </a:r>
            <a:r>
              <a:rPr lang="en-US" altLang="zh-CN" dirty="0"/>
              <a:t>#</a:t>
            </a:r>
            <a:r>
              <a:rPr lang="zh-CN" altLang="en-US" dirty="0"/>
              <a:t>文件名 </a:t>
            </a:r>
            <a:r>
              <a:rPr lang="en-US" altLang="zh-CN" dirty="0"/>
              <a:t>combined by perlexe3.pl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3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完成上述练习中的三个脚本，并在下周二之前打包上传到大夏学堂</a:t>
            </a:r>
            <a:endParaRPr lang="en-US" altLang="zh-CN" dirty="0"/>
          </a:p>
          <a:p>
            <a:r>
              <a:rPr lang="zh-CN" altLang="en-US" dirty="0"/>
              <a:t>命名格式：学号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_ch4.tar.gz</a:t>
            </a:r>
          </a:p>
          <a:p>
            <a:r>
              <a:rPr lang="zh-CN" altLang="en-US" dirty="0"/>
              <a:t>以下情况不给分：</a:t>
            </a:r>
            <a:endParaRPr lang="en-US" altLang="zh-CN" dirty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/>
              <a:t>命名格式错误</a:t>
            </a:r>
            <a:endParaRPr lang="en-US" altLang="zh-CN" dirty="0"/>
          </a:p>
          <a:p>
            <a:pPr lvl="1"/>
            <a:r>
              <a:rPr lang="zh-CN" altLang="en-US" dirty="0"/>
              <a:t>无法正常解压</a:t>
            </a:r>
            <a:endParaRPr lang="en-US" altLang="zh-CN" dirty="0"/>
          </a:p>
          <a:p>
            <a:pPr lvl="1"/>
            <a:r>
              <a:rPr lang="zh-CN" altLang="en-US" dirty="0"/>
              <a:t>代码抄袭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命令功能：对文件内容排序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</a:t>
            </a:r>
            <a:r>
              <a:rPr lang="en-US" altLang="zh-CN" dirty="0" err="1"/>
              <a:t>tchar</a:t>
            </a:r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char</a:t>
            </a:r>
            <a:r>
              <a:rPr lang="zh-CN" altLang="en-US" dirty="0"/>
              <a:t>作为分隔符识别字段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m,n</a:t>
            </a:r>
            <a:r>
              <a:rPr lang="en-US" altLang="zh-CN" dirty="0"/>
              <a:t>	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个字段开始到第</a:t>
            </a:r>
            <a:r>
              <a:rPr lang="en-US" altLang="zh-CN" dirty="0"/>
              <a:t>n</a:t>
            </a:r>
            <a:r>
              <a:rPr lang="zh-CN" altLang="en-US" dirty="0"/>
              <a:t>个字段结束进行排序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m.n</a:t>
            </a:r>
            <a:r>
              <a:rPr lang="en-US" altLang="zh-CN" dirty="0"/>
              <a:t> 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个字段的第</a:t>
            </a:r>
            <a:r>
              <a:rPr lang="en-US" altLang="zh-CN" dirty="0"/>
              <a:t>n</a:t>
            </a:r>
            <a:r>
              <a:rPr lang="zh-CN" altLang="en-US" dirty="0"/>
              <a:t>个字符进行排序</a:t>
            </a:r>
            <a:br>
              <a:rPr lang="en-US" altLang="zh-CN" dirty="0"/>
            </a:br>
            <a:r>
              <a:rPr lang="en-US" altLang="zh-CN" dirty="0"/>
              <a:t>				-u		   </a:t>
            </a:r>
            <a:r>
              <a:rPr lang="zh-CN" altLang="en-US" dirty="0"/>
              <a:t>删除重复行</a:t>
            </a:r>
            <a:br>
              <a:rPr lang="en-US" altLang="zh-CN" dirty="0"/>
            </a:br>
            <a:r>
              <a:rPr lang="en-US" altLang="zh-CN" dirty="0"/>
              <a:t>				-n		   </a:t>
            </a:r>
            <a:r>
              <a:rPr lang="zh-CN" altLang="en-US" dirty="0"/>
              <a:t>数值排序</a:t>
            </a:r>
            <a:br>
              <a:rPr lang="en-US" altLang="zh-CN" dirty="0"/>
            </a:br>
            <a:r>
              <a:rPr lang="en-US" altLang="zh-CN" dirty="0"/>
              <a:t>				-r		   </a:t>
            </a:r>
            <a:r>
              <a:rPr lang="zh-CN" altLang="en-US" dirty="0"/>
              <a:t>反转顺序排序</a:t>
            </a:r>
            <a:br>
              <a:rPr lang="en-US" altLang="zh-CN" dirty="0"/>
            </a:br>
            <a:r>
              <a:rPr lang="en-US" altLang="zh-CN" dirty="0"/>
              <a:t>				-f		   </a:t>
            </a:r>
            <a:r>
              <a:rPr lang="zh-CN" altLang="en-US" dirty="0"/>
              <a:t>不区分大小写</a:t>
            </a:r>
            <a:br>
              <a:rPr lang="en-US" altLang="zh-CN" dirty="0"/>
            </a:br>
            <a:r>
              <a:rPr lang="en-US" altLang="zh-CN" dirty="0"/>
              <a:t>				-c		   </a:t>
            </a:r>
            <a:r>
              <a:rPr lang="zh-CN" altLang="en-US" dirty="0"/>
              <a:t>查看文件是否有序</a:t>
            </a:r>
            <a:br>
              <a:rPr lang="en-US" altLang="zh-CN" dirty="0"/>
            </a:br>
            <a:r>
              <a:rPr lang="en-US" altLang="zh-CN" dirty="0"/>
              <a:t>				-o file	   </a:t>
            </a:r>
            <a:r>
              <a:rPr lang="zh-CN" altLang="en-US" dirty="0"/>
              <a:t>将输出存入文件</a:t>
            </a:r>
            <a:r>
              <a:rPr lang="en-US" altLang="zh-CN" dirty="0"/>
              <a:t>file</a:t>
            </a:r>
            <a:r>
              <a:rPr lang="zh-CN" altLang="en-US" dirty="0"/>
              <a:t>中，可以和源文件同名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68" y="1985718"/>
            <a:ext cx="3286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uniq</a:t>
            </a:r>
            <a:r>
              <a:rPr lang="en-US" altLang="zh-CN" dirty="0"/>
              <a:t> (unique)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命令功能：定位文件中的重复行和非重复行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		</a:t>
            </a:r>
            <a:r>
              <a:rPr lang="zh-CN" altLang="en-US" dirty="0"/>
              <a:t>选择并显示输入中的重复行</a:t>
            </a:r>
            <a:br>
              <a:rPr lang="en-US" altLang="zh-CN" dirty="0"/>
            </a:br>
            <a:r>
              <a:rPr lang="en-US" altLang="zh-CN" dirty="0"/>
              <a:t>				-u		</a:t>
            </a:r>
            <a:r>
              <a:rPr lang="zh-CN" altLang="en-US" dirty="0"/>
              <a:t>选择并显示输入中的非重复行</a:t>
            </a:r>
            <a:br>
              <a:rPr lang="en-US" altLang="zh-CN" dirty="0"/>
            </a:br>
            <a:r>
              <a:rPr lang="en-US" altLang="zh-CN" dirty="0"/>
              <a:t>				-c		</a:t>
            </a:r>
            <a:r>
              <a:rPr lang="zh-CN" altLang="en-US" dirty="0"/>
              <a:t>显示每行出现的次数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89" y="1947985"/>
            <a:ext cx="41529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96" y="4155154"/>
            <a:ext cx="597217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6" y="5261838"/>
            <a:ext cx="6953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12252</TotalTime>
  <Words>5554</Words>
  <Application>Microsoft Office PowerPoint</Application>
  <PresentationFormat>宽屏</PresentationFormat>
  <Paragraphs>1157</Paragraphs>
  <Slides>73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9" baseType="lpstr">
      <vt:lpstr>黑体</vt:lpstr>
      <vt:lpstr>宋体</vt:lpstr>
      <vt:lpstr>Arial</vt:lpstr>
      <vt:lpstr>Calibri</vt:lpstr>
      <vt:lpstr>Wingdings</vt:lpstr>
      <vt:lpstr>视差</vt:lpstr>
      <vt:lpstr>第四章    Linux Shell编程进阶</vt:lpstr>
      <vt:lpstr>Outline</vt:lpstr>
      <vt:lpstr>简单过滤器</vt:lpstr>
      <vt:lpstr>pr</vt:lpstr>
      <vt:lpstr>head和tail</vt:lpstr>
      <vt:lpstr>cut</vt:lpstr>
      <vt:lpstr>paste</vt:lpstr>
      <vt:lpstr>sort</vt:lpstr>
      <vt:lpstr>uniq (unique)</vt:lpstr>
      <vt:lpstr>tr (translate)</vt:lpstr>
      <vt:lpstr>cmp (compare)</vt:lpstr>
      <vt:lpstr>comm (common)</vt:lpstr>
      <vt:lpstr>diff (difference)</vt:lpstr>
      <vt:lpstr>实例分析</vt:lpstr>
      <vt:lpstr>正则表达式过滤器</vt:lpstr>
      <vt:lpstr>基本正则表达式</vt:lpstr>
      <vt:lpstr>扩展正则表达式</vt:lpstr>
      <vt:lpstr>grep</vt:lpstr>
      <vt:lpstr>在grep命令中使用正则表达式</vt:lpstr>
      <vt:lpstr>sed 流编辑器</vt:lpstr>
      <vt:lpstr>sed 内部action</vt:lpstr>
      <vt:lpstr>sed命令示例 1</vt:lpstr>
      <vt:lpstr>sed命令示例 2</vt:lpstr>
      <vt:lpstr>sed命令示例 3</vt:lpstr>
      <vt:lpstr>sed命令示例 4</vt:lpstr>
      <vt:lpstr>sed命令用到的特殊正则表达式</vt:lpstr>
      <vt:lpstr>sed命令示例 5</vt:lpstr>
      <vt:lpstr>awk 编程</vt:lpstr>
      <vt:lpstr>awk 基础</vt:lpstr>
      <vt:lpstr>awk 选择准则示例</vt:lpstr>
      <vt:lpstr>action：print和printf</vt:lpstr>
      <vt:lpstr>printf 格式</vt:lpstr>
      <vt:lpstr>管道和重定向</vt:lpstr>
      <vt:lpstr>数值操作</vt:lpstr>
      <vt:lpstr>变量和表达式</vt:lpstr>
      <vt:lpstr>比较与逻辑运算符</vt:lpstr>
      <vt:lpstr>匹配正则表达式</vt:lpstr>
      <vt:lpstr>将awk程序写成文件</vt:lpstr>
      <vt:lpstr>BEGIN和END程序段</vt:lpstr>
      <vt:lpstr>位置参数</vt:lpstr>
      <vt:lpstr>数组</vt:lpstr>
      <vt:lpstr>环境数组</vt:lpstr>
      <vt:lpstr>内置变量</vt:lpstr>
      <vt:lpstr>内置函数</vt:lpstr>
      <vt:lpstr>内置函数示例</vt:lpstr>
      <vt:lpstr>控制流语句</vt:lpstr>
      <vt:lpstr>示例 1</vt:lpstr>
      <vt:lpstr>示例 2</vt:lpstr>
      <vt:lpstr>Perl 编程</vt:lpstr>
      <vt:lpstr>perl 命令行模式</vt:lpstr>
      <vt:lpstr>perl 脚本</vt:lpstr>
      <vt:lpstr>perl 变量</vt:lpstr>
      <vt:lpstr>运算符</vt:lpstr>
      <vt:lpstr>比较运算示例</vt:lpstr>
      <vt:lpstr>控制语句</vt:lpstr>
      <vt:lpstr>读取文件</vt:lpstr>
      <vt:lpstr>特殊正则表达式</vt:lpstr>
      <vt:lpstr>内置变量</vt:lpstr>
      <vt:lpstr>字符串处理函数</vt:lpstr>
      <vt:lpstr>列表和数组</vt:lpstr>
      <vt:lpstr>数组处理函数</vt:lpstr>
      <vt:lpstr>命令行参数</vt:lpstr>
      <vt:lpstr>foreach循环</vt:lpstr>
      <vt:lpstr>列表函数</vt:lpstr>
      <vt:lpstr>哈希数组（关联数组）</vt:lpstr>
      <vt:lpstr>替换函数</vt:lpstr>
      <vt:lpstr>编辑替换文件内容</vt:lpstr>
      <vt:lpstr>文件流处理</vt:lpstr>
      <vt:lpstr>文件属性测试</vt:lpstr>
      <vt:lpstr>函数（子程序）</vt:lpstr>
      <vt:lpstr>作业1 </vt:lpstr>
      <vt:lpstr>作业2</vt:lpstr>
      <vt:lpstr>作业提交方式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569</cp:revision>
  <dcterms:created xsi:type="dcterms:W3CDTF">2016-08-19T07:13:45Z</dcterms:created>
  <dcterms:modified xsi:type="dcterms:W3CDTF">2020-10-29T05:30:07Z</dcterms:modified>
</cp:coreProperties>
</file>