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69" r:id="rId1"/>
  </p:sldMasterIdLst>
  <p:notesMasterIdLst>
    <p:notesMasterId r:id="rId49"/>
  </p:notesMasterIdLst>
  <p:sldIdLst>
    <p:sldId id="256" r:id="rId2"/>
    <p:sldId id="257" r:id="rId3"/>
    <p:sldId id="258" r:id="rId4"/>
    <p:sldId id="259" r:id="rId5"/>
    <p:sldId id="263" r:id="rId6"/>
    <p:sldId id="270" r:id="rId7"/>
    <p:sldId id="295" r:id="rId8"/>
    <p:sldId id="264" r:id="rId9"/>
    <p:sldId id="267" r:id="rId10"/>
    <p:sldId id="268" r:id="rId11"/>
    <p:sldId id="271" r:id="rId12"/>
    <p:sldId id="292" r:id="rId13"/>
    <p:sldId id="293" r:id="rId14"/>
    <p:sldId id="272" r:id="rId15"/>
    <p:sldId id="273" r:id="rId16"/>
    <p:sldId id="280" r:id="rId17"/>
    <p:sldId id="274" r:id="rId18"/>
    <p:sldId id="281" r:id="rId19"/>
    <p:sldId id="275" r:id="rId20"/>
    <p:sldId id="288" r:id="rId21"/>
    <p:sldId id="276" r:id="rId22"/>
    <p:sldId id="277" r:id="rId23"/>
    <p:sldId id="278" r:id="rId24"/>
    <p:sldId id="279" r:id="rId25"/>
    <p:sldId id="282" r:id="rId26"/>
    <p:sldId id="284" r:id="rId27"/>
    <p:sldId id="283" r:id="rId28"/>
    <p:sldId id="285" r:id="rId29"/>
    <p:sldId id="286" r:id="rId30"/>
    <p:sldId id="289" r:id="rId31"/>
    <p:sldId id="290" r:id="rId32"/>
    <p:sldId id="291" r:id="rId33"/>
    <p:sldId id="296" r:id="rId34"/>
    <p:sldId id="297" r:id="rId35"/>
    <p:sldId id="298" r:id="rId36"/>
    <p:sldId id="299" r:id="rId37"/>
    <p:sldId id="300" r:id="rId38"/>
    <p:sldId id="301" r:id="rId39"/>
    <p:sldId id="303" r:id="rId40"/>
    <p:sldId id="304" r:id="rId41"/>
    <p:sldId id="302" r:id="rId42"/>
    <p:sldId id="307" r:id="rId43"/>
    <p:sldId id="305" r:id="rId44"/>
    <p:sldId id="306" r:id="rId45"/>
    <p:sldId id="308" r:id="rId46"/>
    <p:sldId id="309" r:id="rId47"/>
    <p:sldId id="310" r:id="rId4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12" autoAdjust="0"/>
    <p:restoredTop sz="94694" autoAdjust="0"/>
  </p:normalViewPr>
  <p:slideViewPr>
    <p:cSldViewPr snapToGrid="0">
      <p:cViewPr varScale="1">
        <p:scale>
          <a:sx n="115" d="100"/>
          <a:sy n="115" d="100"/>
        </p:scale>
        <p:origin x="120" y="2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51192A-48BD-4F23-93EA-B201176B3941}" type="datetimeFigureOut">
              <a:rPr lang="en-US" smtClean="0"/>
              <a:t>9/5/2019</a:t>
            </a:fld>
            <a:endParaRPr 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B8F9A0-6D0E-424F-A7CE-9BF8A7FA04E6}" type="slidenum">
              <a:rPr lang="en-US" smtClean="0"/>
              <a:t>‹#›</a:t>
            </a:fld>
            <a:endParaRPr lang="en-US"/>
          </a:p>
        </p:txBody>
      </p:sp>
    </p:spTree>
    <p:extLst>
      <p:ext uri="{BB962C8B-B14F-4D97-AF65-F5344CB8AC3E}">
        <p14:creationId xmlns:p14="http://schemas.microsoft.com/office/powerpoint/2010/main" val="1383396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CA3D2B3E-234A-4586-AB24-33418B208E09}" type="datetime1">
              <a:rPr lang="en-US" smtClean="0"/>
              <a:t>9/5/2019</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712644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52FBE77-F3D3-4959-8498-65434BA46267}" type="datetime1">
              <a:rPr lang="en-US" smtClean="0"/>
              <a:t>9/5/2019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727137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F54C87FD-2851-4794-93DD-B4D6125DFB6D}" type="datetime1">
              <a:rPr lang="en-US" smtClean="0"/>
              <a:t>9/5/2019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453663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zh-CN" altLang="en-US" smtClean="0"/>
              <a:t>单击此处编辑母版标题样式</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E4C2BEC8-5B24-43E4-83DC-E1AB9F430C3B}" type="datetime1">
              <a:rPr lang="en-US" smtClean="0"/>
              <a:t>9/5/2019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296162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3F2E661B-EAF5-484C-913D-E3D58ACA71E4}" type="datetime1">
              <a:rPr lang="en-US" smtClean="0"/>
              <a:t>9/5/2019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7482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zh-CN" altLang="en-US" smtClean="0"/>
              <a:t>单击此处编辑母版标题样式</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zh-CN" altLang="en-US" smtClean="0"/>
              <a:t>单击此处编辑母版文本样式</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458C5576-E3C1-469F-8370-A0D96CB2FC29}" type="datetime1">
              <a:rPr lang="en-US" smtClean="0"/>
              <a:t>9/5/2019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0080539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zh-CN" altLang="en-US" smtClean="0"/>
              <a:t>单击此处编辑母版标题样式</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zh-CN" altLang="en-US" smtClean="0"/>
              <a:t>单击此处编辑母版文本样式</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5873F850-E004-4FB8-965B-8D05B14B7B84}" type="datetime1">
              <a:rPr lang="en-US" smtClean="0"/>
              <a:t>9/5/2019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9458173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9BAA43BD-70AA-4F05-AF90-4F7DB6909420}" type="datetime1">
              <a:rPr lang="en-US" smtClean="0"/>
              <a:t>9/5/2019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959493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4FCE964B-7E87-4050-B28E-FAEE0A5B699E}" type="datetime1">
              <a:rPr lang="en-US" smtClean="0"/>
              <a:t>9/5/2019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531680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1853293" y="237067"/>
            <a:ext cx="10074272" cy="897467"/>
          </a:xfrm>
        </p:spPr>
        <p:txBody>
          <a:bodyPr/>
          <a:lstStyle/>
          <a:p>
            <a:r>
              <a:rPr lang="zh-CN" altLang="en-US" dirty="0" smtClean="0"/>
              <a:t>单击此处编辑母版标题样式</a:t>
            </a:r>
            <a:endParaRPr lang="en-US" dirty="0"/>
          </a:p>
        </p:txBody>
      </p:sp>
      <p:sp>
        <p:nvSpPr>
          <p:cNvPr id="3" name="Content Placeholder 2"/>
          <p:cNvSpPr>
            <a:spLocks noGrp="1"/>
          </p:cNvSpPr>
          <p:nvPr>
            <p:ph idx="1"/>
          </p:nvPr>
        </p:nvSpPr>
        <p:spPr>
          <a:xfrm>
            <a:off x="1853293" y="1236132"/>
            <a:ext cx="10074272" cy="4944231"/>
          </a:xfrm>
        </p:spPr>
        <p:txBody>
          <a:bodyPr tIns="182880" anchor="t" anchorCtr="0"/>
          <a:lstStyle>
            <a:lvl1pPr algn="l">
              <a:defRPr/>
            </a:lvl1pPr>
            <a:lvl2pPr algn="l">
              <a:defRPr/>
            </a:lvl2pPr>
            <a:lvl3pPr algn="l">
              <a:defRPr/>
            </a:lvl3pPr>
            <a:lvl4pPr algn="l">
              <a:defRPr/>
            </a:lvl4pPr>
            <a:lvl5pPr algn="l">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10"/>
          </p:nvPr>
        </p:nvSpPr>
        <p:spPr>
          <a:xfrm>
            <a:off x="10157198" y="6324145"/>
            <a:ext cx="1143000" cy="365125"/>
          </a:xfrm>
        </p:spPr>
        <p:txBody>
          <a:bodyPr/>
          <a:lstStyle/>
          <a:p>
            <a:fld id="{B5F73A99-A8EF-4225-96D0-B0CBE0AA471E}" type="datetime1">
              <a:rPr lang="en-US" smtClean="0"/>
              <a:t>9/5/2019</a:t>
            </a:fld>
            <a:endParaRPr lang="en-US" dirty="0"/>
          </a:p>
        </p:txBody>
      </p:sp>
      <p:sp>
        <p:nvSpPr>
          <p:cNvPr id="5" name="Footer Placeholder 4"/>
          <p:cNvSpPr>
            <a:spLocks noGrp="1"/>
          </p:cNvSpPr>
          <p:nvPr>
            <p:ph type="ftr" sz="quarter" idx="11"/>
          </p:nvPr>
        </p:nvSpPr>
        <p:spPr>
          <a:xfrm>
            <a:off x="2996821" y="6324145"/>
            <a:ext cx="7084177" cy="365125"/>
          </a:xfrm>
        </p:spPr>
        <p:txBody>
          <a:bodyPr/>
          <a:lstStyle/>
          <a:p>
            <a:endParaRPr lang="en-US" dirty="0"/>
          </a:p>
        </p:txBody>
      </p:sp>
      <p:sp>
        <p:nvSpPr>
          <p:cNvPr id="6" name="Slide Number Placeholder 5"/>
          <p:cNvSpPr>
            <a:spLocks noGrp="1"/>
          </p:cNvSpPr>
          <p:nvPr>
            <p:ph type="sldNum" sz="quarter" idx="12"/>
          </p:nvPr>
        </p:nvSpPr>
        <p:spPr>
          <a:xfrm>
            <a:off x="11376398" y="6308001"/>
            <a:ext cx="5511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5911320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124D4B7E-F1E8-48A8-8744-D2B31A2247DF}" type="datetime1">
              <a:rPr lang="en-US" smtClean="0"/>
              <a:t>9/5/2019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0422239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0AED5AAF-4F3E-4858-8943-BC9CE2EB1641}" type="datetime1">
              <a:rPr lang="en-US" smtClean="0"/>
              <a:t>9/5/2019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532883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7EE1E338-8A49-4476-A212-D880DB46AAA6}" type="datetime1">
              <a:rPr lang="en-US" smtClean="0"/>
              <a:t>9/5/2019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233758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D50D27B5-9E26-45A4-B52A-80072CE3EDF1}" type="datetime1">
              <a:rPr lang="en-US" smtClean="0"/>
              <a:t>9/5/2019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459790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66ED53-22CB-4100-B89C-BEA51CFA53EC}" type="datetime1">
              <a:rPr lang="en-US" smtClean="0"/>
              <a:t>9/5/2019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301796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2E53A352-A74C-4CA6-AA0A-7E6E39BDD2AA}" type="datetime1">
              <a:rPr lang="en-US" smtClean="0"/>
              <a:t>9/5/2019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67917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zh-CN" altLang="en-US" smtClean="0"/>
              <a:t>单击此处编辑母版标题样式</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861E042C-5470-4B9E-9142-D9D15FF3E132}" type="datetime1">
              <a:rPr lang="en-US" smtClean="0"/>
              <a:t>9/5/2019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96035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2B2C76F-363A-4070-A4AB-1236150AE10A}" type="datetime1">
              <a:rPr lang="en-US" smtClean="0"/>
              <a:t>9/5/2019</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496821444"/>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hf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777383" y="1119500"/>
            <a:ext cx="8725640" cy="2876768"/>
          </a:xfrm>
        </p:spPr>
        <p:txBody>
          <a:bodyPr>
            <a:normAutofit/>
          </a:bodyPr>
          <a:lstStyle/>
          <a:p>
            <a:r>
              <a:rPr lang="zh-CN" altLang="en-US" sz="5400" dirty="0" smtClean="0"/>
              <a:t>第</a:t>
            </a:r>
            <a:r>
              <a:rPr lang="zh-CN" altLang="en-US" sz="5400" dirty="0"/>
              <a:t>六</a:t>
            </a:r>
            <a:r>
              <a:rPr lang="zh-CN" altLang="en-US" sz="5400" dirty="0" smtClean="0"/>
              <a:t>章 </a:t>
            </a:r>
            <a:r>
              <a:rPr lang="en-US" altLang="zh-CN" sz="5400" dirty="0" smtClean="0"/>
              <a:t/>
            </a:r>
            <a:br>
              <a:rPr lang="en-US" altLang="zh-CN" sz="5400" dirty="0" smtClean="0"/>
            </a:br>
            <a:r>
              <a:rPr lang="zh-CN" altLang="en-US" sz="5400" dirty="0" smtClean="0"/>
              <a:t> </a:t>
            </a:r>
            <a:r>
              <a:rPr lang="en-US" altLang="zh-CN" sz="5400" dirty="0" smtClean="0"/>
              <a:t/>
            </a:r>
            <a:br>
              <a:rPr lang="en-US" altLang="zh-CN" sz="5400" dirty="0" smtClean="0"/>
            </a:br>
            <a:r>
              <a:rPr lang="en-US" altLang="zh-CN" sz="5400" dirty="0" smtClean="0"/>
              <a:t>Linux</a:t>
            </a:r>
            <a:r>
              <a:rPr lang="zh-CN" altLang="en-US" sz="5400" dirty="0"/>
              <a:t> </a:t>
            </a:r>
            <a:r>
              <a:rPr lang="zh-CN" altLang="en-US" sz="5400" dirty="0" smtClean="0"/>
              <a:t>进程</a:t>
            </a:r>
            <a:endParaRPr lang="zh-CN" altLang="en-US" sz="5400" dirty="0"/>
          </a:p>
        </p:txBody>
      </p:sp>
      <p:sp>
        <p:nvSpPr>
          <p:cNvPr id="3" name="副标题 2"/>
          <p:cNvSpPr>
            <a:spLocks noGrp="1"/>
          </p:cNvSpPr>
          <p:nvPr>
            <p:ph type="subTitle" idx="1"/>
          </p:nvPr>
        </p:nvSpPr>
        <p:spPr/>
        <p:txBody>
          <a:bodyPr/>
          <a:lstStyle/>
          <a:p>
            <a:endParaRPr lang="en-US" altLang="zh-CN" dirty="0" smtClean="0"/>
          </a:p>
          <a:p>
            <a:r>
              <a:rPr lang="zh-CN" altLang="en-US" dirty="0" smtClean="0"/>
              <a:t>李钦  副教授</a:t>
            </a:r>
            <a:endParaRPr lang="en-US" altLang="zh-CN" dirty="0" smtClean="0"/>
          </a:p>
          <a:p>
            <a:r>
              <a:rPr lang="zh-CN" altLang="en-US" smtClean="0"/>
              <a:t>华东师范大学软件工程学院</a:t>
            </a:r>
            <a:endParaRPr lang="zh-CN" altLang="en-US" dirty="0"/>
          </a:p>
        </p:txBody>
      </p:sp>
    </p:spTree>
    <p:extLst>
      <p:ext uri="{BB962C8B-B14F-4D97-AF65-F5344CB8AC3E}">
        <p14:creationId xmlns:p14="http://schemas.microsoft.com/office/powerpoint/2010/main" val="33576746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任务</a:t>
            </a:r>
            <a:r>
              <a:rPr lang="zh-CN" altLang="en-US" dirty="0" smtClean="0"/>
              <a:t>控制 </a:t>
            </a:r>
            <a:r>
              <a:rPr lang="en-US" altLang="zh-CN" dirty="0" smtClean="0"/>
              <a:t>2</a:t>
            </a:r>
            <a:endParaRPr lang="en-US" dirty="0"/>
          </a:p>
        </p:txBody>
      </p:sp>
      <p:sp>
        <p:nvSpPr>
          <p:cNvPr id="3" name="内容占位符 2"/>
          <p:cNvSpPr>
            <a:spLocks noGrp="1"/>
          </p:cNvSpPr>
          <p:nvPr>
            <p:ph idx="1"/>
          </p:nvPr>
        </p:nvSpPr>
        <p:spPr/>
        <p:txBody>
          <a:bodyPr>
            <a:normAutofit lnSpcReduction="10000"/>
          </a:bodyPr>
          <a:lstStyle/>
          <a:p>
            <a:r>
              <a:rPr lang="zh-CN" altLang="en-US" dirty="0" smtClean="0"/>
              <a:t>每个进程都属于一个进程组（任务），组中的每个进程有相同的</a:t>
            </a:r>
            <a:r>
              <a:rPr lang="en-US" altLang="zh-CN" dirty="0" smtClean="0"/>
              <a:t>PGID</a:t>
            </a:r>
          </a:p>
          <a:p>
            <a:r>
              <a:rPr lang="zh-CN" altLang="en-US" dirty="0" smtClean="0"/>
              <a:t>发送给进程组的信号会发给组中每一个进程</a:t>
            </a:r>
            <a:endParaRPr lang="en-US" altLang="zh-CN" dirty="0" smtClean="0"/>
          </a:p>
          <a:p>
            <a:r>
              <a:rPr lang="zh-CN" altLang="en-US" dirty="0"/>
              <a:t>任务</a:t>
            </a:r>
            <a:r>
              <a:rPr lang="zh-CN" altLang="en-US" dirty="0" smtClean="0"/>
              <a:t>控制命令</a:t>
            </a:r>
            <a:endParaRPr lang="en-US" altLang="zh-CN" dirty="0" smtClean="0"/>
          </a:p>
          <a:p>
            <a:pPr lvl="1"/>
            <a:r>
              <a:rPr lang="en-US" altLang="zh-CN" dirty="0" smtClean="0"/>
              <a:t>%PGID  </a:t>
            </a:r>
            <a:r>
              <a:rPr lang="zh-CN" altLang="en-US" dirty="0"/>
              <a:t>任务</a:t>
            </a:r>
            <a:r>
              <a:rPr lang="en-US" altLang="zh-CN" dirty="0" smtClean="0"/>
              <a:t>ID</a:t>
            </a:r>
          </a:p>
          <a:p>
            <a:pPr lvl="1"/>
            <a:r>
              <a:rPr lang="en-US" altLang="zh-CN" dirty="0" smtClean="0"/>
              <a:t>%</a:t>
            </a:r>
            <a:r>
              <a:rPr lang="en-US" altLang="zh-CN" dirty="0" err="1" smtClean="0"/>
              <a:t>str</a:t>
            </a:r>
            <a:r>
              <a:rPr lang="en-US" altLang="zh-CN" dirty="0" smtClean="0"/>
              <a:t> </a:t>
            </a:r>
            <a:r>
              <a:rPr lang="zh-CN" altLang="en-US" dirty="0" smtClean="0"/>
              <a:t>以</a:t>
            </a:r>
            <a:r>
              <a:rPr lang="en-US" altLang="zh-CN" dirty="0" err="1" smtClean="0"/>
              <a:t>str</a:t>
            </a:r>
            <a:r>
              <a:rPr lang="zh-CN" altLang="en-US" dirty="0" smtClean="0"/>
              <a:t>开头的</a:t>
            </a:r>
            <a:r>
              <a:rPr lang="zh-CN" altLang="en-US" dirty="0"/>
              <a:t>任务</a:t>
            </a:r>
            <a:r>
              <a:rPr lang="zh-CN" altLang="en-US" dirty="0" smtClean="0"/>
              <a:t>名</a:t>
            </a:r>
            <a:endParaRPr lang="en-US" altLang="zh-CN" dirty="0" smtClean="0"/>
          </a:p>
          <a:p>
            <a:pPr lvl="1"/>
            <a:r>
              <a:rPr lang="en-US" altLang="zh-CN" dirty="0" smtClean="0"/>
              <a:t>%?</a:t>
            </a:r>
            <a:r>
              <a:rPr lang="en-US" altLang="zh-CN" dirty="0" err="1" smtClean="0"/>
              <a:t>str</a:t>
            </a:r>
            <a:r>
              <a:rPr lang="en-US" altLang="zh-CN" dirty="0" smtClean="0"/>
              <a:t> </a:t>
            </a:r>
            <a:r>
              <a:rPr lang="zh-CN" altLang="en-US" dirty="0" smtClean="0"/>
              <a:t>包含</a:t>
            </a:r>
            <a:r>
              <a:rPr lang="en-US" altLang="zh-CN" dirty="0" err="1" smtClean="0"/>
              <a:t>str</a:t>
            </a:r>
            <a:r>
              <a:rPr lang="zh-CN" altLang="en-US" dirty="0" smtClean="0"/>
              <a:t>的</a:t>
            </a:r>
            <a:r>
              <a:rPr lang="zh-CN" altLang="en-US" dirty="0"/>
              <a:t>任务</a:t>
            </a:r>
            <a:r>
              <a:rPr lang="zh-CN" altLang="en-US" dirty="0" smtClean="0"/>
              <a:t>名</a:t>
            </a:r>
            <a:endParaRPr lang="en-US" altLang="zh-CN" dirty="0" smtClean="0"/>
          </a:p>
          <a:p>
            <a:r>
              <a:rPr lang="zh-CN" altLang="en-US" dirty="0"/>
              <a:t>示例</a:t>
            </a:r>
            <a:endParaRPr lang="en-US" altLang="zh-CN" dirty="0"/>
          </a:p>
          <a:p>
            <a:endParaRPr lang="en-US" altLang="zh-CN" dirty="0" smtClean="0"/>
          </a:p>
          <a:p>
            <a:r>
              <a:rPr lang="zh-CN" altLang="en-US" dirty="0" smtClean="0"/>
              <a:t>后台</a:t>
            </a:r>
            <a:r>
              <a:rPr lang="zh-CN" altLang="en-US" dirty="0"/>
              <a:t>任务</a:t>
            </a:r>
            <a:r>
              <a:rPr lang="zh-CN" altLang="en-US" dirty="0" smtClean="0"/>
              <a:t>读取终端输入时会被挂起</a:t>
            </a:r>
            <a:endParaRPr lang="en-US" altLang="zh-CN" dirty="0" smtClean="0"/>
          </a:p>
          <a:p>
            <a:r>
              <a:rPr lang="zh-CN" altLang="en-US" dirty="0" smtClean="0"/>
              <a:t>使用</a:t>
            </a:r>
            <a:r>
              <a:rPr lang="en-US" altLang="zh-CN" dirty="0" err="1" smtClean="0"/>
              <a:t>stty</a:t>
            </a:r>
            <a:r>
              <a:rPr lang="en-US" altLang="zh-CN" dirty="0" smtClean="0"/>
              <a:t> </a:t>
            </a:r>
            <a:r>
              <a:rPr lang="en-US" altLang="zh-CN" dirty="0" err="1" smtClean="0"/>
              <a:t>tostop</a:t>
            </a:r>
            <a:r>
              <a:rPr lang="zh-CN" altLang="en-US" dirty="0" smtClean="0"/>
              <a:t>命令使</a:t>
            </a:r>
            <a:r>
              <a:rPr lang="zh-CN" altLang="en-US" dirty="0"/>
              <a:t>任务</a:t>
            </a:r>
            <a:r>
              <a:rPr lang="zh-CN" altLang="en-US" dirty="0" smtClean="0"/>
              <a:t>在每次向终端输出时被挂起</a:t>
            </a:r>
            <a:endParaRPr lang="en-US" altLang="zh-CN" dirty="0" smtClean="0"/>
          </a:p>
          <a:p>
            <a:pPr marL="914400" lvl="2" indent="0">
              <a:buNone/>
            </a:pPr>
            <a:endParaRPr lang="en-US" altLang="zh-CN" dirty="0" smtClean="0"/>
          </a:p>
          <a:p>
            <a:endParaRPr lang="en-US" dirty="0"/>
          </a:p>
          <a:p>
            <a:endParaRPr lang="en-US" dirty="0" smtClean="0"/>
          </a:p>
          <a:p>
            <a:endParaRPr lang="en-US" dirty="0"/>
          </a:p>
          <a:p>
            <a:endParaRPr lang="en-US" dirty="0" smtClean="0"/>
          </a:p>
          <a:p>
            <a:endParaRPr lang="en-US" dirty="0"/>
          </a:p>
          <a:p>
            <a:endParaRPr lang="en-US" dirty="0"/>
          </a:p>
        </p:txBody>
      </p:sp>
      <p:sp>
        <p:nvSpPr>
          <p:cNvPr id="4" name="灯片编号占位符 3"/>
          <p:cNvSpPr>
            <a:spLocks noGrp="1"/>
          </p:cNvSpPr>
          <p:nvPr>
            <p:ph type="sldNum" sz="quarter" idx="12"/>
          </p:nvPr>
        </p:nvSpPr>
        <p:spPr/>
        <p:txBody>
          <a:bodyPr/>
          <a:lstStyle/>
          <a:p>
            <a:fld id="{6D22F896-40B5-4ADD-8801-0D06FADFA095}" type="slidenum">
              <a:rPr lang="en-US" smtClean="0"/>
              <a:t>10</a:t>
            </a:fld>
            <a:endParaRPr lang="en-US" dirty="0"/>
          </a:p>
        </p:txBody>
      </p:sp>
      <p:graphicFrame>
        <p:nvGraphicFramePr>
          <p:cNvPr id="5" name="表格 4"/>
          <p:cNvGraphicFramePr>
            <a:graphicFrameLocks noGrp="1"/>
          </p:cNvGraphicFramePr>
          <p:nvPr>
            <p:extLst>
              <p:ext uri="{D42A27DB-BD31-4B8C-83A1-F6EECF244321}">
                <p14:modId xmlns:p14="http://schemas.microsoft.com/office/powerpoint/2010/main" val="733262144"/>
              </p:ext>
            </p:extLst>
          </p:nvPr>
        </p:nvGraphicFramePr>
        <p:xfrm>
          <a:off x="6206409" y="2410307"/>
          <a:ext cx="5169989" cy="2225040"/>
        </p:xfrm>
        <a:graphic>
          <a:graphicData uri="http://schemas.openxmlformats.org/drawingml/2006/table">
            <a:tbl>
              <a:tblPr firstRow="1" bandRow="1">
                <a:tableStyleId>{5C22544A-7EE6-4342-B048-85BDC9FD1C3A}</a:tableStyleId>
              </a:tblPr>
              <a:tblGrid>
                <a:gridCol w="2232197">
                  <a:extLst>
                    <a:ext uri="{9D8B030D-6E8A-4147-A177-3AD203B41FA5}">
                      <a16:colId xmlns:a16="http://schemas.microsoft.com/office/drawing/2014/main" val="20000"/>
                    </a:ext>
                  </a:extLst>
                </a:gridCol>
                <a:gridCol w="2937792">
                  <a:extLst>
                    <a:ext uri="{9D8B030D-6E8A-4147-A177-3AD203B41FA5}">
                      <a16:colId xmlns:a16="http://schemas.microsoft.com/office/drawing/2014/main" val="20001"/>
                    </a:ext>
                  </a:extLst>
                </a:gridCol>
              </a:tblGrid>
              <a:tr h="370840">
                <a:tc>
                  <a:txBody>
                    <a:bodyPr/>
                    <a:lstStyle/>
                    <a:p>
                      <a:r>
                        <a:rPr lang="zh-CN" altLang="en-US" dirty="0" smtClean="0"/>
                        <a:t>作业控制命令</a:t>
                      </a:r>
                      <a:endParaRPr lang="en-US" dirty="0"/>
                    </a:p>
                  </a:txBody>
                  <a:tcPr/>
                </a:tc>
                <a:tc>
                  <a:txBody>
                    <a:bodyPr/>
                    <a:lstStyle/>
                    <a:p>
                      <a:r>
                        <a:rPr lang="zh-CN" altLang="en-US" dirty="0" smtClean="0"/>
                        <a:t>功能</a:t>
                      </a:r>
                      <a:endParaRPr lang="en-US" dirty="0"/>
                    </a:p>
                  </a:txBody>
                  <a:tcPr/>
                </a:tc>
                <a:extLst>
                  <a:ext uri="{0D108BD9-81ED-4DB2-BD59-A6C34878D82A}">
                    <a16:rowId xmlns:a16="http://schemas.microsoft.com/office/drawing/2014/main" val="10000"/>
                  </a:ext>
                </a:extLst>
              </a:tr>
              <a:tr h="370840">
                <a:tc>
                  <a:txBody>
                    <a:bodyPr/>
                    <a:lstStyle/>
                    <a:p>
                      <a:r>
                        <a:rPr lang="en-US" altLang="zh-CN" dirty="0" err="1" smtClean="0"/>
                        <a:t>fg</a:t>
                      </a:r>
                      <a:r>
                        <a:rPr lang="en-US" altLang="zh-CN" dirty="0" smtClean="0"/>
                        <a:t> </a:t>
                      </a:r>
                      <a:endParaRPr lang="en-US" dirty="0"/>
                    </a:p>
                  </a:txBody>
                  <a:tcPr/>
                </a:tc>
                <a:tc>
                  <a:txBody>
                    <a:bodyPr/>
                    <a:lstStyle/>
                    <a:p>
                      <a:r>
                        <a:rPr lang="zh-CN" altLang="en-US" dirty="0" smtClean="0"/>
                        <a:t>将任务移到前台运行</a:t>
                      </a:r>
                      <a:endParaRPr lang="en-US" dirty="0"/>
                    </a:p>
                  </a:txBody>
                  <a:tcPr/>
                </a:tc>
                <a:extLst>
                  <a:ext uri="{0D108BD9-81ED-4DB2-BD59-A6C34878D82A}">
                    <a16:rowId xmlns:a16="http://schemas.microsoft.com/office/drawing/2014/main" val="10001"/>
                  </a:ext>
                </a:extLst>
              </a:tr>
              <a:tr h="370840">
                <a:tc>
                  <a:txBody>
                    <a:bodyPr/>
                    <a:lstStyle/>
                    <a:p>
                      <a:r>
                        <a:rPr lang="en-US" altLang="zh-CN" dirty="0" err="1" smtClean="0"/>
                        <a:t>bg</a:t>
                      </a:r>
                      <a:endParaRPr lang="en-US" dirty="0"/>
                    </a:p>
                  </a:txBody>
                  <a:tcPr/>
                </a:tc>
                <a:tc>
                  <a:txBody>
                    <a:bodyPr/>
                    <a:lstStyle/>
                    <a:p>
                      <a:r>
                        <a:rPr lang="zh-CN" altLang="en-US" dirty="0" smtClean="0"/>
                        <a:t>将任务移到后台运行</a:t>
                      </a:r>
                      <a:endParaRPr lang="en-US" dirty="0"/>
                    </a:p>
                  </a:txBody>
                  <a:tcPr/>
                </a:tc>
                <a:extLst>
                  <a:ext uri="{0D108BD9-81ED-4DB2-BD59-A6C34878D82A}">
                    <a16:rowId xmlns:a16="http://schemas.microsoft.com/office/drawing/2014/main" val="10002"/>
                  </a:ext>
                </a:extLst>
              </a:tr>
              <a:tr h="370840">
                <a:tc>
                  <a:txBody>
                    <a:bodyPr/>
                    <a:lstStyle/>
                    <a:p>
                      <a:r>
                        <a:rPr lang="en-US" altLang="zh-CN" dirty="0" smtClean="0"/>
                        <a:t>[</a:t>
                      </a:r>
                      <a:r>
                        <a:rPr lang="en-US" altLang="zh-CN" dirty="0" err="1" smtClean="0"/>
                        <a:t>Ctril+z</a:t>
                      </a:r>
                      <a:r>
                        <a:rPr lang="en-US" altLang="zh-CN" dirty="0" smtClean="0"/>
                        <a:t>]</a:t>
                      </a:r>
                      <a:endParaRPr lang="en-US" dirty="0"/>
                    </a:p>
                  </a:txBody>
                  <a:tcPr/>
                </a:tc>
                <a:tc>
                  <a:txBody>
                    <a:bodyPr/>
                    <a:lstStyle/>
                    <a:p>
                      <a:r>
                        <a:rPr lang="zh-CN" altLang="en-US" dirty="0" smtClean="0"/>
                        <a:t>挂起当前的前台任务</a:t>
                      </a:r>
                      <a:endParaRPr lang="en-US" dirty="0"/>
                    </a:p>
                  </a:txBody>
                  <a:tcPr/>
                </a:tc>
                <a:extLst>
                  <a:ext uri="{0D108BD9-81ED-4DB2-BD59-A6C34878D82A}">
                    <a16:rowId xmlns:a16="http://schemas.microsoft.com/office/drawing/2014/main" val="10003"/>
                  </a:ext>
                </a:extLst>
              </a:tr>
              <a:tr h="370840">
                <a:tc>
                  <a:txBody>
                    <a:bodyPr/>
                    <a:lstStyle/>
                    <a:p>
                      <a:r>
                        <a:rPr lang="en-US" altLang="zh-CN" dirty="0" smtClean="0"/>
                        <a:t>jobs</a:t>
                      </a:r>
                      <a:endParaRPr lang="en-US" dirty="0"/>
                    </a:p>
                  </a:txBody>
                  <a:tcPr/>
                </a:tc>
                <a:tc>
                  <a:txBody>
                    <a:bodyPr/>
                    <a:lstStyle/>
                    <a:p>
                      <a:r>
                        <a:rPr lang="zh-CN" altLang="en-US" dirty="0" smtClean="0"/>
                        <a:t>列出活动任务</a:t>
                      </a:r>
                      <a:endParaRPr lang="en-US" dirty="0"/>
                    </a:p>
                  </a:txBody>
                  <a:tcPr/>
                </a:tc>
                <a:extLst>
                  <a:ext uri="{0D108BD9-81ED-4DB2-BD59-A6C34878D82A}">
                    <a16:rowId xmlns:a16="http://schemas.microsoft.com/office/drawing/2014/main" val="10004"/>
                  </a:ext>
                </a:extLst>
              </a:tr>
              <a:tr h="370840">
                <a:tc>
                  <a:txBody>
                    <a:bodyPr/>
                    <a:lstStyle/>
                    <a:p>
                      <a:r>
                        <a:rPr lang="en-US" altLang="zh-CN" dirty="0" smtClean="0"/>
                        <a:t>kill</a:t>
                      </a:r>
                      <a:endParaRPr lang="en-US" dirty="0"/>
                    </a:p>
                  </a:txBody>
                  <a:tcPr/>
                </a:tc>
                <a:tc>
                  <a:txBody>
                    <a:bodyPr/>
                    <a:lstStyle/>
                    <a:p>
                      <a:r>
                        <a:rPr lang="zh-CN" altLang="en-US" dirty="0" smtClean="0"/>
                        <a:t>杀死任务</a:t>
                      </a:r>
                      <a:endParaRPr lang="en-US"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41546056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在</a:t>
            </a:r>
            <a:r>
              <a:rPr lang="en-US" altLang="zh-CN" dirty="0" smtClean="0"/>
              <a:t>C</a:t>
            </a:r>
            <a:r>
              <a:rPr lang="zh-CN" altLang="en-US" dirty="0" smtClean="0"/>
              <a:t>语言中实现进程控制</a:t>
            </a:r>
            <a:endParaRPr lang="en-US" dirty="0"/>
          </a:p>
        </p:txBody>
      </p:sp>
      <p:sp>
        <p:nvSpPr>
          <p:cNvPr id="3" name="内容占位符 2"/>
          <p:cNvSpPr>
            <a:spLocks noGrp="1"/>
          </p:cNvSpPr>
          <p:nvPr>
            <p:ph idx="1"/>
          </p:nvPr>
        </p:nvSpPr>
        <p:spPr/>
        <p:txBody>
          <a:bodyPr/>
          <a:lstStyle/>
          <a:p>
            <a:r>
              <a:rPr lang="en-US" altLang="zh-CN" dirty="0" smtClean="0"/>
              <a:t>C</a:t>
            </a:r>
            <a:r>
              <a:rPr lang="zh-CN" altLang="en-US" dirty="0" smtClean="0"/>
              <a:t>语言提供了一系列的系统调用和库函数来实现对进程的控制</a:t>
            </a:r>
            <a:endParaRPr lang="en-US" altLang="zh-CN" dirty="0" smtClean="0"/>
          </a:p>
          <a:p>
            <a:r>
              <a:rPr lang="zh-CN" altLang="en-US" dirty="0" smtClean="0"/>
              <a:t>头文件：</a:t>
            </a:r>
            <a:r>
              <a:rPr lang="en-US" altLang="zh-CN" dirty="0" smtClean="0"/>
              <a:t>#include&lt;</a:t>
            </a:r>
            <a:r>
              <a:rPr lang="en-US" altLang="zh-CN" dirty="0" err="1" smtClean="0"/>
              <a:t>unistd.h</a:t>
            </a:r>
            <a:r>
              <a:rPr lang="en-US" altLang="zh-CN" dirty="0" smtClean="0"/>
              <a:t>&gt;</a:t>
            </a:r>
          </a:p>
          <a:p>
            <a:r>
              <a:rPr lang="zh-CN" altLang="en-US" dirty="0" smtClean="0"/>
              <a:t>查看进程属性的系统调用</a:t>
            </a:r>
            <a:endParaRPr lang="en-US" altLang="zh-CN" dirty="0" smtClean="0"/>
          </a:p>
          <a:p>
            <a:pPr lvl="1"/>
            <a:r>
              <a:rPr lang="en-US" altLang="zh-CN" dirty="0" err="1" smtClean="0"/>
              <a:t>int</a:t>
            </a:r>
            <a:r>
              <a:rPr lang="en-US" altLang="zh-CN" dirty="0" smtClean="0"/>
              <a:t> </a:t>
            </a:r>
            <a:r>
              <a:rPr lang="en-US" altLang="zh-CN" dirty="0" err="1" smtClean="0"/>
              <a:t>getpid</a:t>
            </a:r>
            <a:r>
              <a:rPr lang="en-US" altLang="zh-CN" dirty="0" smtClean="0"/>
              <a:t>();</a:t>
            </a:r>
          </a:p>
          <a:p>
            <a:pPr lvl="1"/>
            <a:r>
              <a:rPr lang="en-US" dirty="0" err="1" smtClean="0"/>
              <a:t>int</a:t>
            </a:r>
            <a:r>
              <a:rPr lang="en-US" dirty="0" smtClean="0"/>
              <a:t> </a:t>
            </a:r>
            <a:r>
              <a:rPr lang="en-US" dirty="0" err="1" smtClean="0"/>
              <a:t>getppid</a:t>
            </a:r>
            <a:r>
              <a:rPr lang="en-US" dirty="0" smtClean="0"/>
              <a:t>();</a:t>
            </a:r>
          </a:p>
          <a:p>
            <a:pPr lvl="1"/>
            <a:r>
              <a:rPr lang="en-US" dirty="0" err="1" smtClean="0"/>
              <a:t>int</a:t>
            </a:r>
            <a:r>
              <a:rPr lang="en-US" dirty="0" smtClean="0"/>
              <a:t> </a:t>
            </a:r>
            <a:r>
              <a:rPr lang="en-US" dirty="0" err="1" smtClean="0"/>
              <a:t>getuid</a:t>
            </a:r>
            <a:r>
              <a:rPr lang="en-US" dirty="0" smtClean="0"/>
              <a:t>();</a:t>
            </a:r>
          </a:p>
          <a:p>
            <a:pPr lvl="1"/>
            <a:r>
              <a:rPr lang="en-US" dirty="0" err="1" smtClean="0"/>
              <a:t>int</a:t>
            </a:r>
            <a:r>
              <a:rPr lang="en-US" dirty="0" smtClean="0"/>
              <a:t> </a:t>
            </a:r>
            <a:r>
              <a:rPr lang="en-US" dirty="0" err="1" smtClean="0"/>
              <a:t>getgid</a:t>
            </a:r>
            <a:r>
              <a:rPr lang="en-US" dirty="0" smtClean="0"/>
              <a:t>();</a:t>
            </a:r>
          </a:p>
          <a:p>
            <a:pPr lvl="1"/>
            <a:r>
              <a:rPr lang="en-US" dirty="0" smtClean="0"/>
              <a:t>char *</a:t>
            </a:r>
            <a:r>
              <a:rPr lang="en-US" dirty="0" err="1" smtClean="0"/>
              <a:t>getenv</a:t>
            </a:r>
            <a:r>
              <a:rPr lang="en-US" dirty="0" smtClean="0"/>
              <a:t>(</a:t>
            </a:r>
            <a:r>
              <a:rPr lang="en-US" dirty="0" err="1" smtClean="0"/>
              <a:t>const</a:t>
            </a:r>
            <a:r>
              <a:rPr lang="en-US" dirty="0" smtClean="0"/>
              <a:t> char *name);</a:t>
            </a:r>
          </a:p>
          <a:p>
            <a:pPr lvl="1"/>
            <a:r>
              <a:rPr lang="en-US" dirty="0" err="1" smtClean="0"/>
              <a:t>int</a:t>
            </a:r>
            <a:r>
              <a:rPr lang="en-US" dirty="0" smtClean="0"/>
              <a:t> </a:t>
            </a:r>
            <a:r>
              <a:rPr lang="en-US" dirty="0" err="1" smtClean="0"/>
              <a:t>setenv</a:t>
            </a:r>
            <a:r>
              <a:rPr lang="en-US" dirty="0" smtClean="0"/>
              <a:t>(</a:t>
            </a:r>
            <a:r>
              <a:rPr lang="en-US" dirty="0" err="1" smtClean="0"/>
              <a:t>const</a:t>
            </a:r>
            <a:r>
              <a:rPr lang="en-US" dirty="0" smtClean="0"/>
              <a:t> char *name, </a:t>
            </a:r>
            <a:r>
              <a:rPr lang="en-US" dirty="0" err="1" smtClean="0"/>
              <a:t>const</a:t>
            </a:r>
            <a:r>
              <a:rPr lang="en-US" dirty="0" smtClean="0"/>
              <a:t> char *</a:t>
            </a:r>
            <a:r>
              <a:rPr lang="en-US" dirty="0" err="1" smtClean="0"/>
              <a:t>val</a:t>
            </a:r>
            <a:r>
              <a:rPr lang="en-US" dirty="0" smtClean="0"/>
              <a:t>, </a:t>
            </a:r>
            <a:r>
              <a:rPr lang="en-US" dirty="0" err="1" smtClean="0"/>
              <a:t>int</a:t>
            </a:r>
            <a:r>
              <a:rPr lang="en-US" dirty="0" smtClean="0"/>
              <a:t> overwrite);</a:t>
            </a:r>
          </a:p>
          <a:p>
            <a:r>
              <a:rPr lang="zh-CN" altLang="en-US" dirty="0" smtClean="0"/>
              <a:t>示例：</a:t>
            </a:r>
            <a:r>
              <a:rPr lang="en-US" altLang="zh-CN" dirty="0" err="1" smtClean="0"/>
              <a:t>procs_exp.c</a:t>
            </a:r>
            <a:endParaRPr lang="en-US" dirty="0"/>
          </a:p>
        </p:txBody>
      </p:sp>
      <p:sp>
        <p:nvSpPr>
          <p:cNvPr id="4" name="灯片编号占位符 3"/>
          <p:cNvSpPr>
            <a:spLocks noGrp="1"/>
          </p:cNvSpPr>
          <p:nvPr>
            <p:ph type="sldNum" sz="quarter" idx="12"/>
          </p:nvPr>
        </p:nvSpPr>
        <p:spPr/>
        <p:txBody>
          <a:bodyPr/>
          <a:lstStyle/>
          <a:p>
            <a:fld id="{6D22F896-40B5-4ADD-8801-0D06FADFA095}" type="slidenum">
              <a:rPr lang="en-US" smtClean="0"/>
              <a:t>11</a:t>
            </a:fld>
            <a:endParaRPr lang="en-US" dirty="0"/>
          </a:p>
        </p:txBody>
      </p:sp>
    </p:spTree>
    <p:extLst>
      <p:ext uri="{BB962C8B-B14F-4D97-AF65-F5344CB8AC3E}">
        <p14:creationId xmlns:p14="http://schemas.microsoft.com/office/powerpoint/2010/main" val="531669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进程创建</a:t>
            </a:r>
            <a:endParaRPr lang="zh-CN" altLang="en-US" dirty="0"/>
          </a:p>
        </p:txBody>
      </p:sp>
      <p:sp>
        <p:nvSpPr>
          <p:cNvPr id="3" name="内容占位符 2"/>
          <p:cNvSpPr>
            <a:spLocks noGrp="1"/>
          </p:cNvSpPr>
          <p:nvPr>
            <p:ph idx="1"/>
          </p:nvPr>
        </p:nvSpPr>
        <p:spPr/>
        <p:txBody>
          <a:bodyPr/>
          <a:lstStyle/>
          <a:p>
            <a:r>
              <a:rPr lang="zh-CN" altLang="en-US" dirty="0" smtClean="0"/>
              <a:t>一个进程只能</a:t>
            </a:r>
            <a:r>
              <a:rPr lang="zh-CN" altLang="en-US" dirty="0"/>
              <a:t>由</a:t>
            </a:r>
            <a:r>
              <a:rPr lang="zh-CN" altLang="en-US" dirty="0" smtClean="0"/>
              <a:t>另一个进程来创建</a:t>
            </a:r>
            <a:endParaRPr lang="en-US" altLang="zh-CN" dirty="0" smtClean="0"/>
          </a:p>
          <a:p>
            <a:r>
              <a:rPr lang="zh-CN" altLang="en-US" dirty="0" smtClean="0"/>
              <a:t>进程创建机制包含三个部分：</a:t>
            </a:r>
            <a:endParaRPr lang="en-US" altLang="zh-CN" dirty="0" smtClean="0"/>
          </a:p>
          <a:p>
            <a:pPr lvl="1"/>
            <a:r>
              <a:rPr lang="en-US" altLang="zh-CN" dirty="0" smtClean="0"/>
              <a:t>Fork</a:t>
            </a:r>
            <a:r>
              <a:rPr lang="zh-CN" altLang="en-US" dirty="0" smtClean="0"/>
              <a:t>：创建已有进程的副本来创建新进程，新进程是原进程的子进程</a:t>
            </a:r>
            <a:endParaRPr lang="en-US" altLang="zh-CN" dirty="0" smtClean="0"/>
          </a:p>
          <a:p>
            <a:pPr lvl="1"/>
            <a:r>
              <a:rPr lang="en-US" altLang="zh-CN" dirty="0" smtClean="0"/>
              <a:t>Exec</a:t>
            </a:r>
            <a:r>
              <a:rPr lang="zh-CN" altLang="en-US" dirty="0" smtClean="0"/>
              <a:t>：运行一个程序，用新程序的代码和数据来覆盖自己的映像</a:t>
            </a:r>
            <a:endParaRPr lang="en-US" altLang="zh-CN" dirty="0" smtClean="0"/>
          </a:p>
          <a:p>
            <a:pPr lvl="1"/>
            <a:r>
              <a:rPr lang="en-US" altLang="zh-CN" dirty="0" smtClean="0"/>
              <a:t>Wait</a:t>
            </a:r>
            <a:r>
              <a:rPr lang="zh-CN" altLang="en-US" dirty="0" smtClean="0"/>
              <a:t>：父进程等待子进程执行程序，并在子进程退出后记录其退出状态</a:t>
            </a:r>
            <a:endParaRPr lang="en-US" altLang="zh-CN" dirty="0" smtClean="0"/>
          </a:p>
          <a:p>
            <a:r>
              <a:rPr lang="zh-CN" altLang="en-US" dirty="0"/>
              <a:t>例子</a:t>
            </a:r>
            <a:r>
              <a:rPr lang="zh-CN" altLang="en-US" dirty="0" smtClean="0"/>
              <a:t>：在</a:t>
            </a:r>
            <a:r>
              <a:rPr lang="en-US" altLang="zh-CN" dirty="0" smtClean="0"/>
              <a:t>shell</a:t>
            </a:r>
            <a:r>
              <a:rPr lang="zh-CN" altLang="en-US" dirty="0" smtClean="0"/>
              <a:t>中执行</a:t>
            </a:r>
            <a:r>
              <a:rPr lang="en-US" altLang="zh-CN" dirty="0" smtClean="0"/>
              <a:t>cat file</a:t>
            </a:r>
            <a:r>
              <a:rPr lang="zh-CN" altLang="en-US" dirty="0" smtClean="0"/>
              <a:t>命令</a:t>
            </a:r>
            <a:endParaRPr lang="en-US" altLang="zh-CN" dirty="0" smtClean="0"/>
          </a:p>
          <a:p>
            <a:pPr lvl="1"/>
            <a:r>
              <a:rPr lang="en-US" altLang="zh-CN" dirty="0" smtClean="0"/>
              <a:t>shell</a:t>
            </a:r>
            <a:r>
              <a:rPr lang="zh-CN" altLang="en-US" dirty="0" smtClean="0"/>
              <a:t>进程</a:t>
            </a:r>
            <a:r>
              <a:rPr lang="en-US" altLang="zh-CN" dirty="0" smtClean="0"/>
              <a:t>fork</a:t>
            </a:r>
            <a:r>
              <a:rPr lang="zh-CN" altLang="en-US" dirty="0" smtClean="0"/>
              <a:t>自己的副本，生成新的</a:t>
            </a:r>
            <a:r>
              <a:rPr lang="en-US" altLang="zh-CN" dirty="0" smtClean="0"/>
              <a:t>shell</a:t>
            </a:r>
            <a:r>
              <a:rPr lang="zh-CN" altLang="en-US" dirty="0" smtClean="0"/>
              <a:t>进程</a:t>
            </a:r>
            <a:endParaRPr lang="en-US" altLang="zh-CN" dirty="0" smtClean="0"/>
          </a:p>
          <a:p>
            <a:pPr lvl="1"/>
            <a:r>
              <a:rPr lang="zh-CN" altLang="en-US" dirty="0" smtClean="0"/>
              <a:t>新的</a:t>
            </a:r>
            <a:r>
              <a:rPr lang="en-US" altLang="zh-CN" dirty="0" smtClean="0"/>
              <a:t>shell</a:t>
            </a:r>
            <a:r>
              <a:rPr lang="zh-CN" altLang="en-US" dirty="0" smtClean="0"/>
              <a:t>进程用</a:t>
            </a:r>
            <a:r>
              <a:rPr lang="en-US" altLang="zh-CN" dirty="0" smtClean="0"/>
              <a:t>cat</a:t>
            </a:r>
            <a:r>
              <a:rPr lang="zh-CN" altLang="en-US" dirty="0" smtClean="0"/>
              <a:t>的可执行映像覆盖自己，运行</a:t>
            </a:r>
            <a:r>
              <a:rPr lang="en-US" altLang="zh-CN" dirty="0" smtClean="0"/>
              <a:t>cat</a:t>
            </a:r>
            <a:r>
              <a:rPr lang="zh-CN" altLang="en-US" dirty="0" smtClean="0"/>
              <a:t>命令</a:t>
            </a:r>
            <a:endParaRPr lang="en-US" altLang="zh-CN" dirty="0" smtClean="0"/>
          </a:p>
          <a:p>
            <a:pPr lvl="1"/>
            <a:r>
              <a:rPr lang="zh-CN" altLang="en-US" dirty="0" smtClean="0"/>
              <a:t>原</a:t>
            </a:r>
            <a:r>
              <a:rPr lang="en-US" altLang="zh-CN" dirty="0" smtClean="0"/>
              <a:t>shell</a:t>
            </a:r>
            <a:r>
              <a:rPr lang="zh-CN" altLang="en-US" dirty="0" smtClean="0"/>
              <a:t>进程等待</a:t>
            </a:r>
            <a:r>
              <a:rPr lang="en-US" altLang="zh-CN" dirty="0" smtClean="0"/>
              <a:t>cat</a:t>
            </a:r>
            <a:r>
              <a:rPr lang="zh-CN" altLang="en-US" dirty="0" smtClean="0"/>
              <a:t>终止，然后获取子进程的退出状态</a:t>
            </a:r>
            <a:endParaRPr lang="zh-CN" altLang="en-US" dirty="0"/>
          </a:p>
        </p:txBody>
      </p:sp>
      <p:sp>
        <p:nvSpPr>
          <p:cNvPr id="4" name="灯片编号占位符 3"/>
          <p:cNvSpPr>
            <a:spLocks noGrp="1"/>
          </p:cNvSpPr>
          <p:nvPr>
            <p:ph type="sldNum" sz="quarter" idx="12"/>
          </p:nvPr>
        </p:nvSpPr>
        <p:spPr/>
        <p:txBody>
          <a:bodyPr/>
          <a:lstStyle/>
          <a:p>
            <a:fld id="{6D22F896-40B5-4ADD-8801-0D06FADFA095}" type="slidenum">
              <a:rPr lang="en-US" smtClean="0"/>
              <a:t>12</a:t>
            </a:fld>
            <a:endParaRPr lang="en-US" dirty="0"/>
          </a:p>
        </p:txBody>
      </p:sp>
    </p:spTree>
    <p:extLst>
      <p:ext uri="{BB962C8B-B14F-4D97-AF65-F5344CB8AC3E}">
        <p14:creationId xmlns:p14="http://schemas.microsoft.com/office/powerpoint/2010/main" val="30452825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子进程继承的属性</a:t>
            </a:r>
            <a:endParaRPr lang="zh-CN" altLang="en-US" dirty="0"/>
          </a:p>
        </p:txBody>
      </p:sp>
      <p:sp>
        <p:nvSpPr>
          <p:cNvPr id="3" name="内容占位符 2"/>
          <p:cNvSpPr>
            <a:spLocks noGrp="1"/>
          </p:cNvSpPr>
          <p:nvPr>
            <p:ph idx="1"/>
          </p:nvPr>
        </p:nvSpPr>
        <p:spPr/>
        <p:txBody>
          <a:bodyPr/>
          <a:lstStyle/>
          <a:p>
            <a:r>
              <a:rPr lang="en-US" altLang="zh-CN" dirty="0" smtClean="0"/>
              <a:t>fork</a:t>
            </a:r>
            <a:r>
              <a:rPr lang="zh-CN" altLang="en-US" dirty="0" smtClean="0"/>
              <a:t>创建进程时，子进程会继承父进程的大部分属性</a:t>
            </a:r>
            <a:endParaRPr lang="en-US" altLang="zh-CN" dirty="0" smtClean="0"/>
          </a:p>
          <a:p>
            <a:pPr lvl="1"/>
            <a:r>
              <a:rPr lang="zh-CN" altLang="en-US" dirty="0" smtClean="0"/>
              <a:t>创建进程的用户</a:t>
            </a:r>
            <a:r>
              <a:rPr lang="en-US" altLang="zh-CN" dirty="0" smtClean="0"/>
              <a:t>UID</a:t>
            </a:r>
            <a:r>
              <a:rPr lang="zh-CN" altLang="en-US" dirty="0" smtClean="0"/>
              <a:t>和组</a:t>
            </a:r>
            <a:r>
              <a:rPr lang="en-US" altLang="zh-CN" dirty="0" smtClean="0"/>
              <a:t>GID</a:t>
            </a:r>
          </a:p>
          <a:p>
            <a:pPr lvl="1"/>
            <a:r>
              <a:rPr lang="zh-CN" altLang="en-US" dirty="0" smtClean="0"/>
              <a:t>运行该进程的当前目录</a:t>
            </a:r>
            <a:endParaRPr lang="en-US" altLang="zh-CN" dirty="0" smtClean="0"/>
          </a:p>
          <a:p>
            <a:pPr lvl="1"/>
            <a:r>
              <a:rPr lang="zh-CN" altLang="en-US" dirty="0"/>
              <a:t>父</a:t>
            </a:r>
            <a:r>
              <a:rPr lang="zh-CN" altLang="en-US" dirty="0" smtClean="0"/>
              <a:t>进程中打开的所有文件描述符</a:t>
            </a:r>
            <a:endParaRPr lang="en-US" altLang="zh-CN" dirty="0" smtClean="0"/>
          </a:p>
          <a:p>
            <a:pPr lvl="1"/>
            <a:r>
              <a:rPr lang="zh-CN" altLang="en-US" dirty="0" smtClean="0"/>
              <a:t>环境变量值</a:t>
            </a:r>
            <a:endParaRPr lang="en-US" altLang="zh-CN" dirty="0" smtClean="0"/>
          </a:p>
          <a:p>
            <a:r>
              <a:rPr lang="zh-CN" altLang="en-US" dirty="0" smtClean="0"/>
              <a:t>继承的这些属性是由子进程维护的副本，不影响父进程</a:t>
            </a:r>
            <a:endParaRPr lang="en-US" altLang="zh-CN" dirty="0" smtClean="0"/>
          </a:p>
          <a:p>
            <a:r>
              <a:rPr lang="zh-CN" altLang="en-US" dirty="0" smtClean="0"/>
              <a:t>用户定义的变量不会由子进程继承</a:t>
            </a:r>
            <a:endParaRPr lang="en-US" altLang="zh-CN" dirty="0" smtClean="0"/>
          </a:p>
          <a:p>
            <a:pPr lvl="1"/>
            <a:r>
              <a:rPr lang="zh-CN" altLang="en-US" dirty="0" smtClean="0"/>
              <a:t>可使用</a:t>
            </a:r>
            <a:r>
              <a:rPr lang="en-US" altLang="zh-CN" dirty="0" smtClean="0"/>
              <a:t>export</a:t>
            </a:r>
            <a:r>
              <a:rPr lang="zh-CN" altLang="en-US" dirty="0" smtClean="0"/>
              <a:t>命令将变量导出至所有该进程创建的子进程中</a:t>
            </a:r>
            <a:endParaRPr lang="en-US" altLang="zh-CN" dirty="0" smtClean="0"/>
          </a:p>
          <a:p>
            <a:pPr lvl="1"/>
            <a:r>
              <a:rPr lang="zh-CN" altLang="en-US" dirty="0"/>
              <a:t>子</a:t>
            </a:r>
            <a:r>
              <a:rPr lang="zh-CN" altLang="en-US" dirty="0" smtClean="0"/>
              <a:t>进程对变量的修改在父进程中不可见</a:t>
            </a:r>
            <a:endParaRPr lang="en-US" altLang="zh-CN" dirty="0" smtClean="0"/>
          </a:p>
        </p:txBody>
      </p:sp>
      <p:sp>
        <p:nvSpPr>
          <p:cNvPr id="4" name="灯片编号占位符 3"/>
          <p:cNvSpPr>
            <a:spLocks noGrp="1"/>
          </p:cNvSpPr>
          <p:nvPr>
            <p:ph type="sldNum" sz="quarter" idx="12"/>
          </p:nvPr>
        </p:nvSpPr>
        <p:spPr/>
        <p:txBody>
          <a:bodyPr/>
          <a:lstStyle/>
          <a:p>
            <a:fld id="{6D22F896-40B5-4ADD-8801-0D06FADFA095}" type="slidenum">
              <a:rPr lang="en-US" smtClean="0"/>
              <a:t>13</a:t>
            </a:fld>
            <a:endParaRPr lang="en-US" dirty="0"/>
          </a:p>
        </p:txBody>
      </p:sp>
    </p:spTree>
    <p:extLst>
      <p:ext uri="{BB962C8B-B14F-4D97-AF65-F5344CB8AC3E}">
        <p14:creationId xmlns:p14="http://schemas.microsoft.com/office/powerpoint/2010/main" val="36499078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fork</a:t>
            </a:r>
            <a:endParaRPr lang="en-US" dirty="0"/>
          </a:p>
        </p:txBody>
      </p:sp>
      <p:sp>
        <p:nvSpPr>
          <p:cNvPr id="3" name="内容占位符 2"/>
          <p:cNvSpPr>
            <a:spLocks noGrp="1"/>
          </p:cNvSpPr>
          <p:nvPr>
            <p:ph idx="1"/>
          </p:nvPr>
        </p:nvSpPr>
        <p:spPr/>
        <p:txBody>
          <a:bodyPr>
            <a:normAutofit lnSpcReduction="10000"/>
          </a:bodyPr>
          <a:lstStyle/>
          <a:p>
            <a:r>
              <a:rPr lang="zh-CN" altLang="en-US" dirty="0" smtClean="0"/>
              <a:t>功能：复制当前进程以创建新进程</a:t>
            </a:r>
            <a:endParaRPr lang="en-US" altLang="zh-CN" dirty="0" smtClean="0"/>
          </a:p>
          <a:p>
            <a:r>
              <a:rPr lang="zh-CN" altLang="en-US" dirty="0" smtClean="0"/>
              <a:t>声明：</a:t>
            </a:r>
            <a:r>
              <a:rPr lang="en-US" altLang="zh-CN" dirty="0" err="1" smtClean="0"/>
              <a:t>pid_t</a:t>
            </a:r>
            <a:r>
              <a:rPr lang="en-US" altLang="zh-CN" dirty="0" smtClean="0"/>
              <a:t> fork(void);</a:t>
            </a:r>
          </a:p>
          <a:p>
            <a:r>
              <a:rPr lang="zh-CN" altLang="en-US" dirty="0" smtClean="0"/>
              <a:t>参数：无</a:t>
            </a:r>
            <a:endParaRPr lang="en-US" altLang="zh-CN" dirty="0" smtClean="0"/>
          </a:p>
          <a:p>
            <a:r>
              <a:rPr lang="zh-CN" altLang="en-US" dirty="0"/>
              <a:t>返回</a:t>
            </a:r>
            <a:r>
              <a:rPr lang="zh-CN" altLang="en-US" dirty="0" smtClean="0"/>
              <a:t>值：创建的子进程的</a:t>
            </a:r>
            <a:r>
              <a:rPr lang="en-US" altLang="zh-CN" dirty="0" smtClean="0"/>
              <a:t>PID</a:t>
            </a:r>
          </a:p>
          <a:p>
            <a:r>
              <a:rPr lang="zh-CN" altLang="en-US" dirty="0" smtClean="0"/>
              <a:t>复制当前进程信息，生成子进程</a:t>
            </a:r>
            <a:endParaRPr lang="en-US" altLang="zh-CN" dirty="0" smtClean="0"/>
          </a:p>
          <a:p>
            <a:r>
              <a:rPr lang="en-US" altLang="zh-CN" dirty="0" smtClean="0"/>
              <a:t>fork</a:t>
            </a:r>
            <a:r>
              <a:rPr lang="zh-CN" altLang="en-US" dirty="0" smtClean="0"/>
              <a:t>在父进程和子进程中都有返回值</a:t>
            </a:r>
            <a:endParaRPr lang="en-US" altLang="zh-CN" dirty="0" smtClean="0"/>
          </a:p>
          <a:p>
            <a:pPr lvl="1"/>
            <a:r>
              <a:rPr lang="zh-CN" altLang="en-US" dirty="0"/>
              <a:t>父</a:t>
            </a:r>
            <a:r>
              <a:rPr lang="zh-CN" altLang="en-US" dirty="0" smtClean="0"/>
              <a:t>进程中：子进程的</a:t>
            </a:r>
            <a:r>
              <a:rPr lang="en-US" altLang="zh-CN" dirty="0" smtClean="0"/>
              <a:t>PID</a:t>
            </a:r>
          </a:p>
          <a:p>
            <a:pPr lvl="1"/>
            <a:r>
              <a:rPr lang="zh-CN" altLang="en-US" dirty="0" smtClean="0"/>
              <a:t>子进程中：</a:t>
            </a:r>
            <a:r>
              <a:rPr lang="en-US" altLang="zh-CN" dirty="0" smtClean="0"/>
              <a:t>0</a:t>
            </a:r>
          </a:p>
          <a:p>
            <a:r>
              <a:rPr lang="zh-CN" altLang="en-US" dirty="0" smtClean="0"/>
              <a:t>在</a:t>
            </a:r>
            <a:r>
              <a:rPr lang="en-US" altLang="zh-CN" dirty="0"/>
              <a:t>f</a:t>
            </a:r>
            <a:r>
              <a:rPr lang="en-US" altLang="zh-CN" dirty="0" smtClean="0"/>
              <a:t>ork</a:t>
            </a:r>
            <a:r>
              <a:rPr lang="zh-CN" altLang="en-US" dirty="0" smtClean="0"/>
              <a:t>返回后，两个进程都在</a:t>
            </a:r>
            <a:r>
              <a:rPr lang="en-US" altLang="zh-CN" dirty="0" smtClean="0"/>
              <a:t>fork</a:t>
            </a:r>
            <a:r>
              <a:rPr lang="zh-CN" altLang="en-US" dirty="0" smtClean="0"/>
              <a:t>语句之后继续执行</a:t>
            </a:r>
            <a:endParaRPr lang="en-US" altLang="zh-CN" dirty="0" smtClean="0"/>
          </a:p>
          <a:p>
            <a:r>
              <a:rPr lang="zh-CN" altLang="en-US" dirty="0" smtClean="0"/>
              <a:t>示例：</a:t>
            </a:r>
            <a:r>
              <a:rPr lang="en-US" altLang="zh-CN" dirty="0" err="1" smtClean="0"/>
              <a:t>fork_exp.c</a:t>
            </a:r>
            <a:endParaRPr lang="en-US" altLang="zh-CN" dirty="0" smtClean="0"/>
          </a:p>
          <a:p>
            <a:endParaRPr lang="en-US" dirty="0"/>
          </a:p>
        </p:txBody>
      </p:sp>
      <p:sp>
        <p:nvSpPr>
          <p:cNvPr id="4" name="灯片编号占位符 3"/>
          <p:cNvSpPr>
            <a:spLocks noGrp="1"/>
          </p:cNvSpPr>
          <p:nvPr>
            <p:ph type="sldNum" sz="quarter" idx="12"/>
          </p:nvPr>
        </p:nvSpPr>
        <p:spPr/>
        <p:txBody>
          <a:bodyPr/>
          <a:lstStyle/>
          <a:p>
            <a:fld id="{6D22F896-40B5-4ADD-8801-0D06FADFA095}" type="slidenum">
              <a:rPr lang="en-US" smtClean="0"/>
              <a:t>14</a:t>
            </a:fld>
            <a:endParaRPr lang="en-US" dirty="0"/>
          </a:p>
        </p:txBody>
      </p:sp>
    </p:spTree>
    <p:extLst>
      <p:ext uri="{BB962C8B-B14F-4D97-AF65-F5344CB8AC3E}">
        <p14:creationId xmlns:p14="http://schemas.microsoft.com/office/powerpoint/2010/main" val="32873921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exec</a:t>
            </a:r>
            <a:r>
              <a:rPr lang="zh-CN" altLang="en-US" dirty="0" smtClean="0"/>
              <a:t>函数族</a:t>
            </a:r>
            <a:endParaRPr lang="en-US" dirty="0"/>
          </a:p>
        </p:txBody>
      </p:sp>
      <p:sp>
        <p:nvSpPr>
          <p:cNvPr id="3" name="内容占位符 2"/>
          <p:cNvSpPr>
            <a:spLocks noGrp="1"/>
          </p:cNvSpPr>
          <p:nvPr>
            <p:ph idx="1"/>
          </p:nvPr>
        </p:nvSpPr>
        <p:spPr/>
        <p:txBody>
          <a:bodyPr>
            <a:normAutofit fontScale="92500" lnSpcReduction="10000"/>
          </a:bodyPr>
          <a:lstStyle/>
          <a:p>
            <a:r>
              <a:rPr lang="zh-CN" altLang="en-US" dirty="0" smtClean="0"/>
              <a:t>运行程序，用新程序的地址空间覆盖进程地址空间</a:t>
            </a:r>
            <a:endParaRPr lang="en-US" altLang="zh-CN" dirty="0" smtClean="0"/>
          </a:p>
          <a:p>
            <a:r>
              <a:rPr lang="zh-CN" altLang="en-US" dirty="0"/>
              <a:t>库</a:t>
            </a:r>
            <a:r>
              <a:rPr lang="zh-CN" altLang="en-US" dirty="0" smtClean="0"/>
              <a:t>函数</a:t>
            </a:r>
            <a:r>
              <a:rPr lang="en-US" altLang="zh-CN" dirty="0" err="1" smtClean="0"/>
              <a:t>execl</a:t>
            </a:r>
            <a:r>
              <a:rPr lang="zh-CN" altLang="en-US" dirty="0" smtClean="0"/>
              <a:t>、</a:t>
            </a:r>
            <a:r>
              <a:rPr lang="en-US" altLang="zh-CN" dirty="0" err="1" smtClean="0"/>
              <a:t>execv</a:t>
            </a:r>
            <a:r>
              <a:rPr lang="zh-CN" altLang="en-US" dirty="0" smtClean="0"/>
              <a:t>、</a:t>
            </a:r>
            <a:r>
              <a:rPr lang="en-US" altLang="zh-CN" dirty="0" err="1" smtClean="0"/>
              <a:t>execlp</a:t>
            </a:r>
            <a:r>
              <a:rPr lang="zh-CN" altLang="en-US" dirty="0" smtClean="0"/>
              <a:t>、</a:t>
            </a:r>
            <a:r>
              <a:rPr lang="en-US" altLang="zh-CN" dirty="0" err="1" smtClean="0"/>
              <a:t>execvp</a:t>
            </a:r>
            <a:endParaRPr lang="en-US" altLang="zh-CN" dirty="0" smtClean="0"/>
          </a:p>
          <a:p>
            <a:pPr lvl="1"/>
            <a:r>
              <a:rPr lang="en-US" altLang="zh-CN" dirty="0" err="1" smtClean="0"/>
              <a:t>int</a:t>
            </a:r>
            <a:r>
              <a:rPr lang="en-US" altLang="zh-CN" dirty="0" smtClean="0"/>
              <a:t> </a:t>
            </a:r>
            <a:r>
              <a:rPr lang="en-US" altLang="zh-CN" dirty="0" err="1" smtClean="0"/>
              <a:t>execl</a:t>
            </a:r>
            <a:r>
              <a:rPr lang="en-US" altLang="zh-CN" dirty="0" smtClean="0"/>
              <a:t>(</a:t>
            </a:r>
            <a:r>
              <a:rPr lang="en-US" altLang="zh-CN" dirty="0" err="1" smtClean="0"/>
              <a:t>const</a:t>
            </a:r>
            <a:r>
              <a:rPr lang="en-US" altLang="zh-CN" dirty="0" smtClean="0"/>
              <a:t> char *path, </a:t>
            </a:r>
            <a:r>
              <a:rPr lang="en-US" altLang="zh-CN" dirty="0" err="1" smtClean="0"/>
              <a:t>const</a:t>
            </a:r>
            <a:r>
              <a:rPr lang="en-US" altLang="zh-CN" dirty="0" smtClean="0"/>
              <a:t> char *arg0,…, NULL);</a:t>
            </a:r>
          </a:p>
          <a:p>
            <a:pPr lvl="1"/>
            <a:r>
              <a:rPr lang="en-US" dirty="0" err="1" smtClean="0"/>
              <a:t>int</a:t>
            </a:r>
            <a:r>
              <a:rPr lang="en-US" dirty="0" smtClean="0"/>
              <a:t> </a:t>
            </a:r>
            <a:r>
              <a:rPr lang="en-US" dirty="0" err="1" smtClean="0"/>
              <a:t>execv</a:t>
            </a:r>
            <a:r>
              <a:rPr lang="en-US" dirty="0" smtClean="0"/>
              <a:t>(</a:t>
            </a:r>
            <a:r>
              <a:rPr lang="en-US" dirty="0" err="1" smtClean="0"/>
              <a:t>const</a:t>
            </a:r>
            <a:r>
              <a:rPr lang="en-US" dirty="0" smtClean="0"/>
              <a:t> char *path, char *</a:t>
            </a:r>
            <a:r>
              <a:rPr lang="en-US" dirty="0" err="1" smtClean="0"/>
              <a:t>const</a:t>
            </a:r>
            <a:r>
              <a:rPr lang="en-US" dirty="0" smtClean="0"/>
              <a:t> </a:t>
            </a:r>
            <a:r>
              <a:rPr lang="en-US" dirty="0" err="1" smtClean="0"/>
              <a:t>argv</a:t>
            </a:r>
            <a:r>
              <a:rPr lang="en-US" dirty="0" smtClean="0"/>
              <a:t>[ ]);</a:t>
            </a:r>
          </a:p>
          <a:p>
            <a:pPr lvl="1"/>
            <a:r>
              <a:rPr lang="en-US" altLang="zh-CN" dirty="0" smtClean="0"/>
              <a:t>path</a:t>
            </a:r>
            <a:r>
              <a:rPr lang="zh-CN" altLang="en-US" dirty="0" smtClean="0"/>
              <a:t>参数给出程序的绝对或相对路径</a:t>
            </a:r>
            <a:endParaRPr lang="en-US" altLang="zh-CN" dirty="0" smtClean="0"/>
          </a:p>
          <a:p>
            <a:pPr lvl="1"/>
            <a:r>
              <a:rPr lang="zh-CN" altLang="en-US" dirty="0" smtClean="0"/>
              <a:t>参数列表</a:t>
            </a:r>
            <a:r>
              <a:rPr lang="en-US" altLang="zh-CN" dirty="0" smtClean="0"/>
              <a:t>arg0,…</a:t>
            </a:r>
            <a:r>
              <a:rPr lang="zh-CN" altLang="en-US" dirty="0" smtClean="0"/>
              <a:t>表示命令行中的每一个单词，最后以</a:t>
            </a:r>
            <a:r>
              <a:rPr lang="en-US" altLang="zh-CN" dirty="0" smtClean="0"/>
              <a:t>NULL</a:t>
            </a:r>
            <a:r>
              <a:rPr lang="zh-CN" altLang="en-US" dirty="0" smtClean="0"/>
              <a:t>结束</a:t>
            </a:r>
            <a:endParaRPr lang="en-US" altLang="zh-CN" dirty="0" smtClean="0"/>
          </a:p>
          <a:p>
            <a:pPr lvl="1"/>
            <a:r>
              <a:rPr lang="en-US" altLang="zh-CN" dirty="0" err="1" smtClean="0"/>
              <a:t>int</a:t>
            </a:r>
            <a:r>
              <a:rPr lang="en-US" altLang="zh-CN" dirty="0" smtClean="0"/>
              <a:t> </a:t>
            </a:r>
            <a:r>
              <a:rPr lang="en-US" altLang="zh-CN" dirty="0" err="1" smtClean="0"/>
              <a:t>execlp</a:t>
            </a:r>
            <a:r>
              <a:rPr lang="en-US" altLang="zh-CN" dirty="0" smtClean="0"/>
              <a:t>(</a:t>
            </a:r>
            <a:r>
              <a:rPr lang="en-US" altLang="zh-CN" dirty="0" err="1" smtClean="0"/>
              <a:t>const</a:t>
            </a:r>
            <a:r>
              <a:rPr lang="en-US" altLang="zh-CN" dirty="0" smtClean="0"/>
              <a:t> </a:t>
            </a:r>
            <a:r>
              <a:rPr lang="en-US" altLang="zh-CN" dirty="0"/>
              <a:t>char </a:t>
            </a:r>
            <a:r>
              <a:rPr lang="en-US" altLang="zh-CN" dirty="0" smtClean="0"/>
              <a:t>*file, </a:t>
            </a:r>
            <a:r>
              <a:rPr lang="en-US" altLang="zh-CN" dirty="0" err="1"/>
              <a:t>const</a:t>
            </a:r>
            <a:r>
              <a:rPr lang="en-US" altLang="zh-CN" dirty="0"/>
              <a:t> char *arg0,…, NULL</a:t>
            </a:r>
            <a:r>
              <a:rPr lang="en-US" altLang="zh-CN" dirty="0" smtClean="0"/>
              <a:t>);</a:t>
            </a:r>
          </a:p>
          <a:p>
            <a:pPr lvl="1"/>
            <a:r>
              <a:rPr lang="en-US" altLang="zh-CN" dirty="0" err="1"/>
              <a:t>int</a:t>
            </a:r>
            <a:r>
              <a:rPr lang="en-US" altLang="zh-CN" dirty="0"/>
              <a:t> </a:t>
            </a:r>
            <a:r>
              <a:rPr lang="en-US" altLang="zh-CN" dirty="0" err="1" smtClean="0"/>
              <a:t>execvp</a:t>
            </a:r>
            <a:r>
              <a:rPr lang="en-US" altLang="zh-CN" dirty="0" smtClean="0"/>
              <a:t>(</a:t>
            </a:r>
            <a:r>
              <a:rPr lang="en-US" altLang="zh-CN" dirty="0" err="1" smtClean="0"/>
              <a:t>const</a:t>
            </a:r>
            <a:r>
              <a:rPr lang="en-US" altLang="zh-CN" dirty="0" smtClean="0"/>
              <a:t> </a:t>
            </a:r>
            <a:r>
              <a:rPr lang="en-US" altLang="zh-CN" dirty="0"/>
              <a:t>char </a:t>
            </a:r>
            <a:r>
              <a:rPr lang="en-US" altLang="zh-CN" dirty="0" smtClean="0"/>
              <a:t>*file, </a:t>
            </a:r>
            <a:r>
              <a:rPr lang="en-US" altLang="zh-CN" dirty="0"/>
              <a:t>char *</a:t>
            </a:r>
            <a:r>
              <a:rPr lang="en-US" altLang="zh-CN" dirty="0" err="1"/>
              <a:t>const</a:t>
            </a:r>
            <a:r>
              <a:rPr lang="en-US" altLang="zh-CN" dirty="0"/>
              <a:t> </a:t>
            </a:r>
            <a:r>
              <a:rPr lang="en-US" altLang="zh-CN" dirty="0" err="1"/>
              <a:t>argv</a:t>
            </a:r>
            <a:r>
              <a:rPr lang="en-US" altLang="zh-CN" dirty="0"/>
              <a:t>[ ]);</a:t>
            </a:r>
          </a:p>
          <a:p>
            <a:pPr lvl="1"/>
            <a:r>
              <a:rPr lang="en-US" altLang="zh-CN" dirty="0" smtClean="0"/>
              <a:t>file</a:t>
            </a:r>
            <a:r>
              <a:rPr lang="zh-CN" altLang="en-US" dirty="0" smtClean="0"/>
              <a:t>参数给出程序文件名称，在环境变量</a:t>
            </a:r>
            <a:r>
              <a:rPr lang="en-US" altLang="zh-CN" dirty="0" smtClean="0"/>
              <a:t>PATH</a:t>
            </a:r>
            <a:r>
              <a:rPr lang="zh-CN" altLang="en-US" dirty="0" smtClean="0"/>
              <a:t>指定的路径中寻找</a:t>
            </a:r>
            <a:endParaRPr lang="en-US" altLang="zh-CN" dirty="0" smtClean="0"/>
          </a:p>
          <a:p>
            <a:r>
              <a:rPr lang="zh-CN" altLang="en-US" dirty="0"/>
              <a:t>一</a:t>
            </a:r>
            <a:r>
              <a:rPr lang="zh-CN" altLang="en-US" dirty="0" smtClean="0"/>
              <a:t>个成功的</a:t>
            </a:r>
            <a:r>
              <a:rPr lang="en-US" altLang="zh-CN" dirty="0" smtClean="0"/>
              <a:t>exec</a:t>
            </a:r>
            <a:r>
              <a:rPr lang="zh-CN" altLang="en-US" dirty="0" smtClean="0"/>
              <a:t>函数族中的库函数的执行不会返回</a:t>
            </a:r>
            <a:endParaRPr lang="en-US" altLang="zh-CN" dirty="0" smtClean="0"/>
          </a:p>
          <a:p>
            <a:r>
              <a:rPr lang="zh-CN" altLang="en-US" dirty="0" smtClean="0"/>
              <a:t>示例：</a:t>
            </a:r>
            <a:r>
              <a:rPr lang="en-US" altLang="zh-CN" dirty="0" err="1" smtClean="0"/>
              <a:t>execl_exp.c</a:t>
            </a:r>
            <a:r>
              <a:rPr lang="en-US" altLang="zh-CN" dirty="0" smtClean="0"/>
              <a:t>  </a:t>
            </a:r>
            <a:r>
              <a:rPr lang="en-US" altLang="zh-CN" dirty="0" err="1" smtClean="0"/>
              <a:t>execv_exp.c</a:t>
            </a:r>
            <a:endParaRPr lang="en-US" dirty="0" smtClean="0"/>
          </a:p>
          <a:p>
            <a:endParaRPr lang="en-US" dirty="0"/>
          </a:p>
        </p:txBody>
      </p:sp>
      <p:sp>
        <p:nvSpPr>
          <p:cNvPr id="4" name="灯片编号占位符 3"/>
          <p:cNvSpPr>
            <a:spLocks noGrp="1"/>
          </p:cNvSpPr>
          <p:nvPr>
            <p:ph type="sldNum" sz="quarter" idx="12"/>
          </p:nvPr>
        </p:nvSpPr>
        <p:spPr/>
        <p:txBody>
          <a:bodyPr/>
          <a:lstStyle/>
          <a:p>
            <a:fld id="{6D22F896-40B5-4ADD-8801-0D06FADFA095}" type="slidenum">
              <a:rPr lang="en-US" smtClean="0"/>
              <a:t>15</a:t>
            </a:fld>
            <a:endParaRPr lang="en-US" dirty="0"/>
          </a:p>
        </p:txBody>
      </p:sp>
    </p:spTree>
    <p:extLst>
      <p:ext uri="{BB962C8B-B14F-4D97-AF65-F5344CB8AC3E}">
        <p14:creationId xmlns:p14="http://schemas.microsoft.com/office/powerpoint/2010/main" val="13626577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僵尸进程</a:t>
            </a:r>
            <a:endParaRPr lang="zh-CN" altLang="en-US" dirty="0"/>
          </a:p>
        </p:txBody>
      </p:sp>
      <p:sp>
        <p:nvSpPr>
          <p:cNvPr id="3" name="内容占位符 2"/>
          <p:cNvSpPr>
            <a:spLocks noGrp="1"/>
          </p:cNvSpPr>
          <p:nvPr>
            <p:ph idx="1"/>
          </p:nvPr>
        </p:nvSpPr>
        <p:spPr/>
        <p:txBody>
          <a:bodyPr/>
          <a:lstStyle/>
          <a:p>
            <a:r>
              <a:rPr lang="zh-CN" altLang="en-US" dirty="0" smtClean="0"/>
              <a:t>子进程终止，但父进程还没有接收其退出状态时，该子进程处于僵尸状态</a:t>
            </a:r>
            <a:endParaRPr lang="en-US" altLang="zh-CN" dirty="0" smtClean="0"/>
          </a:p>
          <a:p>
            <a:r>
              <a:rPr lang="zh-CN" altLang="en-US" dirty="0" smtClean="0"/>
              <a:t>示例：</a:t>
            </a:r>
            <a:r>
              <a:rPr lang="en-US" altLang="zh-CN" dirty="0" err="1" smtClean="0"/>
              <a:t>zombie.c</a:t>
            </a:r>
            <a:endParaRPr lang="en-US" altLang="zh-CN" dirty="0" smtClean="0"/>
          </a:p>
          <a:p>
            <a:r>
              <a:rPr lang="zh-CN" altLang="en-US" dirty="0" smtClean="0"/>
              <a:t>僵尸形成的机制：</a:t>
            </a:r>
            <a:endParaRPr lang="en-US" altLang="zh-CN" dirty="0" smtClean="0"/>
          </a:p>
          <a:p>
            <a:pPr lvl="1"/>
            <a:r>
              <a:rPr lang="zh-CN" altLang="en-US" dirty="0"/>
              <a:t>每一</a:t>
            </a:r>
            <a:r>
              <a:rPr lang="zh-CN" altLang="en-US" dirty="0" smtClean="0"/>
              <a:t>个进程退出时，内核释放其占用的资源，但是仍然保留其进程号和退出状态</a:t>
            </a:r>
            <a:endParaRPr lang="en-US" altLang="zh-CN" dirty="0" smtClean="0"/>
          </a:p>
          <a:p>
            <a:pPr lvl="1"/>
            <a:r>
              <a:rPr lang="zh-CN" altLang="en-US" dirty="0" smtClean="0"/>
              <a:t>父进程回收子进程的退出状态，在此之前子进程处于僵尸状态</a:t>
            </a:r>
            <a:endParaRPr lang="en-US" altLang="zh-CN" dirty="0" smtClean="0"/>
          </a:p>
          <a:p>
            <a:pPr lvl="1"/>
            <a:r>
              <a:rPr lang="zh-CN" altLang="en-US" dirty="0"/>
              <a:t>若父进程退出，</a:t>
            </a:r>
            <a:r>
              <a:rPr lang="en-US" altLang="zh-CN" dirty="0" err="1"/>
              <a:t>init</a:t>
            </a:r>
            <a:r>
              <a:rPr lang="zh-CN" altLang="en-US" dirty="0"/>
              <a:t>进程会接管其所有子进程，回收他们的退出状态</a:t>
            </a:r>
            <a:endParaRPr lang="en-US" altLang="zh-CN" dirty="0"/>
          </a:p>
          <a:p>
            <a:pPr lvl="1"/>
            <a:r>
              <a:rPr lang="zh-CN" altLang="en-US" dirty="0" smtClean="0"/>
              <a:t>若父进程未退出但没有回收子进程状态，则僵尸进程一直存在</a:t>
            </a:r>
            <a:endParaRPr lang="en-US" altLang="zh-CN" dirty="0" smtClean="0"/>
          </a:p>
          <a:p>
            <a:r>
              <a:rPr lang="zh-CN" altLang="en-US" dirty="0" smtClean="0"/>
              <a:t>僵尸进程的危害：会占用有限的进程号资源</a:t>
            </a:r>
            <a:endParaRPr lang="en-US" altLang="zh-CN" dirty="0" smtClean="0"/>
          </a:p>
          <a:p>
            <a:r>
              <a:rPr lang="zh-CN" altLang="en-US" dirty="0" smtClean="0"/>
              <a:t>避免僵尸进程：通过</a:t>
            </a:r>
            <a:r>
              <a:rPr lang="en-US" altLang="zh-CN" dirty="0" smtClean="0"/>
              <a:t>wait</a:t>
            </a:r>
            <a:r>
              <a:rPr lang="zh-CN" altLang="en-US" dirty="0" smtClean="0"/>
              <a:t>或</a:t>
            </a:r>
            <a:r>
              <a:rPr lang="en-US" altLang="zh-CN" dirty="0" err="1" smtClean="0"/>
              <a:t>waitpid</a:t>
            </a:r>
            <a:r>
              <a:rPr lang="zh-CN" altLang="en-US" dirty="0" smtClean="0"/>
              <a:t>函数</a:t>
            </a:r>
            <a:endParaRPr lang="zh-CN" altLang="en-US" dirty="0"/>
          </a:p>
        </p:txBody>
      </p:sp>
      <p:sp>
        <p:nvSpPr>
          <p:cNvPr id="4" name="灯片编号占位符 3"/>
          <p:cNvSpPr>
            <a:spLocks noGrp="1"/>
          </p:cNvSpPr>
          <p:nvPr>
            <p:ph type="sldNum" sz="quarter" idx="12"/>
          </p:nvPr>
        </p:nvSpPr>
        <p:spPr/>
        <p:txBody>
          <a:bodyPr/>
          <a:lstStyle/>
          <a:p>
            <a:fld id="{6D22F896-40B5-4ADD-8801-0D06FADFA095}" type="slidenum">
              <a:rPr lang="en-US" smtClean="0"/>
              <a:t>16</a:t>
            </a:fld>
            <a:endParaRPr lang="en-US" dirty="0"/>
          </a:p>
        </p:txBody>
      </p:sp>
    </p:spTree>
    <p:extLst>
      <p:ext uri="{BB962C8B-B14F-4D97-AF65-F5344CB8AC3E}">
        <p14:creationId xmlns:p14="http://schemas.microsoft.com/office/powerpoint/2010/main" val="25884378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wait</a:t>
            </a:r>
            <a:endParaRPr lang="en-US" dirty="0"/>
          </a:p>
        </p:txBody>
      </p:sp>
      <p:sp>
        <p:nvSpPr>
          <p:cNvPr id="3" name="内容占位符 2"/>
          <p:cNvSpPr>
            <a:spLocks noGrp="1"/>
          </p:cNvSpPr>
          <p:nvPr>
            <p:ph idx="1"/>
          </p:nvPr>
        </p:nvSpPr>
        <p:spPr/>
        <p:txBody>
          <a:bodyPr/>
          <a:lstStyle/>
          <a:p>
            <a:r>
              <a:rPr lang="zh-CN" altLang="en-US" dirty="0" smtClean="0"/>
              <a:t>等待子进程死亡，并收集子进程退出状态</a:t>
            </a:r>
            <a:endParaRPr lang="en-US" altLang="zh-CN" dirty="0" smtClean="0"/>
          </a:p>
          <a:p>
            <a:r>
              <a:rPr lang="zh-CN" altLang="en-US" dirty="0" smtClean="0"/>
              <a:t>声明：</a:t>
            </a:r>
            <a:r>
              <a:rPr lang="en-US" altLang="zh-CN" dirty="0" err="1" smtClean="0"/>
              <a:t>pid_t</a:t>
            </a:r>
            <a:r>
              <a:rPr lang="en-US" altLang="zh-CN" dirty="0" smtClean="0"/>
              <a:t> wait(</a:t>
            </a:r>
            <a:r>
              <a:rPr lang="en-US" altLang="zh-CN" dirty="0" err="1" smtClean="0"/>
              <a:t>int</a:t>
            </a:r>
            <a:r>
              <a:rPr lang="en-US" altLang="zh-CN" dirty="0" smtClean="0"/>
              <a:t> *stat)</a:t>
            </a:r>
          </a:p>
          <a:p>
            <a:r>
              <a:rPr lang="zh-CN" altLang="en-US" dirty="0" smtClean="0"/>
              <a:t>参数：保存子进程退出状态的变量地址</a:t>
            </a:r>
            <a:endParaRPr lang="en-US" altLang="zh-CN" dirty="0" smtClean="0"/>
          </a:p>
          <a:p>
            <a:r>
              <a:rPr lang="zh-CN" altLang="en-US" dirty="0"/>
              <a:t>返回</a:t>
            </a:r>
            <a:r>
              <a:rPr lang="zh-CN" altLang="en-US" dirty="0" smtClean="0"/>
              <a:t>值：死亡或挂起子进程的</a:t>
            </a:r>
            <a:r>
              <a:rPr lang="en-US" altLang="zh-CN" dirty="0" smtClean="0"/>
              <a:t>PID</a:t>
            </a:r>
          </a:p>
          <a:p>
            <a:r>
              <a:rPr lang="zh-CN" altLang="en-US" dirty="0" smtClean="0"/>
              <a:t>调用进程在执行</a:t>
            </a:r>
            <a:r>
              <a:rPr lang="en-US" altLang="zh-CN" dirty="0" smtClean="0"/>
              <a:t>wait</a:t>
            </a:r>
            <a:r>
              <a:rPr lang="zh-CN" altLang="en-US" dirty="0" smtClean="0"/>
              <a:t>时一直等待，直到其子进程终止</a:t>
            </a:r>
            <a:endParaRPr lang="en-US" altLang="zh-CN" dirty="0" smtClean="0"/>
          </a:p>
          <a:p>
            <a:r>
              <a:rPr lang="zh-CN" altLang="en-US" dirty="0" smtClean="0"/>
              <a:t>调用进程在</a:t>
            </a:r>
            <a:r>
              <a:rPr lang="en-US" altLang="zh-CN" dirty="0" smtClean="0"/>
              <a:t>wait</a:t>
            </a:r>
            <a:r>
              <a:rPr lang="zh-CN" altLang="en-US" dirty="0" smtClean="0"/>
              <a:t>返回后继续执行</a:t>
            </a:r>
            <a:endParaRPr lang="en-US" altLang="zh-CN" dirty="0" smtClean="0"/>
          </a:p>
          <a:p>
            <a:r>
              <a:rPr lang="zh-CN" altLang="en-US" dirty="0" smtClean="0"/>
              <a:t>示例：</a:t>
            </a:r>
            <a:r>
              <a:rPr lang="en-US" altLang="zh-CN" dirty="0" err="1" smtClean="0"/>
              <a:t>wait_exp.c</a:t>
            </a:r>
            <a:endParaRPr lang="en-US" dirty="0"/>
          </a:p>
        </p:txBody>
      </p:sp>
      <p:sp>
        <p:nvSpPr>
          <p:cNvPr id="4" name="灯片编号占位符 3"/>
          <p:cNvSpPr>
            <a:spLocks noGrp="1"/>
          </p:cNvSpPr>
          <p:nvPr>
            <p:ph type="sldNum" sz="quarter" idx="12"/>
          </p:nvPr>
        </p:nvSpPr>
        <p:spPr/>
        <p:txBody>
          <a:bodyPr/>
          <a:lstStyle/>
          <a:p>
            <a:fld id="{6D22F896-40B5-4ADD-8801-0D06FADFA095}" type="slidenum">
              <a:rPr lang="en-US" smtClean="0"/>
              <a:t>17</a:t>
            </a:fld>
            <a:endParaRPr lang="en-US" dirty="0"/>
          </a:p>
        </p:txBody>
      </p:sp>
    </p:spTree>
    <p:extLst>
      <p:ext uri="{BB962C8B-B14F-4D97-AF65-F5344CB8AC3E}">
        <p14:creationId xmlns:p14="http://schemas.microsoft.com/office/powerpoint/2010/main" val="39496059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进程间通信</a:t>
            </a:r>
            <a:endParaRPr lang="zh-CN" altLang="en-US" dirty="0"/>
          </a:p>
        </p:txBody>
      </p:sp>
      <p:sp>
        <p:nvSpPr>
          <p:cNvPr id="3" name="内容占位符 2"/>
          <p:cNvSpPr>
            <a:spLocks noGrp="1"/>
          </p:cNvSpPr>
          <p:nvPr>
            <p:ph idx="1"/>
          </p:nvPr>
        </p:nvSpPr>
        <p:spPr/>
        <p:txBody>
          <a:bodyPr/>
          <a:lstStyle/>
          <a:p>
            <a:r>
              <a:rPr lang="zh-CN" altLang="en-US" dirty="0" smtClean="0"/>
              <a:t>信号</a:t>
            </a:r>
            <a:endParaRPr lang="en-US" altLang="zh-CN" dirty="0" smtClean="0"/>
          </a:p>
          <a:p>
            <a:r>
              <a:rPr lang="zh-CN" altLang="en-US" dirty="0" smtClean="0"/>
              <a:t>管道</a:t>
            </a:r>
            <a:endParaRPr lang="en-US" altLang="zh-CN" dirty="0" smtClean="0"/>
          </a:p>
          <a:p>
            <a:r>
              <a:rPr lang="zh-CN" altLang="en-US" dirty="0" smtClean="0"/>
              <a:t>消息队列</a:t>
            </a:r>
            <a:endParaRPr lang="en-US" altLang="zh-CN" dirty="0" smtClean="0"/>
          </a:p>
          <a:p>
            <a:r>
              <a:rPr lang="zh-CN" altLang="en-US" dirty="0" smtClean="0"/>
              <a:t>共享内存</a:t>
            </a:r>
            <a:endParaRPr lang="zh-CN" altLang="en-US" dirty="0"/>
          </a:p>
        </p:txBody>
      </p:sp>
      <p:sp>
        <p:nvSpPr>
          <p:cNvPr id="4" name="灯片编号占位符 3"/>
          <p:cNvSpPr>
            <a:spLocks noGrp="1"/>
          </p:cNvSpPr>
          <p:nvPr>
            <p:ph type="sldNum" sz="quarter" idx="12"/>
          </p:nvPr>
        </p:nvSpPr>
        <p:spPr/>
        <p:txBody>
          <a:bodyPr/>
          <a:lstStyle/>
          <a:p>
            <a:fld id="{6D22F896-40B5-4ADD-8801-0D06FADFA095}" type="slidenum">
              <a:rPr lang="en-US" smtClean="0"/>
              <a:t>18</a:t>
            </a:fld>
            <a:endParaRPr lang="en-US" dirty="0"/>
          </a:p>
        </p:txBody>
      </p:sp>
    </p:spTree>
    <p:extLst>
      <p:ext uri="{BB962C8B-B14F-4D97-AF65-F5344CB8AC3E}">
        <p14:creationId xmlns:p14="http://schemas.microsoft.com/office/powerpoint/2010/main" val="6865151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信号</a:t>
            </a:r>
            <a:endParaRPr lang="zh-CN" altLang="en-US" dirty="0"/>
          </a:p>
        </p:txBody>
      </p:sp>
      <p:sp>
        <p:nvSpPr>
          <p:cNvPr id="3" name="内容占位符 2"/>
          <p:cNvSpPr>
            <a:spLocks noGrp="1"/>
          </p:cNvSpPr>
          <p:nvPr>
            <p:ph idx="1"/>
          </p:nvPr>
        </p:nvSpPr>
        <p:spPr/>
        <p:txBody>
          <a:bodyPr/>
          <a:lstStyle/>
          <a:p>
            <a:r>
              <a:rPr lang="zh-CN" altLang="en-US" dirty="0" smtClean="0"/>
              <a:t>一种进程间通信的简单形式</a:t>
            </a:r>
            <a:endParaRPr lang="en-US" altLang="zh-CN" dirty="0" smtClean="0"/>
          </a:p>
          <a:p>
            <a:r>
              <a:rPr lang="zh-CN" altLang="en-US" dirty="0" smtClean="0"/>
              <a:t>信号可以是同步的，也可以是异步的</a:t>
            </a:r>
            <a:endParaRPr lang="en-US" altLang="zh-CN" dirty="0" smtClean="0"/>
          </a:p>
          <a:p>
            <a:r>
              <a:rPr lang="zh-CN" altLang="en-US" dirty="0" smtClean="0"/>
              <a:t>信号来源：</a:t>
            </a:r>
            <a:endParaRPr lang="en-US" altLang="zh-CN" dirty="0" smtClean="0"/>
          </a:p>
          <a:p>
            <a:pPr lvl="1"/>
            <a:r>
              <a:rPr lang="zh-CN" altLang="en-US" dirty="0" smtClean="0"/>
              <a:t>键盘输入：影响前台作业，</a:t>
            </a:r>
            <a:r>
              <a:rPr lang="en-US" altLang="zh-CN" dirty="0" smtClean="0"/>
              <a:t>[</a:t>
            </a:r>
            <a:r>
              <a:rPr lang="en-US" altLang="zh-CN" dirty="0" err="1" smtClean="0"/>
              <a:t>Ctrl+c</a:t>
            </a:r>
            <a:r>
              <a:rPr lang="en-US" altLang="zh-CN" dirty="0" smtClean="0"/>
              <a:t>]</a:t>
            </a:r>
            <a:r>
              <a:rPr lang="zh-CN" altLang="en-US" dirty="0" smtClean="0"/>
              <a:t>生成</a:t>
            </a:r>
            <a:r>
              <a:rPr lang="en-US" altLang="zh-CN" dirty="0" smtClean="0"/>
              <a:t>SIGINT</a:t>
            </a:r>
            <a:r>
              <a:rPr lang="zh-CN" altLang="en-US" dirty="0" smtClean="0"/>
              <a:t>信号，</a:t>
            </a:r>
            <a:r>
              <a:rPr lang="en-US" altLang="zh-CN" dirty="0" smtClean="0"/>
              <a:t>[</a:t>
            </a:r>
            <a:r>
              <a:rPr lang="en-US" altLang="zh-CN" dirty="0" err="1" smtClean="0"/>
              <a:t>Ctrl+z</a:t>
            </a:r>
            <a:r>
              <a:rPr lang="en-US" altLang="zh-CN" dirty="0" smtClean="0"/>
              <a:t>]</a:t>
            </a:r>
            <a:r>
              <a:rPr lang="zh-CN" altLang="en-US" dirty="0" smtClean="0"/>
              <a:t>生成</a:t>
            </a:r>
            <a:r>
              <a:rPr lang="en-US" altLang="zh-CN" dirty="0" smtClean="0"/>
              <a:t>SIGTSTP</a:t>
            </a:r>
            <a:r>
              <a:rPr lang="zh-CN" altLang="en-US" dirty="0" smtClean="0"/>
              <a:t>信号</a:t>
            </a:r>
            <a:endParaRPr lang="en-US" altLang="zh-CN" dirty="0" smtClean="0"/>
          </a:p>
          <a:p>
            <a:pPr lvl="1"/>
            <a:r>
              <a:rPr lang="zh-CN" altLang="en-US" dirty="0" smtClean="0"/>
              <a:t>硬件异常：算术异常</a:t>
            </a:r>
            <a:r>
              <a:rPr lang="en-US" altLang="zh-CN" dirty="0" smtClean="0"/>
              <a:t>SIGFPE</a:t>
            </a:r>
            <a:r>
              <a:rPr lang="zh-CN" altLang="en-US" dirty="0" smtClean="0"/>
              <a:t>，非法指令</a:t>
            </a:r>
            <a:r>
              <a:rPr lang="en-US" altLang="zh-CN" dirty="0" smtClean="0"/>
              <a:t>SIGILL</a:t>
            </a:r>
            <a:r>
              <a:rPr lang="zh-CN" altLang="en-US" dirty="0" smtClean="0"/>
              <a:t>，内存访问违规</a:t>
            </a:r>
            <a:r>
              <a:rPr lang="en-US" altLang="zh-CN" dirty="0" smtClean="0"/>
              <a:t>SIGSEGV</a:t>
            </a:r>
          </a:p>
          <a:p>
            <a:pPr lvl="1"/>
            <a:r>
              <a:rPr lang="en-US" altLang="zh-CN" dirty="0" smtClean="0"/>
              <a:t>C</a:t>
            </a:r>
            <a:r>
              <a:rPr lang="zh-CN" altLang="en-US" dirty="0" smtClean="0"/>
              <a:t>程序：生成信号的函数，如</a:t>
            </a:r>
            <a:r>
              <a:rPr lang="en-US" altLang="zh-CN" dirty="0" smtClean="0"/>
              <a:t>alarm</a:t>
            </a:r>
            <a:r>
              <a:rPr lang="zh-CN" altLang="en-US" dirty="0" smtClean="0"/>
              <a:t>生成</a:t>
            </a:r>
            <a:r>
              <a:rPr lang="en-US" altLang="zh-CN" dirty="0" smtClean="0"/>
              <a:t>SIGALRM</a:t>
            </a:r>
          </a:p>
          <a:p>
            <a:pPr lvl="1"/>
            <a:r>
              <a:rPr lang="zh-CN" altLang="en-US" dirty="0" smtClean="0"/>
              <a:t>其他：</a:t>
            </a:r>
            <a:r>
              <a:rPr lang="en-US" altLang="zh-CN" dirty="0" smtClean="0"/>
              <a:t>SIGCHILD</a:t>
            </a:r>
            <a:r>
              <a:rPr lang="zh-CN" altLang="en-US" dirty="0" smtClean="0"/>
              <a:t>通知父进程子进程死亡，</a:t>
            </a:r>
            <a:r>
              <a:rPr lang="en-US" altLang="zh-CN" dirty="0" smtClean="0"/>
              <a:t>SIGTIN</a:t>
            </a:r>
            <a:r>
              <a:rPr lang="zh-CN" altLang="en-US" dirty="0" smtClean="0"/>
              <a:t>阻止后台作业读取终端</a:t>
            </a:r>
            <a:endParaRPr lang="en-US" altLang="zh-CN" dirty="0" smtClean="0"/>
          </a:p>
          <a:p>
            <a:r>
              <a:rPr lang="zh-CN" altLang="en-US" dirty="0" smtClean="0"/>
              <a:t>信号的生命周期</a:t>
            </a:r>
            <a:endParaRPr lang="en-US" altLang="zh-CN" dirty="0" smtClean="0"/>
          </a:p>
          <a:p>
            <a:pPr lvl="1"/>
            <a:r>
              <a:rPr lang="zh-CN" altLang="en-US" dirty="0" smtClean="0"/>
              <a:t>生成</a:t>
            </a:r>
            <a:r>
              <a:rPr lang="en-US" altLang="zh-CN" dirty="0" smtClean="0"/>
              <a:t>→[</a:t>
            </a:r>
            <a:r>
              <a:rPr lang="zh-CN" altLang="en-US" dirty="0" smtClean="0"/>
              <a:t>延迟</a:t>
            </a:r>
            <a:r>
              <a:rPr lang="en-US" altLang="zh-CN" dirty="0" smtClean="0"/>
              <a:t>]→</a:t>
            </a:r>
            <a:r>
              <a:rPr lang="zh-CN" altLang="en-US" dirty="0" smtClean="0"/>
              <a:t>送达→处理</a:t>
            </a:r>
            <a:endParaRPr lang="zh-CN" altLang="en-US" dirty="0"/>
          </a:p>
        </p:txBody>
      </p:sp>
      <p:sp>
        <p:nvSpPr>
          <p:cNvPr id="4" name="灯片编号占位符 3"/>
          <p:cNvSpPr>
            <a:spLocks noGrp="1"/>
          </p:cNvSpPr>
          <p:nvPr>
            <p:ph type="sldNum" sz="quarter" idx="12"/>
          </p:nvPr>
        </p:nvSpPr>
        <p:spPr/>
        <p:txBody>
          <a:bodyPr/>
          <a:lstStyle/>
          <a:p>
            <a:fld id="{6D22F896-40B5-4ADD-8801-0D06FADFA095}" type="slidenum">
              <a:rPr lang="en-US" smtClean="0"/>
              <a:t>19</a:t>
            </a:fld>
            <a:endParaRPr lang="en-US" dirty="0"/>
          </a:p>
        </p:txBody>
      </p:sp>
    </p:spTree>
    <p:extLst>
      <p:ext uri="{BB962C8B-B14F-4D97-AF65-F5344CB8AC3E}">
        <p14:creationId xmlns:p14="http://schemas.microsoft.com/office/powerpoint/2010/main" val="162881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Outline</a:t>
            </a:r>
            <a:endParaRPr lang="en-US" dirty="0"/>
          </a:p>
        </p:txBody>
      </p:sp>
      <p:sp>
        <p:nvSpPr>
          <p:cNvPr id="3" name="内容占位符 2"/>
          <p:cNvSpPr>
            <a:spLocks noGrp="1"/>
          </p:cNvSpPr>
          <p:nvPr>
            <p:ph idx="1"/>
          </p:nvPr>
        </p:nvSpPr>
        <p:spPr/>
        <p:txBody>
          <a:bodyPr/>
          <a:lstStyle/>
          <a:p>
            <a:r>
              <a:rPr lang="en-US" altLang="zh-CN" dirty="0" smtClean="0"/>
              <a:t>Linux</a:t>
            </a:r>
            <a:r>
              <a:rPr lang="zh-CN" altLang="en-US" dirty="0" smtClean="0"/>
              <a:t>中的进程基础知识</a:t>
            </a:r>
            <a:endParaRPr lang="en-US" altLang="zh-CN" dirty="0"/>
          </a:p>
          <a:p>
            <a:r>
              <a:rPr lang="zh-CN" altLang="en-US" dirty="0" smtClean="0"/>
              <a:t>进程控制</a:t>
            </a:r>
            <a:endParaRPr lang="en-US" altLang="zh-CN" dirty="0" smtClean="0"/>
          </a:p>
          <a:p>
            <a:pPr lvl="1"/>
            <a:r>
              <a:rPr lang="zh-CN" altLang="en-US" dirty="0" smtClean="0"/>
              <a:t>进程创建、睡眠、中止</a:t>
            </a:r>
            <a:endParaRPr lang="en-US" altLang="zh-CN" dirty="0"/>
          </a:p>
          <a:p>
            <a:r>
              <a:rPr lang="zh-CN" altLang="en-US" dirty="0" smtClean="0"/>
              <a:t>进程通信</a:t>
            </a:r>
            <a:endParaRPr lang="en-US" altLang="zh-CN" dirty="0" smtClean="0"/>
          </a:p>
          <a:p>
            <a:pPr lvl="1"/>
            <a:r>
              <a:rPr lang="zh-CN" altLang="en-US" dirty="0" smtClean="0"/>
              <a:t>信号</a:t>
            </a:r>
            <a:endParaRPr lang="en-US" altLang="zh-CN" dirty="0" smtClean="0"/>
          </a:p>
          <a:p>
            <a:pPr lvl="1"/>
            <a:r>
              <a:rPr lang="zh-CN" altLang="en-US" dirty="0" smtClean="0"/>
              <a:t>管道</a:t>
            </a:r>
            <a:endParaRPr lang="en-US" altLang="zh-CN" dirty="0" smtClean="0"/>
          </a:p>
          <a:p>
            <a:pPr lvl="1"/>
            <a:r>
              <a:rPr lang="zh-CN" altLang="en-US" dirty="0" smtClean="0"/>
              <a:t>消息队列</a:t>
            </a:r>
            <a:endParaRPr lang="en-US" altLang="zh-CN" dirty="0" smtClean="0"/>
          </a:p>
          <a:p>
            <a:pPr lvl="1"/>
            <a:r>
              <a:rPr lang="zh-CN" altLang="en-US" dirty="0" smtClean="0"/>
              <a:t>共享内存</a:t>
            </a:r>
            <a:endParaRPr lang="en-US" altLang="zh-CN" dirty="0" smtClean="0"/>
          </a:p>
          <a:p>
            <a:r>
              <a:rPr lang="zh-CN" altLang="en-US" dirty="0" smtClean="0"/>
              <a:t>线程</a:t>
            </a:r>
            <a:endParaRPr lang="en-US" altLang="zh-CN" dirty="0" smtClean="0"/>
          </a:p>
          <a:p>
            <a:pPr lvl="1"/>
            <a:r>
              <a:rPr lang="zh-CN" altLang="en-US" dirty="0" smtClean="0"/>
              <a:t>线程同步与互斥</a:t>
            </a:r>
            <a:endParaRPr lang="en-US" altLang="zh-CN" dirty="0" smtClean="0"/>
          </a:p>
          <a:p>
            <a:endParaRPr lang="en-US" dirty="0"/>
          </a:p>
          <a:p>
            <a:endParaRPr lang="en-US" dirty="0"/>
          </a:p>
        </p:txBody>
      </p:sp>
      <p:sp>
        <p:nvSpPr>
          <p:cNvPr id="4" name="灯片编号占位符 3"/>
          <p:cNvSpPr>
            <a:spLocks noGrp="1"/>
          </p:cNvSpPr>
          <p:nvPr>
            <p:ph type="sldNum" sz="quarter" idx="12"/>
          </p:nvPr>
        </p:nvSpPr>
        <p:spPr/>
        <p:txBody>
          <a:bodyPr/>
          <a:lstStyle/>
          <a:p>
            <a:fld id="{6D22F896-40B5-4ADD-8801-0D06FADFA095}" type="slidenum">
              <a:rPr lang="en-US" smtClean="0"/>
              <a:t>2</a:t>
            </a:fld>
            <a:endParaRPr lang="en-US" dirty="0"/>
          </a:p>
        </p:txBody>
      </p:sp>
    </p:spTree>
    <p:extLst>
      <p:ext uri="{BB962C8B-B14F-4D97-AF65-F5344CB8AC3E}">
        <p14:creationId xmlns:p14="http://schemas.microsoft.com/office/powerpoint/2010/main" val="29661824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常用信号</a:t>
            </a:r>
            <a:endParaRPr lang="en-US" dirty="0"/>
          </a:p>
        </p:txBody>
      </p:sp>
      <p:sp>
        <p:nvSpPr>
          <p:cNvPr id="3" name="内容占位符 2"/>
          <p:cNvSpPr>
            <a:spLocks noGrp="1"/>
          </p:cNvSpPr>
          <p:nvPr>
            <p:ph idx="1"/>
          </p:nvPr>
        </p:nvSpPr>
        <p:spPr/>
        <p:txBody>
          <a:bodyPr>
            <a:normAutofit fontScale="92500" lnSpcReduction="10000"/>
          </a:bodyPr>
          <a:lstStyle/>
          <a:p>
            <a:r>
              <a:rPr lang="zh-CN" altLang="en-US" dirty="0" smtClean="0"/>
              <a:t>信号符号名称：以</a:t>
            </a:r>
            <a:r>
              <a:rPr lang="en-US" altLang="zh-CN" dirty="0" smtClean="0"/>
              <a:t>SIG</a:t>
            </a:r>
            <a:r>
              <a:rPr lang="zh-CN" altLang="en-US" dirty="0" smtClean="0"/>
              <a:t>开头</a:t>
            </a:r>
            <a:endParaRPr lang="en-US" altLang="zh-CN" dirty="0" smtClean="0"/>
          </a:p>
          <a:p>
            <a:r>
              <a:rPr lang="en-US" altLang="zh-CN" dirty="0" smtClean="0"/>
              <a:t> </a:t>
            </a:r>
          </a:p>
          <a:p>
            <a:endParaRPr lang="en-US" altLang="zh-CN" dirty="0"/>
          </a:p>
          <a:p>
            <a:endParaRPr lang="en-US" altLang="zh-CN" dirty="0" smtClean="0"/>
          </a:p>
          <a:p>
            <a:endParaRPr lang="en-US" altLang="zh-CN" dirty="0"/>
          </a:p>
          <a:p>
            <a:endParaRPr lang="en-US" altLang="zh-CN" dirty="0" smtClean="0"/>
          </a:p>
          <a:p>
            <a:endParaRPr lang="en-US" altLang="zh-CN" dirty="0"/>
          </a:p>
          <a:p>
            <a:r>
              <a:rPr lang="zh-CN" altLang="en-US" dirty="0" smtClean="0"/>
              <a:t>使用</a:t>
            </a:r>
            <a:r>
              <a:rPr lang="en-US" altLang="zh-CN" dirty="0" smtClean="0"/>
              <a:t>kill</a:t>
            </a:r>
            <a:r>
              <a:rPr lang="zh-CN" altLang="en-US" dirty="0" smtClean="0"/>
              <a:t>命令向进程发送控制信号：</a:t>
            </a:r>
            <a:r>
              <a:rPr lang="en-US" altLang="zh-CN" dirty="0" smtClean="0"/>
              <a:t>kill –s </a:t>
            </a:r>
            <a:r>
              <a:rPr lang="zh-CN" altLang="en-US" dirty="0" smtClean="0"/>
              <a:t>信号 进程</a:t>
            </a:r>
            <a:r>
              <a:rPr lang="en-US" altLang="zh-CN" dirty="0" smtClean="0"/>
              <a:t>ID</a:t>
            </a:r>
          </a:p>
          <a:p>
            <a:pPr lvl="1"/>
            <a:r>
              <a:rPr lang="zh-CN" altLang="en-US" dirty="0" smtClean="0"/>
              <a:t>默认信号为</a:t>
            </a:r>
            <a:r>
              <a:rPr lang="en-US" altLang="zh-CN" dirty="0" smtClean="0"/>
              <a:t>SIGTERM</a:t>
            </a:r>
          </a:p>
          <a:p>
            <a:pPr lvl="1"/>
            <a:r>
              <a:rPr lang="zh-CN" altLang="en-US" dirty="0" smtClean="0"/>
              <a:t>信号选项可不带</a:t>
            </a:r>
            <a:r>
              <a:rPr lang="en-US" altLang="zh-CN" dirty="0" smtClean="0"/>
              <a:t>SIG</a:t>
            </a:r>
            <a:r>
              <a:rPr lang="zh-CN" altLang="en-US" dirty="0" smtClean="0"/>
              <a:t>前缀</a:t>
            </a:r>
            <a:endParaRPr lang="en-US" altLang="zh-CN" dirty="0" smtClean="0"/>
          </a:p>
          <a:p>
            <a:pPr lvl="1"/>
            <a:r>
              <a:rPr lang="zh-CN" altLang="en-US" dirty="0" smtClean="0"/>
              <a:t>可使用</a:t>
            </a:r>
            <a:r>
              <a:rPr lang="en-US" altLang="zh-CN" dirty="0" smtClean="0"/>
              <a:t>kill –l</a:t>
            </a:r>
            <a:r>
              <a:rPr lang="zh-CN" altLang="en-US" dirty="0" smtClean="0"/>
              <a:t>查看所有信号</a:t>
            </a:r>
            <a:endParaRPr lang="en-US" dirty="0"/>
          </a:p>
        </p:txBody>
      </p:sp>
      <p:sp>
        <p:nvSpPr>
          <p:cNvPr id="4" name="灯片编号占位符 3"/>
          <p:cNvSpPr>
            <a:spLocks noGrp="1"/>
          </p:cNvSpPr>
          <p:nvPr>
            <p:ph type="sldNum" sz="quarter" idx="12"/>
          </p:nvPr>
        </p:nvSpPr>
        <p:spPr/>
        <p:txBody>
          <a:bodyPr/>
          <a:lstStyle/>
          <a:p>
            <a:fld id="{6D22F896-40B5-4ADD-8801-0D06FADFA095}" type="slidenum">
              <a:rPr lang="en-US" smtClean="0"/>
              <a:t>20</a:t>
            </a:fld>
            <a:endParaRPr lang="en-US" dirty="0"/>
          </a:p>
        </p:txBody>
      </p:sp>
      <p:graphicFrame>
        <p:nvGraphicFramePr>
          <p:cNvPr id="5" name="表格 4"/>
          <p:cNvGraphicFramePr>
            <a:graphicFrameLocks noGrp="1"/>
          </p:cNvGraphicFramePr>
          <p:nvPr>
            <p:extLst>
              <p:ext uri="{D42A27DB-BD31-4B8C-83A1-F6EECF244321}">
                <p14:modId xmlns:p14="http://schemas.microsoft.com/office/powerpoint/2010/main" val="2601565831"/>
              </p:ext>
            </p:extLst>
          </p:nvPr>
        </p:nvGraphicFramePr>
        <p:xfrm>
          <a:off x="2232296" y="1782111"/>
          <a:ext cx="8127999" cy="2595880"/>
        </p:xfrm>
        <a:graphic>
          <a:graphicData uri="http://schemas.openxmlformats.org/drawingml/2006/table">
            <a:tbl>
              <a:tblPr firstRow="1" bandRow="1">
                <a:tableStyleId>{5C22544A-7EE6-4342-B048-85BDC9FD1C3A}</a:tableStyleId>
              </a:tblPr>
              <a:tblGrid>
                <a:gridCol w="1198880">
                  <a:extLst>
                    <a:ext uri="{9D8B030D-6E8A-4147-A177-3AD203B41FA5}">
                      <a16:colId xmlns:a16="http://schemas.microsoft.com/office/drawing/2014/main" val="20000"/>
                    </a:ext>
                  </a:extLst>
                </a:gridCol>
                <a:gridCol w="1593669">
                  <a:extLst>
                    <a:ext uri="{9D8B030D-6E8A-4147-A177-3AD203B41FA5}">
                      <a16:colId xmlns:a16="http://schemas.microsoft.com/office/drawing/2014/main" val="20001"/>
                    </a:ext>
                  </a:extLst>
                </a:gridCol>
                <a:gridCol w="5335450">
                  <a:extLst>
                    <a:ext uri="{9D8B030D-6E8A-4147-A177-3AD203B41FA5}">
                      <a16:colId xmlns:a16="http://schemas.microsoft.com/office/drawing/2014/main" val="20002"/>
                    </a:ext>
                  </a:extLst>
                </a:gridCol>
              </a:tblGrid>
              <a:tr h="370840">
                <a:tc>
                  <a:txBody>
                    <a:bodyPr/>
                    <a:lstStyle/>
                    <a:p>
                      <a:r>
                        <a:rPr lang="zh-CN" altLang="en-US" dirty="0" smtClean="0"/>
                        <a:t>信号编号</a:t>
                      </a:r>
                      <a:endParaRPr lang="en-US" dirty="0"/>
                    </a:p>
                  </a:txBody>
                  <a:tcPr/>
                </a:tc>
                <a:tc>
                  <a:txBody>
                    <a:bodyPr/>
                    <a:lstStyle/>
                    <a:p>
                      <a:r>
                        <a:rPr lang="zh-CN" altLang="en-US" dirty="0" smtClean="0"/>
                        <a:t>信号符号名称</a:t>
                      </a:r>
                      <a:endParaRPr lang="en-US" dirty="0"/>
                    </a:p>
                  </a:txBody>
                  <a:tcPr/>
                </a:tc>
                <a:tc>
                  <a:txBody>
                    <a:bodyPr/>
                    <a:lstStyle/>
                    <a:p>
                      <a:r>
                        <a:rPr lang="zh-CN" altLang="en-US" dirty="0" smtClean="0"/>
                        <a:t>功能</a:t>
                      </a:r>
                      <a:endParaRPr lang="en-US" dirty="0"/>
                    </a:p>
                  </a:txBody>
                  <a:tcPr/>
                </a:tc>
                <a:extLst>
                  <a:ext uri="{0D108BD9-81ED-4DB2-BD59-A6C34878D82A}">
                    <a16:rowId xmlns:a16="http://schemas.microsoft.com/office/drawing/2014/main" val="10000"/>
                  </a:ext>
                </a:extLst>
              </a:tr>
              <a:tr h="370840">
                <a:tc>
                  <a:txBody>
                    <a:bodyPr/>
                    <a:lstStyle/>
                    <a:p>
                      <a:r>
                        <a:rPr lang="en-US" dirty="0" smtClean="0"/>
                        <a:t>2</a:t>
                      </a:r>
                      <a:endParaRPr lang="en-US" dirty="0"/>
                    </a:p>
                  </a:txBody>
                  <a:tcPr/>
                </a:tc>
                <a:tc>
                  <a:txBody>
                    <a:bodyPr/>
                    <a:lstStyle/>
                    <a:p>
                      <a:r>
                        <a:rPr lang="en-US" dirty="0" smtClean="0"/>
                        <a:t>SIGINT</a:t>
                      </a:r>
                      <a:endParaRPr lang="en-US" dirty="0"/>
                    </a:p>
                  </a:txBody>
                  <a:tcPr/>
                </a:tc>
                <a:tc>
                  <a:txBody>
                    <a:bodyPr/>
                    <a:lstStyle/>
                    <a:p>
                      <a:r>
                        <a:rPr lang="zh-CN" altLang="en-US" dirty="0" smtClean="0"/>
                        <a:t>中断当前终端，</a:t>
                      </a:r>
                      <a:r>
                        <a:rPr lang="en-US" altLang="zh-CN" dirty="0" err="1" smtClean="0"/>
                        <a:t>Ctrl+c</a:t>
                      </a:r>
                      <a:endParaRPr lang="en-US" dirty="0"/>
                    </a:p>
                  </a:txBody>
                  <a:tcPr/>
                </a:tc>
                <a:extLst>
                  <a:ext uri="{0D108BD9-81ED-4DB2-BD59-A6C34878D82A}">
                    <a16:rowId xmlns:a16="http://schemas.microsoft.com/office/drawing/2014/main" val="10001"/>
                  </a:ext>
                </a:extLst>
              </a:tr>
              <a:tr h="370840">
                <a:tc>
                  <a:txBody>
                    <a:bodyPr/>
                    <a:lstStyle/>
                    <a:p>
                      <a:r>
                        <a:rPr lang="en-US" dirty="0" smtClean="0"/>
                        <a:t>3</a:t>
                      </a:r>
                      <a:endParaRPr lang="en-US" dirty="0"/>
                    </a:p>
                  </a:txBody>
                  <a:tcPr/>
                </a:tc>
                <a:tc>
                  <a:txBody>
                    <a:bodyPr/>
                    <a:lstStyle/>
                    <a:p>
                      <a:r>
                        <a:rPr lang="en-US" dirty="0" smtClean="0"/>
                        <a:t>SIGQUIT</a:t>
                      </a:r>
                      <a:endParaRPr lang="en-US" dirty="0"/>
                    </a:p>
                  </a:txBody>
                  <a:tcPr/>
                </a:tc>
                <a:tc>
                  <a:txBody>
                    <a:bodyPr/>
                    <a:lstStyle/>
                    <a:p>
                      <a:r>
                        <a:rPr lang="zh-CN" altLang="en-US" dirty="0" smtClean="0"/>
                        <a:t>退出当前终端，并生成一个核心文件</a:t>
                      </a:r>
                      <a:r>
                        <a:rPr lang="en-US" altLang="zh-CN" dirty="0" smtClean="0"/>
                        <a:t>, Ctrl+\</a:t>
                      </a:r>
                      <a:endParaRPr lang="en-US" dirty="0"/>
                    </a:p>
                  </a:txBody>
                  <a:tcPr/>
                </a:tc>
                <a:extLst>
                  <a:ext uri="{0D108BD9-81ED-4DB2-BD59-A6C34878D82A}">
                    <a16:rowId xmlns:a16="http://schemas.microsoft.com/office/drawing/2014/main" val="10002"/>
                  </a:ext>
                </a:extLst>
              </a:tr>
              <a:tr h="370840">
                <a:tc>
                  <a:txBody>
                    <a:bodyPr/>
                    <a:lstStyle/>
                    <a:p>
                      <a:r>
                        <a:rPr lang="en-US" dirty="0" smtClean="0"/>
                        <a:t>9</a:t>
                      </a:r>
                      <a:endParaRPr lang="en-US" dirty="0"/>
                    </a:p>
                  </a:txBody>
                  <a:tcPr/>
                </a:tc>
                <a:tc>
                  <a:txBody>
                    <a:bodyPr/>
                    <a:lstStyle/>
                    <a:p>
                      <a:r>
                        <a:rPr lang="en-US" dirty="0" smtClean="0"/>
                        <a:t>SIGKILL</a:t>
                      </a:r>
                      <a:endParaRPr lang="en-US" dirty="0"/>
                    </a:p>
                  </a:txBody>
                  <a:tcPr/>
                </a:tc>
                <a:tc>
                  <a:txBody>
                    <a:bodyPr/>
                    <a:lstStyle/>
                    <a:p>
                      <a:r>
                        <a:rPr lang="zh-CN" altLang="en-US" dirty="0" smtClean="0"/>
                        <a:t>杀死进程，不能被忽略或捕获</a:t>
                      </a:r>
                      <a:endParaRPr lang="en-US" dirty="0"/>
                    </a:p>
                  </a:txBody>
                  <a:tcPr/>
                </a:tc>
                <a:extLst>
                  <a:ext uri="{0D108BD9-81ED-4DB2-BD59-A6C34878D82A}">
                    <a16:rowId xmlns:a16="http://schemas.microsoft.com/office/drawing/2014/main" val="10003"/>
                  </a:ext>
                </a:extLst>
              </a:tr>
              <a:tr h="370840">
                <a:tc>
                  <a:txBody>
                    <a:bodyPr/>
                    <a:lstStyle/>
                    <a:p>
                      <a:r>
                        <a:rPr lang="en-US" dirty="0" smtClean="0"/>
                        <a:t>15</a:t>
                      </a:r>
                      <a:endParaRPr lang="en-US" dirty="0"/>
                    </a:p>
                  </a:txBody>
                  <a:tcPr/>
                </a:tc>
                <a:tc>
                  <a:txBody>
                    <a:bodyPr/>
                    <a:lstStyle/>
                    <a:p>
                      <a:r>
                        <a:rPr lang="en-US" dirty="0" smtClean="0"/>
                        <a:t>SIGTERM</a:t>
                      </a:r>
                      <a:endParaRPr lang="en-US" dirty="0"/>
                    </a:p>
                  </a:txBody>
                  <a:tcPr/>
                </a:tc>
                <a:tc>
                  <a:txBody>
                    <a:bodyPr/>
                    <a:lstStyle/>
                    <a:p>
                      <a:r>
                        <a:rPr lang="zh-CN" altLang="en-US" dirty="0" smtClean="0"/>
                        <a:t>终止进程，可能被忽略（</a:t>
                      </a:r>
                      <a:r>
                        <a:rPr lang="en-US" altLang="zh-CN" dirty="0" smtClean="0"/>
                        <a:t>kill</a:t>
                      </a:r>
                      <a:r>
                        <a:rPr lang="zh-CN" altLang="en-US" dirty="0" smtClean="0"/>
                        <a:t>命令默认参数）</a:t>
                      </a:r>
                      <a:endParaRPr lang="en-US" dirty="0"/>
                    </a:p>
                  </a:txBody>
                  <a:tcPr/>
                </a:tc>
                <a:extLst>
                  <a:ext uri="{0D108BD9-81ED-4DB2-BD59-A6C34878D82A}">
                    <a16:rowId xmlns:a16="http://schemas.microsoft.com/office/drawing/2014/main" val="10004"/>
                  </a:ext>
                </a:extLst>
              </a:tr>
              <a:tr h="370840">
                <a:tc>
                  <a:txBody>
                    <a:bodyPr/>
                    <a:lstStyle/>
                    <a:p>
                      <a:r>
                        <a:rPr lang="en-US" dirty="0" smtClean="0"/>
                        <a:t>20</a:t>
                      </a:r>
                      <a:endParaRPr lang="en-US" dirty="0"/>
                    </a:p>
                  </a:txBody>
                  <a:tcPr/>
                </a:tc>
                <a:tc>
                  <a:txBody>
                    <a:bodyPr/>
                    <a:lstStyle/>
                    <a:p>
                      <a:r>
                        <a:rPr lang="en-US" dirty="0" smtClean="0"/>
                        <a:t>SIG</a:t>
                      </a:r>
                      <a:r>
                        <a:rPr lang="en-US" altLang="zh-CN" dirty="0" smtClean="0"/>
                        <a:t>T</a:t>
                      </a:r>
                      <a:r>
                        <a:rPr lang="en-US" dirty="0" smtClean="0"/>
                        <a:t>STP</a:t>
                      </a:r>
                      <a:endParaRPr lang="en-US" dirty="0"/>
                    </a:p>
                  </a:txBody>
                  <a:tcPr/>
                </a:tc>
                <a:tc>
                  <a:txBody>
                    <a:bodyPr/>
                    <a:lstStyle/>
                    <a:p>
                      <a:r>
                        <a:rPr lang="zh-CN" altLang="en-US" dirty="0" smtClean="0"/>
                        <a:t>挂起当前前台进程，</a:t>
                      </a:r>
                      <a:r>
                        <a:rPr lang="en-US" altLang="zh-CN" dirty="0" err="1" smtClean="0"/>
                        <a:t>Ctrl+z</a:t>
                      </a:r>
                      <a:endParaRPr lang="en-US" dirty="0"/>
                    </a:p>
                  </a:txBody>
                  <a:tcPr/>
                </a:tc>
                <a:extLst>
                  <a:ext uri="{0D108BD9-81ED-4DB2-BD59-A6C34878D82A}">
                    <a16:rowId xmlns:a16="http://schemas.microsoft.com/office/drawing/2014/main" val="10005"/>
                  </a:ext>
                </a:extLst>
              </a:tr>
              <a:tr h="370840">
                <a:tc>
                  <a:txBody>
                    <a:bodyPr/>
                    <a:lstStyle/>
                    <a:p>
                      <a:r>
                        <a:rPr lang="en-US" dirty="0" smtClean="0"/>
                        <a:t>17</a:t>
                      </a:r>
                      <a:endParaRPr lang="en-US" dirty="0"/>
                    </a:p>
                  </a:txBody>
                  <a:tcPr/>
                </a:tc>
                <a:tc>
                  <a:txBody>
                    <a:bodyPr/>
                    <a:lstStyle/>
                    <a:p>
                      <a:r>
                        <a:rPr lang="en-US" dirty="0" smtClean="0"/>
                        <a:t>SIGCHLD</a:t>
                      </a:r>
                      <a:endParaRPr lang="en-US" dirty="0"/>
                    </a:p>
                  </a:txBody>
                  <a:tcPr/>
                </a:tc>
                <a:tc>
                  <a:txBody>
                    <a:bodyPr/>
                    <a:lstStyle/>
                    <a:p>
                      <a:r>
                        <a:rPr lang="zh-CN" altLang="en-US" dirty="0" smtClean="0"/>
                        <a:t>内核通知父进程子进程终止</a:t>
                      </a:r>
                      <a:endParaRPr lang="en-US" dirty="0"/>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3787895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信号处理</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信号处理机制：</a:t>
            </a:r>
            <a:endParaRPr lang="en-US" altLang="zh-CN" dirty="0" smtClean="0"/>
          </a:p>
          <a:p>
            <a:pPr lvl="1"/>
            <a:r>
              <a:rPr lang="zh-CN" altLang="en-US" dirty="0" smtClean="0"/>
              <a:t>信号发送给进程时，内核在进程表中设置该信号的掩码字段</a:t>
            </a:r>
            <a:endParaRPr lang="en-US" altLang="zh-CN" dirty="0" smtClean="0"/>
          </a:p>
          <a:p>
            <a:pPr lvl="1"/>
            <a:r>
              <a:rPr lang="zh-CN" altLang="en-US" dirty="0" smtClean="0"/>
              <a:t>进程检查进程表中的该字段，然后检查相应的信号处置表</a:t>
            </a:r>
            <a:endParaRPr lang="en-US" altLang="zh-CN" dirty="0" smtClean="0"/>
          </a:p>
          <a:p>
            <a:pPr lvl="1"/>
            <a:r>
              <a:rPr lang="zh-CN" altLang="en-US" dirty="0" smtClean="0"/>
              <a:t>根据信号处置表对信号进行处理</a:t>
            </a:r>
            <a:endParaRPr lang="en-US" altLang="zh-CN" dirty="0" smtClean="0"/>
          </a:p>
          <a:p>
            <a:pPr lvl="1"/>
            <a:r>
              <a:rPr lang="zh-CN" altLang="en-US" dirty="0" smtClean="0"/>
              <a:t>如果处理方式是捕获信号，则挂起自身，调用信号处理器</a:t>
            </a:r>
            <a:endParaRPr lang="en-US" altLang="zh-CN" dirty="0" smtClean="0"/>
          </a:p>
          <a:p>
            <a:pPr lvl="1"/>
            <a:r>
              <a:rPr lang="zh-CN" altLang="en-US" dirty="0" smtClean="0"/>
              <a:t>当处理器返回时，进程恢复执行</a:t>
            </a:r>
            <a:endParaRPr lang="en-US" altLang="zh-CN" dirty="0" smtClean="0"/>
          </a:p>
          <a:p>
            <a:r>
              <a:rPr lang="zh-CN" altLang="en-US" dirty="0" smtClean="0"/>
              <a:t>信号处理相关的系统调用</a:t>
            </a:r>
            <a:endParaRPr lang="en-US" altLang="zh-CN" dirty="0" smtClean="0"/>
          </a:p>
          <a:p>
            <a:pPr lvl="1"/>
            <a:r>
              <a:rPr lang="en-US" altLang="zh-CN" dirty="0" err="1" smtClean="0"/>
              <a:t>sigaction</a:t>
            </a:r>
            <a:r>
              <a:rPr lang="en-US" altLang="zh-CN" dirty="0" smtClean="0"/>
              <a:t>: </a:t>
            </a:r>
            <a:r>
              <a:rPr lang="zh-CN" altLang="en-US" dirty="0" smtClean="0"/>
              <a:t>指定信号处理器</a:t>
            </a:r>
            <a:endParaRPr lang="en-US" altLang="zh-CN" dirty="0" smtClean="0"/>
          </a:p>
          <a:p>
            <a:pPr lvl="1"/>
            <a:r>
              <a:rPr lang="en-US" altLang="zh-CN" dirty="0" smtClean="0"/>
              <a:t>alarm: </a:t>
            </a:r>
            <a:r>
              <a:rPr lang="zh-CN" altLang="en-US" dirty="0" smtClean="0"/>
              <a:t>设定一个计时器，经过一定时间后生成</a:t>
            </a:r>
            <a:r>
              <a:rPr lang="en-US" altLang="zh-CN" dirty="0" smtClean="0"/>
              <a:t>SIGALRM</a:t>
            </a:r>
            <a:r>
              <a:rPr lang="zh-CN" altLang="en-US" dirty="0" smtClean="0"/>
              <a:t>信号</a:t>
            </a:r>
            <a:endParaRPr lang="en-US" altLang="zh-CN" dirty="0" smtClean="0"/>
          </a:p>
          <a:p>
            <a:pPr lvl="1"/>
            <a:r>
              <a:rPr lang="en-US" altLang="zh-CN" dirty="0" smtClean="0"/>
              <a:t>pause: </a:t>
            </a:r>
            <a:r>
              <a:rPr lang="zh-CN" altLang="en-US" dirty="0" smtClean="0"/>
              <a:t>阻塞程序执行，直到接收到信号为止</a:t>
            </a:r>
            <a:endParaRPr lang="en-US" altLang="zh-CN" dirty="0" smtClean="0"/>
          </a:p>
          <a:p>
            <a:pPr lvl="1"/>
            <a:r>
              <a:rPr lang="en-US" altLang="zh-CN" dirty="0" smtClean="0"/>
              <a:t>kill: </a:t>
            </a:r>
            <a:r>
              <a:rPr lang="zh-CN" altLang="en-US" dirty="0" smtClean="0"/>
              <a:t>向进程发送一个信号</a:t>
            </a:r>
            <a:endParaRPr lang="zh-CN" altLang="en-US" dirty="0"/>
          </a:p>
        </p:txBody>
      </p:sp>
      <p:sp>
        <p:nvSpPr>
          <p:cNvPr id="4" name="灯片编号占位符 3"/>
          <p:cNvSpPr>
            <a:spLocks noGrp="1"/>
          </p:cNvSpPr>
          <p:nvPr>
            <p:ph type="sldNum" sz="quarter" idx="12"/>
          </p:nvPr>
        </p:nvSpPr>
        <p:spPr/>
        <p:txBody>
          <a:bodyPr/>
          <a:lstStyle/>
          <a:p>
            <a:fld id="{6D22F896-40B5-4ADD-8801-0D06FADFA095}" type="slidenum">
              <a:rPr lang="en-US" smtClean="0"/>
              <a:t>21</a:t>
            </a:fld>
            <a:endParaRPr lang="en-US" dirty="0"/>
          </a:p>
        </p:txBody>
      </p:sp>
    </p:spTree>
    <p:extLst>
      <p:ext uri="{BB962C8B-B14F-4D97-AF65-F5344CB8AC3E}">
        <p14:creationId xmlns:p14="http://schemas.microsoft.com/office/powerpoint/2010/main" val="29344507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sigaction</a:t>
            </a:r>
            <a:r>
              <a:rPr lang="zh-CN" altLang="en-US" dirty="0" smtClean="0"/>
              <a:t>系统调用</a:t>
            </a:r>
            <a:endParaRPr lang="zh-CN" altLang="en-US" dirty="0"/>
          </a:p>
        </p:txBody>
      </p:sp>
      <p:sp>
        <p:nvSpPr>
          <p:cNvPr id="3" name="内容占位符 2"/>
          <p:cNvSpPr>
            <a:spLocks noGrp="1"/>
          </p:cNvSpPr>
          <p:nvPr>
            <p:ph idx="1"/>
          </p:nvPr>
        </p:nvSpPr>
        <p:spPr>
          <a:xfrm>
            <a:off x="1853293" y="1236132"/>
            <a:ext cx="10074272" cy="5189835"/>
          </a:xfrm>
        </p:spPr>
        <p:txBody>
          <a:bodyPr>
            <a:normAutofit fontScale="92500" lnSpcReduction="10000"/>
          </a:bodyPr>
          <a:lstStyle/>
          <a:p>
            <a:r>
              <a:rPr lang="zh-CN" altLang="en-US" dirty="0" smtClean="0"/>
              <a:t>功能：指定信号处理器</a:t>
            </a:r>
            <a:endParaRPr lang="en-US" altLang="zh-CN" dirty="0" smtClean="0"/>
          </a:p>
          <a:p>
            <a:r>
              <a:rPr lang="zh-CN" altLang="en-US" dirty="0" smtClean="0"/>
              <a:t>头文件：</a:t>
            </a:r>
            <a:r>
              <a:rPr lang="en-US" altLang="zh-CN" dirty="0" smtClean="0"/>
              <a:t>#include&lt;</a:t>
            </a:r>
            <a:r>
              <a:rPr lang="en-US" altLang="zh-CN" dirty="0" err="1" smtClean="0"/>
              <a:t>signal.h</a:t>
            </a:r>
            <a:r>
              <a:rPr lang="en-US" altLang="zh-CN" dirty="0" smtClean="0"/>
              <a:t>&gt;</a:t>
            </a:r>
          </a:p>
          <a:p>
            <a:r>
              <a:rPr lang="zh-CN" altLang="en-US" dirty="0" smtClean="0"/>
              <a:t>声明：</a:t>
            </a:r>
            <a:r>
              <a:rPr lang="en-US" altLang="zh-CN" dirty="0" err="1" smtClean="0"/>
              <a:t>int</a:t>
            </a:r>
            <a:r>
              <a:rPr lang="en-US" altLang="zh-CN" dirty="0" smtClean="0"/>
              <a:t> </a:t>
            </a:r>
            <a:r>
              <a:rPr lang="en-US" altLang="zh-CN" dirty="0" err="1" smtClean="0"/>
              <a:t>sigaction</a:t>
            </a:r>
            <a:r>
              <a:rPr lang="en-US" altLang="zh-CN" dirty="0" smtClean="0"/>
              <a:t> (</a:t>
            </a:r>
            <a:r>
              <a:rPr lang="en-US" altLang="zh-CN" dirty="0" err="1" smtClean="0"/>
              <a:t>int</a:t>
            </a:r>
            <a:r>
              <a:rPr lang="en-US" altLang="zh-CN" dirty="0" smtClean="0"/>
              <a:t> sig, </a:t>
            </a:r>
            <a:r>
              <a:rPr lang="en-US" altLang="zh-CN" dirty="0" err="1" smtClean="0"/>
              <a:t>const</a:t>
            </a:r>
            <a:r>
              <a:rPr lang="en-US" altLang="zh-CN" dirty="0" smtClean="0"/>
              <a:t> </a:t>
            </a:r>
            <a:r>
              <a:rPr lang="en-US" altLang="zh-CN" dirty="0" err="1" smtClean="0"/>
              <a:t>struct</a:t>
            </a:r>
            <a:r>
              <a:rPr lang="en-US" altLang="zh-CN" dirty="0" smtClean="0"/>
              <a:t> </a:t>
            </a:r>
            <a:r>
              <a:rPr lang="en-US" altLang="zh-CN" dirty="0" err="1" smtClean="0"/>
              <a:t>sigaction</a:t>
            </a:r>
            <a:r>
              <a:rPr lang="en-US" altLang="zh-CN" dirty="0" smtClean="0"/>
              <a:t> *act,</a:t>
            </a:r>
            <a:br>
              <a:rPr lang="en-US" altLang="zh-CN" dirty="0" smtClean="0"/>
            </a:br>
            <a:r>
              <a:rPr lang="en-US" altLang="zh-CN" dirty="0" smtClean="0"/>
              <a:t>								    </a:t>
            </a:r>
            <a:r>
              <a:rPr lang="en-US" altLang="zh-CN" dirty="0"/>
              <a:t> </a:t>
            </a:r>
            <a:r>
              <a:rPr lang="en-US" altLang="zh-CN" dirty="0" smtClean="0"/>
              <a:t>        </a:t>
            </a:r>
            <a:r>
              <a:rPr lang="en-US" altLang="zh-CN" dirty="0" err="1" smtClean="0"/>
              <a:t>struct</a:t>
            </a:r>
            <a:r>
              <a:rPr lang="en-US" altLang="zh-CN" dirty="0" smtClean="0"/>
              <a:t> </a:t>
            </a:r>
            <a:r>
              <a:rPr lang="en-US" altLang="zh-CN" dirty="0" err="1" smtClean="0"/>
              <a:t>sigaction</a:t>
            </a:r>
            <a:r>
              <a:rPr lang="en-US" altLang="zh-CN" dirty="0" smtClean="0"/>
              <a:t> * </a:t>
            </a:r>
            <a:r>
              <a:rPr lang="en-US" altLang="zh-CN" dirty="0" err="1" smtClean="0"/>
              <a:t>oact</a:t>
            </a:r>
            <a:r>
              <a:rPr lang="en-US" altLang="zh-CN" dirty="0" smtClean="0"/>
              <a:t>)</a:t>
            </a:r>
          </a:p>
          <a:p>
            <a:r>
              <a:rPr lang="zh-CN" altLang="en-US" dirty="0"/>
              <a:t>用法</a:t>
            </a:r>
            <a:r>
              <a:rPr lang="zh-CN" altLang="en-US" dirty="0" smtClean="0"/>
              <a:t>：指定该系统调用，由</a:t>
            </a:r>
            <a:r>
              <a:rPr lang="en-US" altLang="zh-CN" dirty="0" smtClean="0"/>
              <a:t>act</a:t>
            </a:r>
            <a:r>
              <a:rPr lang="zh-CN" altLang="en-US" dirty="0" smtClean="0"/>
              <a:t>结构来处理接收到的</a:t>
            </a:r>
            <a:r>
              <a:rPr lang="en-US" altLang="zh-CN" dirty="0" smtClean="0"/>
              <a:t>sig</a:t>
            </a:r>
            <a:r>
              <a:rPr lang="zh-CN" altLang="en-US" dirty="0" smtClean="0"/>
              <a:t>信号</a:t>
            </a:r>
            <a:r>
              <a:rPr lang="en-US" altLang="zh-CN" dirty="0" smtClean="0"/>
              <a:t/>
            </a:r>
            <a:br>
              <a:rPr lang="en-US" altLang="zh-CN" dirty="0" smtClean="0"/>
            </a:br>
            <a:r>
              <a:rPr lang="en-US" altLang="zh-CN" dirty="0" smtClean="0"/>
              <a:t>		    </a:t>
            </a:r>
            <a:r>
              <a:rPr lang="en-US" altLang="zh-CN" dirty="0" err="1" smtClean="0"/>
              <a:t>oact</a:t>
            </a:r>
            <a:r>
              <a:rPr lang="zh-CN" altLang="en-US" dirty="0" smtClean="0"/>
              <a:t>不为</a:t>
            </a:r>
            <a:r>
              <a:rPr lang="en-US" altLang="zh-CN" dirty="0" smtClean="0"/>
              <a:t>NULL</a:t>
            </a:r>
            <a:r>
              <a:rPr lang="zh-CN" altLang="en-US" dirty="0" smtClean="0"/>
              <a:t>时存储之前的处理方式</a:t>
            </a:r>
            <a:endParaRPr lang="en-US" altLang="zh-CN" dirty="0" smtClean="0"/>
          </a:p>
          <a:p>
            <a:r>
              <a:rPr lang="en-US" altLang="zh-CN" dirty="0" err="1" smtClean="0"/>
              <a:t>sigaction</a:t>
            </a:r>
            <a:r>
              <a:rPr lang="zh-CN" altLang="en-US" dirty="0" smtClean="0"/>
              <a:t>结构</a:t>
            </a:r>
            <a:endParaRPr lang="en-US" altLang="zh-CN" dirty="0" smtClean="0"/>
          </a:p>
          <a:p>
            <a:pPr lvl="1"/>
            <a:r>
              <a:rPr lang="en-US" altLang="zh-CN" dirty="0" err="1" smtClean="0"/>
              <a:t>sa_handler</a:t>
            </a:r>
            <a:r>
              <a:rPr lang="zh-CN" altLang="en-US" dirty="0" smtClean="0"/>
              <a:t>设置信号处置方式</a:t>
            </a:r>
            <a:endParaRPr lang="en-US" altLang="zh-CN" dirty="0" smtClean="0"/>
          </a:p>
          <a:p>
            <a:pPr lvl="2"/>
            <a:r>
              <a:rPr lang="zh-CN" altLang="en-US" dirty="0" smtClean="0"/>
              <a:t>函数名，自定义信号处理函数</a:t>
            </a:r>
            <a:endParaRPr lang="en-US" altLang="zh-CN" dirty="0" smtClean="0"/>
          </a:p>
          <a:p>
            <a:pPr lvl="2"/>
            <a:r>
              <a:rPr lang="en-US" altLang="zh-CN" dirty="0" smtClean="0"/>
              <a:t>SIG_IGN</a:t>
            </a:r>
            <a:r>
              <a:rPr lang="zh-CN" altLang="en-US" dirty="0" smtClean="0"/>
              <a:t>，忽略信号，不处理</a:t>
            </a:r>
            <a:endParaRPr lang="en-US" altLang="zh-CN" dirty="0" smtClean="0"/>
          </a:p>
          <a:p>
            <a:pPr lvl="2"/>
            <a:r>
              <a:rPr lang="en-US" altLang="zh-CN" dirty="0" smtClean="0"/>
              <a:t>SIG_DFL</a:t>
            </a:r>
            <a:r>
              <a:rPr lang="zh-CN" altLang="en-US" dirty="0" smtClean="0"/>
              <a:t>，默认信号处理</a:t>
            </a:r>
            <a:endParaRPr lang="en-US" altLang="zh-CN" dirty="0" smtClean="0"/>
          </a:p>
          <a:p>
            <a:r>
              <a:rPr lang="zh-CN" altLang="en-US" dirty="0" smtClean="0"/>
              <a:t>示例：</a:t>
            </a:r>
            <a:r>
              <a:rPr lang="en-US" altLang="zh-CN" dirty="0" err="1" smtClean="0"/>
              <a:t>signal_handler.c</a:t>
            </a:r>
            <a:r>
              <a:rPr lang="en-US" altLang="zh-CN" dirty="0" smtClean="0"/>
              <a:t>, signal_handler2.c</a:t>
            </a:r>
          </a:p>
          <a:p>
            <a:pPr lvl="1"/>
            <a:endParaRPr lang="en-US" altLang="zh-CN" dirty="0" smtClean="0"/>
          </a:p>
          <a:p>
            <a:pPr lvl="1"/>
            <a:endParaRPr lang="en-US" altLang="zh-CN" dirty="0" smtClean="0"/>
          </a:p>
          <a:p>
            <a:pPr lvl="1"/>
            <a:endParaRPr lang="en-US" altLang="zh-CN" dirty="0"/>
          </a:p>
          <a:p>
            <a:pPr lvl="1"/>
            <a:endParaRPr lang="zh-CN" altLang="en-US" dirty="0"/>
          </a:p>
        </p:txBody>
      </p:sp>
      <p:sp>
        <p:nvSpPr>
          <p:cNvPr id="4" name="灯片编号占位符 3"/>
          <p:cNvSpPr>
            <a:spLocks noGrp="1"/>
          </p:cNvSpPr>
          <p:nvPr>
            <p:ph type="sldNum" sz="quarter" idx="12"/>
          </p:nvPr>
        </p:nvSpPr>
        <p:spPr/>
        <p:txBody>
          <a:bodyPr/>
          <a:lstStyle/>
          <a:p>
            <a:fld id="{6D22F896-40B5-4ADD-8801-0D06FADFA095}" type="slidenum">
              <a:rPr lang="en-US" smtClean="0"/>
              <a:t>22</a:t>
            </a:fld>
            <a:endParaRPr lang="en-US" dirty="0"/>
          </a:p>
        </p:txBody>
      </p:sp>
      <p:sp>
        <p:nvSpPr>
          <p:cNvPr id="5" name="文本框 4"/>
          <p:cNvSpPr txBox="1"/>
          <p:nvPr/>
        </p:nvSpPr>
        <p:spPr>
          <a:xfrm>
            <a:off x="7508495" y="4000383"/>
            <a:ext cx="2980303" cy="1477328"/>
          </a:xfrm>
          <a:prstGeom prst="rect">
            <a:avLst/>
          </a:prstGeom>
        </p:spPr>
        <p:style>
          <a:lnRef idx="3">
            <a:schemeClr val="lt1"/>
          </a:lnRef>
          <a:fillRef idx="1">
            <a:schemeClr val="accent1"/>
          </a:fillRef>
          <a:effectRef idx="1">
            <a:schemeClr val="accent1"/>
          </a:effectRef>
          <a:fontRef idx="minor">
            <a:schemeClr val="lt1"/>
          </a:fontRef>
        </p:style>
        <p:txBody>
          <a:bodyPr wrap="none" rtlCol="0">
            <a:spAutoFit/>
          </a:bodyPr>
          <a:lstStyle/>
          <a:p>
            <a:r>
              <a:rPr lang="en-US" altLang="zh-CN" dirty="0" err="1" smtClean="0"/>
              <a:t>struct</a:t>
            </a:r>
            <a:r>
              <a:rPr lang="en-US" altLang="zh-CN" dirty="0" smtClean="0"/>
              <a:t> </a:t>
            </a:r>
            <a:r>
              <a:rPr lang="en-US" altLang="zh-CN" dirty="0" err="1" smtClean="0"/>
              <a:t>sigaction</a:t>
            </a:r>
            <a:r>
              <a:rPr lang="en-US" altLang="zh-CN" dirty="0" smtClean="0"/>
              <a:t> {</a:t>
            </a:r>
          </a:p>
          <a:p>
            <a:r>
              <a:rPr lang="en-US" altLang="zh-CN" dirty="0"/>
              <a:t>	</a:t>
            </a:r>
            <a:r>
              <a:rPr lang="en-US" altLang="zh-CN" dirty="0" smtClean="0"/>
              <a:t>void (*</a:t>
            </a:r>
            <a:r>
              <a:rPr lang="en-US" altLang="zh-CN" dirty="0" err="1" smtClean="0"/>
              <a:t>sa_handler</a:t>
            </a:r>
            <a:r>
              <a:rPr lang="en-US" altLang="zh-CN" dirty="0" smtClean="0"/>
              <a:t>)(</a:t>
            </a:r>
            <a:r>
              <a:rPr lang="en-US" altLang="zh-CN" dirty="0" err="1" smtClean="0"/>
              <a:t>int</a:t>
            </a:r>
            <a:r>
              <a:rPr lang="en-US" altLang="zh-CN" dirty="0" smtClean="0"/>
              <a:t>)</a:t>
            </a:r>
            <a:r>
              <a:rPr lang="en-US" altLang="zh-CN" dirty="0"/>
              <a:t>;</a:t>
            </a:r>
            <a:endParaRPr lang="en-US" altLang="zh-CN" dirty="0" smtClean="0"/>
          </a:p>
          <a:p>
            <a:r>
              <a:rPr lang="en-US" altLang="zh-CN" dirty="0"/>
              <a:t>	</a:t>
            </a:r>
            <a:r>
              <a:rPr lang="en-US" altLang="zh-CN" dirty="0" err="1" smtClean="0"/>
              <a:t>sigset_t</a:t>
            </a:r>
            <a:r>
              <a:rPr lang="en-US" altLang="zh-CN" dirty="0" smtClean="0"/>
              <a:t> </a:t>
            </a:r>
            <a:r>
              <a:rPr lang="en-US" altLang="zh-CN" dirty="0" err="1" smtClean="0"/>
              <a:t>sa_mask</a:t>
            </a:r>
            <a:r>
              <a:rPr lang="en-US" altLang="zh-CN" dirty="0" smtClean="0"/>
              <a:t>;</a:t>
            </a:r>
          </a:p>
          <a:p>
            <a:r>
              <a:rPr lang="en-US" altLang="zh-CN" dirty="0"/>
              <a:t>	</a:t>
            </a:r>
            <a:r>
              <a:rPr lang="en-US" altLang="zh-CN" dirty="0" err="1" smtClean="0"/>
              <a:t>int</a:t>
            </a:r>
            <a:r>
              <a:rPr lang="en-US" altLang="zh-CN" dirty="0" smtClean="0"/>
              <a:t> </a:t>
            </a:r>
            <a:r>
              <a:rPr lang="en-US" altLang="zh-CN" dirty="0" err="1" smtClean="0"/>
              <a:t>sa_flags</a:t>
            </a:r>
            <a:r>
              <a:rPr lang="en-US" altLang="zh-CN" dirty="0" smtClean="0"/>
              <a:t>;</a:t>
            </a:r>
          </a:p>
          <a:p>
            <a:r>
              <a:rPr lang="en-US" altLang="zh-CN" dirty="0" smtClean="0"/>
              <a:t>}</a:t>
            </a:r>
            <a:endParaRPr lang="zh-CN" altLang="en-US" dirty="0"/>
          </a:p>
        </p:txBody>
      </p:sp>
    </p:spTree>
    <p:extLst>
      <p:ext uri="{BB962C8B-B14F-4D97-AF65-F5344CB8AC3E}">
        <p14:creationId xmlns:p14="http://schemas.microsoft.com/office/powerpoint/2010/main" val="2408719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kill</a:t>
            </a:r>
            <a:r>
              <a:rPr lang="zh-CN" altLang="en-US" dirty="0" smtClean="0"/>
              <a:t>系统调用</a:t>
            </a:r>
            <a:endParaRPr lang="zh-CN" altLang="en-US" dirty="0"/>
          </a:p>
        </p:txBody>
      </p:sp>
      <p:sp>
        <p:nvSpPr>
          <p:cNvPr id="3" name="内容占位符 2"/>
          <p:cNvSpPr>
            <a:spLocks noGrp="1"/>
          </p:cNvSpPr>
          <p:nvPr>
            <p:ph idx="1"/>
          </p:nvPr>
        </p:nvSpPr>
        <p:spPr/>
        <p:txBody>
          <a:bodyPr/>
          <a:lstStyle/>
          <a:p>
            <a:r>
              <a:rPr lang="zh-CN" altLang="en-US" dirty="0" smtClean="0"/>
              <a:t>功能：向指定进程发送指定信号</a:t>
            </a:r>
            <a:endParaRPr lang="en-US" altLang="zh-CN" dirty="0" smtClean="0"/>
          </a:p>
          <a:p>
            <a:r>
              <a:rPr lang="zh-CN" altLang="en-US" dirty="0" smtClean="0"/>
              <a:t>格式：</a:t>
            </a:r>
            <a:r>
              <a:rPr lang="en-US" altLang="zh-CN" dirty="0" err="1" smtClean="0"/>
              <a:t>int</a:t>
            </a:r>
            <a:r>
              <a:rPr lang="en-US" altLang="zh-CN" dirty="0" smtClean="0"/>
              <a:t> kill (</a:t>
            </a:r>
            <a:r>
              <a:rPr lang="en-US" altLang="zh-CN" dirty="0" err="1" smtClean="0"/>
              <a:t>pid_t</a:t>
            </a:r>
            <a:r>
              <a:rPr lang="en-US" altLang="zh-CN" dirty="0" smtClean="0"/>
              <a:t> </a:t>
            </a:r>
            <a:r>
              <a:rPr lang="en-US" altLang="zh-CN" dirty="0" err="1" smtClean="0"/>
              <a:t>pid</a:t>
            </a:r>
            <a:r>
              <a:rPr lang="en-US" altLang="zh-CN" dirty="0" smtClean="0"/>
              <a:t>, </a:t>
            </a:r>
            <a:r>
              <a:rPr lang="en-US" altLang="zh-CN" dirty="0" err="1" smtClean="0"/>
              <a:t>int</a:t>
            </a:r>
            <a:r>
              <a:rPr lang="en-US" altLang="zh-CN" dirty="0" smtClean="0"/>
              <a:t> sig);</a:t>
            </a:r>
          </a:p>
          <a:p>
            <a:pPr lvl="1"/>
            <a:r>
              <a:rPr lang="en-US" altLang="zh-CN" dirty="0" err="1" smtClean="0"/>
              <a:t>pid</a:t>
            </a:r>
            <a:r>
              <a:rPr lang="en-US" altLang="zh-CN" dirty="0" smtClean="0"/>
              <a:t> </a:t>
            </a:r>
            <a:r>
              <a:rPr lang="zh-CN" altLang="en-US" dirty="0" smtClean="0"/>
              <a:t>指定进程</a:t>
            </a:r>
            <a:r>
              <a:rPr lang="en-US" altLang="zh-CN" dirty="0" smtClean="0"/>
              <a:t>PID</a:t>
            </a:r>
          </a:p>
          <a:p>
            <a:pPr lvl="1"/>
            <a:r>
              <a:rPr lang="en-US" altLang="zh-CN" dirty="0" smtClean="0"/>
              <a:t>sig </a:t>
            </a:r>
            <a:r>
              <a:rPr lang="zh-CN" altLang="en-US" dirty="0" smtClean="0"/>
              <a:t>指定信号</a:t>
            </a:r>
            <a:endParaRPr lang="en-US" altLang="zh-CN" dirty="0" smtClean="0"/>
          </a:p>
          <a:p>
            <a:endParaRPr lang="en-US" altLang="zh-CN" dirty="0" smtClean="0"/>
          </a:p>
          <a:p>
            <a:endParaRPr lang="en-US" altLang="zh-CN" dirty="0"/>
          </a:p>
          <a:p>
            <a:endParaRPr lang="en-US" altLang="zh-CN" dirty="0" smtClean="0"/>
          </a:p>
          <a:p>
            <a:r>
              <a:rPr lang="zh-CN" altLang="en-US" dirty="0" smtClean="0"/>
              <a:t>示例：</a:t>
            </a:r>
            <a:r>
              <a:rPr lang="en-US" altLang="zh-CN" dirty="0" err="1" smtClean="0"/>
              <a:t>kill_exp.c</a:t>
            </a:r>
            <a:r>
              <a:rPr lang="en-US" altLang="zh-CN" dirty="0" smtClean="0"/>
              <a:t/>
            </a:r>
            <a:br>
              <a:rPr lang="en-US" altLang="zh-CN" dirty="0" smtClean="0"/>
            </a:br>
            <a:r>
              <a:rPr lang="en-US" altLang="zh-CN" dirty="0" smtClean="0"/>
              <a:t>		    </a:t>
            </a:r>
            <a:r>
              <a:rPr lang="en-US" altLang="zh-CN" dirty="0" err="1" smtClean="0"/>
              <a:t>kill_exp</a:t>
            </a:r>
            <a:r>
              <a:rPr lang="en-US" altLang="zh-CN" dirty="0" smtClean="0"/>
              <a:t> grep –R “#include&lt;</a:t>
            </a:r>
            <a:r>
              <a:rPr lang="en-US" altLang="zh-CN" dirty="0" err="1" smtClean="0"/>
              <a:t>stdlib.h</a:t>
            </a:r>
            <a:r>
              <a:rPr lang="en-US" altLang="zh-CN" dirty="0" smtClean="0"/>
              <a:t>&gt;” /home/</a:t>
            </a:r>
            <a:endParaRPr lang="zh-CN" altLang="en-US" dirty="0"/>
          </a:p>
        </p:txBody>
      </p:sp>
      <p:sp>
        <p:nvSpPr>
          <p:cNvPr id="4" name="灯片编号占位符 3"/>
          <p:cNvSpPr>
            <a:spLocks noGrp="1"/>
          </p:cNvSpPr>
          <p:nvPr>
            <p:ph type="sldNum" sz="quarter" idx="12"/>
          </p:nvPr>
        </p:nvSpPr>
        <p:spPr/>
        <p:txBody>
          <a:bodyPr/>
          <a:lstStyle/>
          <a:p>
            <a:fld id="{6D22F896-40B5-4ADD-8801-0D06FADFA095}" type="slidenum">
              <a:rPr lang="en-US" smtClean="0"/>
              <a:t>23</a:t>
            </a:fld>
            <a:endParaRPr lang="en-US" dirty="0"/>
          </a:p>
        </p:txBody>
      </p:sp>
      <p:pic>
        <p:nvPicPr>
          <p:cNvPr id="5" name="图片 4"/>
          <p:cNvPicPr>
            <a:picLocks noChangeAspect="1"/>
          </p:cNvPicPr>
          <p:nvPr/>
        </p:nvPicPr>
        <p:blipFill>
          <a:blip r:embed="rId2"/>
          <a:stretch>
            <a:fillRect/>
          </a:stretch>
        </p:blipFill>
        <p:spPr>
          <a:xfrm>
            <a:off x="2331409" y="3304075"/>
            <a:ext cx="9320572" cy="1450445"/>
          </a:xfrm>
          <a:prstGeom prst="rect">
            <a:avLst/>
          </a:prstGeom>
        </p:spPr>
      </p:pic>
    </p:spTree>
    <p:extLst>
      <p:ext uri="{BB962C8B-B14F-4D97-AF65-F5344CB8AC3E}">
        <p14:creationId xmlns:p14="http://schemas.microsoft.com/office/powerpoint/2010/main" val="378037633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无名管道</a:t>
            </a:r>
            <a:r>
              <a:rPr lang="zh-CN" altLang="en-US" dirty="0" smtClean="0"/>
              <a:t>通信</a:t>
            </a:r>
            <a:endParaRPr lang="zh-CN" altLang="en-US" dirty="0"/>
          </a:p>
        </p:txBody>
      </p:sp>
      <p:sp>
        <p:nvSpPr>
          <p:cNvPr id="3" name="内容占位符 2"/>
          <p:cNvSpPr>
            <a:spLocks noGrp="1"/>
          </p:cNvSpPr>
          <p:nvPr>
            <p:ph idx="1"/>
          </p:nvPr>
        </p:nvSpPr>
        <p:spPr/>
        <p:txBody>
          <a:bodyPr/>
          <a:lstStyle/>
          <a:p>
            <a:r>
              <a:rPr lang="en-US" altLang="zh-CN" dirty="0" smtClean="0"/>
              <a:t>pipe</a:t>
            </a:r>
            <a:r>
              <a:rPr lang="zh-CN" altLang="en-US" dirty="0"/>
              <a:t>系统</a:t>
            </a:r>
            <a:r>
              <a:rPr lang="zh-CN" altLang="en-US" dirty="0" smtClean="0"/>
              <a:t>调用</a:t>
            </a:r>
            <a:endParaRPr lang="en-US" altLang="zh-CN" dirty="0" smtClean="0"/>
          </a:p>
          <a:p>
            <a:r>
              <a:rPr lang="zh-CN" altLang="en-US" dirty="0" smtClean="0"/>
              <a:t>格式：</a:t>
            </a:r>
            <a:r>
              <a:rPr lang="en-US" altLang="zh-CN" dirty="0" err="1" smtClean="0"/>
              <a:t>int</a:t>
            </a:r>
            <a:r>
              <a:rPr lang="en-US" altLang="zh-CN" dirty="0" smtClean="0"/>
              <a:t> pipe (</a:t>
            </a:r>
            <a:r>
              <a:rPr lang="en-US" altLang="zh-CN" dirty="0" err="1" smtClean="0"/>
              <a:t>int</a:t>
            </a:r>
            <a:r>
              <a:rPr lang="en-US" altLang="zh-CN" dirty="0" smtClean="0"/>
              <a:t> </a:t>
            </a:r>
            <a:r>
              <a:rPr lang="en-US" altLang="zh-CN" dirty="0" err="1" smtClean="0"/>
              <a:t>fd</a:t>
            </a:r>
            <a:r>
              <a:rPr lang="en-US" altLang="zh-CN" dirty="0" smtClean="0"/>
              <a:t>[2])</a:t>
            </a:r>
          </a:p>
          <a:p>
            <a:r>
              <a:rPr lang="zh-CN" altLang="en-US" dirty="0" smtClean="0"/>
              <a:t>参数：</a:t>
            </a:r>
            <a:endParaRPr lang="en-US" altLang="zh-CN" dirty="0" smtClean="0"/>
          </a:p>
          <a:p>
            <a:pPr lvl="1"/>
            <a:r>
              <a:rPr lang="en-US" altLang="zh-CN" dirty="0" smtClean="0"/>
              <a:t>2</a:t>
            </a:r>
            <a:r>
              <a:rPr lang="zh-CN" altLang="en-US" dirty="0" smtClean="0"/>
              <a:t>个整数组成的数组，分别表示管道的输入端</a:t>
            </a:r>
            <a:r>
              <a:rPr lang="en-US" altLang="zh-CN" dirty="0" err="1" smtClean="0"/>
              <a:t>fd</a:t>
            </a:r>
            <a:r>
              <a:rPr lang="en-US" altLang="zh-CN" dirty="0" smtClean="0"/>
              <a:t>[0]</a:t>
            </a:r>
            <a:r>
              <a:rPr lang="zh-CN" altLang="en-US" dirty="0" smtClean="0"/>
              <a:t>和输出端</a:t>
            </a:r>
            <a:r>
              <a:rPr lang="en-US" altLang="zh-CN" dirty="0" err="1" smtClean="0"/>
              <a:t>fd</a:t>
            </a:r>
            <a:r>
              <a:rPr lang="en-US" altLang="zh-CN" dirty="0" smtClean="0"/>
              <a:t>[1]</a:t>
            </a:r>
          </a:p>
          <a:p>
            <a:pPr lvl="1"/>
            <a:r>
              <a:rPr lang="zh-CN" altLang="en-US" dirty="0" smtClean="0"/>
              <a:t>可以使用</a:t>
            </a:r>
            <a:r>
              <a:rPr lang="en-US" altLang="zh-CN" dirty="0" smtClean="0"/>
              <a:t>write</a:t>
            </a:r>
            <a:r>
              <a:rPr lang="zh-CN" altLang="en-US" dirty="0" smtClean="0"/>
              <a:t>向</a:t>
            </a:r>
            <a:r>
              <a:rPr lang="en-US" altLang="zh-CN" dirty="0" err="1" smtClean="0"/>
              <a:t>fd</a:t>
            </a:r>
            <a:r>
              <a:rPr lang="en-US" altLang="zh-CN" dirty="0" smtClean="0"/>
              <a:t>[1]</a:t>
            </a:r>
            <a:r>
              <a:rPr lang="zh-CN" altLang="en-US" dirty="0" smtClean="0"/>
              <a:t>写入数据</a:t>
            </a:r>
            <a:endParaRPr lang="en-US" altLang="zh-CN" dirty="0" smtClean="0"/>
          </a:p>
          <a:p>
            <a:pPr lvl="1"/>
            <a:r>
              <a:rPr lang="zh-CN" altLang="en-US" dirty="0" smtClean="0"/>
              <a:t>可以使用</a:t>
            </a:r>
            <a:r>
              <a:rPr lang="en-US" altLang="zh-CN" dirty="0" smtClean="0"/>
              <a:t>read</a:t>
            </a:r>
            <a:r>
              <a:rPr lang="zh-CN" altLang="en-US" dirty="0" smtClean="0"/>
              <a:t>从</a:t>
            </a:r>
            <a:r>
              <a:rPr lang="en-US" altLang="zh-CN" dirty="0" err="1" smtClean="0"/>
              <a:t>fd</a:t>
            </a:r>
            <a:r>
              <a:rPr lang="en-US" altLang="zh-CN" dirty="0" smtClean="0"/>
              <a:t>[0]</a:t>
            </a:r>
            <a:r>
              <a:rPr lang="zh-CN" altLang="en-US" dirty="0" smtClean="0"/>
              <a:t>读取数据</a:t>
            </a:r>
            <a:endParaRPr lang="en-US" altLang="zh-CN" dirty="0" smtClean="0"/>
          </a:p>
          <a:p>
            <a:pPr lvl="1"/>
            <a:r>
              <a:rPr lang="zh-CN" altLang="en-US" dirty="0" smtClean="0"/>
              <a:t>写入</a:t>
            </a:r>
            <a:r>
              <a:rPr lang="en-US" altLang="zh-CN" dirty="0" err="1" smtClean="0"/>
              <a:t>fd</a:t>
            </a:r>
            <a:r>
              <a:rPr lang="en-US" altLang="zh-CN" dirty="0" smtClean="0"/>
              <a:t>[1]</a:t>
            </a:r>
            <a:r>
              <a:rPr lang="zh-CN" altLang="en-US" dirty="0" smtClean="0"/>
              <a:t>中的内容都可以由</a:t>
            </a:r>
            <a:r>
              <a:rPr lang="en-US" altLang="zh-CN" dirty="0" err="1" smtClean="0"/>
              <a:t>fd</a:t>
            </a:r>
            <a:r>
              <a:rPr lang="en-US" altLang="zh-CN" dirty="0" smtClean="0"/>
              <a:t>[0]</a:t>
            </a:r>
            <a:r>
              <a:rPr lang="zh-CN" altLang="en-US" dirty="0" smtClean="0"/>
              <a:t>读取</a:t>
            </a:r>
            <a:endParaRPr lang="en-US" altLang="zh-CN" dirty="0" smtClean="0"/>
          </a:p>
          <a:p>
            <a:r>
              <a:rPr lang="zh-CN" altLang="en-US" dirty="0" smtClean="0"/>
              <a:t>示例：</a:t>
            </a:r>
            <a:endParaRPr lang="en-US" altLang="zh-CN" dirty="0" smtClean="0"/>
          </a:p>
          <a:p>
            <a:pPr lvl="1"/>
            <a:r>
              <a:rPr lang="zh-CN" altLang="en-US" dirty="0" smtClean="0"/>
              <a:t>用管道连接父进程和子进程：</a:t>
            </a:r>
            <a:r>
              <a:rPr lang="en-US" altLang="zh-CN" dirty="0" smtClean="0"/>
              <a:t>pipe1.c</a:t>
            </a:r>
          </a:p>
          <a:p>
            <a:pPr lvl="1"/>
            <a:r>
              <a:rPr lang="zh-CN" altLang="en-US" dirty="0" smtClean="0"/>
              <a:t>模拟</a:t>
            </a:r>
            <a:r>
              <a:rPr lang="en-US" altLang="zh-CN" dirty="0" smtClean="0"/>
              <a:t>shell</a:t>
            </a:r>
            <a:r>
              <a:rPr lang="zh-CN" altLang="en-US" dirty="0" smtClean="0"/>
              <a:t>中的管道通信：</a:t>
            </a:r>
            <a:r>
              <a:rPr lang="en-US" altLang="zh-CN" dirty="0" smtClean="0"/>
              <a:t>pipe2.c</a:t>
            </a:r>
          </a:p>
          <a:p>
            <a:endParaRPr lang="zh-CN" altLang="en-US" dirty="0"/>
          </a:p>
        </p:txBody>
      </p:sp>
      <p:sp>
        <p:nvSpPr>
          <p:cNvPr id="4" name="灯片编号占位符 3"/>
          <p:cNvSpPr>
            <a:spLocks noGrp="1"/>
          </p:cNvSpPr>
          <p:nvPr>
            <p:ph type="sldNum" sz="quarter" idx="12"/>
          </p:nvPr>
        </p:nvSpPr>
        <p:spPr/>
        <p:txBody>
          <a:bodyPr/>
          <a:lstStyle/>
          <a:p>
            <a:fld id="{6D22F896-40B5-4ADD-8801-0D06FADFA095}" type="slidenum">
              <a:rPr lang="en-US" smtClean="0"/>
              <a:t>24</a:t>
            </a:fld>
            <a:endParaRPr lang="en-US" dirty="0"/>
          </a:p>
        </p:txBody>
      </p:sp>
      <p:sp>
        <p:nvSpPr>
          <p:cNvPr id="5" name="矩形 4"/>
          <p:cNvSpPr/>
          <p:nvPr/>
        </p:nvSpPr>
        <p:spPr>
          <a:xfrm>
            <a:off x="8934275" y="5276675"/>
            <a:ext cx="2139193" cy="3775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矩形 5"/>
          <p:cNvSpPr/>
          <p:nvPr/>
        </p:nvSpPr>
        <p:spPr>
          <a:xfrm>
            <a:off x="7701094" y="3640823"/>
            <a:ext cx="1728662" cy="8976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父进程</a:t>
            </a:r>
            <a:endParaRPr lang="zh-CN" altLang="en-US" dirty="0"/>
          </a:p>
        </p:txBody>
      </p:sp>
      <p:sp>
        <p:nvSpPr>
          <p:cNvPr id="7" name="矩形 6"/>
          <p:cNvSpPr/>
          <p:nvPr/>
        </p:nvSpPr>
        <p:spPr>
          <a:xfrm>
            <a:off x="10117121" y="3640823"/>
            <a:ext cx="1761690" cy="8976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子进程</a:t>
            </a:r>
            <a:endParaRPr lang="zh-CN" altLang="en-US" dirty="0"/>
          </a:p>
        </p:txBody>
      </p:sp>
      <p:cxnSp>
        <p:nvCxnSpPr>
          <p:cNvPr id="9" name="直接箭头连接符 8"/>
          <p:cNvCxnSpPr>
            <a:stCxn id="6" idx="3"/>
            <a:endCxn id="7" idx="1"/>
          </p:cNvCxnSpPr>
          <p:nvPr/>
        </p:nvCxnSpPr>
        <p:spPr>
          <a:xfrm>
            <a:off x="9429756" y="4089634"/>
            <a:ext cx="68736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0" name="文本框 9"/>
          <p:cNvSpPr txBox="1"/>
          <p:nvPr/>
        </p:nvSpPr>
        <p:spPr>
          <a:xfrm>
            <a:off x="9505259" y="3758051"/>
            <a:ext cx="569387" cy="369332"/>
          </a:xfrm>
          <a:prstGeom prst="rect">
            <a:avLst/>
          </a:prstGeom>
          <a:noFill/>
        </p:spPr>
        <p:txBody>
          <a:bodyPr wrap="none" rtlCol="0">
            <a:spAutoFit/>
          </a:bodyPr>
          <a:lstStyle/>
          <a:p>
            <a:r>
              <a:rPr lang="en-US" altLang="zh-CN" dirty="0" smtClean="0"/>
              <a:t>fork</a:t>
            </a:r>
            <a:endParaRPr lang="zh-CN" altLang="en-US" dirty="0"/>
          </a:p>
        </p:txBody>
      </p:sp>
      <p:cxnSp>
        <p:nvCxnSpPr>
          <p:cNvPr id="14" name="肘形连接符 13"/>
          <p:cNvCxnSpPr>
            <a:stCxn id="19" idx="1"/>
            <a:endCxn id="6" idx="1"/>
          </p:cNvCxnSpPr>
          <p:nvPr/>
        </p:nvCxnSpPr>
        <p:spPr>
          <a:xfrm rot="10800000">
            <a:off x="7701095" y="4089634"/>
            <a:ext cx="1233181" cy="1733262"/>
          </a:xfrm>
          <a:prstGeom prst="bentConnector3">
            <a:avLst>
              <a:gd name="adj1" fmla="val 118537"/>
            </a:avLst>
          </a:prstGeom>
          <a:ln w="28575">
            <a:tailEnd type="triangle"/>
          </a:ln>
        </p:spPr>
        <p:style>
          <a:lnRef idx="2">
            <a:schemeClr val="dk1"/>
          </a:lnRef>
          <a:fillRef idx="0">
            <a:schemeClr val="dk1"/>
          </a:fillRef>
          <a:effectRef idx="1">
            <a:schemeClr val="dk1"/>
          </a:effectRef>
          <a:fontRef idx="minor">
            <a:schemeClr val="tx1"/>
          </a:fontRef>
        </p:style>
      </p:cxnSp>
      <p:sp>
        <p:nvSpPr>
          <p:cNvPr id="19" name="矩形 18"/>
          <p:cNvSpPr/>
          <p:nvPr/>
        </p:nvSpPr>
        <p:spPr>
          <a:xfrm>
            <a:off x="8934275" y="5634143"/>
            <a:ext cx="2139193" cy="3775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 name="文本框 19"/>
          <p:cNvSpPr txBox="1"/>
          <p:nvPr/>
        </p:nvSpPr>
        <p:spPr>
          <a:xfrm>
            <a:off x="9621794" y="5449477"/>
            <a:ext cx="646331" cy="369332"/>
          </a:xfrm>
          <a:prstGeom prst="rect">
            <a:avLst/>
          </a:prstGeom>
          <a:noFill/>
        </p:spPr>
        <p:txBody>
          <a:bodyPr wrap="none" rtlCol="0">
            <a:spAutoFit/>
          </a:bodyPr>
          <a:lstStyle/>
          <a:p>
            <a:r>
              <a:rPr lang="zh-CN" altLang="en-US" dirty="0" smtClean="0"/>
              <a:t>管道</a:t>
            </a:r>
            <a:endParaRPr lang="zh-CN" altLang="en-US" dirty="0"/>
          </a:p>
        </p:txBody>
      </p:sp>
      <p:cxnSp>
        <p:nvCxnSpPr>
          <p:cNvPr id="25" name="肘形连接符 24"/>
          <p:cNvCxnSpPr>
            <a:stCxn id="7" idx="3"/>
            <a:endCxn id="19" idx="3"/>
          </p:cNvCxnSpPr>
          <p:nvPr/>
        </p:nvCxnSpPr>
        <p:spPr>
          <a:xfrm flipH="1">
            <a:off x="11073468" y="4089634"/>
            <a:ext cx="805343" cy="1733262"/>
          </a:xfrm>
          <a:prstGeom prst="bentConnector3">
            <a:avLst>
              <a:gd name="adj1" fmla="val -28385"/>
            </a:avLst>
          </a:prstGeom>
          <a:ln w="28575">
            <a:tailEnd type="triangle"/>
          </a:ln>
        </p:spPr>
        <p:style>
          <a:lnRef idx="2">
            <a:schemeClr val="dk1"/>
          </a:lnRef>
          <a:fillRef idx="0">
            <a:schemeClr val="dk1"/>
          </a:fillRef>
          <a:effectRef idx="1">
            <a:schemeClr val="dk1"/>
          </a:effectRef>
          <a:fontRef idx="minor">
            <a:schemeClr val="tx1"/>
          </a:fontRef>
        </p:style>
      </p:cxnSp>
      <p:sp>
        <p:nvSpPr>
          <p:cNvPr id="34" name="文本框 33"/>
          <p:cNvSpPr txBox="1"/>
          <p:nvPr/>
        </p:nvSpPr>
        <p:spPr>
          <a:xfrm>
            <a:off x="7630950" y="3938633"/>
            <a:ext cx="633507" cy="369332"/>
          </a:xfrm>
          <a:prstGeom prst="rect">
            <a:avLst/>
          </a:prstGeom>
          <a:noFill/>
        </p:spPr>
        <p:txBody>
          <a:bodyPr wrap="none" rtlCol="0">
            <a:spAutoFit/>
          </a:bodyPr>
          <a:lstStyle/>
          <a:p>
            <a:r>
              <a:rPr lang="en-US" altLang="zh-CN" dirty="0" err="1" smtClean="0"/>
              <a:t>fd</a:t>
            </a:r>
            <a:r>
              <a:rPr lang="en-US" altLang="zh-CN" dirty="0" smtClean="0"/>
              <a:t>[0]</a:t>
            </a:r>
            <a:endParaRPr lang="zh-CN" altLang="en-US" dirty="0"/>
          </a:p>
        </p:txBody>
      </p:sp>
      <p:grpSp>
        <p:nvGrpSpPr>
          <p:cNvPr id="50" name="组合 49"/>
          <p:cNvGrpSpPr/>
          <p:nvPr/>
        </p:nvGrpSpPr>
        <p:grpSpPr>
          <a:xfrm>
            <a:off x="8277628" y="4185170"/>
            <a:ext cx="3089452" cy="1280259"/>
            <a:chOff x="8277628" y="4185170"/>
            <a:chExt cx="3089452" cy="1280259"/>
          </a:xfrm>
        </p:grpSpPr>
        <p:cxnSp>
          <p:nvCxnSpPr>
            <p:cNvPr id="23" name="肘形连接符 22"/>
            <p:cNvCxnSpPr>
              <a:stCxn id="6" idx="2"/>
              <a:endCxn id="5" idx="3"/>
            </p:cNvCxnSpPr>
            <p:nvPr/>
          </p:nvCxnSpPr>
          <p:spPr>
            <a:xfrm rot="16200000" flipH="1">
              <a:off x="9355954" y="3747914"/>
              <a:ext cx="926984" cy="2508043"/>
            </a:xfrm>
            <a:prstGeom prst="bentConnector4">
              <a:avLst>
                <a:gd name="adj1" fmla="val 30769"/>
                <a:gd name="adj2" fmla="val 109115"/>
              </a:avLst>
            </a:prstGeom>
            <a:ln w="28575">
              <a:tailEnd type="triangle"/>
            </a:ln>
          </p:spPr>
          <p:style>
            <a:lnRef idx="2">
              <a:schemeClr val="dk1"/>
            </a:lnRef>
            <a:fillRef idx="0">
              <a:schemeClr val="dk1"/>
            </a:fillRef>
            <a:effectRef idx="1">
              <a:schemeClr val="dk1"/>
            </a:effectRef>
            <a:fontRef idx="minor">
              <a:schemeClr val="tx1"/>
            </a:fontRef>
          </p:style>
        </p:cxnSp>
        <p:cxnSp>
          <p:nvCxnSpPr>
            <p:cNvPr id="28" name="肘形连接符 27"/>
            <p:cNvCxnSpPr>
              <a:stCxn id="5" idx="1"/>
              <a:endCxn id="7" idx="2"/>
            </p:cNvCxnSpPr>
            <p:nvPr/>
          </p:nvCxnSpPr>
          <p:spPr>
            <a:xfrm rot="10800000" flipH="1">
              <a:off x="8934274" y="4538446"/>
              <a:ext cx="2063691" cy="926983"/>
            </a:xfrm>
            <a:prstGeom prst="bentConnector4">
              <a:avLst>
                <a:gd name="adj1" fmla="val -11077"/>
                <a:gd name="adj2" fmla="val 50226"/>
              </a:avLst>
            </a:prstGeom>
            <a:ln w="28575">
              <a:tailEnd type="triangle"/>
            </a:ln>
          </p:spPr>
          <p:style>
            <a:lnRef idx="2">
              <a:schemeClr val="dk1"/>
            </a:lnRef>
            <a:fillRef idx="0">
              <a:schemeClr val="dk1"/>
            </a:fillRef>
            <a:effectRef idx="1">
              <a:schemeClr val="dk1"/>
            </a:effectRef>
            <a:fontRef idx="minor">
              <a:schemeClr val="tx1"/>
            </a:fontRef>
          </p:style>
        </p:cxnSp>
        <p:sp>
          <p:nvSpPr>
            <p:cNvPr id="35" name="文本框 34"/>
            <p:cNvSpPr txBox="1"/>
            <p:nvPr/>
          </p:nvSpPr>
          <p:spPr>
            <a:xfrm>
              <a:off x="8277628" y="4213226"/>
              <a:ext cx="633507" cy="369332"/>
            </a:xfrm>
            <a:prstGeom prst="rect">
              <a:avLst/>
            </a:prstGeom>
            <a:noFill/>
          </p:spPr>
          <p:txBody>
            <a:bodyPr wrap="none" rtlCol="0">
              <a:spAutoFit/>
            </a:bodyPr>
            <a:lstStyle/>
            <a:p>
              <a:r>
                <a:rPr lang="en-US" altLang="zh-CN" dirty="0" err="1" smtClean="0"/>
                <a:t>fd</a:t>
              </a:r>
              <a:r>
                <a:rPr lang="en-US" altLang="zh-CN" dirty="0" smtClean="0"/>
                <a:t>[1]</a:t>
              </a:r>
              <a:endParaRPr lang="zh-CN" altLang="en-US" dirty="0"/>
            </a:p>
          </p:txBody>
        </p:sp>
        <p:sp>
          <p:nvSpPr>
            <p:cNvPr id="36" name="文本框 35"/>
            <p:cNvSpPr txBox="1"/>
            <p:nvPr/>
          </p:nvSpPr>
          <p:spPr>
            <a:xfrm>
              <a:off x="10733573" y="4185170"/>
              <a:ext cx="633507" cy="369332"/>
            </a:xfrm>
            <a:prstGeom prst="rect">
              <a:avLst/>
            </a:prstGeom>
            <a:noFill/>
          </p:spPr>
          <p:txBody>
            <a:bodyPr wrap="none" rtlCol="0">
              <a:spAutoFit/>
            </a:bodyPr>
            <a:lstStyle/>
            <a:p>
              <a:r>
                <a:rPr lang="en-US" altLang="zh-CN" dirty="0" err="1" smtClean="0"/>
                <a:t>fd</a:t>
              </a:r>
              <a:r>
                <a:rPr lang="en-US" altLang="zh-CN" dirty="0" smtClean="0"/>
                <a:t>[0]</a:t>
              </a:r>
              <a:endParaRPr lang="zh-CN" altLang="en-US" dirty="0"/>
            </a:p>
          </p:txBody>
        </p:sp>
      </p:grpSp>
      <p:sp>
        <p:nvSpPr>
          <p:cNvPr id="41" name="文本框 40"/>
          <p:cNvSpPr txBox="1"/>
          <p:nvPr/>
        </p:nvSpPr>
        <p:spPr>
          <a:xfrm>
            <a:off x="11296675" y="3965909"/>
            <a:ext cx="633507" cy="369332"/>
          </a:xfrm>
          <a:prstGeom prst="rect">
            <a:avLst/>
          </a:prstGeom>
          <a:noFill/>
        </p:spPr>
        <p:txBody>
          <a:bodyPr wrap="none" rtlCol="0">
            <a:spAutoFit/>
          </a:bodyPr>
          <a:lstStyle/>
          <a:p>
            <a:r>
              <a:rPr lang="en-US" altLang="zh-CN" dirty="0" err="1" smtClean="0"/>
              <a:t>fd</a:t>
            </a:r>
            <a:r>
              <a:rPr lang="en-US" altLang="zh-CN" dirty="0" smtClean="0"/>
              <a:t>[1]</a:t>
            </a:r>
            <a:endParaRPr lang="zh-CN" altLang="en-US" dirty="0"/>
          </a:p>
        </p:txBody>
      </p:sp>
    </p:spTree>
    <p:extLst>
      <p:ext uri="{BB962C8B-B14F-4D97-AF65-F5344CB8AC3E}">
        <p14:creationId xmlns:p14="http://schemas.microsoft.com/office/powerpoint/2010/main" val="729717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50"/>
                                        </p:tgtEl>
                                      </p:cBhvr>
                                    </p:animEffect>
                                    <p:set>
                                      <p:cBhvr>
                                        <p:cTn id="7" dur="1" fill="hold">
                                          <p:stCondLst>
                                            <p:cond delay="499"/>
                                          </p:stCondLst>
                                        </p:cTn>
                                        <p:tgtEl>
                                          <p:spTgt spid="5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命名管道通信</a:t>
            </a:r>
            <a:endParaRPr lang="en-US" dirty="0"/>
          </a:p>
        </p:txBody>
      </p:sp>
      <p:sp>
        <p:nvSpPr>
          <p:cNvPr id="3" name="内容占位符 2"/>
          <p:cNvSpPr>
            <a:spLocks noGrp="1"/>
          </p:cNvSpPr>
          <p:nvPr>
            <p:ph idx="1"/>
          </p:nvPr>
        </p:nvSpPr>
        <p:spPr/>
        <p:txBody>
          <a:bodyPr/>
          <a:lstStyle/>
          <a:p>
            <a:r>
              <a:rPr lang="zh-CN" altLang="en-US" sz="2000" dirty="0" smtClean="0"/>
              <a:t>无名管道只能用于同源进程间通信</a:t>
            </a:r>
            <a:endParaRPr lang="en-US" altLang="zh-CN" sz="2000" dirty="0" smtClean="0"/>
          </a:p>
          <a:p>
            <a:r>
              <a:rPr lang="zh-CN" altLang="en-US" sz="2000" dirty="0" smtClean="0"/>
              <a:t>命名管道</a:t>
            </a:r>
            <a:r>
              <a:rPr lang="en-US" altLang="zh-CN" sz="2000" dirty="0" smtClean="0"/>
              <a:t>FIFO</a:t>
            </a:r>
            <a:r>
              <a:rPr lang="zh-CN" altLang="en-US" sz="2000" dirty="0" smtClean="0"/>
              <a:t>是一种特殊的管道，存在文件系统中</a:t>
            </a:r>
            <a:endParaRPr lang="en-US" altLang="zh-CN" sz="2000" dirty="0" smtClean="0"/>
          </a:p>
          <a:p>
            <a:r>
              <a:rPr lang="en-US" altLang="zh-CN" sz="2000" dirty="0" err="1" smtClean="0"/>
              <a:t>mkfifo</a:t>
            </a:r>
            <a:r>
              <a:rPr lang="zh-CN" altLang="en-US" sz="2000" dirty="0" smtClean="0"/>
              <a:t>库函数：</a:t>
            </a:r>
            <a:r>
              <a:rPr lang="en-US" sz="2000" dirty="0" smtClean="0"/>
              <a:t>#</a:t>
            </a:r>
            <a:r>
              <a:rPr lang="en-US" sz="2000" dirty="0"/>
              <a:t>include &lt;</a:t>
            </a:r>
            <a:r>
              <a:rPr lang="en-US" sz="2000" dirty="0" smtClean="0"/>
              <a:t>sys/</a:t>
            </a:r>
            <a:r>
              <a:rPr lang="en-US" sz="2000" dirty="0" err="1" smtClean="0"/>
              <a:t>types.h</a:t>
            </a:r>
            <a:r>
              <a:rPr lang="en-US" sz="2000" dirty="0" smtClean="0"/>
              <a:t>, sys/</a:t>
            </a:r>
            <a:r>
              <a:rPr lang="en-US" sz="2000" dirty="0" err="1" smtClean="0"/>
              <a:t>stat.h</a:t>
            </a:r>
            <a:r>
              <a:rPr lang="en-US" sz="2000" dirty="0" smtClean="0"/>
              <a:t>&gt;</a:t>
            </a:r>
            <a:br>
              <a:rPr lang="en-US" sz="2000" dirty="0" smtClean="0"/>
            </a:br>
            <a:r>
              <a:rPr lang="en-US" sz="2000" dirty="0" smtClean="0"/>
              <a:t>		    </a:t>
            </a:r>
            <a:r>
              <a:rPr lang="en-US" sz="2000" dirty="0" err="1" smtClean="0"/>
              <a:t>int</a:t>
            </a:r>
            <a:r>
              <a:rPr lang="en-US" sz="2000" dirty="0" smtClean="0"/>
              <a:t> </a:t>
            </a:r>
            <a:r>
              <a:rPr lang="en-US" sz="2000" dirty="0" err="1"/>
              <a:t>mkfifo</a:t>
            </a:r>
            <a:r>
              <a:rPr lang="en-US" sz="2000" dirty="0"/>
              <a:t>(</a:t>
            </a:r>
            <a:r>
              <a:rPr lang="en-US" sz="2000" dirty="0" err="1"/>
              <a:t>const</a:t>
            </a:r>
            <a:r>
              <a:rPr lang="en-US" sz="2000" dirty="0"/>
              <a:t> </a:t>
            </a:r>
            <a:r>
              <a:rPr lang="en-US" sz="2000" dirty="0" smtClean="0"/>
              <a:t>char *</a:t>
            </a:r>
            <a:r>
              <a:rPr lang="en-US" sz="2000" dirty="0" err="1" smtClean="0"/>
              <a:t>fifoname</a:t>
            </a:r>
            <a:r>
              <a:rPr lang="en-US" sz="2000" dirty="0"/>
              <a:t>, </a:t>
            </a:r>
            <a:r>
              <a:rPr lang="en-US" sz="2000" dirty="0" err="1"/>
              <a:t>mode_t</a:t>
            </a:r>
            <a:r>
              <a:rPr lang="en-US" sz="2000" dirty="0"/>
              <a:t> mode</a:t>
            </a:r>
            <a:r>
              <a:rPr lang="en-US" sz="2000" dirty="0" smtClean="0"/>
              <a:t>);</a:t>
            </a:r>
          </a:p>
          <a:p>
            <a:r>
              <a:rPr lang="zh-CN" altLang="en-US" sz="2000" dirty="0" smtClean="0"/>
              <a:t>参数：</a:t>
            </a:r>
            <a:r>
              <a:rPr lang="en-US" altLang="zh-CN" sz="2000" dirty="0" err="1" smtClean="0"/>
              <a:t>fifoname</a:t>
            </a:r>
            <a:r>
              <a:rPr lang="en-US" altLang="zh-CN" sz="2000" dirty="0" smtClean="0"/>
              <a:t> </a:t>
            </a:r>
            <a:r>
              <a:rPr lang="zh-CN" altLang="en-US" sz="2000" dirty="0" smtClean="0"/>
              <a:t>管道文件名</a:t>
            </a:r>
            <a:r>
              <a:rPr lang="en-US" altLang="zh-CN" sz="2000" dirty="0" smtClean="0"/>
              <a:t/>
            </a:r>
            <a:br>
              <a:rPr lang="en-US" altLang="zh-CN" sz="2000" dirty="0" smtClean="0"/>
            </a:br>
            <a:r>
              <a:rPr lang="en-US" altLang="zh-CN" sz="2000" dirty="0" smtClean="0"/>
              <a:t>		  mode </a:t>
            </a:r>
            <a:r>
              <a:rPr lang="zh-CN" altLang="en-US" sz="2000" dirty="0" smtClean="0"/>
              <a:t>文件读写权限，三位</a:t>
            </a:r>
            <a:r>
              <a:rPr lang="en-US" altLang="zh-CN" sz="2000" dirty="0" smtClean="0"/>
              <a:t>8</a:t>
            </a:r>
            <a:r>
              <a:rPr lang="zh-CN" altLang="en-US" sz="2000" dirty="0" smtClean="0"/>
              <a:t>进制数，前加</a:t>
            </a:r>
            <a:r>
              <a:rPr lang="en-US" altLang="zh-CN" sz="2000" dirty="0" smtClean="0"/>
              <a:t>0</a:t>
            </a:r>
          </a:p>
          <a:p>
            <a:r>
              <a:rPr lang="zh-CN" altLang="en-US" sz="2000" dirty="0" smtClean="0"/>
              <a:t>可以用</a:t>
            </a:r>
            <a:r>
              <a:rPr lang="en-US" altLang="zh-CN" sz="2000" dirty="0" smtClean="0"/>
              <a:t>open/close </a:t>
            </a:r>
            <a:r>
              <a:rPr lang="zh-CN" altLang="en-US" sz="2000" dirty="0" smtClean="0"/>
              <a:t>打开</a:t>
            </a:r>
            <a:r>
              <a:rPr lang="en-US" altLang="zh-CN" sz="2000" dirty="0" smtClean="0"/>
              <a:t>/</a:t>
            </a:r>
            <a:r>
              <a:rPr lang="zh-CN" altLang="en-US" sz="2000" dirty="0" smtClean="0"/>
              <a:t>关闭</a:t>
            </a:r>
            <a:r>
              <a:rPr lang="en-US" altLang="zh-CN" sz="2000" dirty="0" smtClean="0"/>
              <a:t>FIFO</a:t>
            </a:r>
            <a:r>
              <a:rPr lang="zh-CN" altLang="en-US" sz="2000" dirty="0" smtClean="0"/>
              <a:t>管道，用</a:t>
            </a:r>
            <a:r>
              <a:rPr lang="en-US" altLang="zh-CN" sz="2000" dirty="0" smtClean="0"/>
              <a:t>read/write</a:t>
            </a:r>
            <a:r>
              <a:rPr lang="zh-CN" altLang="en-US" sz="2000" dirty="0" smtClean="0"/>
              <a:t>进行读</a:t>
            </a:r>
            <a:r>
              <a:rPr lang="en-US" altLang="zh-CN" sz="2000" dirty="0" smtClean="0"/>
              <a:t>/</a:t>
            </a:r>
            <a:r>
              <a:rPr lang="zh-CN" altLang="en-US" sz="2000" dirty="0" smtClean="0"/>
              <a:t>写</a:t>
            </a:r>
            <a:endParaRPr lang="en-US" altLang="zh-CN" sz="2000" dirty="0" smtClean="0"/>
          </a:p>
          <a:p>
            <a:r>
              <a:rPr lang="zh-CN" altLang="en-US" sz="2000" dirty="0" smtClean="0"/>
              <a:t>删除命名管道：</a:t>
            </a:r>
            <a:r>
              <a:rPr lang="en-US" altLang="zh-CN" sz="2000" dirty="0" smtClean="0"/>
              <a:t>unlink(</a:t>
            </a:r>
            <a:r>
              <a:rPr lang="en-US" altLang="zh-CN" sz="2000" dirty="0" err="1" smtClean="0"/>
              <a:t>fifoname</a:t>
            </a:r>
            <a:r>
              <a:rPr lang="en-US" altLang="zh-CN" sz="2000" dirty="0" smtClean="0"/>
              <a:t>) </a:t>
            </a:r>
            <a:r>
              <a:rPr lang="zh-CN" altLang="en-US" sz="2000" dirty="0" smtClean="0"/>
              <a:t>命令</a:t>
            </a:r>
            <a:endParaRPr lang="en-US" altLang="zh-CN" sz="2000" dirty="0" smtClean="0"/>
          </a:p>
          <a:p>
            <a:r>
              <a:rPr lang="zh-CN" altLang="en-US" sz="2000" dirty="0" smtClean="0"/>
              <a:t>需要</a:t>
            </a:r>
            <a:r>
              <a:rPr lang="zh-CN" altLang="en-US" sz="2000" dirty="0"/>
              <a:t>在两</a:t>
            </a:r>
            <a:r>
              <a:rPr lang="zh-CN" altLang="en-US" sz="2000" dirty="0" smtClean="0"/>
              <a:t>个通信</a:t>
            </a:r>
            <a:r>
              <a:rPr lang="zh-CN" altLang="en-US" sz="2000" dirty="0"/>
              <a:t>的进程中分别</a:t>
            </a:r>
            <a:r>
              <a:rPr lang="zh-CN" altLang="en-US" sz="2000" dirty="0" smtClean="0"/>
              <a:t>打开相同的命名管道</a:t>
            </a:r>
            <a:endParaRPr lang="en-US" altLang="zh-CN" sz="2000" dirty="0" smtClean="0"/>
          </a:p>
          <a:p>
            <a:r>
              <a:rPr lang="zh-CN" altLang="en-US" sz="2000" dirty="0" smtClean="0"/>
              <a:t>示例：</a:t>
            </a:r>
            <a:r>
              <a:rPr lang="en-US" altLang="zh-CN" sz="2000" dirty="0" err="1" smtClean="0"/>
              <a:t>FIFO_read.c</a:t>
            </a:r>
            <a:r>
              <a:rPr lang="en-US" altLang="zh-CN" sz="2000" dirty="0" smtClean="0"/>
              <a:t>, </a:t>
            </a:r>
            <a:r>
              <a:rPr lang="en-US" altLang="zh-CN" sz="2000" dirty="0" err="1" smtClean="0"/>
              <a:t>FIFO_write.c</a:t>
            </a:r>
            <a:endParaRPr lang="en-US" sz="2000" dirty="0"/>
          </a:p>
        </p:txBody>
      </p:sp>
      <p:sp>
        <p:nvSpPr>
          <p:cNvPr id="4" name="灯片编号占位符 3"/>
          <p:cNvSpPr>
            <a:spLocks noGrp="1"/>
          </p:cNvSpPr>
          <p:nvPr>
            <p:ph type="sldNum" sz="quarter" idx="12"/>
          </p:nvPr>
        </p:nvSpPr>
        <p:spPr/>
        <p:txBody>
          <a:bodyPr/>
          <a:lstStyle/>
          <a:p>
            <a:fld id="{6D22F896-40B5-4ADD-8801-0D06FADFA095}" type="slidenum">
              <a:rPr lang="en-US" smtClean="0"/>
              <a:t>25</a:t>
            </a:fld>
            <a:endParaRPr lang="en-US" dirty="0"/>
          </a:p>
        </p:txBody>
      </p:sp>
    </p:spTree>
    <p:extLst>
      <p:ext uri="{BB962C8B-B14F-4D97-AF65-F5344CB8AC3E}">
        <p14:creationId xmlns:p14="http://schemas.microsoft.com/office/powerpoint/2010/main" val="19932496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命名管道的阻塞问题</a:t>
            </a:r>
            <a:endParaRPr lang="zh-CN" altLang="en-US" dirty="0"/>
          </a:p>
        </p:txBody>
      </p:sp>
      <p:sp>
        <p:nvSpPr>
          <p:cNvPr id="3" name="内容占位符 2"/>
          <p:cNvSpPr>
            <a:spLocks noGrp="1"/>
          </p:cNvSpPr>
          <p:nvPr>
            <p:ph idx="1"/>
          </p:nvPr>
        </p:nvSpPr>
        <p:spPr/>
        <p:txBody>
          <a:bodyPr/>
          <a:lstStyle/>
          <a:p>
            <a:r>
              <a:rPr lang="zh-CN" altLang="en-US" dirty="0" smtClean="0"/>
              <a:t>在同一个进程中命名管道是单向的</a:t>
            </a:r>
            <a:endParaRPr lang="en-US" altLang="zh-CN" dirty="0" smtClean="0"/>
          </a:p>
          <a:p>
            <a:pPr lvl="1"/>
            <a:r>
              <a:rPr lang="zh-CN" altLang="en-US" dirty="0" smtClean="0"/>
              <a:t>不能以</a:t>
            </a:r>
            <a:r>
              <a:rPr lang="en-US" altLang="zh-CN" dirty="0" smtClean="0"/>
              <a:t>O_RDWR</a:t>
            </a:r>
            <a:r>
              <a:rPr lang="zh-CN" altLang="en-US" dirty="0" smtClean="0"/>
              <a:t>方式打开命名管道</a:t>
            </a:r>
            <a:endParaRPr lang="en-US" altLang="zh-CN" dirty="0" smtClean="0"/>
          </a:p>
          <a:p>
            <a:r>
              <a:rPr lang="en-US" altLang="zh-CN" dirty="0" smtClean="0"/>
              <a:t>open</a:t>
            </a:r>
            <a:r>
              <a:rPr lang="zh-CN" altLang="en-US" dirty="0" smtClean="0"/>
              <a:t>的非阻塞选项</a:t>
            </a:r>
            <a:endParaRPr lang="en-US" altLang="zh-CN" dirty="0" smtClean="0"/>
          </a:p>
          <a:p>
            <a:pPr lvl="1"/>
            <a:r>
              <a:rPr lang="en-US" altLang="zh-CN" dirty="0" smtClean="0"/>
              <a:t>open(</a:t>
            </a:r>
            <a:r>
              <a:rPr lang="en-US" altLang="zh-CN" dirty="0" err="1" smtClean="0"/>
              <a:t>fifoname,O_RDONLY|O_NONBLOCK</a:t>
            </a:r>
            <a:r>
              <a:rPr lang="en-US" altLang="zh-CN" dirty="0"/>
              <a:t>)</a:t>
            </a:r>
          </a:p>
          <a:p>
            <a:pPr lvl="1"/>
            <a:r>
              <a:rPr lang="en-US" altLang="zh-CN" dirty="0" smtClean="0"/>
              <a:t>open(</a:t>
            </a:r>
            <a:r>
              <a:rPr lang="en-US" altLang="zh-CN" dirty="0" err="1" smtClean="0"/>
              <a:t>fifoname,O_WRONLY|O_NONBLOCK</a:t>
            </a:r>
            <a:r>
              <a:rPr lang="en-US" altLang="zh-CN" dirty="0" smtClean="0"/>
              <a:t>)</a:t>
            </a:r>
          </a:p>
          <a:p>
            <a:r>
              <a:rPr lang="zh-CN" altLang="en-US" dirty="0" smtClean="0"/>
              <a:t>以阻塞方式打开的管道，只有在管道另一端有操作时才会继续执行读</a:t>
            </a:r>
            <a:r>
              <a:rPr lang="en-US" altLang="zh-CN" dirty="0" smtClean="0"/>
              <a:t>/</a:t>
            </a:r>
            <a:r>
              <a:rPr lang="zh-CN" altLang="en-US" dirty="0" smtClean="0"/>
              <a:t>写操作</a:t>
            </a:r>
            <a:endParaRPr lang="en-US" altLang="zh-CN" dirty="0" smtClean="0"/>
          </a:p>
          <a:p>
            <a:r>
              <a:rPr lang="zh-CN" altLang="en-US" dirty="0" smtClean="0"/>
              <a:t>以非阻塞方式打开的管道，会立即执行读</a:t>
            </a:r>
            <a:r>
              <a:rPr lang="en-US" altLang="zh-CN" dirty="0" smtClean="0"/>
              <a:t>/</a:t>
            </a:r>
            <a:r>
              <a:rPr lang="zh-CN" altLang="en-US" dirty="0" smtClean="0"/>
              <a:t>写操作（有可能失败）</a:t>
            </a:r>
            <a:endParaRPr lang="en-US" altLang="zh-CN" dirty="0" smtClean="0"/>
          </a:p>
          <a:p>
            <a:endParaRPr lang="zh-CN" altLang="en-US" dirty="0"/>
          </a:p>
        </p:txBody>
      </p:sp>
      <p:sp>
        <p:nvSpPr>
          <p:cNvPr id="4" name="灯片编号占位符 3"/>
          <p:cNvSpPr>
            <a:spLocks noGrp="1"/>
          </p:cNvSpPr>
          <p:nvPr>
            <p:ph type="sldNum" sz="quarter" idx="12"/>
          </p:nvPr>
        </p:nvSpPr>
        <p:spPr/>
        <p:txBody>
          <a:bodyPr/>
          <a:lstStyle/>
          <a:p>
            <a:fld id="{6D22F896-40B5-4ADD-8801-0D06FADFA095}" type="slidenum">
              <a:rPr lang="en-US" smtClean="0"/>
              <a:t>26</a:t>
            </a:fld>
            <a:endParaRPr lang="en-US" dirty="0"/>
          </a:p>
        </p:txBody>
      </p:sp>
    </p:spTree>
    <p:extLst>
      <p:ext uri="{BB962C8B-B14F-4D97-AF65-F5344CB8AC3E}">
        <p14:creationId xmlns:p14="http://schemas.microsoft.com/office/powerpoint/2010/main" val="19970174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消息队列</a:t>
            </a:r>
            <a:endParaRPr lang="en-US" dirty="0"/>
          </a:p>
        </p:txBody>
      </p:sp>
      <p:sp>
        <p:nvSpPr>
          <p:cNvPr id="3" name="内容占位符 2"/>
          <p:cNvSpPr>
            <a:spLocks noGrp="1"/>
          </p:cNvSpPr>
          <p:nvPr>
            <p:ph idx="1"/>
          </p:nvPr>
        </p:nvSpPr>
        <p:spPr/>
        <p:txBody>
          <a:bodyPr>
            <a:normAutofit/>
          </a:bodyPr>
          <a:lstStyle/>
          <a:p>
            <a:r>
              <a:rPr lang="zh-CN" altLang="en-US" dirty="0"/>
              <a:t>从一个进程向另一个进程发送一个数据</a:t>
            </a:r>
            <a:r>
              <a:rPr lang="zh-CN" altLang="en-US" dirty="0" smtClean="0"/>
              <a:t>块</a:t>
            </a:r>
            <a:endParaRPr lang="en-US" altLang="zh-CN" dirty="0" smtClean="0"/>
          </a:p>
          <a:p>
            <a:r>
              <a:rPr lang="zh-CN" altLang="en-US" dirty="0"/>
              <a:t>每个数据块都被认为含有一个类型，接收进程可以独立地接收含有不同类型的</a:t>
            </a:r>
            <a:r>
              <a:rPr lang="zh-CN" altLang="en-US" dirty="0" smtClean="0"/>
              <a:t>数据结构</a:t>
            </a:r>
            <a:endParaRPr lang="en-US" altLang="zh-CN" dirty="0" smtClean="0"/>
          </a:p>
          <a:p>
            <a:r>
              <a:rPr lang="zh-CN" altLang="en-US" dirty="0" smtClean="0"/>
              <a:t>使用：通过四个系统调用：</a:t>
            </a:r>
            <a:endParaRPr lang="en-US" altLang="zh-CN" dirty="0" smtClean="0"/>
          </a:p>
          <a:p>
            <a:pPr lvl="1"/>
            <a:r>
              <a:rPr lang="en-US" altLang="zh-CN" dirty="0" err="1" smtClean="0"/>
              <a:t>msgget</a:t>
            </a:r>
            <a:r>
              <a:rPr lang="en-US" altLang="zh-CN" dirty="0" smtClean="0"/>
              <a:t>  </a:t>
            </a:r>
            <a:r>
              <a:rPr lang="zh-CN" altLang="en-US" dirty="0" smtClean="0"/>
              <a:t>创建消息队列</a:t>
            </a:r>
            <a:endParaRPr lang="en-US" altLang="zh-CN" dirty="0" smtClean="0"/>
          </a:p>
          <a:p>
            <a:pPr lvl="1"/>
            <a:r>
              <a:rPr lang="en-US" altLang="zh-CN" dirty="0" err="1" smtClean="0"/>
              <a:t>msgsnd</a:t>
            </a:r>
            <a:r>
              <a:rPr lang="en-US" altLang="zh-CN" dirty="0" smtClean="0"/>
              <a:t>  </a:t>
            </a:r>
            <a:r>
              <a:rPr lang="zh-CN" altLang="en-US" dirty="0" smtClean="0"/>
              <a:t>向消息队列中发送消息</a:t>
            </a:r>
            <a:endParaRPr lang="en-US" altLang="zh-CN" dirty="0" smtClean="0"/>
          </a:p>
          <a:p>
            <a:pPr lvl="1"/>
            <a:r>
              <a:rPr lang="en-US" altLang="zh-CN" dirty="0" err="1" smtClean="0"/>
              <a:t>msgrcv</a:t>
            </a:r>
            <a:r>
              <a:rPr lang="en-US" altLang="zh-CN" dirty="0" smtClean="0"/>
              <a:t>  </a:t>
            </a:r>
            <a:r>
              <a:rPr lang="zh-CN" altLang="en-US" dirty="0" smtClean="0"/>
              <a:t>从消息队列中接收消息</a:t>
            </a:r>
            <a:endParaRPr lang="en-US" altLang="zh-CN" dirty="0" smtClean="0"/>
          </a:p>
          <a:p>
            <a:pPr lvl="1"/>
            <a:r>
              <a:rPr lang="en-US" altLang="zh-CN" dirty="0" err="1" smtClean="0"/>
              <a:t>msgctl</a:t>
            </a:r>
            <a:r>
              <a:rPr lang="en-US" altLang="zh-CN" dirty="0" smtClean="0"/>
              <a:t>  </a:t>
            </a:r>
            <a:r>
              <a:rPr lang="zh-CN" altLang="en-US" dirty="0" smtClean="0"/>
              <a:t>控制消息队列</a:t>
            </a:r>
            <a:endParaRPr lang="en-US" altLang="zh-CN" dirty="0" smtClean="0"/>
          </a:p>
          <a:p>
            <a:endParaRPr lang="en-US" altLang="zh-CN" dirty="0" smtClean="0"/>
          </a:p>
          <a:p>
            <a:pPr lvl="1"/>
            <a:endParaRPr lang="en-US" dirty="0"/>
          </a:p>
        </p:txBody>
      </p:sp>
      <p:sp>
        <p:nvSpPr>
          <p:cNvPr id="4" name="灯片编号占位符 3"/>
          <p:cNvSpPr>
            <a:spLocks noGrp="1"/>
          </p:cNvSpPr>
          <p:nvPr>
            <p:ph type="sldNum" sz="quarter" idx="12"/>
          </p:nvPr>
        </p:nvSpPr>
        <p:spPr/>
        <p:txBody>
          <a:bodyPr/>
          <a:lstStyle/>
          <a:p>
            <a:fld id="{6D22F896-40B5-4ADD-8801-0D06FADFA095}" type="slidenum">
              <a:rPr lang="en-US" smtClean="0"/>
              <a:t>27</a:t>
            </a:fld>
            <a:endParaRPr lang="en-US" dirty="0"/>
          </a:p>
        </p:txBody>
      </p:sp>
    </p:spTree>
    <p:extLst>
      <p:ext uri="{BB962C8B-B14F-4D97-AF65-F5344CB8AC3E}">
        <p14:creationId xmlns:p14="http://schemas.microsoft.com/office/powerpoint/2010/main" val="29962526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消息队列的使用</a:t>
            </a:r>
            <a:endParaRPr lang="zh-CN" altLang="en-US" dirty="0"/>
          </a:p>
        </p:txBody>
      </p:sp>
      <p:sp>
        <p:nvSpPr>
          <p:cNvPr id="3" name="内容占位符 2"/>
          <p:cNvSpPr>
            <a:spLocks noGrp="1"/>
          </p:cNvSpPr>
          <p:nvPr>
            <p:ph idx="1"/>
          </p:nvPr>
        </p:nvSpPr>
        <p:spPr/>
        <p:txBody>
          <a:bodyPr>
            <a:normAutofit fontScale="92500" lnSpcReduction="20000"/>
          </a:bodyPr>
          <a:lstStyle/>
          <a:p>
            <a:r>
              <a:rPr lang="en-US" altLang="zh-CN" dirty="0" err="1" smtClean="0"/>
              <a:t>msgget</a:t>
            </a:r>
            <a:r>
              <a:rPr lang="zh-CN" altLang="en-US" dirty="0" smtClean="0"/>
              <a:t>：</a:t>
            </a:r>
            <a:r>
              <a:rPr lang="zh-CN" altLang="en-US" dirty="0"/>
              <a:t>创建和访问一个消息队列</a:t>
            </a:r>
            <a:endParaRPr lang="en-US" altLang="zh-CN" dirty="0"/>
          </a:p>
          <a:p>
            <a:pPr lvl="1"/>
            <a:r>
              <a:rPr lang="en-US" altLang="zh-CN" dirty="0" err="1"/>
              <a:t>int</a:t>
            </a:r>
            <a:r>
              <a:rPr lang="en-US" altLang="zh-CN" dirty="0"/>
              <a:t> </a:t>
            </a:r>
            <a:r>
              <a:rPr lang="en-US" altLang="zh-CN" dirty="0" err="1"/>
              <a:t>msgget</a:t>
            </a:r>
            <a:r>
              <a:rPr lang="en-US" altLang="zh-CN" dirty="0"/>
              <a:t>(</a:t>
            </a:r>
            <a:r>
              <a:rPr lang="en-US" altLang="zh-CN" dirty="0" err="1"/>
              <a:t>key_t</a:t>
            </a:r>
            <a:r>
              <a:rPr lang="en-US" altLang="zh-CN" dirty="0"/>
              <a:t>, key, </a:t>
            </a:r>
            <a:r>
              <a:rPr lang="en-US" altLang="zh-CN" dirty="0" err="1"/>
              <a:t>int</a:t>
            </a:r>
            <a:r>
              <a:rPr lang="en-US" altLang="zh-CN" dirty="0"/>
              <a:t> </a:t>
            </a:r>
            <a:r>
              <a:rPr lang="en-US" altLang="zh-CN" dirty="0" err="1"/>
              <a:t>msgflg</a:t>
            </a:r>
            <a:r>
              <a:rPr lang="en-US" altLang="zh-CN" dirty="0"/>
              <a:t>);</a:t>
            </a:r>
          </a:p>
          <a:p>
            <a:pPr lvl="1"/>
            <a:r>
              <a:rPr lang="en-US" altLang="zh-CN" dirty="0"/>
              <a:t>key </a:t>
            </a:r>
            <a:r>
              <a:rPr lang="zh-CN" altLang="en-US" dirty="0"/>
              <a:t>消息队列名称；</a:t>
            </a:r>
            <a:r>
              <a:rPr lang="en-US" altLang="zh-CN" dirty="0" err="1"/>
              <a:t>msgflg</a:t>
            </a:r>
            <a:r>
              <a:rPr lang="en-US" altLang="zh-CN" dirty="0"/>
              <a:t> </a:t>
            </a:r>
            <a:r>
              <a:rPr lang="zh-CN" altLang="en-US" dirty="0"/>
              <a:t>消息队列权限</a:t>
            </a:r>
            <a:endParaRPr lang="en-US" altLang="zh-CN" dirty="0"/>
          </a:p>
          <a:p>
            <a:pPr lvl="1"/>
            <a:r>
              <a:rPr lang="zh-CN" altLang="en-US" dirty="0"/>
              <a:t>成功时返回消息队列标识符，失败时返回</a:t>
            </a:r>
            <a:r>
              <a:rPr lang="en-US" altLang="zh-CN" dirty="0"/>
              <a:t>-1</a:t>
            </a:r>
          </a:p>
          <a:p>
            <a:r>
              <a:rPr lang="en-US" altLang="zh-CN" dirty="0" err="1" smtClean="0"/>
              <a:t>msgsnd</a:t>
            </a:r>
            <a:r>
              <a:rPr lang="zh-CN" altLang="en-US" dirty="0" smtClean="0"/>
              <a:t>：发送消息到消息队列</a:t>
            </a:r>
            <a:endParaRPr lang="en-US" altLang="zh-CN" dirty="0" smtClean="0"/>
          </a:p>
          <a:p>
            <a:pPr lvl="1"/>
            <a:r>
              <a:rPr lang="en-US" altLang="zh-CN" b="1" dirty="0" err="1"/>
              <a:t>int</a:t>
            </a:r>
            <a:r>
              <a:rPr lang="en-US" altLang="zh-CN" dirty="0"/>
              <a:t> </a:t>
            </a:r>
            <a:r>
              <a:rPr lang="en-US" altLang="zh-CN" dirty="0" err="1" smtClean="0"/>
              <a:t>msgsnd</a:t>
            </a:r>
            <a:r>
              <a:rPr lang="en-US" altLang="zh-CN" dirty="0" smtClean="0"/>
              <a:t>(</a:t>
            </a:r>
            <a:r>
              <a:rPr lang="en-US" altLang="zh-CN" b="1" dirty="0" err="1" smtClean="0"/>
              <a:t>int</a:t>
            </a:r>
            <a:r>
              <a:rPr lang="en-US" altLang="zh-CN" dirty="0"/>
              <a:t> </a:t>
            </a:r>
            <a:r>
              <a:rPr lang="en-US" altLang="zh-CN" dirty="0" err="1"/>
              <a:t>msgid</a:t>
            </a:r>
            <a:r>
              <a:rPr lang="en-US" altLang="zh-CN" dirty="0"/>
              <a:t>, </a:t>
            </a:r>
            <a:r>
              <a:rPr lang="en-US" altLang="zh-CN" b="1" dirty="0" err="1"/>
              <a:t>const</a:t>
            </a:r>
            <a:r>
              <a:rPr lang="en-US" altLang="zh-CN" dirty="0"/>
              <a:t> </a:t>
            </a:r>
            <a:r>
              <a:rPr lang="en-US" altLang="zh-CN" b="1" dirty="0"/>
              <a:t>void</a:t>
            </a:r>
            <a:r>
              <a:rPr lang="en-US" altLang="zh-CN" dirty="0"/>
              <a:t> *</a:t>
            </a:r>
            <a:r>
              <a:rPr lang="en-US" altLang="zh-CN" dirty="0" err="1"/>
              <a:t>msg_ptr</a:t>
            </a:r>
            <a:r>
              <a:rPr lang="en-US" altLang="zh-CN" dirty="0"/>
              <a:t>, </a:t>
            </a:r>
            <a:r>
              <a:rPr lang="en-US" altLang="zh-CN" b="1" dirty="0" err="1"/>
              <a:t>size_t</a:t>
            </a:r>
            <a:r>
              <a:rPr lang="en-US" altLang="zh-CN" dirty="0"/>
              <a:t> </a:t>
            </a:r>
            <a:r>
              <a:rPr lang="en-US" altLang="zh-CN" dirty="0" err="1"/>
              <a:t>msg_sz</a:t>
            </a:r>
            <a:r>
              <a:rPr lang="en-US" altLang="zh-CN" dirty="0"/>
              <a:t>, </a:t>
            </a:r>
            <a:r>
              <a:rPr lang="en-US" altLang="zh-CN" b="1" dirty="0" err="1"/>
              <a:t>int</a:t>
            </a:r>
            <a:r>
              <a:rPr lang="en-US" altLang="zh-CN" dirty="0"/>
              <a:t> </a:t>
            </a:r>
            <a:r>
              <a:rPr lang="en-US" altLang="zh-CN" dirty="0" err="1"/>
              <a:t>msgflg</a:t>
            </a:r>
            <a:r>
              <a:rPr lang="en-US" altLang="zh-CN" dirty="0" smtClean="0"/>
              <a:t>);</a:t>
            </a:r>
          </a:p>
          <a:p>
            <a:pPr lvl="1"/>
            <a:r>
              <a:rPr lang="en-US" altLang="zh-CN" dirty="0" err="1" smtClean="0"/>
              <a:t>msgid</a:t>
            </a:r>
            <a:r>
              <a:rPr lang="en-US" altLang="zh-CN" dirty="0" smtClean="0"/>
              <a:t> </a:t>
            </a:r>
            <a:r>
              <a:rPr lang="zh-CN" altLang="en-US" dirty="0" smtClean="0"/>
              <a:t>消息队列标识符；</a:t>
            </a:r>
            <a:r>
              <a:rPr lang="en-US" altLang="zh-CN" dirty="0" err="1" smtClean="0"/>
              <a:t>msg_ptr</a:t>
            </a:r>
            <a:r>
              <a:rPr lang="en-US" altLang="zh-CN" dirty="0" smtClean="0"/>
              <a:t> </a:t>
            </a:r>
            <a:r>
              <a:rPr lang="zh-CN" altLang="en-US" dirty="0" smtClean="0"/>
              <a:t>指向待发消息的指针</a:t>
            </a:r>
            <a:endParaRPr lang="en-US" altLang="zh-CN" dirty="0" smtClean="0"/>
          </a:p>
          <a:p>
            <a:pPr lvl="1"/>
            <a:r>
              <a:rPr lang="en-US" altLang="zh-CN" dirty="0" err="1" smtClean="0"/>
              <a:t>msg_sz</a:t>
            </a:r>
            <a:r>
              <a:rPr lang="en-US" altLang="zh-CN" dirty="0" smtClean="0"/>
              <a:t> </a:t>
            </a:r>
            <a:r>
              <a:rPr lang="zh-CN" altLang="en-US" dirty="0" smtClean="0"/>
              <a:t>消息的</a:t>
            </a:r>
            <a:r>
              <a:rPr lang="zh-CN" altLang="en-US" dirty="0"/>
              <a:t>长度</a:t>
            </a:r>
            <a:r>
              <a:rPr lang="zh-CN" altLang="en-US" dirty="0" smtClean="0"/>
              <a:t>；</a:t>
            </a:r>
            <a:r>
              <a:rPr lang="en-US" altLang="zh-CN" dirty="0" err="1" smtClean="0"/>
              <a:t>msgflg</a:t>
            </a:r>
            <a:r>
              <a:rPr lang="en-US" altLang="zh-CN" dirty="0" smtClean="0"/>
              <a:t> </a:t>
            </a:r>
            <a:r>
              <a:rPr lang="zh-CN" altLang="en-US" dirty="0" smtClean="0"/>
              <a:t>队列是否满的标志</a:t>
            </a:r>
            <a:endParaRPr lang="en-US" altLang="zh-CN" dirty="0" smtClean="0"/>
          </a:p>
          <a:p>
            <a:pPr lvl="1"/>
            <a:r>
              <a:rPr lang="zh-CN" altLang="en-US" dirty="0" smtClean="0"/>
              <a:t>成功时返回</a:t>
            </a:r>
            <a:r>
              <a:rPr lang="en-US" altLang="zh-CN" dirty="0" smtClean="0"/>
              <a:t>0</a:t>
            </a:r>
            <a:r>
              <a:rPr lang="zh-CN" altLang="en-US" dirty="0" smtClean="0"/>
              <a:t>；失败时返回</a:t>
            </a:r>
            <a:r>
              <a:rPr lang="en-US" altLang="zh-CN" dirty="0" smtClean="0"/>
              <a:t>-1</a:t>
            </a:r>
            <a:r>
              <a:rPr lang="en-US" altLang="zh-CN" dirty="0"/>
              <a:t>  </a:t>
            </a:r>
          </a:p>
          <a:p>
            <a:r>
              <a:rPr lang="zh-CN" altLang="en-US" dirty="0" smtClean="0"/>
              <a:t>消息类型：结构体类型</a:t>
            </a:r>
            <a:endParaRPr lang="en-US" altLang="zh-CN" dirty="0" smtClean="0"/>
          </a:p>
          <a:p>
            <a:pPr lvl="1"/>
            <a:r>
              <a:rPr lang="en-US" altLang="zh-CN" dirty="0" err="1" smtClean="0"/>
              <a:t>struct</a:t>
            </a:r>
            <a:r>
              <a:rPr lang="en-US" altLang="zh-CN" dirty="0" smtClean="0"/>
              <a:t> </a:t>
            </a:r>
            <a:r>
              <a:rPr lang="en-US" altLang="zh-CN" dirty="0" err="1" smtClean="0"/>
              <a:t>my_msg</a:t>
            </a:r>
            <a:r>
              <a:rPr lang="en-US" altLang="zh-CN" dirty="0" smtClean="0"/>
              <a:t> {</a:t>
            </a:r>
            <a:br>
              <a:rPr lang="en-US" altLang="zh-CN" dirty="0" smtClean="0"/>
            </a:br>
            <a:r>
              <a:rPr lang="en-US" altLang="zh-CN" dirty="0" smtClean="0"/>
              <a:t>		long </a:t>
            </a:r>
            <a:r>
              <a:rPr lang="en-US" altLang="zh-CN" dirty="0" err="1" smtClean="0"/>
              <a:t>int</a:t>
            </a:r>
            <a:r>
              <a:rPr lang="en-US" altLang="zh-CN" dirty="0" smtClean="0"/>
              <a:t> </a:t>
            </a:r>
            <a:r>
              <a:rPr lang="en-US" altLang="zh-CN" dirty="0" err="1" smtClean="0"/>
              <a:t>msg_type</a:t>
            </a:r>
            <a:r>
              <a:rPr lang="en-US" altLang="zh-CN" dirty="0" smtClean="0"/>
              <a:t>; </a:t>
            </a:r>
            <a:br>
              <a:rPr lang="en-US" altLang="zh-CN" dirty="0" smtClean="0"/>
            </a:br>
            <a:r>
              <a:rPr lang="en-US" altLang="zh-CN" dirty="0" smtClean="0"/>
              <a:t>		char text[size]</a:t>
            </a:r>
            <a:br>
              <a:rPr lang="en-US" altLang="zh-CN" dirty="0" smtClean="0"/>
            </a:br>
            <a:r>
              <a:rPr lang="en-US" altLang="zh-CN" dirty="0" smtClean="0"/>
              <a:t>}</a:t>
            </a:r>
            <a:endParaRPr lang="zh-CN" altLang="en-US" dirty="0"/>
          </a:p>
        </p:txBody>
      </p:sp>
      <p:sp>
        <p:nvSpPr>
          <p:cNvPr id="4" name="灯片编号占位符 3"/>
          <p:cNvSpPr>
            <a:spLocks noGrp="1"/>
          </p:cNvSpPr>
          <p:nvPr>
            <p:ph type="sldNum" sz="quarter" idx="12"/>
          </p:nvPr>
        </p:nvSpPr>
        <p:spPr/>
        <p:txBody>
          <a:bodyPr/>
          <a:lstStyle/>
          <a:p>
            <a:fld id="{6D22F896-40B5-4ADD-8801-0D06FADFA095}" type="slidenum">
              <a:rPr lang="en-US" smtClean="0"/>
              <a:t>28</a:t>
            </a:fld>
            <a:endParaRPr lang="en-US" dirty="0"/>
          </a:p>
        </p:txBody>
      </p:sp>
    </p:spTree>
    <p:extLst>
      <p:ext uri="{BB962C8B-B14F-4D97-AF65-F5344CB8AC3E}">
        <p14:creationId xmlns:p14="http://schemas.microsoft.com/office/powerpoint/2010/main" val="1631538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消息队列的使用</a:t>
            </a:r>
            <a:endParaRPr lang="zh-CN" altLang="en-US" dirty="0"/>
          </a:p>
        </p:txBody>
      </p:sp>
      <p:sp>
        <p:nvSpPr>
          <p:cNvPr id="3" name="内容占位符 2"/>
          <p:cNvSpPr>
            <a:spLocks noGrp="1"/>
          </p:cNvSpPr>
          <p:nvPr>
            <p:ph idx="1"/>
          </p:nvPr>
        </p:nvSpPr>
        <p:spPr>
          <a:xfrm>
            <a:off x="1853293" y="1236132"/>
            <a:ext cx="10074272" cy="5215002"/>
          </a:xfrm>
        </p:spPr>
        <p:txBody>
          <a:bodyPr>
            <a:normAutofit fontScale="92500" lnSpcReduction="10000"/>
          </a:bodyPr>
          <a:lstStyle/>
          <a:p>
            <a:r>
              <a:rPr lang="en-US" altLang="zh-CN" dirty="0" err="1" smtClean="0"/>
              <a:t>msgrcv</a:t>
            </a:r>
            <a:r>
              <a:rPr lang="en-US" altLang="zh-CN" dirty="0" smtClean="0"/>
              <a:t>: </a:t>
            </a:r>
            <a:r>
              <a:rPr lang="zh-CN" altLang="en-US" dirty="0" smtClean="0"/>
              <a:t>接收消息</a:t>
            </a:r>
            <a:endParaRPr lang="en-US" altLang="zh-CN" dirty="0" smtClean="0"/>
          </a:p>
          <a:p>
            <a:pPr lvl="1"/>
            <a:r>
              <a:rPr lang="en-US" altLang="zh-CN" sz="1800" b="1" dirty="0" err="1"/>
              <a:t>int</a:t>
            </a:r>
            <a:r>
              <a:rPr lang="en-US" altLang="zh-CN" sz="1800" dirty="0"/>
              <a:t> </a:t>
            </a:r>
            <a:r>
              <a:rPr lang="en-US" altLang="zh-CN" sz="1800" dirty="0" err="1"/>
              <a:t>msgrcv</a:t>
            </a:r>
            <a:r>
              <a:rPr lang="en-US" altLang="zh-CN" sz="1800" dirty="0"/>
              <a:t>(</a:t>
            </a:r>
            <a:r>
              <a:rPr lang="en-US" altLang="zh-CN" sz="1800" b="1" dirty="0" err="1"/>
              <a:t>int</a:t>
            </a:r>
            <a:r>
              <a:rPr lang="en-US" altLang="zh-CN" sz="1800" dirty="0"/>
              <a:t> </a:t>
            </a:r>
            <a:r>
              <a:rPr lang="en-US" altLang="zh-CN" sz="1800" dirty="0" err="1"/>
              <a:t>msgid</a:t>
            </a:r>
            <a:r>
              <a:rPr lang="en-US" altLang="zh-CN" sz="1800" dirty="0"/>
              <a:t>, </a:t>
            </a:r>
            <a:r>
              <a:rPr lang="en-US" altLang="zh-CN" sz="1800" b="1" dirty="0"/>
              <a:t>void</a:t>
            </a:r>
            <a:r>
              <a:rPr lang="en-US" altLang="zh-CN" sz="1800" dirty="0"/>
              <a:t> *</a:t>
            </a:r>
            <a:r>
              <a:rPr lang="en-US" altLang="zh-CN" sz="1800" dirty="0" err="1"/>
              <a:t>msg_ptr</a:t>
            </a:r>
            <a:r>
              <a:rPr lang="en-US" altLang="zh-CN" sz="1800" dirty="0"/>
              <a:t>, </a:t>
            </a:r>
            <a:r>
              <a:rPr lang="en-US" altLang="zh-CN" sz="1800" b="1" dirty="0" err="1"/>
              <a:t>size_t</a:t>
            </a:r>
            <a:r>
              <a:rPr lang="en-US" altLang="zh-CN" sz="1800" dirty="0"/>
              <a:t> </a:t>
            </a:r>
            <a:r>
              <a:rPr lang="en-US" altLang="zh-CN" sz="1800" dirty="0" err="1" smtClean="0"/>
              <a:t>msg_sz</a:t>
            </a:r>
            <a:r>
              <a:rPr lang="en-US" altLang="zh-CN" sz="1800" dirty="0" smtClean="0"/>
              <a:t>,</a:t>
            </a:r>
            <a:r>
              <a:rPr lang="en-US" altLang="zh-CN" sz="1800" dirty="0"/>
              <a:t> </a:t>
            </a:r>
            <a:r>
              <a:rPr lang="en-US" altLang="zh-CN" sz="1800" b="1" dirty="0"/>
              <a:t>long</a:t>
            </a:r>
            <a:r>
              <a:rPr lang="en-US" altLang="zh-CN" sz="1800" dirty="0"/>
              <a:t> </a:t>
            </a:r>
            <a:r>
              <a:rPr lang="en-US" altLang="zh-CN" sz="1800" b="1" dirty="0" err="1"/>
              <a:t>int</a:t>
            </a:r>
            <a:r>
              <a:rPr lang="en-US" altLang="zh-CN" sz="1800" dirty="0"/>
              <a:t> </a:t>
            </a:r>
            <a:r>
              <a:rPr lang="en-US" altLang="zh-CN" sz="1800" dirty="0" err="1"/>
              <a:t>msgtype</a:t>
            </a:r>
            <a:r>
              <a:rPr lang="en-US" altLang="zh-CN" sz="1800" dirty="0"/>
              <a:t>, </a:t>
            </a:r>
            <a:r>
              <a:rPr lang="en-US" altLang="zh-CN" sz="1800" b="1" dirty="0" err="1"/>
              <a:t>int</a:t>
            </a:r>
            <a:r>
              <a:rPr lang="en-US" altLang="zh-CN" sz="1800" dirty="0"/>
              <a:t> </a:t>
            </a:r>
            <a:r>
              <a:rPr lang="en-US" altLang="zh-CN" sz="1800" dirty="0" err="1"/>
              <a:t>msgflg</a:t>
            </a:r>
            <a:r>
              <a:rPr lang="en-US" altLang="zh-CN" sz="1800" dirty="0"/>
              <a:t>); </a:t>
            </a:r>
          </a:p>
          <a:p>
            <a:pPr lvl="1"/>
            <a:r>
              <a:rPr lang="en-US" altLang="zh-CN" dirty="0" err="1" smtClean="0"/>
              <a:t>msgid</a:t>
            </a:r>
            <a:r>
              <a:rPr lang="en-US" altLang="zh-CN" dirty="0" smtClean="0"/>
              <a:t> </a:t>
            </a:r>
            <a:r>
              <a:rPr lang="zh-CN" altLang="en-US" dirty="0" smtClean="0"/>
              <a:t>消息队列标识符；</a:t>
            </a:r>
            <a:r>
              <a:rPr lang="en-US" altLang="zh-CN" dirty="0" err="1" smtClean="0"/>
              <a:t>msg_ptr</a:t>
            </a:r>
            <a:r>
              <a:rPr lang="en-US" altLang="zh-CN" dirty="0" smtClean="0"/>
              <a:t> </a:t>
            </a:r>
            <a:r>
              <a:rPr lang="zh-CN" altLang="en-US" dirty="0" smtClean="0"/>
              <a:t>指向收到消息的指针；</a:t>
            </a:r>
            <a:r>
              <a:rPr lang="en-US" altLang="zh-CN" dirty="0" err="1" smtClean="0"/>
              <a:t>msg_sz</a:t>
            </a:r>
            <a:r>
              <a:rPr lang="en-US" altLang="zh-CN" dirty="0" smtClean="0"/>
              <a:t> </a:t>
            </a:r>
            <a:r>
              <a:rPr lang="zh-CN" altLang="en-US" dirty="0" smtClean="0"/>
              <a:t>消息长度；</a:t>
            </a:r>
            <a:endParaRPr lang="en-US" altLang="zh-CN" dirty="0" smtClean="0"/>
          </a:p>
          <a:p>
            <a:pPr lvl="1"/>
            <a:r>
              <a:rPr lang="en-US" altLang="zh-CN" dirty="0" err="1" smtClean="0"/>
              <a:t>msgtype</a:t>
            </a:r>
            <a:r>
              <a:rPr lang="en-US" altLang="zh-CN" dirty="0" smtClean="0"/>
              <a:t> </a:t>
            </a:r>
            <a:r>
              <a:rPr lang="zh-CN" altLang="en-US" dirty="0" smtClean="0"/>
              <a:t>消息类型，</a:t>
            </a:r>
            <a:r>
              <a:rPr lang="en-US" altLang="zh-CN" dirty="0" smtClean="0"/>
              <a:t>=0</a:t>
            </a:r>
            <a:r>
              <a:rPr lang="zh-CN" altLang="en-US" dirty="0" smtClean="0"/>
              <a:t>接收第一个可用消息；</a:t>
            </a:r>
            <a:r>
              <a:rPr lang="en-US" altLang="zh-CN" dirty="0" smtClean="0"/>
              <a:t>&gt;0</a:t>
            </a:r>
            <a:r>
              <a:rPr lang="zh-CN" altLang="en-US" dirty="0" smtClean="0"/>
              <a:t>接收相同类型消息；</a:t>
            </a:r>
            <a:r>
              <a:rPr lang="en-US" altLang="zh-CN" dirty="0" smtClean="0"/>
              <a:t>&lt;0</a:t>
            </a:r>
            <a:r>
              <a:rPr lang="zh-CN" altLang="en-US" dirty="0" smtClean="0"/>
              <a:t>接收类型小于等于其绝对值的消息</a:t>
            </a:r>
            <a:endParaRPr lang="en-US" altLang="zh-CN" dirty="0" smtClean="0"/>
          </a:p>
          <a:p>
            <a:pPr lvl="1"/>
            <a:r>
              <a:rPr lang="en-US" altLang="zh-CN" dirty="0" err="1" smtClean="0"/>
              <a:t>msgflg</a:t>
            </a:r>
            <a:r>
              <a:rPr lang="en-US" altLang="zh-CN" dirty="0" smtClean="0"/>
              <a:t> </a:t>
            </a:r>
            <a:r>
              <a:rPr lang="zh-CN" altLang="en-US" dirty="0" smtClean="0"/>
              <a:t>队列是否为空的标志</a:t>
            </a:r>
            <a:endParaRPr lang="en-US" altLang="zh-CN" dirty="0"/>
          </a:p>
          <a:p>
            <a:pPr lvl="1"/>
            <a:r>
              <a:rPr lang="zh-CN" altLang="en-US" dirty="0" smtClean="0"/>
              <a:t>成功时返回接收的字符数，失败时返回</a:t>
            </a:r>
            <a:r>
              <a:rPr lang="en-US" altLang="zh-CN" dirty="0" smtClean="0"/>
              <a:t>-1</a:t>
            </a:r>
          </a:p>
          <a:p>
            <a:r>
              <a:rPr lang="en-US" altLang="zh-CN" dirty="0" err="1" smtClean="0"/>
              <a:t>msgctl</a:t>
            </a:r>
            <a:r>
              <a:rPr lang="en-US" altLang="zh-CN" dirty="0" smtClean="0"/>
              <a:t>: </a:t>
            </a:r>
            <a:r>
              <a:rPr lang="zh-CN" altLang="en-US" dirty="0" smtClean="0"/>
              <a:t>控制消息队列</a:t>
            </a:r>
            <a:endParaRPr lang="en-US" altLang="zh-CN" dirty="0" smtClean="0"/>
          </a:p>
          <a:p>
            <a:pPr lvl="1"/>
            <a:r>
              <a:rPr lang="en-US" altLang="zh-CN" b="1" dirty="0" err="1"/>
              <a:t>int</a:t>
            </a:r>
            <a:r>
              <a:rPr lang="en-US" altLang="zh-CN" dirty="0"/>
              <a:t> </a:t>
            </a:r>
            <a:r>
              <a:rPr lang="en-US" altLang="zh-CN" dirty="0" err="1"/>
              <a:t>msgctl</a:t>
            </a:r>
            <a:r>
              <a:rPr lang="en-US" altLang="zh-CN" dirty="0"/>
              <a:t>(</a:t>
            </a:r>
            <a:r>
              <a:rPr lang="en-US" altLang="zh-CN" b="1" dirty="0" err="1"/>
              <a:t>int</a:t>
            </a:r>
            <a:r>
              <a:rPr lang="en-US" altLang="zh-CN" dirty="0"/>
              <a:t> </a:t>
            </a:r>
            <a:r>
              <a:rPr lang="en-US" altLang="zh-CN" dirty="0" err="1"/>
              <a:t>msgid</a:t>
            </a:r>
            <a:r>
              <a:rPr lang="en-US" altLang="zh-CN" dirty="0"/>
              <a:t>, </a:t>
            </a:r>
            <a:r>
              <a:rPr lang="en-US" altLang="zh-CN" b="1" dirty="0" err="1"/>
              <a:t>int</a:t>
            </a:r>
            <a:r>
              <a:rPr lang="en-US" altLang="zh-CN" dirty="0"/>
              <a:t> command, </a:t>
            </a:r>
            <a:r>
              <a:rPr lang="en-US" altLang="zh-CN" b="1" dirty="0" err="1"/>
              <a:t>struct</a:t>
            </a:r>
            <a:r>
              <a:rPr lang="en-US" altLang="zh-CN" dirty="0"/>
              <a:t> </a:t>
            </a:r>
            <a:r>
              <a:rPr lang="en-US" altLang="zh-CN" dirty="0" err="1"/>
              <a:t>msgid_ds</a:t>
            </a:r>
            <a:r>
              <a:rPr lang="en-US" altLang="zh-CN" dirty="0"/>
              <a:t> *</a:t>
            </a:r>
            <a:r>
              <a:rPr lang="en-US" altLang="zh-CN" dirty="0" err="1"/>
              <a:t>buf</a:t>
            </a:r>
            <a:r>
              <a:rPr lang="en-US" altLang="zh-CN" dirty="0"/>
              <a:t>);  </a:t>
            </a:r>
          </a:p>
          <a:p>
            <a:pPr lvl="1"/>
            <a:r>
              <a:rPr lang="en-US" altLang="zh-CN" dirty="0" err="1" smtClean="0"/>
              <a:t>msgid</a:t>
            </a:r>
            <a:r>
              <a:rPr lang="en-US" altLang="zh-CN" dirty="0" smtClean="0"/>
              <a:t> </a:t>
            </a:r>
            <a:r>
              <a:rPr lang="zh-CN" altLang="en-US" dirty="0" smtClean="0"/>
              <a:t>消息队列标识符；</a:t>
            </a:r>
            <a:endParaRPr lang="en-US" altLang="zh-CN" dirty="0" smtClean="0"/>
          </a:p>
          <a:p>
            <a:pPr lvl="1"/>
            <a:r>
              <a:rPr lang="en-US" altLang="zh-CN" dirty="0" smtClean="0"/>
              <a:t>command</a:t>
            </a:r>
            <a:r>
              <a:rPr lang="zh-CN" altLang="en-US" dirty="0"/>
              <a:t> </a:t>
            </a:r>
            <a:r>
              <a:rPr lang="zh-CN" altLang="en-US" dirty="0" smtClean="0"/>
              <a:t>控制命令</a:t>
            </a:r>
            <a:endParaRPr lang="en-US" altLang="zh-CN" dirty="0" smtClean="0"/>
          </a:p>
          <a:p>
            <a:pPr lvl="1"/>
            <a:r>
              <a:rPr lang="en-US" altLang="zh-CN" dirty="0" err="1" smtClean="0"/>
              <a:t>buf</a:t>
            </a:r>
            <a:r>
              <a:rPr lang="en-US" altLang="zh-CN" dirty="0" smtClean="0"/>
              <a:t> </a:t>
            </a:r>
            <a:r>
              <a:rPr lang="zh-CN" altLang="en-US" dirty="0" smtClean="0"/>
              <a:t>指向</a:t>
            </a:r>
            <a:r>
              <a:rPr lang="zh-CN" altLang="en-US" dirty="0"/>
              <a:t>消息队列模式和访问权限的</a:t>
            </a:r>
            <a:r>
              <a:rPr lang="zh-CN" altLang="en-US" dirty="0" smtClean="0"/>
              <a:t>结构</a:t>
            </a:r>
            <a:endParaRPr lang="en-US" altLang="zh-CN" dirty="0" smtClean="0"/>
          </a:p>
          <a:p>
            <a:r>
              <a:rPr lang="zh-CN" altLang="en-US" dirty="0" smtClean="0"/>
              <a:t>示例：</a:t>
            </a:r>
            <a:r>
              <a:rPr lang="en-US" altLang="zh-CN" dirty="0" err="1" smtClean="0"/>
              <a:t>msg_send.c</a:t>
            </a:r>
            <a:r>
              <a:rPr lang="zh-CN" altLang="en-US" dirty="0" smtClean="0"/>
              <a:t>；</a:t>
            </a:r>
            <a:r>
              <a:rPr lang="en-US" altLang="zh-CN" dirty="0" err="1" smtClean="0"/>
              <a:t>msg_recv.c</a:t>
            </a:r>
            <a:endParaRPr lang="zh-CN" altLang="en-US" dirty="0"/>
          </a:p>
        </p:txBody>
      </p:sp>
      <p:sp>
        <p:nvSpPr>
          <p:cNvPr id="4" name="灯片编号占位符 3"/>
          <p:cNvSpPr>
            <a:spLocks noGrp="1"/>
          </p:cNvSpPr>
          <p:nvPr>
            <p:ph type="sldNum" sz="quarter" idx="12"/>
          </p:nvPr>
        </p:nvSpPr>
        <p:spPr/>
        <p:txBody>
          <a:bodyPr/>
          <a:lstStyle/>
          <a:p>
            <a:fld id="{6D22F896-40B5-4ADD-8801-0D06FADFA095}" type="slidenum">
              <a:rPr lang="en-US" smtClean="0"/>
              <a:t>29</a:t>
            </a:fld>
            <a:endParaRPr lang="en-US" dirty="0"/>
          </a:p>
        </p:txBody>
      </p:sp>
    </p:spTree>
    <p:extLst>
      <p:ext uri="{BB962C8B-B14F-4D97-AF65-F5344CB8AC3E}">
        <p14:creationId xmlns:p14="http://schemas.microsoft.com/office/powerpoint/2010/main" val="39281877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进程</a:t>
            </a:r>
          </a:p>
        </p:txBody>
      </p:sp>
      <p:sp>
        <p:nvSpPr>
          <p:cNvPr id="3" name="内容占位符 2"/>
          <p:cNvSpPr>
            <a:spLocks noGrp="1"/>
          </p:cNvSpPr>
          <p:nvPr>
            <p:ph idx="1"/>
          </p:nvPr>
        </p:nvSpPr>
        <p:spPr/>
        <p:txBody>
          <a:bodyPr/>
          <a:lstStyle/>
          <a:p>
            <a:r>
              <a:rPr lang="zh-CN" altLang="en-US" dirty="0" smtClean="0"/>
              <a:t>执行中的程序实例叫做进程</a:t>
            </a:r>
            <a:endParaRPr lang="en-US" altLang="zh-CN" dirty="0" smtClean="0"/>
          </a:p>
          <a:p>
            <a:r>
              <a:rPr lang="en-US" altLang="zh-CN" dirty="0" smtClean="0"/>
              <a:t>Linux</a:t>
            </a:r>
            <a:r>
              <a:rPr lang="zh-CN" altLang="en-US" dirty="0" smtClean="0"/>
              <a:t>是多任务系统，可以运行多个进程并发执行</a:t>
            </a:r>
            <a:endParaRPr lang="en-US" altLang="zh-CN" dirty="0" smtClean="0"/>
          </a:p>
          <a:p>
            <a:r>
              <a:rPr lang="zh-CN" altLang="en-US" dirty="0" smtClean="0"/>
              <a:t>进程和程序的关系</a:t>
            </a:r>
            <a:endParaRPr lang="en-US" altLang="zh-CN" dirty="0" smtClean="0"/>
          </a:p>
          <a:p>
            <a:pPr lvl="1"/>
            <a:r>
              <a:rPr lang="zh-CN" altLang="en-US" dirty="0" smtClean="0"/>
              <a:t>进程由程序创建</a:t>
            </a:r>
            <a:endParaRPr lang="en-US" altLang="zh-CN" dirty="0" smtClean="0"/>
          </a:p>
          <a:p>
            <a:pPr lvl="1"/>
            <a:r>
              <a:rPr lang="zh-CN" altLang="en-US" dirty="0"/>
              <a:t>一</a:t>
            </a:r>
            <a:r>
              <a:rPr lang="zh-CN" altLang="en-US" dirty="0" smtClean="0"/>
              <a:t>个程序可以产生多个进程</a:t>
            </a:r>
            <a:endParaRPr lang="en-US" altLang="zh-CN" dirty="0" smtClean="0"/>
          </a:p>
          <a:p>
            <a:r>
              <a:rPr lang="zh-CN" altLang="en-US" dirty="0" smtClean="0"/>
              <a:t>进程由内核管理调度</a:t>
            </a:r>
            <a:endParaRPr lang="en-US" altLang="zh-CN" dirty="0" smtClean="0"/>
          </a:p>
          <a:p>
            <a:r>
              <a:rPr lang="zh-CN" altLang="en-US" dirty="0" smtClean="0"/>
              <a:t>每个进程有一个进程号</a:t>
            </a:r>
            <a:r>
              <a:rPr lang="en-US" altLang="zh-CN" dirty="0" smtClean="0"/>
              <a:t>PID</a:t>
            </a:r>
          </a:p>
          <a:p>
            <a:r>
              <a:rPr lang="zh-CN" altLang="en-US" dirty="0" smtClean="0"/>
              <a:t>进程的层次结构，除了第一个进程外每个进程都有一个父进程</a:t>
            </a:r>
            <a:endParaRPr lang="en-US" altLang="zh-CN" dirty="0" smtClean="0"/>
          </a:p>
          <a:p>
            <a:pPr lvl="1"/>
            <a:r>
              <a:rPr lang="en-US" altLang="zh-CN" dirty="0" smtClean="0"/>
              <a:t>shell</a:t>
            </a:r>
            <a:r>
              <a:rPr lang="zh-CN" altLang="en-US" dirty="0" smtClean="0"/>
              <a:t>进程的父进程是</a:t>
            </a:r>
            <a:r>
              <a:rPr lang="en-US" altLang="zh-CN" dirty="0" err="1" smtClean="0"/>
              <a:t>init</a:t>
            </a:r>
            <a:r>
              <a:rPr lang="zh-CN" altLang="en-US" dirty="0" smtClean="0"/>
              <a:t>进程</a:t>
            </a:r>
            <a:endParaRPr lang="en-US" altLang="zh-CN" dirty="0" smtClean="0"/>
          </a:p>
          <a:p>
            <a:pPr lvl="1"/>
            <a:r>
              <a:rPr lang="zh-CN" altLang="en-US" dirty="0" smtClean="0"/>
              <a:t>子进程的属性继承自父进程</a:t>
            </a:r>
            <a:endParaRPr lang="zh-CN" altLang="en-US" dirty="0"/>
          </a:p>
        </p:txBody>
      </p:sp>
      <p:sp>
        <p:nvSpPr>
          <p:cNvPr id="4" name="灯片编号占位符 3"/>
          <p:cNvSpPr>
            <a:spLocks noGrp="1"/>
          </p:cNvSpPr>
          <p:nvPr>
            <p:ph type="sldNum" sz="quarter" idx="12"/>
          </p:nvPr>
        </p:nvSpPr>
        <p:spPr/>
        <p:txBody>
          <a:bodyPr/>
          <a:lstStyle/>
          <a:p>
            <a:fld id="{6D22F896-40B5-4ADD-8801-0D06FADFA095}" type="slidenum">
              <a:rPr lang="en-US" smtClean="0"/>
              <a:t>3</a:t>
            </a:fld>
            <a:endParaRPr lang="en-US" dirty="0"/>
          </a:p>
        </p:txBody>
      </p:sp>
    </p:spTree>
    <p:extLst>
      <p:ext uri="{BB962C8B-B14F-4D97-AF65-F5344CB8AC3E}">
        <p14:creationId xmlns:p14="http://schemas.microsoft.com/office/powerpoint/2010/main" val="35759030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共享内存通信</a:t>
            </a:r>
            <a:endParaRPr lang="zh-CN" altLang="en-US" dirty="0"/>
          </a:p>
        </p:txBody>
      </p:sp>
      <p:sp>
        <p:nvSpPr>
          <p:cNvPr id="3" name="内容占位符 2"/>
          <p:cNvSpPr>
            <a:spLocks noGrp="1"/>
          </p:cNvSpPr>
          <p:nvPr>
            <p:ph idx="1"/>
          </p:nvPr>
        </p:nvSpPr>
        <p:spPr>
          <a:xfrm>
            <a:off x="1853293" y="1236132"/>
            <a:ext cx="10074272" cy="5071869"/>
          </a:xfrm>
        </p:spPr>
        <p:txBody>
          <a:bodyPr>
            <a:normAutofit fontScale="92500"/>
          </a:bodyPr>
          <a:lstStyle/>
          <a:p>
            <a:r>
              <a:rPr lang="zh-CN" altLang="en-US" dirty="0"/>
              <a:t>共享内存是在两个正在运行的进程之间共享和传递数据的一种非常有效的</a:t>
            </a:r>
            <a:r>
              <a:rPr lang="zh-CN" altLang="en-US" dirty="0" smtClean="0"/>
              <a:t>方式</a:t>
            </a:r>
            <a:endParaRPr lang="en-US" altLang="zh-CN" dirty="0" smtClean="0"/>
          </a:p>
          <a:p>
            <a:r>
              <a:rPr lang="zh-CN" altLang="en-US" dirty="0"/>
              <a:t>进程可以将同一段共享内存连接到它们自己的地址空间中，所有进程都可以访问共享内存中的</a:t>
            </a:r>
            <a:r>
              <a:rPr lang="zh-CN" altLang="en-US" dirty="0" smtClean="0"/>
              <a:t>地址</a:t>
            </a:r>
            <a:endParaRPr lang="en-US" altLang="zh-CN" dirty="0" smtClean="0"/>
          </a:p>
          <a:p>
            <a:r>
              <a:rPr lang="zh-CN" altLang="en-US" dirty="0"/>
              <a:t>如果某个进程向共享内存写入数据，所做的改动将立即影响到可以访问同一段共享内存的任何其他</a:t>
            </a:r>
            <a:r>
              <a:rPr lang="zh-CN" altLang="en-US" dirty="0" smtClean="0"/>
              <a:t>进程</a:t>
            </a:r>
            <a:endParaRPr lang="en-US" altLang="zh-CN" dirty="0" smtClean="0"/>
          </a:p>
          <a:p>
            <a:r>
              <a:rPr lang="zh-CN" altLang="en-US" dirty="0" smtClean="0">
                <a:solidFill>
                  <a:srgbClr val="FF0000"/>
                </a:solidFill>
              </a:rPr>
              <a:t>注意：</a:t>
            </a:r>
            <a:r>
              <a:rPr lang="zh-CN" altLang="en-US" dirty="0"/>
              <a:t>共享内存并未提供</a:t>
            </a:r>
            <a:r>
              <a:rPr lang="zh-CN" altLang="en-US" dirty="0" smtClean="0"/>
              <a:t>同步保护机制</a:t>
            </a:r>
            <a:endParaRPr lang="en-US" altLang="zh-CN" dirty="0" smtClean="0"/>
          </a:p>
          <a:p>
            <a:r>
              <a:rPr lang="zh-CN" altLang="en-US" dirty="0" smtClean="0"/>
              <a:t>使用：</a:t>
            </a:r>
            <a:endParaRPr lang="en-US" altLang="zh-CN" dirty="0" smtClean="0"/>
          </a:p>
          <a:p>
            <a:pPr lvl="1"/>
            <a:r>
              <a:rPr lang="en-US" altLang="zh-CN" dirty="0" err="1" smtClean="0"/>
              <a:t>shmget</a:t>
            </a:r>
            <a:r>
              <a:rPr lang="en-US" altLang="zh-CN" dirty="0" smtClean="0"/>
              <a:t>  </a:t>
            </a:r>
            <a:r>
              <a:rPr lang="zh-CN" altLang="en-US" dirty="0" smtClean="0"/>
              <a:t>创建共享内存</a:t>
            </a:r>
            <a:endParaRPr lang="en-US" altLang="zh-CN" dirty="0" smtClean="0"/>
          </a:p>
          <a:p>
            <a:pPr lvl="1"/>
            <a:r>
              <a:rPr lang="en-US" altLang="zh-CN" dirty="0" err="1" smtClean="0"/>
              <a:t>shmat</a:t>
            </a:r>
            <a:r>
              <a:rPr lang="en-US" altLang="zh-CN" dirty="0" smtClean="0"/>
              <a:t>  </a:t>
            </a:r>
            <a:r>
              <a:rPr lang="zh-CN" altLang="en-US" dirty="0" smtClean="0"/>
              <a:t>连接共享内存以开启访问</a:t>
            </a:r>
            <a:endParaRPr lang="en-US" altLang="zh-CN" dirty="0" smtClean="0"/>
          </a:p>
          <a:p>
            <a:pPr lvl="1"/>
            <a:r>
              <a:rPr lang="en-US" altLang="zh-CN" dirty="0" err="1" smtClean="0"/>
              <a:t>shmdt</a:t>
            </a:r>
            <a:r>
              <a:rPr lang="en-US" altLang="zh-CN" dirty="0" smtClean="0"/>
              <a:t>  </a:t>
            </a:r>
            <a:r>
              <a:rPr lang="zh-CN" altLang="en-US" dirty="0" smtClean="0"/>
              <a:t>分离共享内存</a:t>
            </a:r>
            <a:endParaRPr lang="en-US" altLang="zh-CN" dirty="0" smtClean="0"/>
          </a:p>
          <a:p>
            <a:pPr lvl="1"/>
            <a:r>
              <a:rPr lang="en-US" altLang="zh-CN" dirty="0" err="1" smtClean="0"/>
              <a:t>shmctl</a:t>
            </a:r>
            <a:r>
              <a:rPr lang="en-US" altLang="zh-CN" dirty="0" smtClean="0"/>
              <a:t>  </a:t>
            </a:r>
            <a:r>
              <a:rPr lang="zh-CN" altLang="en-US" dirty="0" smtClean="0"/>
              <a:t>共享内存控制</a:t>
            </a:r>
            <a:endParaRPr lang="en-US" altLang="zh-CN" dirty="0" smtClean="0"/>
          </a:p>
          <a:p>
            <a:endParaRPr lang="zh-CN" altLang="en-US" dirty="0"/>
          </a:p>
        </p:txBody>
      </p:sp>
      <p:sp>
        <p:nvSpPr>
          <p:cNvPr id="4" name="灯片编号占位符 3"/>
          <p:cNvSpPr>
            <a:spLocks noGrp="1"/>
          </p:cNvSpPr>
          <p:nvPr>
            <p:ph type="sldNum" sz="quarter" idx="12"/>
          </p:nvPr>
        </p:nvSpPr>
        <p:spPr/>
        <p:txBody>
          <a:bodyPr/>
          <a:lstStyle/>
          <a:p>
            <a:fld id="{6D22F896-40B5-4ADD-8801-0D06FADFA095}" type="slidenum">
              <a:rPr lang="en-US" smtClean="0"/>
              <a:t>30</a:t>
            </a:fld>
            <a:endParaRPr lang="en-US" dirty="0"/>
          </a:p>
        </p:txBody>
      </p:sp>
    </p:spTree>
    <p:extLst>
      <p:ext uri="{BB962C8B-B14F-4D97-AF65-F5344CB8AC3E}">
        <p14:creationId xmlns:p14="http://schemas.microsoft.com/office/powerpoint/2010/main" val="4937448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共享内存的使用</a:t>
            </a:r>
            <a:endParaRPr lang="zh-CN" altLang="en-US" dirty="0"/>
          </a:p>
        </p:txBody>
      </p:sp>
      <p:sp>
        <p:nvSpPr>
          <p:cNvPr id="3" name="内容占位符 2"/>
          <p:cNvSpPr>
            <a:spLocks noGrp="1"/>
          </p:cNvSpPr>
          <p:nvPr>
            <p:ph idx="1"/>
          </p:nvPr>
        </p:nvSpPr>
        <p:spPr/>
        <p:txBody>
          <a:bodyPr/>
          <a:lstStyle/>
          <a:p>
            <a:r>
              <a:rPr lang="en-US" altLang="zh-CN" dirty="0" err="1" smtClean="0"/>
              <a:t>shmget</a:t>
            </a:r>
            <a:r>
              <a:rPr lang="en-US" altLang="zh-CN" dirty="0" smtClean="0"/>
              <a:t>: </a:t>
            </a:r>
            <a:r>
              <a:rPr lang="zh-CN" altLang="en-US" dirty="0" smtClean="0"/>
              <a:t>创建共享内存</a:t>
            </a:r>
            <a:endParaRPr lang="en-US" altLang="zh-CN" dirty="0" smtClean="0"/>
          </a:p>
          <a:p>
            <a:pPr lvl="1"/>
            <a:r>
              <a:rPr lang="en-US" altLang="zh-CN" b="1" dirty="0" err="1" smtClean="0"/>
              <a:t>int</a:t>
            </a:r>
            <a:r>
              <a:rPr lang="en-US" altLang="zh-CN" dirty="0"/>
              <a:t> </a:t>
            </a:r>
            <a:r>
              <a:rPr lang="en-US" altLang="zh-CN" dirty="0" err="1"/>
              <a:t>shmget</a:t>
            </a:r>
            <a:r>
              <a:rPr lang="en-US" altLang="zh-CN" dirty="0"/>
              <a:t>(</a:t>
            </a:r>
            <a:r>
              <a:rPr lang="en-US" altLang="zh-CN" dirty="0" err="1"/>
              <a:t>key_t</a:t>
            </a:r>
            <a:r>
              <a:rPr lang="en-US" altLang="zh-CN" dirty="0"/>
              <a:t> key, </a:t>
            </a:r>
            <a:r>
              <a:rPr lang="en-US" altLang="zh-CN" b="1" dirty="0" err="1"/>
              <a:t>size_t</a:t>
            </a:r>
            <a:r>
              <a:rPr lang="en-US" altLang="zh-CN" dirty="0"/>
              <a:t> size, </a:t>
            </a:r>
            <a:r>
              <a:rPr lang="en-US" altLang="zh-CN" b="1" dirty="0" err="1"/>
              <a:t>int</a:t>
            </a:r>
            <a:r>
              <a:rPr lang="en-US" altLang="zh-CN" dirty="0"/>
              <a:t> </a:t>
            </a:r>
            <a:r>
              <a:rPr lang="en-US" altLang="zh-CN" dirty="0" err="1"/>
              <a:t>shmflg</a:t>
            </a:r>
            <a:r>
              <a:rPr lang="en-US" altLang="zh-CN" dirty="0"/>
              <a:t>); </a:t>
            </a:r>
            <a:endParaRPr lang="en-US" altLang="zh-CN" dirty="0" smtClean="0"/>
          </a:p>
          <a:p>
            <a:pPr lvl="1"/>
            <a:r>
              <a:rPr lang="en-US" altLang="zh-CN" dirty="0" smtClean="0"/>
              <a:t>key </a:t>
            </a:r>
            <a:r>
              <a:rPr lang="zh-CN" altLang="en-US" dirty="0" smtClean="0"/>
              <a:t>命名共享内存；</a:t>
            </a:r>
            <a:r>
              <a:rPr lang="en-US" altLang="zh-CN" dirty="0" smtClean="0"/>
              <a:t>size </a:t>
            </a:r>
            <a:r>
              <a:rPr lang="zh-CN" altLang="en-US" dirty="0" smtClean="0"/>
              <a:t>共享内存容量；</a:t>
            </a:r>
            <a:r>
              <a:rPr lang="en-US" altLang="zh-CN" dirty="0" err="1" smtClean="0"/>
              <a:t>shmflg</a:t>
            </a:r>
            <a:r>
              <a:rPr lang="en-US" altLang="zh-CN" dirty="0" smtClean="0"/>
              <a:t> </a:t>
            </a:r>
            <a:r>
              <a:rPr lang="zh-CN" altLang="en-US" dirty="0" smtClean="0"/>
              <a:t>共享内存权限</a:t>
            </a:r>
            <a:endParaRPr lang="en-US" altLang="zh-CN" dirty="0" smtClean="0"/>
          </a:p>
          <a:p>
            <a:pPr lvl="1"/>
            <a:r>
              <a:rPr lang="zh-CN" altLang="en-US" dirty="0" smtClean="0"/>
              <a:t>成功时返回共享内存标识，失败时返回</a:t>
            </a:r>
            <a:r>
              <a:rPr lang="en-US" altLang="zh-CN" dirty="0" smtClean="0"/>
              <a:t>-1</a:t>
            </a:r>
          </a:p>
          <a:p>
            <a:r>
              <a:rPr lang="en-US" altLang="zh-CN" dirty="0" err="1" smtClean="0"/>
              <a:t>shmat</a:t>
            </a:r>
            <a:r>
              <a:rPr lang="en-US" altLang="zh-CN" dirty="0" smtClean="0"/>
              <a:t>: </a:t>
            </a:r>
            <a:r>
              <a:rPr lang="zh-CN" altLang="en-US" dirty="0" smtClean="0"/>
              <a:t>连接共享内存</a:t>
            </a:r>
            <a:endParaRPr lang="en-US" altLang="zh-CN" dirty="0" smtClean="0"/>
          </a:p>
          <a:p>
            <a:pPr lvl="1"/>
            <a:r>
              <a:rPr lang="en-US" altLang="zh-CN" b="1" dirty="0"/>
              <a:t>void</a:t>
            </a:r>
            <a:r>
              <a:rPr lang="en-US" altLang="zh-CN" dirty="0"/>
              <a:t> *</a:t>
            </a:r>
            <a:r>
              <a:rPr lang="en-US" altLang="zh-CN" dirty="0" err="1"/>
              <a:t>shmat</a:t>
            </a:r>
            <a:r>
              <a:rPr lang="en-US" altLang="zh-CN" dirty="0"/>
              <a:t>(</a:t>
            </a:r>
            <a:r>
              <a:rPr lang="en-US" altLang="zh-CN" b="1" dirty="0" err="1"/>
              <a:t>int</a:t>
            </a:r>
            <a:r>
              <a:rPr lang="en-US" altLang="zh-CN" dirty="0"/>
              <a:t> </a:t>
            </a:r>
            <a:r>
              <a:rPr lang="en-US" altLang="zh-CN" dirty="0" err="1"/>
              <a:t>shm_id</a:t>
            </a:r>
            <a:r>
              <a:rPr lang="en-US" altLang="zh-CN" dirty="0"/>
              <a:t>, </a:t>
            </a:r>
            <a:r>
              <a:rPr lang="en-US" altLang="zh-CN" b="1" dirty="0" err="1"/>
              <a:t>const</a:t>
            </a:r>
            <a:r>
              <a:rPr lang="en-US" altLang="zh-CN" dirty="0"/>
              <a:t> </a:t>
            </a:r>
            <a:r>
              <a:rPr lang="en-US" altLang="zh-CN" b="1" dirty="0"/>
              <a:t>void</a:t>
            </a:r>
            <a:r>
              <a:rPr lang="en-US" altLang="zh-CN" dirty="0"/>
              <a:t> *</a:t>
            </a:r>
            <a:r>
              <a:rPr lang="en-US" altLang="zh-CN" dirty="0" err="1"/>
              <a:t>shm_addr</a:t>
            </a:r>
            <a:r>
              <a:rPr lang="en-US" altLang="zh-CN" dirty="0"/>
              <a:t>, </a:t>
            </a:r>
            <a:r>
              <a:rPr lang="en-US" altLang="zh-CN" b="1" dirty="0" err="1"/>
              <a:t>int</a:t>
            </a:r>
            <a:r>
              <a:rPr lang="en-US" altLang="zh-CN" dirty="0"/>
              <a:t> </a:t>
            </a:r>
            <a:r>
              <a:rPr lang="en-US" altLang="zh-CN" dirty="0" err="1"/>
              <a:t>shmflg</a:t>
            </a:r>
            <a:r>
              <a:rPr lang="en-US" altLang="zh-CN" dirty="0"/>
              <a:t>);  </a:t>
            </a:r>
          </a:p>
          <a:p>
            <a:pPr lvl="1"/>
            <a:r>
              <a:rPr lang="en-US" altLang="zh-CN" dirty="0" err="1" smtClean="0"/>
              <a:t>shm_id</a:t>
            </a:r>
            <a:r>
              <a:rPr lang="en-US" altLang="zh-CN" dirty="0"/>
              <a:t> </a:t>
            </a:r>
            <a:r>
              <a:rPr lang="zh-CN" altLang="en-US" dirty="0" smtClean="0"/>
              <a:t>共享内存标识符；</a:t>
            </a:r>
            <a:r>
              <a:rPr lang="en-US" altLang="zh-CN" dirty="0" err="1" smtClean="0"/>
              <a:t>shm_addr</a:t>
            </a:r>
            <a:r>
              <a:rPr lang="en-US" altLang="zh-CN" dirty="0" smtClean="0"/>
              <a:t> </a:t>
            </a:r>
            <a:r>
              <a:rPr lang="zh-CN" altLang="en-US" dirty="0" smtClean="0"/>
              <a:t>连接位置地址，通常留空</a:t>
            </a:r>
            <a:endParaRPr lang="en-US" altLang="zh-CN" dirty="0" smtClean="0"/>
          </a:p>
          <a:p>
            <a:pPr lvl="1"/>
            <a:r>
              <a:rPr lang="en-US" altLang="zh-CN" dirty="0" err="1" smtClean="0"/>
              <a:t>shmflg</a:t>
            </a:r>
            <a:r>
              <a:rPr lang="en-US" altLang="zh-CN" dirty="0" smtClean="0"/>
              <a:t> </a:t>
            </a:r>
            <a:r>
              <a:rPr lang="zh-CN" altLang="en-US" dirty="0" smtClean="0"/>
              <a:t>标志位，通常为</a:t>
            </a:r>
            <a:r>
              <a:rPr lang="en-US" altLang="zh-CN" dirty="0" smtClean="0"/>
              <a:t>0</a:t>
            </a:r>
          </a:p>
          <a:p>
            <a:pPr lvl="1"/>
            <a:r>
              <a:rPr lang="zh-CN" altLang="en-US" dirty="0" smtClean="0"/>
              <a:t>成功时返回指向共享内存的指针，失败时返回</a:t>
            </a:r>
            <a:r>
              <a:rPr lang="en-US" altLang="zh-CN" dirty="0" smtClean="0"/>
              <a:t>-1</a:t>
            </a:r>
            <a:endParaRPr lang="zh-CN" altLang="en-US" dirty="0"/>
          </a:p>
        </p:txBody>
      </p:sp>
      <p:sp>
        <p:nvSpPr>
          <p:cNvPr id="4" name="灯片编号占位符 3"/>
          <p:cNvSpPr>
            <a:spLocks noGrp="1"/>
          </p:cNvSpPr>
          <p:nvPr>
            <p:ph type="sldNum" sz="quarter" idx="12"/>
          </p:nvPr>
        </p:nvSpPr>
        <p:spPr/>
        <p:txBody>
          <a:bodyPr/>
          <a:lstStyle/>
          <a:p>
            <a:fld id="{6D22F896-40B5-4ADD-8801-0D06FADFA095}" type="slidenum">
              <a:rPr lang="en-US" smtClean="0"/>
              <a:t>31</a:t>
            </a:fld>
            <a:endParaRPr lang="en-US" dirty="0"/>
          </a:p>
        </p:txBody>
      </p:sp>
    </p:spTree>
    <p:extLst>
      <p:ext uri="{BB962C8B-B14F-4D97-AF65-F5344CB8AC3E}">
        <p14:creationId xmlns:p14="http://schemas.microsoft.com/office/powerpoint/2010/main" val="7811166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共享内存的使用</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err="1" smtClean="0"/>
              <a:t>shmdt</a:t>
            </a:r>
            <a:r>
              <a:rPr lang="en-US" altLang="zh-CN" dirty="0" smtClean="0"/>
              <a:t>: </a:t>
            </a:r>
            <a:r>
              <a:rPr lang="zh-CN" altLang="en-US" dirty="0" smtClean="0"/>
              <a:t>分离共享内存</a:t>
            </a:r>
            <a:endParaRPr lang="en-US" altLang="zh-CN" dirty="0" smtClean="0"/>
          </a:p>
          <a:p>
            <a:pPr lvl="1"/>
            <a:r>
              <a:rPr lang="en-US" altLang="zh-CN" b="1" dirty="0" err="1"/>
              <a:t>int</a:t>
            </a:r>
            <a:r>
              <a:rPr lang="en-US" altLang="zh-CN" dirty="0"/>
              <a:t> </a:t>
            </a:r>
            <a:r>
              <a:rPr lang="en-US" altLang="zh-CN" dirty="0" err="1"/>
              <a:t>shmdt</a:t>
            </a:r>
            <a:r>
              <a:rPr lang="en-US" altLang="zh-CN" dirty="0"/>
              <a:t>(</a:t>
            </a:r>
            <a:r>
              <a:rPr lang="en-US" altLang="zh-CN" b="1" dirty="0" err="1"/>
              <a:t>const</a:t>
            </a:r>
            <a:r>
              <a:rPr lang="en-US" altLang="zh-CN" dirty="0"/>
              <a:t> </a:t>
            </a:r>
            <a:r>
              <a:rPr lang="en-US" altLang="zh-CN" b="1" dirty="0"/>
              <a:t>void</a:t>
            </a:r>
            <a:r>
              <a:rPr lang="en-US" altLang="zh-CN" dirty="0"/>
              <a:t> *</a:t>
            </a:r>
            <a:r>
              <a:rPr lang="en-US" altLang="zh-CN" dirty="0" err="1"/>
              <a:t>shmaddr</a:t>
            </a:r>
            <a:r>
              <a:rPr lang="en-US" altLang="zh-CN" dirty="0"/>
              <a:t>);  </a:t>
            </a:r>
          </a:p>
          <a:p>
            <a:pPr lvl="1"/>
            <a:r>
              <a:rPr lang="en-US" altLang="zh-CN" dirty="0" err="1" smtClean="0"/>
              <a:t>shmaddr</a:t>
            </a:r>
            <a:r>
              <a:rPr lang="en-US" altLang="zh-CN" dirty="0" smtClean="0"/>
              <a:t>  </a:t>
            </a:r>
            <a:r>
              <a:rPr lang="zh-CN" altLang="en-US" dirty="0" smtClean="0"/>
              <a:t>是</a:t>
            </a:r>
            <a:r>
              <a:rPr lang="en-US" altLang="zh-CN" dirty="0" err="1" smtClean="0"/>
              <a:t>shmat</a:t>
            </a:r>
            <a:r>
              <a:rPr lang="zh-CN" altLang="en-US" dirty="0" smtClean="0"/>
              <a:t>返回的共享内存地址</a:t>
            </a:r>
            <a:endParaRPr lang="en-US" altLang="zh-CN" dirty="0" smtClean="0"/>
          </a:p>
          <a:p>
            <a:pPr lvl="1"/>
            <a:r>
              <a:rPr lang="zh-CN" altLang="en-US" dirty="0" smtClean="0"/>
              <a:t>成功时返回</a:t>
            </a:r>
            <a:r>
              <a:rPr lang="en-US" altLang="zh-CN" dirty="0" smtClean="0"/>
              <a:t>0</a:t>
            </a:r>
            <a:r>
              <a:rPr lang="zh-CN" altLang="en-US" dirty="0" smtClean="0"/>
              <a:t>，失败时返回</a:t>
            </a:r>
            <a:r>
              <a:rPr lang="en-US" altLang="zh-CN" dirty="0" smtClean="0"/>
              <a:t>-1</a:t>
            </a:r>
          </a:p>
          <a:p>
            <a:r>
              <a:rPr lang="en-US" altLang="zh-CN" dirty="0" err="1" smtClean="0"/>
              <a:t>shmctl</a:t>
            </a:r>
            <a:r>
              <a:rPr lang="en-US" altLang="zh-CN" dirty="0" smtClean="0"/>
              <a:t>: </a:t>
            </a:r>
            <a:r>
              <a:rPr lang="zh-CN" altLang="en-US" dirty="0" smtClean="0"/>
              <a:t>控制共享内存</a:t>
            </a:r>
            <a:endParaRPr lang="en-US" altLang="zh-CN" dirty="0" smtClean="0"/>
          </a:p>
          <a:p>
            <a:pPr lvl="1"/>
            <a:r>
              <a:rPr lang="en-US" altLang="zh-CN" b="1" dirty="0" err="1"/>
              <a:t>int</a:t>
            </a:r>
            <a:r>
              <a:rPr lang="en-US" altLang="zh-CN" dirty="0"/>
              <a:t> </a:t>
            </a:r>
            <a:r>
              <a:rPr lang="en-US" altLang="zh-CN" dirty="0" err="1"/>
              <a:t>shmctl</a:t>
            </a:r>
            <a:r>
              <a:rPr lang="en-US" altLang="zh-CN" dirty="0"/>
              <a:t>(</a:t>
            </a:r>
            <a:r>
              <a:rPr lang="en-US" altLang="zh-CN" b="1" dirty="0" err="1"/>
              <a:t>int</a:t>
            </a:r>
            <a:r>
              <a:rPr lang="en-US" altLang="zh-CN" dirty="0"/>
              <a:t> </a:t>
            </a:r>
            <a:r>
              <a:rPr lang="en-US" altLang="zh-CN" dirty="0" err="1"/>
              <a:t>shm_id</a:t>
            </a:r>
            <a:r>
              <a:rPr lang="en-US" altLang="zh-CN" dirty="0"/>
              <a:t>, </a:t>
            </a:r>
            <a:r>
              <a:rPr lang="en-US" altLang="zh-CN" b="1" dirty="0" err="1"/>
              <a:t>int</a:t>
            </a:r>
            <a:r>
              <a:rPr lang="en-US" altLang="zh-CN" dirty="0"/>
              <a:t> command, </a:t>
            </a:r>
            <a:r>
              <a:rPr lang="en-US" altLang="zh-CN" b="1" dirty="0" err="1"/>
              <a:t>struct</a:t>
            </a:r>
            <a:r>
              <a:rPr lang="en-US" altLang="zh-CN" dirty="0"/>
              <a:t> </a:t>
            </a:r>
            <a:r>
              <a:rPr lang="en-US" altLang="zh-CN" dirty="0" err="1"/>
              <a:t>shmid_ds</a:t>
            </a:r>
            <a:r>
              <a:rPr lang="en-US" altLang="zh-CN" dirty="0"/>
              <a:t> *</a:t>
            </a:r>
            <a:r>
              <a:rPr lang="en-US" altLang="zh-CN" dirty="0" err="1"/>
              <a:t>buf</a:t>
            </a:r>
            <a:r>
              <a:rPr lang="en-US" altLang="zh-CN" dirty="0"/>
              <a:t>);  </a:t>
            </a:r>
          </a:p>
          <a:p>
            <a:pPr lvl="1"/>
            <a:r>
              <a:rPr lang="en-US" altLang="zh-CN" dirty="0" err="1" smtClean="0"/>
              <a:t>shm_id</a:t>
            </a:r>
            <a:r>
              <a:rPr lang="en-US" altLang="zh-CN" dirty="0" smtClean="0"/>
              <a:t>  </a:t>
            </a:r>
            <a:r>
              <a:rPr lang="zh-CN" altLang="en-US" dirty="0" smtClean="0"/>
              <a:t>共享内存标识符；</a:t>
            </a:r>
            <a:endParaRPr lang="en-US" altLang="zh-CN" dirty="0" smtClean="0"/>
          </a:p>
          <a:p>
            <a:pPr lvl="1"/>
            <a:r>
              <a:rPr lang="en-US" altLang="zh-CN" dirty="0" smtClean="0"/>
              <a:t>command  </a:t>
            </a:r>
            <a:r>
              <a:rPr lang="zh-CN" altLang="en-US" dirty="0" smtClean="0"/>
              <a:t>控制命令</a:t>
            </a:r>
            <a:endParaRPr lang="en-US" altLang="zh-CN" dirty="0" smtClean="0"/>
          </a:p>
          <a:p>
            <a:pPr lvl="1"/>
            <a:r>
              <a:rPr lang="en-US" altLang="zh-CN" dirty="0" err="1" smtClean="0"/>
              <a:t>buf</a:t>
            </a:r>
            <a:r>
              <a:rPr lang="en-US" altLang="zh-CN" dirty="0" smtClean="0"/>
              <a:t>  </a:t>
            </a:r>
            <a:r>
              <a:rPr lang="zh-CN" altLang="en-US" dirty="0" smtClean="0"/>
              <a:t>指向</a:t>
            </a:r>
            <a:r>
              <a:rPr lang="zh-CN" altLang="en-US" dirty="0"/>
              <a:t>共享内存模式和访问权限的</a:t>
            </a:r>
            <a:r>
              <a:rPr lang="zh-CN" altLang="en-US" dirty="0" smtClean="0"/>
              <a:t>结构</a:t>
            </a:r>
            <a:endParaRPr lang="en-US" altLang="zh-CN" dirty="0" smtClean="0"/>
          </a:p>
          <a:p>
            <a:pPr lvl="1"/>
            <a:r>
              <a:rPr lang="zh-CN" altLang="en-US" dirty="0" smtClean="0"/>
              <a:t>成功时返回</a:t>
            </a:r>
            <a:r>
              <a:rPr lang="en-US" altLang="zh-CN" dirty="0" smtClean="0"/>
              <a:t>0</a:t>
            </a:r>
            <a:r>
              <a:rPr lang="zh-CN" altLang="en-US" dirty="0" smtClean="0"/>
              <a:t>，失败时返回</a:t>
            </a:r>
            <a:r>
              <a:rPr lang="en-US" altLang="zh-CN" dirty="0" smtClean="0"/>
              <a:t>-1</a:t>
            </a:r>
          </a:p>
          <a:p>
            <a:r>
              <a:rPr lang="zh-CN" altLang="en-US" dirty="0" smtClean="0"/>
              <a:t>示例：</a:t>
            </a:r>
            <a:r>
              <a:rPr lang="en-US" altLang="zh-CN" dirty="0" err="1" smtClean="0"/>
              <a:t>shm_read.c</a:t>
            </a:r>
            <a:r>
              <a:rPr lang="en-US" altLang="zh-CN" dirty="0" smtClean="0"/>
              <a:t>,  </a:t>
            </a:r>
            <a:r>
              <a:rPr lang="en-US" altLang="zh-CN" dirty="0" err="1" smtClean="0"/>
              <a:t>shm_write.c</a:t>
            </a:r>
            <a:endParaRPr lang="zh-CN" altLang="en-US" dirty="0"/>
          </a:p>
        </p:txBody>
      </p:sp>
      <p:sp>
        <p:nvSpPr>
          <p:cNvPr id="4" name="灯片编号占位符 3"/>
          <p:cNvSpPr>
            <a:spLocks noGrp="1"/>
          </p:cNvSpPr>
          <p:nvPr>
            <p:ph type="sldNum" sz="quarter" idx="12"/>
          </p:nvPr>
        </p:nvSpPr>
        <p:spPr/>
        <p:txBody>
          <a:bodyPr/>
          <a:lstStyle/>
          <a:p>
            <a:fld id="{6D22F896-40B5-4ADD-8801-0D06FADFA095}" type="slidenum">
              <a:rPr lang="en-US" smtClean="0"/>
              <a:t>32</a:t>
            </a:fld>
            <a:endParaRPr lang="en-US" dirty="0"/>
          </a:p>
        </p:txBody>
      </p:sp>
    </p:spTree>
    <p:extLst>
      <p:ext uri="{BB962C8B-B14F-4D97-AF65-F5344CB8AC3E}">
        <p14:creationId xmlns:p14="http://schemas.microsoft.com/office/powerpoint/2010/main" val="41917468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Linux</a:t>
            </a:r>
            <a:r>
              <a:rPr lang="zh-CN" altLang="en-US" dirty="0" smtClean="0"/>
              <a:t>线程</a:t>
            </a:r>
            <a:endParaRPr lang="en-US" dirty="0"/>
          </a:p>
        </p:txBody>
      </p:sp>
      <p:sp>
        <p:nvSpPr>
          <p:cNvPr id="3" name="内容占位符 2"/>
          <p:cNvSpPr>
            <a:spLocks noGrp="1"/>
          </p:cNvSpPr>
          <p:nvPr>
            <p:ph idx="1"/>
          </p:nvPr>
        </p:nvSpPr>
        <p:spPr/>
        <p:txBody>
          <a:bodyPr/>
          <a:lstStyle/>
          <a:p>
            <a:r>
              <a:rPr lang="zh-CN" altLang="en-US" dirty="0" smtClean="0"/>
              <a:t>线程基本概念</a:t>
            </a:r>
            <a:endParaRPr lang="en-US" altLang="zh-CN" dirty="0" smtClean="0"/>
          </a:p>
          <a:p>
            <a:r>
              <a:rPr lang="zh-CN" altLang="en-US" dirty="0" smtClean="0"/>
              <a:t>线程创建和控制</a:t>
            </a:r>
            <a:endParaRPr lang="en-US" altLang="zh-CN" dirty="0" smtClean="0"/>
          </a:p>
          <a:p>
            <a:r>
              <a:rPr lang="zh-CN" altLang="en-US" dirty="0" smtClean="0"/>
              <a:t>线程同步互斥</a:t>
            </a:r>
            <a:endParaRPr lang="en-US" dirty="0"/>
          </a:p>
        </p:txBody>
      </p:sp>
      <p:sp>
        <p:nvSpPr>
          <p:cNvPr id="4" name="灯片编号占位符 3"/>
          <p:cNvSpPr>
            <a:spLocks noGrp="1"/>
          </p:cNvSpPr>
          <p:nvPr>
            <p:ph type="sldNum" sz="quarter" idx="12"/>
          </p:nvPr>
        </p:nvSpPr>
        <p:spPr/>
        <p:txBody>
          <a:bodyPr/>
          <a:lstStyle/>
          <a:p>
            <a:fld id="{6D22F896-40B5-4ADD-8801-0D06FADFA095}" type="slidenum">
              <a:rPr lang="en-US" smtClean="0"/>
              <a:t>33</a:t>
            </a:fld>
            <a:endParaRPr lang="en-US" dirty="0"/>
          </a:p>
        </p:txBody>
      </p:sp>
    </p:spTree>
    <p:extLst>
      <p:ext uri="{BB962C8B-B14F-4D97-AF65-F5344CB8AC3E}">
        <p14:creationId xmlns:p14="http://schemas.microsoft.com/office/powerpoint/2010/main" val="36552388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线程基本概念</a:t>
            </a:r>
            <a:endParaRPr lang="en-US" dirty="0"/>
          </a:p>
        </p:txBody>
      </p:sp>
      <p:sp>
        <p:nvSpPr>
          <p:cNvPr id="3" name="内容占位符 2"/>
          <p:cNvSpPr>
            <a:spLocks noGrp="1"/>
          </p:cNvSpPr>
          <p:nvPr>
            <p:ph idx="1"/>
          </p:nvPr>
        </p:nvSpPr>
        <p:spPr/>
        <p:txBody>
          <a:bodyPr/>
          <a:lstStyle/>
          <a:p>
            <a:r>
              <a:rPr lang="zh-CN" altLang="en-US" dirty="0" smtClean="0"/>
              <a:t>线程是进程内的一个执行单元或一个可调度实体</a:t>
            </a:r>
            <a:endParaRPr lang="en-US" altLang="zh-CN" dirty="0" smtClean="0"/>
          </a:p>
          <a:p>
            <a:r>
              <a:rPr lang="zh-CN" altLang="en-US" dirty="0"/>
              <a:t>一</a:t>
            </a:r>
            <a:r>
              <a:rPr lang="zh-CN" altLang="en-US" dirty="0" smtClean="0"/>
              <a:t>个进程中可以有多个不同的线程，同一个进程下的线程共享进程拥有的资源</a:t>
            </a:r>
            <a:endParaRPr lang="en-US" altLang="zh-CN" dirty="0" smtClean="0"/>
          </a:p>
          <a:p>
            <a:pPr lvl="1"/>
            <a:r>
              <a:rPr lang="zh-CN" altLang="en-US" dirty="0" smtClean="0"/>
              <a:t>地址空间</a:t>
            </a:r>
            <a:endParaRPr lang="en-US" altLang="zh-CN" dirty="0" smtClean="0"/>
          </a:p>
          <a:p>
            <a:pPr lvl="1"/>
            <a:r>
              <a:rPr lang="zh-CN" altLang="en-US" dirty="0" smtClean="0"/>
              <a:t>文件系统资源</a:t>
            </a:r>
            <a:endParaRPr lang="en-US" altLang="zh-CN" dirty="0" smtClean="0"/>
          </a:p>
          <a:p>
            <a:pPr lvl="1"/>
            <a:r>
              <a:rPr lang="zh-CN" altLang="en-US" dirty="0" smtClean="0"/>
              <a:t>文件描述符和信号处理程序</a:t>
            </a:r>
            <a:endParaRPr lang="en-US" altLang="zh-CN" dirty="0" smtClean="0"/>
          </a:p>
          <a:p>
            <a:r>
              <a:rPr lang="zh-CN" altLang="en-US" dirty="0" smtClean="0"/>
              <a:t>线程按其调度者分为用户线程和内核线程</a:t>
            </a:r>
            <a:endParaRPr lang="en-US" altLang="zh-CN" dirty="0" smtClean="0"/>
          </a:p>
          <a:p>
            <a:pPr lvl="1"/>
            <a:r>
              <a:rPr lang="zh-CN" altLang="en-US" dirty="0" smtClean="0"/>
              <a:t>用户线程：对用户可见，</a:t>
            </a:r>
            <a:r>
              <a:rPr lang="zh-CN" altLang="en-US" dirty="0"/>
              <a:t>其调度算法和调度过程全部由用户</a:t>
            </a:r>
            <a:r>
              <a:rPr lang="zh-CN" altLang="en-US" dirty="0" smtClean="0"/>
              <a:t>决定</a:t>
            </a:r>
            <a:endParaRPr lang="en-US" altLang="zh-CN" dirty="0" smtClean="0"/>
          </a:p>
          <a:p>
            <a:pPr lvl="1"/>
            <a:r>
              <a:rPr lang="zh-CN" altLang="en-US" dirty="0" smtClean="0"/>
              <a:t>内核线程：由操作系统管理，对用户不可见</a:t>
            </a:r>
            <a:endParaRPr lang="en-US" altLang="zh-CN" dirty="0" smtClean="0"/>
          </a:p>
          <a:p>
            <a:pPr lvl="1"/>
            <a:r>
              <a:rPr lang="zh-CN" altLang="en-US" dirty="0" smtClean="0"/>
              <a:t>用户线程</a:t>
            </a:r>
            <a:r>
              <a:rPr lang="zh-CN" altLang="en-US" dirty="0"/>
              <a:t>可与</a:t>
            </a:r>
            <a:r>
              <a:rPr lang="zh-CN" altLang="en-US" dirty="0" smtClean="0"/>
              <a:t>内核线程实现一对一、多对一、多对多的关联</a:t>
            </a:r>
            <a:endParaRPr lang="en-US" dirty="0"/>
          </a:p>
        </p:txBody>
      </p:sp>
      <p:sp>
        <p:nvSpPr>
          <p:cNvPr id="4" name="灯片编号占位符 3"/>
          <p:cNvSpPr>
            <a:spLocks noGrp="1"/>
          </p:cNvSpPr>
          <p:nvPr>
            <p:ph type="sldNum" sz="quarter" idx="12"/>
          </p:nvPr>
        </p:nvSpPr>
        <p:spPr/>
        <p:txBody>
          <a:bodyPr/>
          <a:lstStyle/>
          <a:p>
            <a:fld id="{6D22F896-40B5-4ADD-8801-0D06FADFA095}" type="slidenum">
              <a:rPr lang="en-US" smtClean="0"/>
              <a:t>34</a:t>
            </a:fld>
            <a:endParaRPr lang="en-US" dirty="0"/>
          </a:p>
        </p:txBody>
      </p:sp>
    </p:spTree>
    <p:extLst>
      <p:ext uri="{BB962C8B-B14F-4D97-AF65-F5344CB8AC3E}">
        <p14:creationId xmlns:p14="http://schemas.microsoft.com/office/powerpoint/2010/main" val="39160539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线程和进程</a:t>
            </a:r>
            <a:endParaRPr lang="en-US" dirty="0"/>
          </a:p>
        </p:txBody>
      </p:sp>
      <p:sp>
        <p:nvSpPr>
          <p:cNvPr id="3" name="内容占位符 2"/>
          <p:cNvSpPr>
            <a:spLocks noGrp="1"/>
          </p:cNvSpPr>
          <p:nvPr>
            <p:ph idx="1"/>
          </p:nvPr>
        </p:nvSpPr>
        <p:spPr/>
        <p:txBody>
          <a:bodyPr/>
          <a:lstStyle/>
          <a:p>
            <a:r>
              <a:rPr lang="zh-CN" altLang="en-US" dirty="0"/>
              <a:t>进程是系统中程序执行和资源分配的基本单位。每个进程有自己的数据段、代码</a:t>
            </a:r>
            <a:r>
              <a:rPr lang="zh-CN" altLang="en-US" dirty="0" smtClean="0"/>
              <a:t>段</a:t>
            </a:r>
            <a:r>
              <a:rPr lang="zh-CN" altLang="en-US" dirty="0"/>
              <a:t>等</a:t>
            </a:r>
            <a:r>
              <a:rPr lang="zh-CN" altLang="en-US" dirty="0" smtClean="0"/>
              <a:t>。</a:t>
            </a:r>
            <a:endParaRPr lang="zh-CN" altLang="en-US" dirty="0"/>
          </a:p>
          <a:p>
            <a:r>
              <a:rPr lang="zh-CN" altLang="en-US" dirty="0" smtClean="0"/>
              <a:t>线程</a:t>
            </a:r>
            <a:r>
              <a:rPr lang="zh-CN" altLang="en-US" dirty="0"/>
              <a:t>是</a:t>
            </a:r>
            <a:r>
              <a:rPr lang="zh-CN" altLang="en-US" dirty="0" smtClean="0"/>
              <a:t>在进程的内存</a:t>
            </a:r>
            <a:r>
              <a:rPr lang="zh-CN" altLang="en-US" dirty="0"/>
              <a:t>空间中并发执行的</a:t>
            </a:r>
            <a:r>
              <a:rPr lang="zh-CN" altLang="en-US" dirty="0" smtClean="0"/>
              <a:t>多个控制流，</a:t>
            </a:r>
            <a:r>
              <a:rPr lang="zh-CN" altLang="en-US" dirty="0"/>
              <a:t>他们共享一个进程的资源。</a:t>
            </a:r>
          </a:p>
          <a:p>
            <a:r>
              <a:rPr lang="zh-CN" altLang="en-US" dirty="0"/>
              <a:t>因为线程和进程比起来很小</a:t>
            </a:r>
            <a:r>
              <a:rPr lang="zh-CN" altLang="en-US" dirty="0" smtClean="0"/>
              <a:t>，花费</a:t>
            </a:r>
            <a:r>
              <a:rPr lang="zh-CN" altLang="en-US" dirty="0"/>
              <a:t>更少的</a:t>
            </a:r>
            <a:r>
              <a:rPr lang="en-US" altLang="zh-CN" dirty="0"/>
              <a:t>CPU</a:t>
            </a:r>
            <a:r>
              <a:rPr lang="zh-CN" altLang="en-US" dirty="0" smtClean="0"/>
              <a:t>资源，也叫轻进程。</a:t>
            </a:r>
            <a:endParaRPr lang="zh-CN" altLang="en-US" dirty="0"/>
          </a:p>
          <a:p>
            <a:endParaRPr lang="en-US" dirty="0"/>
          </a:p>
        </p:txBody>
      </p:sp>
      <p:sp>
        <p:nvSpPr>
          <p:cNvPr id="4" name="灯片编号占位符 3"/>
          <p:cNvSpPr>
            <a:spLocks noGrp="1"/>
          </p:cNvSpPr>
          <p:nvPr>
            <p:ph type="sldNum" sz="quarter" idx="12"/>
          </p:nvPr>
        </p:nvSpPr>
        <p:spPr/>
        <p:txBody>
          <a:bodyPr/>
          <a:lstStyle/>
          <a:p>
            <a:fld id="{6D22F896-40B5-4ADD-8801-0D06FADFA095}" type="slidenum">
              <a:rPr lang="en-US" smtClean="0"/>
              <a:t>35</a:t>
            </a:fld>
            <a:endParaRPr lang="en-US" dirty="0"/>
          </a:p>
        </p:txBody>
      </p:sp>
      <p:grpSp>
        <p:nvGrpSpPr>
          <p:cNvPr id="5" name="Group 2"/>
          <p:cNvGrpSpPr>
            <a:grpSpLocks/>
          </p:cNvGrpSpPr>
          <p:nvPr/>
        </p:nvGrpSpPr>
        <p:grpSpPr bwMode="auto">
          <a:xfrm>
            <a:off x="3158067" y="3843867"/>
            <a:ext cx="6493933" cy="2646696"/>
            <a:chOff x="748" y="799"/>
            <a:chExt cx="4400" cy="2313"/>
          </a:xfrm>
        </p:grpSpPr>
        <p:sp>
          <p:nvSpPr>
            <p:cNvPr id="6" name="Rectangle 3"/>
            <p:cNvSpPr>
              <a:spLocks noChangeArrowheads="1"/>
            </p:cNvSpPr>
            <p:nvPr/>
          </p:nvSpPr>
          <p:spPr bwMode="auto">
            <a:xfrm>
              <a:off x="748" y="799"/>
              <a:ext cx="4400" cy="2313"/>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buClr>
                  <a:srgbClr val="000000"/>
                </a:buClr>
                <a:buSzPct val="100000"/>
                <a:defRPr sz="2400">
                  <a:solidFill>
                    <a:schemeClr val="tx1"/>
                  </a:solidFill>
                  <a:latin typeface="Times New Roman" panose="02020603050405020304" pitchFamily="18" charset="0"/>
                  <a:ea typeface="宋体" panose="02010600030101010101" pitchFamily="2" charset="-122"/>
                </a:defRPr>
              </a:lvl1pPr>
              <a:lvl2pPr marL="742950" indent="-285750">
                <a:buClr>
                  <a:srgbClr val="000000"/>
                </a:buClr>
                <a:buSzPct val="100000"/>
                <a:defRPr sz="2400">
                  <a:solidFill>
                    <a:schemeClr val="tx1"/>
                  </a:solidFill>
                  <a:latin typeface="Times New Roman" panose="02020603050405020304" pitchFamily="18" charset="0"/>
                  <a:ea typeface="宋体" panose="02010600030101010101" pitchFamily="2" charset="-122"/>
                </a:defRPr>
              </a:lvl2pPr>
              <a:lvl3pPr marL="1143000" indent="-228600">
                <a:buClr>
                  <a:srgbClr val="000000"/>
                </a:buClr>
                <a:buSzPct val="100000"/>
                <a:defRPr sz="2400">
                  <a:solidFill>
                    <a:schemeClr val="tx1"/>
                  </a:solidFill>
                  <a:latin typeface="Times New Roman" panose="02020603050405020304" pitchFamily="18" charset="0"/>
                  <a:ea typeface="宋体" panose="02010600030101010101" pitchFamily="2" charset="-122"/>
                </a:defRPr>
              </a:lvl3pPr>
              <a:lvl4pPr marL="1600200" indent="-228600">
                <a:buClr>
                  <a:srgbClr val="000000"/>
                </a:buClr>
                <a:buSzPct val="100000"/>
                <a:defRPr sz="2400">
                  <a:solidFill>
                    <a:schemeClr val="tx1"/>
                  </a:solidFill>
                  <a:latin typeface="Times New Roman" panose="02020603050405020304" pitchFamily="18" charset="0"/>
                  <a:ea typeface="宋体" panose="02010600030101010101" pitchFamily="2" charset="-122"/>
                </a:defRPr>
              </a:lvl4pPr>
              <a:lvl5pPr marL="2057400" indent="-228600">
                <a:buClr>
                  <a:srgbClr val="000000"/>
                </a:buClr>
                <a:buSzPct val="1000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Clr>
                  <a:srgbClr val="000000"/>
                </a:buClr>
                <a:buSzPct val="10000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Clr>
                  <a:srgbClr val="000000"/>
                </a:buClr>
                <a:buSzPct val="10000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Clr>
                  <a:srgbClr val="000000"/>
                </a:buClr>
                <a:buSzPct val="10000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Clr>
                  <a:srgbClr val="000000"/>
                </a:buClr>
                <a:buSzPct val="10000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 name="Rectangle 4"/>
            <p:cNvSpPr>
              <a:spLocks noChangeArrowheads="1"/>
            </p:cNvSpPr>
            <p:nvPr/>
          </p:nvSpPr>
          <p:spPr bwMode="auto">
            <a:xfrm>
              <a:off x="1157" y="1346"/>
              <a:ext cx="3402" cy="336"/>
            </a:xfrm>
            <a:prstGeom prst="rect">
              <a:avLst/>
            </a:prstGeom>
            <a:solidFill>
              <a:srgbClr val="33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宋体" panose="02010600030101010101" pitchFamily="2" charset="-122"/>
                </a:defRPr>
              </a:lvl1pPr>
              <a:lvl2pPr marL="619125" indent="-228600">
                <a:spcBef>
                  <a:spcPts val="325"/>
                </a:spcBef>
                <a:buClr>
                  <a:schemeClr val="accent1"/>
                </a:buClr>
                <a:buSzPct val="100000"/>
                <a:buFont typeface="Verdana" panose="020B0604030504040204" pitchFamily="34" charset="0"/>
                <a:buChar char="◦"/>
                <a:defRPr sz="2300">
                  <a:solidFill>
                    <a:schemeClr val="tx1"/>
                  </a:solidFill>
                  <a:latin typeface="Lucida Sans Unicode" panose="020B0602030504020204" pitchFamily="34" charset="0"/>
                  <a:ea typeface="宋体" panose="02010600030101010101" pitchFamily="2" charset="-122"/>
                </a:defRPr>
              </a:lvl2pPr>
              <a:lvl3pPr marL="85725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宋体" panose="02010600030101010101" pitchFamily="2" charset="-122"/>
                </a:defRPr>
              </a:lvl3pPr>
              <a:lvl4pPr marL="1143000" indent="-228600">
                <a:spcBef>
                  <a:spcPts val="350"/>
                </a:spcBef>
                <a:buClr>
                  <a:schemeClr val="accent2"/>
                </a:buClr>
                <a:buSzPct val="100000"/>
                <a:buFont typeface="Wingdings 2" panose="05020102010507070707" pitchFamily="18" charset="2"/>
                <a:buChar char=""/>
                <a:defRPr sz="1900">
                  <a:solidFill>
                    <a:schemeClr val="tx1"/>
                  </a:solidFill>
                  <a:latin typeface="Lucida Sans Unicode" panose="020B0602030504020204" pitchFamily="34" charset="0"/>
                  <a:ea typeface="宋体" panose="02010600030101010101" pitchFamily="2" charset="-122"/>
                </a:defRPr>
              </a:lvl4pPr>
              <a:lvl5pPr marL="1371600" indent="-228600">
                <a:spcBef>
                  <a:spcPts val="350"/>
                </a:spcBef>
                <a:buClr>
                  <a:schemeClr val="accent2"/>
                </a:buClr>
                <a:buSzPct val="100000"/>
                <a:buFont typeface="Wingdings 2" panose="05020102010507070707" pitchFamily="18" charset="2"/>
                <a:buChar char=""/>
                <a:defRPr sz="2000">
                  <a:solidFill>
                    <a:schemeClr val="tx1"/>
                  </a:solidFill>
                  <a:latin typeface="Lucida Sans Unicode" panose="020B0602030504020204" pitchFamily="34" charset="0"/>
                  <a:ea typeface="宋体" panose="02010600030101010101" pitchFamily="2" charset="-122"/>
                </a:defRPr>
              </a:lvl5pPr>
              <a:lvl6pPr marL="1828800" indent="-228600" eaLnBrk="0" fontAlgn="base" hangingPunct="0">
                <a:spcBef>
                  <a:spcPts val="350"/>
                </a:spcBef>
                <a:spcAft>
                  <a:spcPct val="0"/>
                </a:spcAft>
                <a:buClr>
                  <a:schemeClr val="accent2"/>
                </a:buClr>
                <a:buSzPct val="100000"/>
                <a:buFont typeface="Wingdings 2" panose="05020102010507070707" pitchFamily="18" charset="2"/>
                <a:buChar char=""/>
                <a:defRPr sz="2000">
                  <a:solidFill>
                    <a:schemeClr val="tx1"/>
                  </a:solidFill>
                  <a:latin typeface="Lucida Sans Unicode" panose="020B0602030504020204" pitchFamily="34" charset="0"/>
                  <a:ea typeface="宋体" panose="02010600030101010101" pitchFamily="2" charset="-122"/>
                </a:defRPr>
              </a:lvl6pPr>
              <a:lvl7pPr marL="2286000" indent="-228600" eaLnBrk="0" fontAlgn="base" hangingPunct="0">
                <a:spcBef>
                  <a:spcPts val="350"/>
                </a:spcBef>
                <a:spcAft>
                  <a:spcPct val="0"/>
                </a:spcAft>
                <a:buClr>
                  <a:schemeClr val="accent2"/>
                </a:buClr>
                <a:buSzPct val="100000"/>
                <a:buFont typeface="Wingdings 2" panose="05020102010507070707" pitchFamily="18" charset="2"/>
                <a:buChar char=""/>
                <a:defRPr sz="2000">
                  <a:solidFill>
                    <a:schemeClr val="tx1"/>
                  </a:solidFill>
                  <a:latin typeface="Lucida Sans Unicode" panose="020B0602030504020204" pitchFamily="34" charset="0"/>
                  <a:ea typeface="宋体" panose="02010600030101010101" pitchFamily="2" charset="-122"/>
                </a:defRPr>
              </a:lvl7pPr>
              <a:lvl8pPr marL="2743200" indent="-228600" eaLnBrk="0" fontAlgn="base" hangingPunct="0">
                <a:spcBef>
                  <a:spcPts val="350"/>
                </a:spcBef>
                <a:spcAft>
                  <a:spcPct val="0"/>
                </a:spcAft>
                <a:buClr>
                  <a:schemeClr val="accent2"/>
                </a:buClr>
                <a:buSzPct val="100000"/>
                <a:buFont typeface="Wingdings 2" panose="05020102010507070707" pitchFamily="18" charset="2"/>
                <a:buChar char=""/>
                <a:defRPr sz="2000">
                  <a:solidFill>
                    <a:schemeClr val="tx1"/>
                  </a:solidFill>
                  <a:latin typeface="Lucida Sans Unicode" panose="020B0602030504020204" pitchFamily="34" charset="0"/>
                  <a:ea typeface="宋体" panose="02010600030101010101" pitchFamily="2" charset="-122"/>
                </a:defRPr>
              </a:lvl8pPr>
              <a:lvl9pPr marL="3200400" indent="-228600" eaLnBrk="0" fontAlgn="base" hangingPunct="0">
                <a:spcBef>
                  <a:spcPts val="350"/>
                </a:spcBef>
                <a:spcAft>
                  <a:spcPct val="0"/>
                </a:spcAft>
                <a:buClr>
                  <a:schemeClr val="accent2"/>
                </a:buClr>
                <a:buSzPct val="100000"/>
                <a:buFont typeface="Wingdings 2" panose="05020102010507070707" pitchFamily="18" charset="2"/>
                <a:buChar char=""/>
                <a:defRPr sz="2000">
                  <a:solidFill>
                    <a:schemeClr val="tx1"/>
                  </a:solidFill>
                  <a:latin typeface="Lucida Sans Unicode" panose="020B0602030504020204" pitchFamily="34" charset="0"/>
                  <a:ea typeface="宋体" panose="02010600030101010101" pitchFamily="2" charset="-122"/>
                </a:defRPr>
              </a:lvl9pPr>
            </a:lstStyle>
            <a:p>
              <a:pPr algn="ctr" eaLnBrk="1" hangingPunct="1">
                <a:spcBef>
                  <a:spcPct val="0"/>
                </a:spcBef>
                <a:buClr>
                  <a:srgbClr val="000000"/>
                </a:buClr>
                <a:buSzPct val="100000"/>
                <a:buFontTx/>
                <a:buNone/>
              </a:pPr>
              <a:r>
                <a:rPr lang="zh-CN" altLang="en-US" sz="2400">
                  <a:latin typeface="Times New Roman" panose="02020603050405020304" pitchFamily="18" charset="0"/>
                </a:rPr>
                <a:t>用户地址空间</a:t>
              </a:r>
            </a:p>
          </p:txBody>
        </p:sp>
        <p:sp>
          <p:nvSpPr>
            <p:cNvPr id="8" name="Rectangle 5"/>
            <p:cNvSpPr>
              <a:spLocks noChangeArrowheads="1"/>
            </p:cNvSpPr>
            <p:nvPr/>
          </p:nvSpPr>
          <p:spPr bwMode="auto">
            <a:xfrm>
              <a:off x="1066" y="1850"/>
              <a:ext cx="680" cy="925"/>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宋体" panose="02010600030101010101" pitchFamily="2" charset="-122"/>
                </a:defRPr>
              </a:lvl1pPr>
              <a:lvl2pPr marL="619125" indent="-228600">
                <a:spcBef>
                  <a:spcPts val="325"/>
                </a:spcBef>
                <a:buClr>
                  <a:schemeClr val="accent1"/>
                </a:buClr>
                <a:buSzPct val="100000"/>
                <a:buFont typeface="Verdana" panose="020B0604030504040204" pitchFamily="34" charset="0"/>
                <a:buChar char="◦"/>
                <a:defRPr sz="2300">
                  <a:solidFill>
                    <a:schemeClr val="tx1"/>
                  </a:solidFill>
                  <a:latin typeface="Lucida Sans Unicode" panose="020B0602030504020204" pitchFamily="34" charset="0"/>
                  <a:ea typeface="宋体" panose="02010600030101010101" pitchFamily="2" charset="-122"/>
                </a:defRPr>
              </a:lvl2pPr>
              <a:lvl3pPr marL="85725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宋体" panose="02010600030101010101" pitchFamily="2" charset="-122"/>
                </a:defRPr>
              </a:lvl3pPr>
              <a:lvl4pPr marL="1143000" indent="-228600">
                <a:spcBef>
                  <a:spcPts val="350"/>
                </a:spcBef>
                <a:buClr>
                  <a:schemeClr val="accent2"/>
                </a:buClr>
                <a:buSzPct val="100000"/>
                <a:buFont typeface="Wingdings 2" panose="05020102010507070707" pitchFamily="18" charset="2"/>
                <a:buChar char=""/>
                <a:defRPr sz="1900">
                  <a:solidFill>
                    <a:schemeClr val="tx1"/>
                  </a:solidFill>
                  <a:latin typeface="Lucida Sans Unicode" panose="020B0602030504020204" pitchFamily="34" charset="0"/>
                  <a:ea typeface="宋体" panose="02010600030101010101" pitchFamily="2" charset="-122"/>
                </a:defRPr>
              </a:lvl4pPr>
              <a:lvl5pPr marL="1371600" indent="-228600">
                <a:spcBef>
                  <a:spcPts val="350"/>
                </a:spcBef>
                <a:buClr>
                  <a:schemeClr val="accent2"/>
                </a:buClr>
                <a:buSzPct val="100000"/>
                <a:buFont typeface="Wingdings 2" panose="05020102010507070707" pitchFamily="18" charset="2"/>
                <a:buChar char=""/>
                <a:defRPr sz="2000">
                  <a:solidFill>
                    <a:schemeClr val="tx1"/>
                  </a:solidFill>
                  <a:latin typeface="Lucida Sans Unicode" panose="020B0602030504020204" pitchFamily="34" charset="0"/>
                  <a:ea typeface="宋体" panose="02010600030101010101" pitchFamily="2" charset="-122"/>
                </a:defRPr>
              </a:lvl5pPr>
              <a:lvl6pPr marL="1828800" indent="-228600" eaLnBrk="0" fontAlgn="base" hangingPunct="0">
                <a:spcBef>
                  <a:spcPts val="350"/>
                </a:spcBef>
                <a:spcAft>
                  <a:spcPct val="0"/>
                </a:spcAft>
                <a:buClr>
                  <a:schemeClr val="accent2"/>
                </a:buClr>
                <a:buSzPct val="100000"/>
                <a:buFont typeface="Wingdings 2" panose="05020102010507070707" pitchFamily="18" charset="2"/>
                <a:buChar char=""/>
                <a:defRPr sz="2000">
                  <a:solidFill>
                    <a:schemeClr val="tx1"/>
                  </a:solidFill>
                  <a:latin typeface="Lucida Sans Unicode" panose="020B0602030504020204" pitchFamily="34" charset="0"/>
                  <a:ea typeface="宋体" panose="02010600030101010101" pitchFamily="2" charset="-122"/>
                </a:defRPr>
              </a:lvl6pPr>
              <a:lvl7pPr marL="2286000" indent="-228600" eaLnBrk="0" fontAlgn="base" hangingPunct="0">
                <a:spcBef>
                  <a:spcPts val="350"/>
                </a:spcBef>
                <a:spcAft>
                  <a:spcPct val="0"/>
                </a:spcAft>
                <a:buClr>
                  <a:schemeClr val="accent2"/>
                </a:buClr>
                <a:buSzPct val="100000"/>
                <a:buFont typeface="Wingdings 2" panose="05020102010507070707" pitchFamily="18" charset="2"/>
                <a:buChar char=""/>
                <a:defRPr sz="2000">
                  <a:solidFill>
                    <a:schemeClr val="tx1"/>
                  </a:solidFill>
                  <a:latin typeface="Lucida Sans Unicode" panose="020B0602030504020204" pitchFamily="34" charset="0"/>
                  <a:ea typeface="宋体" panose="02010600030101010101" pitchFamily="2" charset="-122"/>
                </a:defRPr>
              </a:lvl7pPr>
              <a:lvl8pPr marL="2743200" indent="-228600" eaLnBrk="0" fontAlgn="base" hangingPunct="0">
                <a:spcBef>
                  <a:spcPts val="350"/>
                </a:spcBef>
                <a:spcAft>
                  <a:spcPct val="0"/>
                </a:spcAft>
                <a:buClr>
                  <a:schemeClr val="accent2"/>
                </a:buClr>
                <a:buSzPct val="100000"/>
                <a:buFont typeface="Wingdings 2" panose="05020102010507070707" pitchFamily="18" charset="2"/>
                <a:buChar char=""/>
                <a:defRPr sz="2000">
                  <a:solidFill>
                    <a:schemeClr val="tx1"/>
                  </a:solidFill>
                  <a:latin typeface="Lucida Sans Unicode" panose="020B0602030504020204" pitchFamily="34" charset="0"/>
                  <a:ea typeface="宋体" panose="02010600030101010101" pitchFamily="2" charset="-122"/>
                </a:defRPr>
              </a:lvl8pPr>
              <a:lvl9pPr marL="3200400" indent="-228600" eaLnBrk="0" fontAlgn="base" hangingPunct="0">
                <a:spcBef>
                  <a:spcPts val="350"/>
                </a:spcBef>
                <a:spcAft>
                  <a:spcPct val="0"/>
                </a:spcAft>
                <a:buClr>
                  <a:schemeClr val="accent2"/>
                </a:buClr>
                <a:buSzPct val="100000"/>
                <a:buFont typeface="Wingdings 2" panose="05020102010507070707" pitchFamily="18" charset="2"/>
                <a:buChar char=""/>
                <a:defRPr sz="2000">
                  <a:solidFill>
                    <a:schemeClr val="tx1"/>
                  </a:solidFill>
                  <a:latin typeface="Lucida Sans Unicode" panose="020B0602030504020204" pitchFamily="34" charset="0"/>
                  <a:ea typeface="宋体" panose="02010600030101010101" pitchFamily="2" charset="-122"/>
                </a:defRPr>
              </a:lvl9pPr>
            </a:lstStyle>
            <a:p>
              <a:pPr algn="ctr" eaLnBrk="1" hangingPunct="1">
                <a:spcBef>
                  <a:spcPct val="0"/>
                </a:spcBef>
                <a:buClr>
                  <a:srgbClr val="000000"/>
                </a:buClr>
                <a:buSzPct val="100000"/>
                <a:buFontTx/>
                <a:buNone/>
              </a:pPr>
              <a:r>
                <a:rPr lang="zh-CN" altLang="en-US" sz="2000">
                  <a:latin typeface="Times New Roman" panose="02020603050405020304" pitchFamily="18" charset="0"/>
                </a:rPr>
                <a:t>线程一</a:t>
              </a:r>
            </a:p>
          </p:txBody>
        </p:sp>
        <p:sp>
          <p:nvSpPr>
            <p:cNvPr id="9" name="Rectangle 6"/>
            <p:cNvSpPr>
              <a:spLocks noChangeArrowheads="1"/>
            </p:cNvSpPr>
            <p:nvPr/>
          </p:nvSpPr>
          <p:spPr bwMode="auto">
            <a:xfrm>
              <a:off x="2427" y="1850"/>
              <a:ext cx="680" cy="925"/>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宋体" panose="02010600030101010101" pitchFamily="2" charset="-122"/>
                </a:defRPr>
              </a:lvl1pPr>
              <a:lvl2pPr marL="619125" indent="-228600">
                <a:spcBef>
                  <a:spcPts val="325"/>
                </a:spcBef>
                <a:buClr>
                  <a:schemeClr val="accent1"/>
                </a:buClr>
                <a:buSzPct val="100000"/>
                <a:buFont typeface="Verdana" panose="020B0604030504040204" pitchFamily="34" charset="0"/>
                <a:buChar char="◦"/>
                <a:defRPr sz="2300">
                  <a:solidFill>
                    <a:schemeClr val="tx1"/>
                  </a:solidFill>
                  <a:latin typeface="Lucida Sans Unicode" panose="020B0602030504020204" pitchFamily="34" charset="0"/>
                  <a:ea typeface="宋体" panose="02010600030101010101" pitchFamily="2" charset="-122"/>
                </a:defRPr>
              </a:lvl2pPr>
              <a:lvl3pPr marL="85725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宋体" panose="02010600030101010101" pitchFamily="2" charset="-122"/>
                </a:defRPr>
              </a:lvl3pPr>
              <a:lvl4pPr marL="1143000" indent="-228600">
                <a:spcBef>
                  <a:spcPts val="350"/>
                </a:spcBef>
                <a:buClr>
                  <a:schemeClr val="accent2"/>
                </a:buClr>
                <a:buSzPct val="100000"/>
                <a:buFont typeface="Wingdings 2" panose="05020102010507070707" pitchFamily="18" charset="2"/>
                <a:buChar char=""/>
                <a:defRPr sz="1900">
                  <a:solidFill>
                    <a:schemeClr val="tx1"/>
                  </a:solidFill>
                  <a:latin typeface="Lucida Sans Unicode" panose="020B0602030504020204" pitchFamily="34" charset="0"/>
                  <a:ea typeface="宋体" panose="02010600030101010101" pitchFamily="2" charset="-122"/>
                </a:defRPr>
              </a:lvl4pPr>
              <a:lvl5pPr marL="1371600" indent="-228600">
                <a:spcBef>
                  <a:spcPts val="350"/>
                </a:spcBef>
                <a:buClr>
                  <a:schemeClr val="accent2"/>
                </a:buClr>
                <a:buSzPct val="100000"/>
                <a:buFont typeface="Wingdings 2" panose="05020102010507070707" pitchFamily="18" charset="2"/>
                <a:buChar char=""/>
                <a:defRPr sz="2000">
                  <a:solidFill>
                    <a:schemeClr val="tx1"/>
                  </a:solidFill>
                  <a:latin typeface="Lucida Sans Unicode" panose="020B0602030504020204" pitchFamily="34" charset="0"/>
                  <a:ea typeface="宋体" panose="02010600030101010101" pitchFamily="2" charset="-122"/>
                </a:defRPr>
              </a:lvl5pPr>
              <a:lvl6pPr marL="1828800" indent="-228600" eaLnBrk="0" fontAlgn="base" hangingPunct="0">
                <a:spcBef>
                  <a:spcPts val="350"/>
                </a:spcBef>
                <a:spcAft>
                  <a:spcPct val="0"/>
                </a:spcAft>
                <a:buClr>
                  <a:schemeClr val="accent2"/>
                </a:buClr>
                <a:buSzPct val="100000"/>
                <a:buFont typeface="Wingdings 2" panose="05020102010507070707" pitchFamily="18" charset="2"/>
                <a:buChar char=""/>
                <a:defRPr sz="2000">
                  <a:solidFill>
                    <a:schemeClr val="tx1"/>
                  </a:solidFill>
                  <a:latin typeface="Lucida Sans Unicode" panose="020B0602030504020204" pitchFamily="34" charset="0"/>
                  <a:ea typeface="宋体" panose="02010600030101010101" pitchFamily="2" charset="-122"/>
                </a:defRPr>
              </a:lvl6pPr>
              <a:lvl7pPr marL="2286000" indent="-228600" eaLnBrk="0" fontAlgn="base" hangingPunct="0">
                <a:spcBef>
                  <a:spcPts val="350"/>
                </a:spcBef>
                <a:spcAft>
                  <a:spcPct val="0"/>
                </a:spcAft>
                <a:buClr>
                  <a:schemeClr val="accent2"/>
                </a:buClr>
                <a:buSzPct val="100000"/>
                <a:buFont typeface="Wingdings 2" panose="05020102010507070707" pitchFamily="18" charset="2"/>
                <a:buChar char=""/>
                <a:defRPr sz="2000">
                  <a:solidFill>
                    <a:schemeClr val="tx1"/>
                  </a:solidFill>
                  <a:latin typeface="Lucida Sans Unicode" panose="020B0602030504020204" pitchFamily="34" charset="0"/>
                  <a:ea typeface="宋体" panose="02010600030101010101" pitchFamily="2" charset="-122"/>
                </a:defRPr>
              </a:lvl7pPr>
              <a:lvl8pPr marL="2743200" indent="-228600" eaLnBrk="0" fontAlgn="base" hangingPunct="0">
                <a:spcBef>
                  <a:spcPts val="350"/>
                </a:spcBef>
                <a:spcAft>
                  <a:spcPct val="0"/>
                </a:spcAft>
                <a:buClr>
                  <a:schemeClr val="accent2"/>
                </a:buClr>
                <a:buSzPct val="100000"/>
                <a:buFont typeface="Wingdings 2" panose="05020102010507070707" pitchFamily="18" charset="2"/>
                <a:buChar char=""/>
                <a:defRPr sz="2000">
                  <a:solidFill>
                    <a:schemeClr val="tx1"/>
                  </a:solidFill>
                  <a:latin typeface="Lucida Sans Unicode" panose="020B0602030504020204" pitchFamily="34" charset="0"/>
                  <a:ea typeface="宋体" panose="02010600030101010101" pitchFamily="2" charset="-122"/>
                </a:defRPr>
              </a:lvl8pPr>
              <a:lvl9pPr marL="3200400" indent="-228600" eaLnBrk="0" fontAlgn="base" hangingPunct="0">
                <a:spcBef>
                  <a:spcPts val="350"/>
                </a:spcBef>
                <a:spcAft>
                  <a:spcPct val="0"/>
                </a:spcAft>
                <a:buClr>
                  <a:schemeClr val="accent2"/>
                </a:buClr>
                <a:buSzPct val="100000"/>
                <a:buFont typeface="Wingdings 2" panose="05020102010507070707" pitchFamily="18" charset="2"/>
                <a:buChar char=""/>
                <a:defRPr sz="2000">
                  <a:solidFill>
                    <a:schemeClr val="tx1"/>
                  </a:solidFill>
                  <a:latin typeface="Lucida Sans Unicode" panose="020B0602030504020204" pitchFamily="34" charset="0"/>
                  <a:ea typeface="宋体" panose="02010600030101010101" pitchFamily="2" charset="-122"/>
                </a:defRPr>
              </a:lvl9pPr>
            </a:lstStyle>
            <a:p>
              <a:pPr algn="ctr" eaLnBrk="1" hangingPunct="1">
                <a:spcBef>
                  <a:spcPct val="0"/>
                </a:spcBef>
                <a:buClr>
                  <a:srgbClr val="000000"/>
                </a:buClr>
                <a:buSzPct val="100000"/>
                <a:buFontTx/>
                <a:buNone/>
              </a:pPr>
              <a:r>
                <a:rPr lang="zh-CN" altLang="en-US" sz="2000">
                  <a:latin typeface="Times New Roman" panose="02020603050405020304" pitchFamily="18" charset="0"/>
                </a:rPr>
                <a:t>线程二</a:t>
              </a:r>
            </a:p>
          </p:txBody>
        </p:sp>
        <p:sp>
          <p:nvSpPr>
            <p:cNvPr id="10" name="Rectangle 7"/>
            <p:cNvSpPr>
              <a:spLocks noChangeArrowheads="1"/>
            </p:cNvSpPr>
            <p:nvPr/>
          </p:nvSpPr>
          <p:spPr bwMode="auto">
            <a:xfrm>
              <a:off x="3833" y="1809"/>
              <a:ext cx="680" cy="925"/>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宋体" panose="02010600030101010101" pitchFamily="2" charset="-122"/>
                </a:defRPr>
              </a:lvl1pPr>
              <a:lvl2pPr marL="619125" indent="-228600">
                <a:spcBef>
                  <a:spcPts val="325"/>
                </a:spcBef>
                <a:buClr>
                  <a:schemeClr val="accent1"/>
                </a:buClr>
                <a:buSzPct val="100000"/>
                <a:buFont typeface="Verdana" panose="020B0604030504040204" pitchFamily="34" charset="0"/>
                <a:buChar char="◦"/>
                <a:defRPr sz="2300">
                  <a:solidFill>
                    <a:schemeClr val="tx1"/>
                  </a:solidFill>
                  <a:latin typeface="Lucida Sans Unicode" panose="020B0602030504020204" pitchFamily="34" charset="0"/>
                  <a:ea typeface="宋体" panose="02010600030101010101" pitchFamily="2" charset="-122"/>
                </a:defRPr>
              </a:lvl2pPr>
              <a:lvl3pPr marL="85725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宋体" panose="02010600030101010101" pitchFamily="2" charset="-122"/>
                </a:defRPr>
              </a:lvl3pPr>
              <a:lvl4pPr marL="1143000" indent="-228600">
                <a:spcBef>
                  <a:spcPts val="350"/>
                </a:spcBef>
                <a:buClr>
                  <a:schemeClr val="accent2"/>
                </a:buClr>
                <a:buSzPct val="100000"/>
                <a:buFont typeface="Wingdings 2" panose="05020102010507070707" pitchFamily="18" charset="2"/>
                <a:buChar char=""/>
                <a:defRPr sz="1900">
                  <a:solidFill>
                    <a:schemeClr val="tx1"/>
                  </a:solidFill>
                  <a:latin typeface="Lucida Sans Unicode" panose="020B0602030504020204" pitchFamily="34" charset="0"/>
                  <a:ea typeface="宋体" panose="02010600030101010101" pitchFamily="2" charset="-122"/>
                </a:defRPr>
              </a:lvl4pPr>
              <a:lvl5pPr marL="1371600" indent="-228600">
                <a:spcBef>
                  <a:spcPts val="350"/>
                </a:spcBef>
                <a:buClr>
                  <a:schemeClr val="accent2"/>
                </a:buClr>
                <a:buSzPct val="100000"/>
                <a:buFont typeface="Wingdings 2" panose="05020102010507070707" pitchFamily="18" charset="2"/>
                <a:buChar char=""/>
                <a:defRPr sz="2000">
                  <a:solidFill>
                    <a:schemeClr val="tx1"/>
                  </a:solidFill>
                  <a:latin typeface="Lucida Sans Unicode" panose="020B0602030504020204" pitchFamily="34" charset="0"/>
                  <a:ea typeface="宋体" panose="02010600030101010101" pitchFamily="2" charset="-122"/>
                </a:defRPr>
              </a:lvl5pPr>
              <a:lvl6pPr marL="1828800" indent="-228600" eaLnBrk="0" fontAlgn="base" hangingPunct="0">
                <a:spcBef>
                  <a:spcPts val="350"/>
                </a:spcBef>
                <a:spcAft>
                  <a:spcPct val="0"/>
                </a:spcAft>
                <a:buClr>
                  <a:schemeClr val="accent2"/>
                </a:buClr>
                <a:buSzPct val="100000"/>
                <a:buFont typeface="Wingdings 2" panose="05020102010507070707" pitchFamily="18" charset="2"/>
                <a:buChar char=""/>
                <a:defRPr sz="2000">
                  <a:solidFill>
                    <a:schemeClr val="tx1"/>
                  </a:solidFill>
                  <a:latin typeface="Lucida Sans Unicode" panose="020B0602030504020204" pitchFamily="34" charset="0"/>
                  <a:ea typeface="宋体" panose="02010600030101010101" pitchFamily="2" charset="-122"/>
                </a:defRPr>
              </a:lvl6pPr>
              <a:lvl7pPr marL="2286000" indent="-228600" eaLnBrk="0" fontAlgn="base" hangingPunct="0">
                <a:spcBef>
                  <a:spcPts val="350"/>
                </a:spcBef>
                <a:spcAft>
                  <a:spcPct val="0"/>
                </a:spcAft>
                <a:buClr>
                  <a:schemeClr val="accent2"/>
                </a:buClr>
                <a:buSzPct val="100000"/>
                <a:buFont typeface="Wingdings 2" panose="05020102010507070707" pitchFamily="18" charset="2"/>
                <a:buChar char=""/>
                <a:defRPr sz="2000">
                  <a:solidFill>
                    <a:schemeClr val="tx1"/>
                  </a:solidFill>
                  <a:latin typeface="Lucida Sans Unicode" panose="020B0602030504020204" pitchFamily="34" charset="0"/>
                  <a:ea typeface="宋体" panose="02010600030101010101" pitchFamily="2" charset="-122"/>
                </a:defRPr>
              </a:lvl7pPr>
              <a:lvl8pPr marL="2743200" indent="-228600" eaLnBrk="0" fontAlgn="base" hangingPunct="0">
                <a:spcBef>
                  <a:spcPts val="350"/>
                </a:spcBef>
                <a:spcAft>
                  <a:spcPct val="0"/>
                </a:spcAft>
                <a:buClr>
                  <a:schemeClr val="accent2"/>
                </a:buClr>
                <a:buSzPct val="100000"/>
                <a:buFont typeface="Wingdings 2" panose="05020102010507070707" pitchFamily="18" charset="2"/>
                <a:buChar char=""/>
                <a:defRPr sz="2000">
                  <a:solidFill>
                    <a:schemeClr val="tx1"/>
                  </a:solidFill>
                  <a:latin typeface="Lucida Sans Unicode" panose="020B0602030504020204" pitchFamily="34" charset="0"/>
                  <a:ea typeface="宋体" panose="02010600030101010101" pitchFamily="2" charset="-122"/>
                </a:defRPr>
              </a:lvl8pPr>
              <a:lvl9pPr marL="3200400" indent="-228600" eaLnBrk="0" fontAlgn="base" hangingPunct="0">
                <a:spcBef>
                  <a:spcPts val="350"/>
                </a:spcBef>
                <a:spcAft>
                  <a:spcPct val="0"/>
                </a:spcAft>
                <a:buClr>
                  <a:schemeClr val="accent2"/>
                </a:buClr>
                <a:buSzPct val="100000"/>
                <a:buFont typeface="Wingdings 2" panose="05020102010507070707" pitchFamily="18" charset="2"/>
                <a:buChar char=""/>
                <a:defRPr sz="2000">
                  <a:solidFill>
                    <a:schemeClr val="tx1"/>
                  </a:solidFill>
                  <a:latin typeface="Lucida Sans Unicode" panose="020B0602030504020204" pitchFamily="34" charset="0"/>
                  <a:ea typeface="宋体" panose="02010600030101010101" pitchFamily="2" charset="-122"/>
                </a:defRPr>
              </a:lvl9pPr>
            </a:lstStyle>
            <a:p>
              <a:pPr algn="ctr" eaLnBrk="1" hangingPunct="1">
                <a:spcBef>
                  <a:spcPct val="0"/>
                </a:spcBef>
                <a:buClr>
                  <a:srgbClr val="000000"/>
                </a:buClr>
                <a:buSzPct val="100000"/>
                <a:buFontTx/>
                <a:buNone/>
              </a:pPr>
              <a:r>
                <a:rPr lang="zh-CN" altLang="en-US" sz="2000">
                  <a:latin typeface="Times New Roman" panose="02020603050405020304" pitchFamily="18" charset="0"/>
                </a:rPr>
                <a:t>线程三</a:t>
              </a:r>
            </a:p>
          </p:txBody>
        </p:sp>
        <p:sp>
          <p:nvSpPr>
            <p:cNvPr id="11" name="Text Box 8"/>
            <p:cNvSpPr txBox="1">
              <a:spLocks noChangeArrowheads="1"/>
            </p:cNvSpPr>
            <p:nvPr/>
          </p:nvSpPr>
          <p:spPr bwMode="auto">
            <a:xfrm>
              <a:off x="2109" y="883"/>
              <a:ext cx="113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ea typeface="宋体" panose="02010600030101010101" pitchFamily="2" charset="-122"/>
                </a:defRPr>
              </a:lvl1pPr>
              <a:lvl2pPr marL="619125" indent="-228600">
                <a:spcBef>
                  <a:spcPts val="325"/>
                </a:spcBef>
                <a:buClr>
                  <a:schemeClr val="accent1"/>
                </a:buClr>
                <a:buSzPct val="100000"/>
                <a:buFont typeface="Verdana" panose="020B0604030504040204" pitchFamily="34" charset="0"/>
                <a:buChar char="◦"/>
                <a:defRPr sz="2300">
                  <a:solidFill>
                    <a:schemeClr val="tx1"/>
                  </a:solidFill>
                  <a:latin typeface="Lucida Sans Unicode" panose="020B0602030504020204" pitchFamily="34" charset="0"/>
                  <a:ea typeface="宋体" panose="02010600030101010101" pitchFamily="2" charset="-122"/>
                </a:defRPr>
              </a:lvl2pPr>
              <a:lvl3pPr marL="85725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ea typeface="宋体" panose="02010600030101010101" pitchFamily="2" charset="-122"/>
                </a:defRPr>
              </a:lvl3pPr>
              <a:lvl4pPr marL="1143000" indent="-228600">
                <a:spcBef>
                  <a:spcPts val="350"/>
                </a:spcBef>
                <a:buClr>
                  <a:schemeClr val="accent2"/>
                </a:buClr>
                <a:buSzPct val="100000"/>
                <a:buFont typeface="Wingdings 2" panose="05020102010507070707" pitchFamily="18" charset="2"/>
                <a:buChar char=""/>
                <a:defRPr sz="1900">
                  <a:solidFill>
                    <a:schemeClr val="tx1"/>
                  </a:solidFill>
                  <a:latin typeface="Lucida Sans Unicode" panose="020B0602030504020204" pitchFamily="34" charset="0"/>
                  <a:ea typeface="宋体" panose="02010600030101010101" pitchFamily="2" charset="-122"/>
                </a:defRPr>
              </a:lvl4pPr>
              <a:lvl5pPr marL="1371600" indent="-228600">
                <a:spcBef>
                  <a:spcPts val="350"/>
                </a:spcBef>
                <a:buClr>
                  <a:schemeClr val="accent2"/>
                </a:buClr>
                <a:buSzPct val="100000"/>
                <a:buFont typeface="Wingdings 2" panose="05020102010507070707" pitchFamily="18" charset="2"/>
                <a:buChar char=""/>
                <a:defRPr sz="2000">
                  <a:solidFill>
                    <a:schemeClr val="tx1"/>
                  </a:solidFill>
                  <a:latin typeface="Lucida Sans Unicode" panose="020B0602030504020204" pitchFamily="34" charset="0"/>
                  <a:ea typeface="宋体" panose="02010600030101010101" pitchFamily="2" charset="-122"/>
                </a:defRPr>
              </a:lvl5pPr>
              <a:lvl6pPr marL="1828800" indent="-228600" eaLnBrk="0" fontAlgn="base" hangingPunct="0">
                <a:spcBef>
                  <a:spcPts val="350"/>
                </a:spcBef>
                <a:spcAft>
                  <a:spcPct val="0"/>
                </a:spcAft>
                <a:buClr>
                  <a:schemeClr val="accent2"/>
                </a:buClr>
                <a:buSzPct val="100000"/>
                <a:buFont typeface="Wingdings 2" panose="05020102010507070707" pitchFamily="18" charset="2"/>
                <a:buChar char=""/>
                <a:defRPr sz="2000">
                  <a:solidFill>
                    <a:schemeClr val="tx1"/>
                  </a:solidFill>
                  <a:latin typeface="Lucida Sans Unicode" panose="020B0602030504020204" pitchFamily="34" charset="0"/>
                  <a:ea typeface="宋体" panose="02010600030101010101" pitchFamily="2" charset="-122"/>
                </a:defRPr>
              </a:lvl6pPr>
              <a:lvl7pPr marL="2286000" indent="-228600" eaLnBrk="0" fontAlgn="base" hangingPunct="0">
                <a:spcBef>
                  <a:spcPts val="350"/>
                </a:spcBef>
                <a:spcAft>
                  <a:spcPct val="0"/>
                </a:spcAft>
                <a:buClr>
                  <a:schemeClr val="accent2"/>
                </a:buClr>
                <a:buSzPct val="100000"/>
                <a:buFont typeface="Wingdings 2" panose="05020102010507070707" pitchFamily="18" charset="2"/>
                <a:buChar char=""/>
                <a:defRPr sz="2000">
                  <a:solidFill>
                    <a:schemeClr val="tx1"/>
                  </a:solidFill>
                  <a:latin typeface="Lucida Sans Unicode" panose="020B0602030504020204" pitchFamily="34" charset="0"/>
                  <a:ea typeface="宋体" panose="02010600030101010101" pitchFamily="2" charset="-122"/>
                </a:defRPr>
              </a:lvl7pPr>
              <a:lvl8pPr marL="2743200" indent="-228600" eaLnBrk="0" fontAlgn="base" hangingPunct="0">
                <a:spcBef>
                  <a:spcPts val="350"/>
                </a:spcBef>
                <a:spcAft>
                  <a:spcPct val="0"/>
                </a:spcAft>
                <a:buClr>
                  <a:schemeClr val="accent2"/>
                </a:buClr>
                <a:buSzPct val="100000"/>
                <a:buFont typeface="Wingdings 2" panose="05020102010507070707" pitchFamily="18" charset="2"/>
                <a:buChar char=""/>
                <a:defRPr sz="2000">
                  <a:solidFill>
                    <a:schemeClr val="tx1"/>
                  </a:solidFill>
                  <a:latin typeface="Lucida Sans Unicode" panose="020B0602030504020204" pitchFamily="34" charset="0"/>
                  <a:ea typeface="宋体" panose="02010600030101010101" pitchFamily="2" charset="-122"/>
                </a:defRPr>
              </a:lvl8pPr>
              <a:lvl9pPr marL="3200400" indent="-228600" eaLnBrk="0" fontAlgn="base" hangingPunct="0">
                <a:spcBef>
                  <a:spcPts val="350"/>
                </a:spcBef>
                <a:spcAft>
                  <a:spcPct val="0"/>
                </a:spcAft>
                <a:buClr>
                  <a:schemeClr val="accent2"/>
                </a:buClr>
                <a:buSzPct val="100000"/>
                <a:buFont typeface="Wingdings 2" panose="05020102010507070707" pitchFamily="18" charset="2"/>
                <a:buChar char=""/>
                <a:defRPr sz="2000">
                  <a:solidFill>
                    <a:schemeClr val="tx1"/>
                  </a:solidFill>
                  <a:latin typeface="Lucida Sans Unicode" panose="020B0602030504020204" pitchFamily="34" charset="0"/>
                  <a:ea typeface="宋体" panose="02010600030101010101" pitchFamily="2" charset="-122"/>
                </a:defRPr>
              </a:lvl9pPr>
            </a:lstStyle>
            <a:p>
              <a:pPr algn="ctr" eaLnBrk="1" hangingPunct="1">
                <a:spcBef>
                  <a:spcPct val="50000"/>
                </a:spcBef>
                <a:buClr>
                  <a:srgbClr val="000000"/>
                </a:buClr>
                <a:buSzPct val="100000"/>
                <a:buFontTx/>
                <a:buNone/>
              </a:pPr>
              <a:r>
                <a:rPr lang="zh-CN" altLang="en-US" sz="2400">
                  <a:latin typeface="Times New Roman" panose="02020603050405020304" pitchFamily="18" charset="0"/>
                </a:rPr>
                <a:t>进 程</a:t>
              </a:r>
            </a:p>
          </p:txBody>
        </p:sp>
      </p:grpSp>
    </p:spTree>
    <p:extLst>
      <p:ext uri="{BB962C8B-B14F-4D97-AF65-F5344CB8AC3E}">
        <p14:creationId xmlns:p14="http://schemas.microsoft.com/office/powerpoint/2010/main" val="7449553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a:t>
            </a:r>
            <a:r>
              <a:rPr lang="zh-CN" altLang="en-US" dirty="0" smtClean="0"/>
              <a:t>语言中实现线程创建和控制</a:t>
            </a:r>
            <a:endParaRPr lang="en-US" dirty="0"/>
          </a:p>
        </p:txBody>
      </p:sp>
      <p:sp>
        <p:nvSpPr>
          <p:cNvPr id="3" name="内容占位符 2"/>
          <p:cNvSpPr>
            <a:spLocks noGrp="1"/>
          </p:cNvSpPr>
          <p:nvPr>
            <p:ph idx="1"/>
          </p:nvPr>
        </p:nvSpPr>
        <p:spPr/>
        <p:txBody>
          <a:bodyPr/>
          <a:lstStyle/>
          <a:p>
            <a:r>
              <a:rPr lang="en-US" altLang="zh-CN" dirty="0" smtClean="0"/>
              <a:t>Linux</a:t>
            </a:r>
            <a:r>
              <a:rPr lang="zh-CN" altLang="en-US" dirty="0" smtClean="0"/>
              <a:t>提供了与线程控制相关的</a:t>
            </a:r>
            <a:r>
              <a:rPr lang="en-US" altLang="zh-CN" dirty="0" smtClean="0"/>
              <a:t>API</a:t>
            </a:r>
          </a:p>
          <a:p>
            <a:r>
              <a:rPr lang="zh-CN" altLang="en-US" dirty="0" smtClean="0"/>
              <a:t>与线程相关的头文件 </a:t>
            </a:r>
            <a:r>
              <a:rPr lang="en-US" altLang="zh-CN" dirty="0" smtClean="0"/>
              <a:t>#include &lt;</a:t>
            </a:r>
            <a:r>
              <a:rPr lang="en-US" altLang="zh-CN" dirty="0" err="1" smtClean="0"/>
              <a:t>pthread.h</a:t>
            </a:r>
            <a:r>
              <a:rPr lang="en-US" altLang="zh-CN" dirty="0" smtClean="0"/>
              <a:t>&gt;</a:t>
            </a:r>
          </a:p>
          <a:p>
            <a:r>
              <a:rPr lang="zh-CN" altLang="en-US" dirty="0" smtClean="0"/>
              <a:t>实现线程函数的共享库文件 </a:t>
            </a:r>
            <a:r>
              <a:rPr lang="en-US" altLang="zh-CN" dirty="0" smtClean="0"/>
              <a:t>libpthread.so</a:t>
            </a:r>
            <a:r>
              <a:rPr lang="zh-CN" altLang="en-US" dirty="0" smtClean="0"/>
              <a:t>，在编译时需要链接该动态库文件 </a:t>
            </a:r>
            <a:r>
              <a:rPr lang="en-US" altLang="zh-CN" dirty="0" smtClean="0"/>
              <a:t>-</a:t>
            </a:r>
            <a:r>
              <a:rPr lang="en-US" altLang="zh-CN" dirty="0" err="1" smtClean="0"/>
              <a:t>lpthread</a:t>
            </a:r>
            <a:endParaRPr lang="en-US" altLang="zh-CN" dirty="0" smtClean="0"/>
          </a:p>
          <a:p>
            <a:r>
              <a:rPr lang="zh-CN" altLang="en-US" dirty="0" smtClean="0"/>
              <a:t>可以编写</a:t>
            </a:r>
            <a:r>
              <a:rPr lang="en-US" altLang="zh-CN" dirty="0" err="1" smtClean="0"/>
              <a:t>makefile</a:t>
            </a:r>
            <a:r>
              <a:rPr lang="zh-CN" altLang="en-US" dirty="0" smtClean="0"/>
              <a:t>规则来简化编译命令</a:t>
            </a:r>
            <a:endParaRPr lang="en-US" altLang="zh-CN" dirty="0" smtClean="0"/>
          </a:p>
          <a:p>
            <a:endParaRPr lang="en-US" dirty="0"/>
          </a:p>
        </p:txBody>
      </p:sp>
      <p:sp>
        <p:nvSpPr>
          <p:cNvPr id="4" name="灯片编号占位符 3"/>
          <p:cNvSpPr>
            <a:spLocks noGrp="1"/>
          </p:cNvSpPr>
          <p:nvPr>
            <p:ph type="sldNum" sz="quarter" idx="12"/>
          </p:nvPr>
        </p:nvSpPr>
        <p:spPr/>
        <p:txBody>
          <a:bodyPr/>
          <a:lstStyle/>
          <a:p>
            <a:fld id="{6D22F896-40B5-4ADD-8801-0D06FADFA095}" type="slidenum">
              <a:rPr lang="en-US" smtClean="0"/>
              <a:t>36</a:t>
            </a:fld>
            <a:endParaRPr lang="en-US" dirty="0"/>
          </a:p>
        </p:txBody>
      </p:sp>
    </p:spTree>
    <p:extLst>
      <p:ext uri="{BB962C8B-B14F-4D97-AF65-F5344CB8AC3E}">
        <p14:creationId xmlns:p14="http://schemas.microsoft.com/office/powerpoint/2010/main" val="22019239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线程创建 </a:t>
            </a:r>
            <a:endParaRPr lang="en-US" dirty="0"/>
          </a:p>
        </p:txBody>
      </p:sp>
      <p:sp>
        <p:nvSpPr>
          <p:cNvPr id="3" name="内容占位符 2"/>
          <p:cNvSpPr>
            <a:spLocks noGrp="1"/>
          </p:cNvSpPr>
          <p:nvPr>
            <p:ph idx="1"/>
          </p:nvPr>
        </p:nvSpPr>
        <p:spPr/>
        <p:txBody>
          <a:bodyPr/>
          <a:lstStyle/>
          <a:p>
            <a:r>
              <a:rPr lang="en-US" altLang="zh-CN" dirty="0" err="1" smtClean="0"/>
              <a:t>pthread_create</a:t>
            </a:r>
            <a:r>
              <a:rPr lang="zh-CN" altLang="en-US" dirty="0" smtClean="0"/>
              <a:t>函数</a:t>
            </a:r>
            <a:endParaRPr lang="en-US" altLang="zh-CN" dirty="0" smtClean="0"/>
          </a:p>
          <a:p>
            <a:r>
              <a:rPr lang="zh-CN" altLang="en-US" dirty="0" smtClean="0"/>
              <a:t>格式：</a:t>
            </a:r>
            <a:r>
              <a:rPr lang="en-US" altLang="zh-CN" dirty="0" err="1" smtClean="0"/>
              <a:t>int</a:t>
            </a:r>
            <a:r>
              <a:rPr lang="en-US" altLang="zh-CN" dirty="0" smtClean="0"/>
              <a:t> </a:t>
            </a:r>
            <a:r>
              <a:rPr lang="en-US" altLang="zh-CN" dirty="0" err="1" smtClean="0"/>
              <a:t>pthread_create</a:t>
            </a:r>
            <a:r>
              <a:rPr lang="en-US" altLang="zh-CN" dirty="0" smtClean="0"/>
              <a:t>(</a:t>
            </a:r>
            <a:r>
              <a:rPr lang="en-US" altLang="zh-CN" dirty="0" err="1" smtClean="0"/>
              <a:t>pthread_t</a:t>
            </a:r>
            <a:r>
              <a:rPr lang="en-US" altLang="zh-CN" dirty="0" smtClean="0"/>
              <a:t> *thread, </a:t>
            </a:r>
            <a:r>
              <a:rPr lang="en-US" altLang="zh-CN" dirty="0" err="1" smtClean="0"/>
              <a:t>const</a:t>
            </a:r>
            <a:r>
              <a:rPr lang="en-US" altLang="zh-CN" dirty="0" smtClean="0"/>
              <a:t> </a:t>
            </a:r>
            <a:r>
              <a:rPr lang="en-US" altLang="zh-CN" dirty="0" err="1" smtClean="0"/>
              <a:t>pthread_attr_t</a:t>
            </a:r>
            <a:r>
              <a:rPr lang="en-US" altLang="zh-CN" dirty="0" smtClean="0"/>
              <a:t> *</a:t>
            </a:r>
            <a:r>
              <a:rPr lang="en-US" altLang="zh-CN" dirty="0" err="1" smtClean="0"/>
              <a:t>attr</a:t>
            </a:r>
            <a:r>
              <a:rPr lang="en-US" altLang="zh-CN" dirty="0" smtClean="0"/>
              <a:t>, void *(*routine)(void *), void *</a:t>
            </a:r>
            <a:r>
              <a:rPr lang="en-US" altLang="zh-CN" dirty="0" err="1" smtClean="0"/>
              <a:t>arg</a:t>
            </a:r>
            <a:r>
              <a:rPr lang="en-US" altLang="zh-CN" dirty="0" smtClean="0"/>
              <a:t>)</a:t>
            </a:r>
          </a:p>
          <a:p>
            <a:pPr lvl="1"/>
            <a:r>
              <a:rPr lang="en-US" dirty="0"/>
              <a:t>t</a:t>
            </a:r>
            <a:r>
              <a:rPr lang="en-US" dirty="0" smtClean="0"/>
              <a:t>hread: </a:t>
            </a:r>
            <a:r>
              <a:rPr lang="zh-CN" altLang="en-US" dirty="0" smtClean="0"/>
              <a:t>存储新线程</a:t>
            </a:r>
            <a:r>
              <a:rPr lang="en-US" altLang="zh-CN" dirty="0" smtClean="0"/>
              <a:t>id</a:t>
            </a:r>
          </a:p>
          <a:p>
            <a:pPr lvl="1"/>
            <a:r>
              <a:rPr lang="en-US" altLang="zh-CN" dirty="0" err="1" smtClean="0"/>
              <a:t>attr</a:t>
            </a:r>
            <a:r>
              <a:rPr lang="en-US" altLang="zh-CN" dirty="0" smtClean="0"/>
              <a:t>: </a:t>
            </a:r>
            <a:r>
              <a:rPr lang="zh-CN" altLang="en-US" dirty="0" smtClean="0"/>
              <a:t>线程属性，通常为</a:t>
            </a:r>
            <a:r>
              <a:rPr lang="en-US" altLang="zh-CN" dirty="0" smtClean="0"/>
              <a:t>NULL</a:t>
            </a:r>
          </a:p>
          <a:p>
            <a:pPr lvl="1"/>
            <a:r>
              <a:rPr lang="en-US" altLang="zh-CN" dirty="0" smtClean="0"/>
              <a:t>routine: </a:t>
            </a:r>
            <a:r>
              <a:rPr lang="zh-CN" altLang="en-US" dirty="0" smtClean="0"/>
              <a:t>指向新线程执行的函数代码</a:t>
            </a:r>
            <a:endParaRPr lang="en-US" altLang="zh-CN" dirty="0" smtClean="0"/>
          </a:p>
          <a:p>
            <a:pPr lvl="1"/>
            <a:r>
              <a:rPr lang="en-US" dirty="0" err="1" smtClean="0"/>
              <a:t>arg</a:t>
            </a:r>
            <a:r>
              <a:rPr lang="en-US" dirty="0" smtClean="0"/>
              <a:t>: </a:t>
            </a:r>
            <a:r>
              <a:rPr lang="zh-CN" altLang="en-US" dirty="0" smtClean="0"/>
              <a:t>新线程的执行参数</a:t>
            </a:r>
            <a:endParaRPr lang="en-US" altLang="zh-CN" dirty="0" smtClean="0"/>
          </a:p>
          <a:p>
            <a:r>
              <a:rPr lang="zh-CN" altLang="en-US" dirty="0" smtClean="0"/>
              <a:t>执行成功返回</a:t>
            </a:r>
            <a:r>
              <a:rPr lang="en-US" altLang="zh-CN" dirty="0" smtClean="0"/>
              <a:t>0</a:t>
            </a:r>
            <a:r>
              <a:rPr lang="zh-CN" altLang="en-US" dirty="0" smtClean="0"/>
              <a:t>，失败返回</a:t>
            </a:r>
            <a:r>
              <a:rPr lang="en-US" altLang="zh-CN" dirty="0" smtClean="0"/>
              <a:t>-1</a:t>
            </a:r>
            <a:r>
              <a:rPr lang="zh-CN" altLang="en-US" dirty="0" smtClean="0"/>
              <a:t>，错误号计入</a:t>
            </a:r>
            <a:r>
              <a:rPr lang="en-US" altLang="zh-CN" dirty="0" err="1" smtClean="0"/>
              <a:t>errno</a:t>
            </a:r>
            <a:r>
              <a:rPr lang="zh-CN" altLang="en-US" dirty="0" smtClean="0"/>
              <a:t>中</a:t>
            </a:r>
            <a:endParaRPr lang="en-US" altLang="zh-CN" dirty="0" smtClean="0"/>
          </a:p>
          <a:p>
            <a:r>
              <a:rPr lang="zh-CN" altLang="en-US" dirty="0" smtClean="0"/>
              <a:t>执行</a:t>
            </a:r>
            <a:r>
              <a:rPr lang="en-US" altLang="zh-CN" dirty="0" err="1" smtClean="0"/>
              <a:t>pthread_create</a:t>
            </a:r>
            <a:r>
              <a:rPr lang="zh-CN" altLang="en-US" dirty="0" smtClean="0"/>
              <a:t>的线程继续执行，同时新线程</a:t>
            </a:r>
            <a:r>
              <a:rPr lang="zh-CN" altLang="en-US" dirty="0" smtClean="0">
                <a:solidFill>
                  <a:srgbClr val="FF0000"/>
                </a:solidFill>
              </a:rPr>
              <a:t>并发</a:t>
            </a:r>
            <a:r>
              <a:rPr lang="zh-CN" altLang="en-US" dirty="0" smtClean="0"/>
              <a:t>执行线程函数</a:t>
            </a:r>
            <a:endParaRPr lang="en-US" altLang="zh-CN" dirty="0" smtClean="0"/>
          </a:p>
          <a:p>
            <a:r>
              <a:rPr lang="zh-CN" altLang="en-US" dirty="0" smtClean="0"/>
              <a:t>示例：</a:t>
            </a:r>
            <a:r>
              <a:rPr lang="en-US" altLang="zh-CN" dirty="0" err="1" smtClean="0"/>
              <a:t>pthread_create_exp.c</a:t>
            </a:r>
            <a:endParaRPr lang="en-US" dirty="0"/>
          </a:p>
        </p:txBody>
      </p:sp>
      <p:sp>
        <p:nvSpPr>
          <p:cNvPr id="4" name="灯片编号占位符 3"/>
          <p:cNvSpPr>
            <a:spLocks noGrp="1"/>
          </p:cNvSpPr>
          <p:nvPr>
            <p:ph type="sldNum" sz="quarter" idx="12"/>
          </p:nvPr>
        </p:nvSpPr>
        <p:spPr/>
        <p:txBody>
          <a:bodyPr/>
          <a:lstStyle/>
          <a:p>
            <a:fld id="{6D22F896-40B5-4ADD-8801-0D06FADFA095}" type="slidenum">
              <a:rPr lang="en-US" smtClean="0"/>
              <a:t>37</a:t>
            </a:fld>
            <a:endParaRPr lang="en-US" dirty="0"/>
          </a:p>
        </p:txBody>
      </p:sp>
    </p:spTree>
    <p:extLst>
      <p:ext uri="{BB962C8B-B14F-4D97-AF65-F5344CB8AC3E}">
        <p14:creationId xmlns:p14="http://schemas.microsoft.com/office/powerpoint/2010/main" val="33601079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线程退出</a:t>
            </a:r>
            <a:endParaRPr lang="en-US" dirty="0"/>
          </a:p>
        </p:txBody>
      </p:sp>
      <p:sp>
        <p:nvSpPr>
          <p:cNvPr id="3" name="内容占位符 2"/>
          <p:cNvSpPr>
            <a:spLocks noGrp="1"/>
          </p:cNvSpPr>
          <p:nvPr>
            <p:ph idx="1"/>
          </p:nvPr>
        </p:nvSpPr>
        <p:spPr/>
        <p:txBody>
          <a:bodyPr>
            <a:normAutofit fontScale="92500" lnSpcReduction="20000"/>
          </a:bodyPr>
          <a:lstStyle/>
          <a:p>
            <a:r>
              <a:rPr lang="en-US" altLang="zh-CN" dirty="0" err="1" smtClean="0"/>
              <a:t>pthread_exit</a:t>
            </a:r>
            <a:r>
              <a:rPr lang="zh-CN" altLang="en-US" dirty="0" smtClean="0"/>
              <a:t>函数：退出当前线程</a:t>
            </a:r>
            <a:endParaRPr lang="en-US" altLang="zh-CN" dirty="0" smtClean="0"/>
          </a:p>
          <a:p>
            <a:r>
              <a:rPr lang="zh-CN" altLang="en-US" dirty="0" smtClean="0"/>
              <a:t>格式：</a:t>
            </a:r>
            <a:r>
              <a:rPr lang="en-US" altLang="zh-CN" dirty="0" smtClean="0"/>
              <a:t>void </a:t>
            </a:r>
            <a:r>
              <a:rPr lang="en-US" altLang="zh-CN" dirty="0" err="1" smtClean="0"/>
              <a:t>pthread_exit</a:t>
            </a:r>
            <a:r>
              <a:rPr lang="en-US" altLang="zh-CN" dirty="0" smtClean="0"/>
              <a:t>(void *</a:t>
            </a:r>
            <a:r>
              <a:rPr lang="en-US" altLang="zh-CN" dirty="0" err="1" smtClean="0"/>
              <a:t>value_ptr</a:t>
            </a:r>
            <a:r>
              <a:rPr lang="en-US" altLang="zh-CN" dirty="0" smtClean="0"/>
              <a:t>)</a:t>
            </a:r>
          </a:p>
          <a:p>
            <a:pPr lvl="1"/>
            <a:r>
              <a:rPr lang="en-US" dirty="0" err="1" smtClean="0"/>
              <a:t>value_ptr</a:t>
            </a:r>
            <a:r>
              <a:rPr lang="en-US" dirty="0" smtClean="0"/>
              <a:t>: </a:t>
            </a:r>
            <a:r>
              <a:rPr lang="zh-CN" altLang="en-US" dirty="0" smtClean="0"/>
              <a:t>存储线程的退出值</a:t>
            </a:r>
            <a:endParaRPr lang="en-US" altLang="zh-CN" dirty="0" smtClean="0"/>
          </a:p>
          <a:p>
            <a:r>
              <a:rPr lang="zh-CN" altLang="en-US" dirty="0" smtClean="0"/>
              <a:t>执行成功返回</a:t>
            </a:r>
            <a:r>
              <a:rPr lang="en-US" altLang="zh-CN" dirty="0" smtClean="0"/>
              <a:t>0</a:t>
            </a:r>
            <a:r>
              <a:rPr lang="zh-CN" altLang="en-US" dirty="0" smtClean="0"/>
              <a:t>，失败返回</a:t>
            </a:r>
            <a:r>
              <a:rPr lang="en-US" altLang="zh-CN" dirty="0" smtClean="0"/>
              <a:t>-1</a:t>
            </a:r>
            <a:r>
              <a:rPr lang="zh-CN" altLang="en-US" dirty="0" smtClean="0"/>
              <a:t>，错误号计入</a:t>
            </a:r>
            <a:r>
              <a:rPr lang="en-US" altLang="zh-CN" dirty="0" err="1" smtClean="0"/>
              <a:t>errno</a:t>
            </a:r>
            <a:endParaRPr lang="en-US" altLang="zh-CN" dirty="0" smtClean="0"/>
          </a:p>
          <a:p>
            <a:r>
              <a:rPr lang="zh-CN" altLang="en-US" dirty="0" smtClean="0"/>
              <a:t>使用</a:t>
            </a:r>
            <a:r>
              <a:rPr lang="en-US" altLang="zh-CN" dirty="0" err="1" smtClean="0"/>
              <a:t>pthread_exit</a:t>
            </a:r>
            <a:r>
              <a:rPr lang="zh-CN" altLang="en-US" dirty="0" smtClean="0"/>
              <a:t>会使自身线程退出，不影响其他线程；使用</a:t>
            </a:r>
            <a:r>
              <a:rPr lang="en-US" altLang="zh-CN" dirty="0" smtClean="0"/>
              <a:t>exit</a:t>
            </a:r>
            <a:r>
              <a:rPr lang="zh-CN" altLang="en-US" dirty="0" smtClean="0"/>
              <a:t>会使整个进程退出</a:t>
            </a:r>
            <a:endParaRPr lang="en-US" altLang="zh-CN" dirty="0" smtClean="0"/>
          </a:p>
          <a:p>
            <a:r>
              <a:rPr lang="en-US" altLang="zh-CN" dirty="0" err="1" smtClean="0"/>
              <a:t>pthread_join</a:t>
            </a:r>
            <a:r>
              <a:rPr lang="zh-CN" altLang="en-US" dirty="0" smtClean="0"/>
              <a:t>函数：等待线程结束，接收线程退出值</a:t>
            </a:r>
            <a:endParaRPr lang="en-US" altLang="zh-CN" dirty="0" smtClean="0"/>
          </a:p>
          <a:p>
            <a:r>
              <a:rPr lang="zh-CN" altLang="en-US" dirty="0" smtClean="0"/>
              <a:t>格式：</a:t>
            </a:r>
            <a:r>
              <a:rPr lang="en-US" altLang="zh-CN" dirty="0" err="1" smtClean="0"/>
              <a:t>int</a:t>
            </a:r>
            <a:r>
              <a:rPr lang="en-US" altLang="zh-CN" dirty="0" smtClean="0"/>
              <a:t> </a:t>
            </a:r>
            <a:r>
              <a:rPr lang="en-US" altLang="zh-CN" dirty="0" err="1" smtClean="0"/>
              <a:t>pthread_join</a:t>
            </a:r>
            <a:r>
              <a:rPr lang="en-US" altLang="zh-CN" dirty="0" smtClean="0"/>
              <a:t>(</a:t>
            </a:r>
            <a:r>
              <a:rPr lang="en-US" altLang="zh-CN" dirty="0" err="1" smtClean="0"/>
              <a:t>pthread_t</a:t>
            </a:r>
            <a:r>
              <a:rPr lang="en-US" altLang="zh-CN" dirty="0" smtClean="0"/>
              <a:t> thread, void **</a:t>
            </a:r>
            <a:r>
              <a:rPr lang="en-US" altLang="zh-CN" dirty="0" err="1" smtClean="0"/>
              <a:t>value_ptr</a:t>
            </a:r>
            <a:r>
              <a:rPr lang="en-US" altLang="zh-CN" dirty="0" smtClean="0"/>
              <a:t>)</a:t>
            </a:r>
          </a:p>
          <a:p>
            <a:pPr lvl="1"/>
            <a:r>
              <a:rPr lang="en-US" dirty="0" smtClean="0"/>
              <a:t>thread: </a:t>
            </a:r>
            <a:r>
              <a:rPr lang="zh-CN" altLang="en-US" dirty="0" smtClean="0"/>
              <a:t>等待线程的</a:t>
            </a:r>
            <a:r>
              <a:rPr lang="en-US" altLang="zh-CN" dirty="0" smtClean="0"/>
              <a:t>id</a:t>
            </a:r>
          </a:p>
          <a:p>
            <a:pPr lvl="1"/>
            <a:r>
              <a:rPr lang="en-US" altLang="zh-CN" dirty="0" err="1" smtClean="0"/>
              <a:t>value_ptr</a:t>
            </a:r>
            <a:r>
              <a:rPr lang="en-US" altLang="zh-CN" dirty="0" smtClean="0"/>
              <a:t>: </a:t>
            </a:r>
            <a:r>
              <a:rPr lang="zh-CN" altLang="en-US" dirty="0" smtClean="0"/>
              <a:t>存储线程的退出值</a:t>
            </a:r>
            <a:endParaRPr lang="en-US" altLang="zh-CN" dirty="0" smtClean="0"/>
          </a:p>
          <a:p>
            <a:r>
              <a:rPr lang="zh-CN" altLang="en-US" dirty="0" smtClean="0"/>
              <a:t>执行成功返回</a:t>
            </a:r>
            <a:r>
              <a:rPr lang="en-US" altLang="zh-CN" dirty="0" smtClean="0"/>
              <a:t>0</a:t>
            </a:r>
            <a:r>
              <a:rPr lang="zh-CN" altLang="en-US" dirty="0" smtClean="0"/>
              <a:t>，失败返回错误号</a:t>
            </a:r>
            <a:endParaRPr lang="en-US" altLang="zh-CN" dirty="0" smtClean="0"/>
          </a:p>
          <a:p>
            <a:r>
              <a:rPr lang="zh-CN" altLang="en-US" dirty="0" smtClean="0"/>
              <a:t>示例：</a:t>
            </a:r>
            <a:r>
              <a:rPr lang="en-US" altLang="zh-CN" dirty="0" err="1" smtClean="0"/>
              <a:t>pthread_exit_exp.c</a:t>
            </a:r>
            <a:endParaRPr lang="en-US" dirty="0"/>
          </a:p>
        </p:txBody>
      </p:sp>
      <p:sp>
        <p:nvSpPr>
          <p:cNvPr id="4" name="灯片编号占位符 3"/>
          <p:cNvSpPr>
            <a:spLocks noGrp="1"/>
          </p:cNvSpPr>
          <p:nvPr>
            <p:ph type="sldNum" sz="quarter" idx="12"/>
          </p:nvPr>
        </p:nvSpPr>
        <p:spPr/>
        <p:txBody>
          <a:bodyPr/>
          <a:lstStyle/>
          <a:p>
            <a:fld id="{6D22F896-40B5-4ADD-8801-0D06FADFA095}" type="slidenum">
              <a:rPr lang="en-US" smtClean="0"/>
              <a:t>38</a:t>
            </a:fld>
            <a:endParaRPr lang="en-US" dirty="0"/>
          </a:p>
        </p:txBody>
      </p:sp>
    </p:spTree>
    <p:extLst>
      <p:ext uri="{BB962C8B-B14F-4D97-AF65-F5344CB8AC3E}">
        <p14:creationId xmlns:p14="http://schemas.microsoft.com/office/powerpoint/2010/main" val="30784289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线程属性</a:t>
            </a:r>
            <a:endParaRPr lang="en-US" dirty="0"/>
          </a:p>
        </p:txBody>
      </p:sp>
      <p:sp>
        <p:nvSpPr>
          <p:cNvPr id="3" name="内容占位符 2"/>
          <p:cNvSpPr>
            <a:spLocks noGrp="1"/>
          </p:cNvSpPr>
          <p:nvPr>
            <p:ph idx="1"/>
          </p:nvPr>
        </p:nvSpPr>
        <p:spPr/>
        <p:txBody>
          <a:bodyPr/>
          <a:lstStyle/>
          <a:p>
            <a:r>
              <a:rPr lang="zh-CN" altLang="en-US" dirty="0" smtClean="0"/>
              <a:t>线程属性</a:t>
            </a:r>
            <a:r>
              <a:rPr lang="zh-CN" altLang="en-US" dirty="0"/>
              <a:t>包括绑定属性、分离属性、堆栈地址、堆栈大小、</a:t>
            </a:r>
            <a:r>
              <a:rPr lang="zh-CN" altLang="en-US" dirty="0" smtClean="0"/>
              <a:t>优先级</a:t>
            </a:r>
            <a:endParaRPr lang="en-US" altLang="zh-CN" dirty="0" smtClean="0"/>
          </a:p>
          <a:p>
            <a:r>
              <a:rPr lang="zh-CN" altLang="en-US" dirty="0" smtClean="0"/>
              <a:t>系统</a:t>
            </a:r>
            <a:r>
              <a:rPr lang="zh-CN" altLang="en-US" dirty="0"/>
              <a:t>默认属性为非绑定、非分离、缺省</a:t>
            </a:r>
            <a:r>
              <a:rPr lang="en-US" altLang="zh-CN" dirty="0"/>
              <a:t>1M</a:t>
            </a:r>
            <a:r>
              <a:rPr lang="zh-CN" altLang="en-US" dirty="0"/>
              <a:t>的堆栈、与父进程同样级别的</a:t>
            </a:r>
            <a:r>
              <a:rPr lang="zh-CN" altLang="en-US" dirty="0" smtClean="0"/>
              <a:t>优先级</a:t>
            </a:r>
            <a:endParaRPr lang="en-US" altLang="zh-CN" dirty="0" smtClean="0"/>
          </a:p>
          <a:p>
            <a:r>
              <a:rPr lang="zh-CN" altLang="en-US" dirty="0" smtClean="0"/>
              <a:t>可在调用</a:t>
            </a:r>
            <a:r>
              <a:rPr lang="en-US" altLang="zh-CN" dirty="0" err="1" smtClean="0"/>
              <a:t>pthread_create</a:t>
            </a:r>
            <a:r>
              <a:rPr lang="zh-CN" altLang="en-US" dirty="0" smtClean="0"/>
              <a:t>函数前设置线程属性</a:t>
            </a:r>
            <a:endParaRPr lang="en-US" altLang="zh-CN" dirty="0" smtClean="0"/>
          </a:p>
          <a:p>
            <a:endParaRPr lang="zh-CN" altLang="en-US" dirty="0"/>
          </a:p>
          <a:p>
            <a:endParaRPr lang="en-US" dirty="0"/>
          </a:p>
        </p:txBody>
      </p:sp>
      <p:sp>
        <p:nvSpPr>
          <p:cNvPr id="4" name="灯片编号占位符 3"/>
          <p:cNvSpPr>
            <a:spLocks noGrp="1"/>
          </p:cNvSpPr>
          <p:nvPr>
            <p:ph type="sldNum" sz="quarter" idx="12"/>
          </p:nvPr>
        </p:nvSpPr>
        <p:spPr/>
        <p:txBody>
          <a:bodyPr/>
          <a:lstStyle/>
          <a:p>
            <a:fld id="{6D22F896-40B5-4ADD-8801-0D06FADFA095}" type="slidenum">
              <a:rPr lang="en-US" smtClean="0"/>
              <a:t>39</a:t>
            </a:fld>
            <a:endParaRPr lang="en-US" dirty="0"/>
          </a:p>
        </p:txBody>
      </p:sp>
      <p:graphicFrame>
        <p:nvGraphicFramePr>
          <p:cNvPr id="5" name="表格 4"/>
          <p:cNvGraphicFramePr>
            <a:graphicFrameLocks noGrp="1"/>
          </p:cNvGraphicFramePr>
          <p:nvPr>
            <p:extLst>
              <p:ext uri="{D42A27DB-BD31-4B8C-83A1-F6EECF244321}">
                <p14:modId xmlns:p14="http://schemas.microsoft.com/office/powerpoint/2010/main" val="3970990668"/>
              </p:ext>
            </p:extLst>
          </p:nvPr>
        </p:nvGraphicFramePr>
        <p:xfrm>
          <a:off x="2328333" y="3445933"/>
          <a:ext cx="8127999" cy="1651000"/>
        </p:xfrm>
        <a:graphic>
          <a:graphicData uri="http://schemas.openxmlformats.org/drawingml/2006/table">
            <a:tbl>
              <a:tblPr firstRow="1" bandRow="1">
                <a:tableStyleId>{5C22544A-7EE6-4342-B048-85BDC9FD1C3A}</a:tableStyleId>
              </a:tblPr>
              <a:tblGrid>
                <a:gridCol w="1735667">
                  <a:extLst>
                    <a:ext uri="{9D8B030D-6E8A-4147-A177-3AD203B41FA5}">
                      <a16:colId xmlns:a16="http://schemas.microsoft.com/office/drawing/2014/main" val="2748520019"/>
                    </a:ext>
                  </a:extLst>
                </a:gridCol>
                <a:gridCol w="2540000">
                  <a:extLst>
                    <a:ext uri="{9D8B030D-6E8A-4147-A177-3AD203B41FA5}">
                      <a16:colId xmlns:a16="http://schemas.microsoft.com/office/drawing/2014/main" val="1926778992"/>
                    </a:ext>
                  </a:extLst>
                </a:gridCol>
                <a:gridCol w="3852332">
                  <a:extLst>
                    <a:ext uri="{9D8B030D-6E8A-4147-A177-3AD203B41FA5}">
                      <a16:colId xmlns:a16="http://schemas.microsoft.com/office/drawing/2014/main" val="2031392791"/>
                    </a:ext>
                  </a:extLst>
                </a:gridCol>
              </a:tblGrid>
              <a:tr h="370840">
                <a:tc>
                  <a:txBody>
                    <a:bodyPr/>
                    <a:lstStyle/>
                    <a:p>
                      <a:pPr algn="l"/>
                      <a:r>
                        <a:rPr lang="zh-CN" altLang="en-US" dirty="0" smtClean="0"/>
                        <a:t>属性名称</a:t>
                      </a:r>
                      <a:endParaRPr lang="en-US" dirty="0"/>
                    </a:p>
                  </a:txBody>
                  <a:tcPr anchor="ctr"/>
                </a:tc>
                <a:tc>
                  <a:txBody>
                    <a:bodyPr/>
                    <a:lstStyle/>
                    <a:p>
                      <a:pPr algn="l"/>
                      <a:r>
                        <a:rPr lang="zh-CN" altLang="en-US" dirty="0" smtClean="0"/>
                        <a:t>是</a:t>
                      </a:r>
                      <a:endParaRPr lang="en-US" dirty="0"/>
                    </a:p>
                  </a:txBody>
                  <a:tcPr anchor="ctr"/>
                </a:tc>
                <a:tc>
                  <a:txBody>
                    <a:bodyPr/>
                    <a:lstStyle/>
                    <a:p>
                      <a:pPr algn="l"/>
                      <a:r>
                        <a:rPr lang="zh-CN" altLang="en-US" dirty="0" smtClean="0"/>
                        <a:t>否</a:t>
                      </a:r>
                      <a:endParaRPr lang="en-US" dirty="0"/>
                    </a:p>
                  </a:txBody>
                  <a:tcPr anchor="ctr"/>
                </a:tc>
                <a:extLst>
                  <a:ext uri="{0D108BD9-81ED-4DB2-BD59-A6C34878D82A}">
                    <a16:rowId xmlns:a16="http://schemas.microsoft.com/office/drawing/2014/main" val="3622824873"/>
                  </a:ext>
                </a:extLst>
              </a:tr>
              <a:tr h="370840">
                <a:tc>
                  <a:txBody>
                    <a:bodyPr/>
                    <a:lstStyle/>
                    <a:p>
                      <a:pPr algn="l"/>
                      <a:r>
                        <a:rPr lang="zh-CN" altLang="en-US" dirty="0" smtClean="0"/>
                        <a:t>绑定属性</a:t>
                      </a:r>
                      <a:endParaRPr lang="en-US" dirty="0"/>
                    </a:p>
                  </a:txBody>
                  <a:tcPr anchor="ctr"/>
                </a:tc>
                <a:tc>
                  <a:txBody>
                    <a:bodyPr/>
                    <a:lstStyle/>
                    <a:p>
                      <a:pPr algn="l"/>
                      <a:r>
                        <a:rPr lang="zh-CN" altLang="en-US" dirty="0" smtClean="0"/>
                        <a:t>一个用户级线程固定的分配给一个内核级线程</a:t>
                      </a:r>
                      <a:endParaRPr lang="en-US" dirty="0"/>
                    </a:p>
                  </a:txBody>
                  <a:tcPr anchor="ctr"/>
                </a:tc>
                <a:tc>
                  <a:txBody>
                    <a:bodyPr/>
                    <a:lstStyle/>
                    <a:p>
                      <a:pPr algn="l"/>
                      <a:r>
                        <a:rPr lang="zh-CN" altLang="en-US" dirty="0" smtClean="0"/>
                        <a:t>用户级线程与内核级线程的关系不是始终固定的，而是由系统来控制分配</a:t>
                      </a:r>
                      <a:endParaRPr lang="en-US" dirty="0"/>
                    </a:p>
                  </a:txBody>
                  <a:tcPr anchor="ctr"/>
                </a:tc>
                <a:extLst>
                  <a:ext uri="{0D108BD9-81ED-4DB2-BD59-A6C34878D82A}">
                    <a16:rowId xmlns:a16="http://schemas.microsoft.com/office/drawing/2014/main" val="3800888943"/>
                  </a:ext>
                </a:extLst>
              </a:tr>
              <a:tr h="370840">
                <a:tc>
                  <a:txBody>
                    <a:bodyPr/>
                    <a:lstStyle/>
                    <a:p>
                      <a:pPr algn="l"/>
                      <a:r>
                        <a:rPr lang="zh-CN" altLang="en-US" dirty="0" smtClean="0"/>
                        <a:t>分离属性</a:t>
                      </a:r>
                      <a:endParaRPr lang="en-US" dirty="0"/>
                    </a:p>
                  </a:txBody>
                  <a:tcPr anchor="ctr"/>
                </a:tc>
                <a:tc>
                  <a:txBody>
                    <a:bodyPr/>
                    <a:lstStyle/>
                    <a:p>
                      <a:pPr algn="l"/>
                      <a:r>
                        <a:rPr lang="zh-CN" altLang="en-US" dirty="0" smtClean="0"/>
                        <a:t>一个线程结束时会立即释放它所占用的资源</a:t>
                      </a:r>
                      <a:endParaRPr lang="en-US" dirty="0"/>
                    </a:p>
                  </a:txBody>
                  <a:tcPr anchor="ctr"/>
                </a:tc>
                <a:tc>
                  <a:txBody>
                    <a:bodyPr/>
                    <a:lstStyle/>
                    <a:p>
                      <a:pPr algn="l"/>
                      <a:r>
                        <a:rPr lang="zh-CN" altLang="en-US" dirty="0" smtClean="0"/>
                        <a:t>只有当</a:t>
                      </a:r>
                      <a:r>
                        <a:rPr lang="en-US" altLang="zh-CN" dirty="0" err="1" smtClean="0"/>
                        <a:t>pthread_join</a:t>
                      </a:r>
                      <a:r>
                        <a:rPr lang="en-US" altLang="zh-CN" dirty="0" smtClean="0"/>
                        <a:t>()</a:t>
                      </a:r>
                      <a:r>
                        <a:rPr lang="zh-CN" altLang="en-US" dirty="0" smtClean="0"/>
                        <a:t>函数返回时，该线程才释放自己占用的资源</a:t>
                      </a:r>
                      <a:endParaRPr lang="en-US" dirty="0"/>
                    </a:p>
                  </a:txBody>
                  <a:tcPr anchor="ctr"/>
                </a:tc>
                <a:extLst>
                  <a:ext uri="{0D108BD9-81ED-4DB2-BD59-A6C34878D82A}">
                    <a16:rowId xmlns:a16="http://schemas.microsoft.com/office/drawing/2014/main" val="1149136671"/>
                  </a:ext>
                </a:extLst>
              </a:tr>
            </a:tbl>
          </a:graphicData>
        </a:graphic>
      </p:graphicFrame>
    </p:spTree>
    <p:extLst>
      <p:ext uri="{BB962C8B-B14F-4D97-AF65-F5344CB8AC3E}">
        <p14:creationId xmlns:p14="http://schemas.microsoft.com/office/powerpoint/2010/main" val="2171580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ps</a:t>
            </a:r>
            <a:r>
              <a:rPr lang="zh-CN" altLang="en-US" dirty="0" smtClean="0"/>
              <a:t>命令</a:t>
            </a:r>
            <a:endParaRPr lang="zh-CN" altLang="en-US" dirty="0"/>
          </a:p>
        </p:txBody>
      </p:sp>
      <p:sp>
        <p:nvSpPr>
          <p:cNvPr id="3" name="内容占位符 2"/>
          <p:cNvSpPr>
            <a:spLocks noGrp="1"/>
          </p:cNvSpPr>
          <p:nvPr>
            <p:ph idx="1"/>
          </p:nvPr>
        </p:nvSpPr>
        <p:spPr/>
        <p:txBody>
          <a:bodyPr/>
          <a:lstStyle/>
          <a:p>
            <a:r>
              <a:rPr lang="zh-CN" altLang="en-US" dirty="0" smtClean="0"/>
              <a:t>功能：显示进程属性</a:t>
            </a:r>
            <a:endParaRPr lang="en-US" altLang="zh-CN" dirty="0" smtClean="0"/>
          </a:p>
          <a:p>
            <a:r>
              <a:rPr lang="zh-CN" altLang="en-US" dirty="0" smtClean="0"/>
              <a:t>格式：</a:t>
            </a:r>
            <a:r>
              <a:rPr lang="en-US" altLang="zh-CN" dirty="0" err="1" smtClean="0"/>
              <a:t>ps</a:t>
            </a:r>
            <a:r>
              <a:rPr lang="en-US" altLang="zh-CN" dirty="0" smtClean="0"/>
              <a:t> [options]</a:t>
            </a:r>
          </a:p>
          <a:p>
            <a:r>
              <a:rPr lang="zh-CN" altLang="en-US" dirty="0" smtClean="0"/>
              <a:t>常用选项：</a:t>
            </a:r>
            <a:r>
              <a:rPr lang="en-US" altLang="zh-CN" dirty="0" smtClean="0"/>
              <a:t>-e</a:t>
            </a:r>
            <a:r>
              <a:rPr lang="zh-CN" altLang="en-US" dirty="0" smtClean="0"/>
              <a:t>或</a:t>
            </a:r>
            <a:r>
              <a:rPr lang="en-US" altLang="zh-CN" dirty="0" smtClean="0"/>
              <a:t>-A   </a:t>
            </a:r>
            <a:r>
              <a:rPr lang="zh-CN" altLang="en-US" dirty="0" smtClean="0"/>
              <a:t>显示包含用户和系统进程的所有进程</a:t>
            </a:r>
            <a:r>
              <a:rPr lang="en-US" altLang="zh-CN" dirty="0" smtClean="0"/>
              <a:t/>
            </a:r>
            <a:br>
              <a:rPr lang="en-US" altLang="zh-CN" dirty="0" smtClean="0"/>
            </a:br>
            <a:r>
              <a:rPr lang="en-US" altLang="zh-CN" dirty="0" smtClean="0"/>
              <a:t>				-a  </a:t>
            </a:r>
            <a:r>
              <a:rPr lang="zh-CN" altLang="en-US" dirty="0" smtClean="0"/>
              <a:t>显示所有用户进程</a:t>
            </a:r>
            <a:r>
              <a:rPr lang="en-US" altLang="zh-CN" dirty="0" smtClean="0"/>
              <a:t/>
            </a:r>
            <a:br>
              <a:rPr lang="en-US" altLang="zh-CN" dirty="0" smtClean="0"/>
            </a:br>
            <a:r>
              <a:rPr lang="en-US" altLang="zh-CN" dirty="0" smtClean="0"/>
              <a:t>				-ax </a:t>
            </a:r>
            <a:r>
              <a:rPr lang="zh-CN" altLang="en-US" dirty="0" smtClean="0"/>
              <a:t>显示系统进程</a:t>
            </a:r>
            <a:r>
              <a:rPr lang="en-US" altLang="zh-CN" dirty="0" smtClean="0"/>
              <a:t/>
            </a:r>
            <a:br>
              <a:rPr lang="en-US" altLang="zh-CN" dirty="0" smtClean="0"/>
            </a:br>
            <a:r>
              <a:rPr lang="en-US" altLang="zh-CN" dirty="0" smtClean="0"/>
              <a:t>				-f   </a:t>
            </a:r>
            <a:r>
              <a:rPr lang="zh-CN" altLang="en-US" dirty="0" smtClean="0"/>
              <a:t>显示</a:t>
            </a:r>
            <a:r>
              <a:rPr lang="en-US" altLang="zh-CN" dirty="0" smtClean="0"/>
              <a:t>PPID</a:t>
            </a:r>
            <a:r>
              <a:rPr lang="zh-CN" altLang="en-US" dirty="0" smtClean="0"/>
              <a:t>等详细进程信息</a:t>
            </a:r>
            <a:r>
              <a:rPr lang="en-US" altLang="zh-CN" dirty="0" smtClean="0"/>
              <a:t/>
            </a:r>
            <a:br>
              <a:rPr lang="en-US" altLang="zh-CN" dirty="0" smtClean="0"/>
            </a:br>
            <a:r>
              <a:rPr lang="en-US" altLang="zh-CN" dirty="0" smtClean="0"/>
              <a:t>				-l   </a:t>
            </a:r>
            <a:r>
              <a:rPr lang="zh-CN" altLang="en-US" dirty="0" smtClean="0"/>
              <a:t>显示进程状态等相关信息</a:t>
            </a:r>
            <a:r>
              <a:rPr lang="en-US" altLang="zh-CN" dirty="0" smtClean="0"/>
              <a:t/>
            </a:r>
            <a:br>
              <a:rPr lang="en-US" altLang="zh-CN" dirty="0" smtClean="0"/>
            </a:br>
            <a:r>
              <a:rPr lang="en-US" altLang="zh-CN" dirty="0" smtClean="0"/>
              <a:t>				-u  </a:t>
            </a:r>
            <a:r>
              <a:rPr lang="zh-CN" altLang="en-US" dirty="0" smtClean="0"/>
              <a:t>显示</a:t>
            </a:r>
            <a:r>
              <a:rPr lang="en-US" altLang="zh-CN" dirty="0" smtClean="0"/>
              <a:t>CPU</a:t>
            </a:r>
            <a:r>
              <a:rPr lang="zh-CN" altLang="en-US" dirty="0" smtClean="0"/>
              <a:t>和内存占用情况</a:t>
            </a:r>
            <a:endParaRPr lang="en-US" altLang="zh-CN" dirty="0" smtClean="0"/>
          </a:p>
          <a:p>
            <a:r>
              <a:rPr lang="zh-CN" altLang="en-US" dirty="0" smtClean="0"/>
              <a:t>示例</a:t>
            </a:r>
            <a:endParaRPr lang="zh-CN" altLang="en-US" dirty="0"/>
          </a:p>
        </p:txBody>
      </p:sp>
      <p:sp>
        <p:nvSpPr>
          <p:cNvPr id="4" name="灯片编号占位符 3"/>
          <p:cNvSpPr>
            <a:spLocks noGrp="1"/>
          </p:cNvSpPr>
          <p:nvPr>
            <p:ph type="sldNum" sz="quarter" idx="12"/>
          </p:nvPr>
        </p:nvSpPr>
        <p:spPr/>
        <p:txBody>
          <a:bodyPr/>
          <a:lstStyle/>
          <a:p>
            <a:fld id="{6D22F896-40B5-4ADD-8801-0D06FADFA095}" type="slidenum">
              <a:rPr lang="en-US" smtClean="0"/>
              <a:t>4</a:t>
            </a:fld>
            <a:endParaRPr lang="en-US" dirty="0"/>
          </a:p>
        </p:txBody>
      </p:sp>
      <p:pic>
        <p:nvPicPr>
          <p:cNvPr id="5" name="图片 4"/>
          <p:cNvPicPr>
            <a:picLocks noChangeAspect="1"/>
          </p:cNvPicPr>
          <p:nvPr/>
        </p:nvPicPr>
        <p:blipFill>
          <a:blip r:embed="rId2"/>
          <a:stretch>
            <a:fillRect/>
          </a:stretch>
        </p:blipFill>
        <p:spPr>
          <a:xfrm>
            <a:off x="2214034" y="5212291"/>
            <a:ext cx="8911167" cy="1031891"/>
          </a:xfrm>
          <a:prstGeom prst="rect">
            <a:avLst/>
          </a:prstGeom>
        </p:spPr>
      </p:pic>
    </p:spTree>
    <p:extLst>
      <p:ext uri="{BB962C8B-B14F-4D97-AF65-F5344CB8AC3E}">
        <p14:creationId xmlns:p14="http://schemas.microsoft.com/office/powerpoint/2010/main" val="133508243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线程属性设置</a:t>
            </a:r>
            <a:endParaRPr lang="en-US" dirty="0"/>
          </a:p>
        </p:txBody>
      </p:sp>
      <p:sp>
        <p:nvSpPr>
          <p:cNvPr id="3" name="内容占位符 2"/>
          <p:cNvSpPr>
            <a:spLocks noGrp="1"/>
          </p:cNvSpPr>
          <p:nvPr>
            <p:ph idx="1"/>
          </p:nvPr>
        </p:nvSpPr>
        <p:spPr/>
        <p:txBody>
          <a:bodyPr>
            <a:normAutofit lnSpcReduction="10000"/>
          </a:bodyPr>
          <a:lstStyle/>
          <a:p>
            <a:r>
              <a:rPr lang="zh-CN" altLang="en-US" dirty="0" smtClean="0"/>
              <a:t>线程初始化：</a:t>
            </a:r>
            <a:endParaRPr lang="en-US" altLang="zh-CN" dirty="0" smtClean="0"/>
          </a:p>
          <a:p>
            <a:pPr lvl="1"/>
            <a:r>
              <a:rPr lang="en-US" altLang="zh-CN" dirty="0" err="1" smtClean="0"/>
              <a:t>int</a:t>
            </a:r>
            <a:r>
              <a:rPr lang="en-US" altLang="zh-CN" dirty="0" smtClean="0"/>
              <a:t> </a:t>
            </a:r>
            <a:r>
              <a:rPr lang="en-US" altLang="zh-CN" dirty="0" err="1"/>
              <a:t>pthread_attr_init</a:t>
            </a:r>
            <a:r>
              <a:rPr lang="en-US" altLang="zh-CN" dirty="0"/>
              <a:t> (</a:t>
            </a:r>
            <a:r>
              <a:rPr lang="en-US" altLang="zh-CN" dirty="0" err="1"/>
              <a:t>pthread_attr_t</a:t>
            </a:r>
            <a:r>
              <a:rPr lang="en-US" altLang="zh-CN" dirty="0"/>
              <a:t> *</a:t>
            </a:r>
            <a:r>
              <a:rPr lang="en-US" altLang="zh-CN" dirty="0" err="1"/>
              <a:t>attr</a:t>
            </a:r>
            <a:r>
              <a:rPr lang="en-US" altLang="zh-CN" dirty="0"/>
              <a:t>) </a:t>
            </a:r>
            <a:endParaRPr lang="en-US" altLang="zh-CN" dirty="0" smtClean="0"/>
          </a:p>
          <a:p>
            <a:pPr lvl="1"/>
            <a:r>
              <a:rPr lang="en-US" altLang="zh-CN" dirty="0" err="1" smtClean="0"/>
              <a:t>attr</a:t>
            </a:r>
            <a:r>
              <a:rPr lang="en-US" altLang="zh-CN" dirty="0" smtClean="0"/>
              <a:t>: </a:t>
            </a:r>
            <a:r>
              <a:rPr lang="zh-CN" altLang="en-US" dirty="0" smtClean="0"/>
              <a:t>存储线程属性</a:t>
            </a:r>
            <a:endParaRPr lang="en-US" altLang="zh-CN" dirty="0" smtClean="0"/>
          </a:p>
          <a:p>
            <a:r>
              <a:rPr lang="zh-CN" altLang="en-US" dirty="0" smtClean="0"/>
              <a:t>线程绑定属性设置：</a:t>
            </a:r>
            <a:endParaRPr lang="en-US" altLang="zh-CN" dirty="0" smtClean="0"/>
          </a:p>
          <a:p>
            <a:pPr lvl="1"/>
            <a:r>
              <a:rPr lang="en-US" altLang="zh-CN" dirty="0" err="1"/>
              <a:t>pthread_attr_setscope</a:t>
            </a:r>
            <a:r>
              <a:rPr lang="en-US" altLang="zh-CN" dirty="0"/>
              <a:t>(</a:t>
            </a:r>
            <a:r>
              <a:rPr lang="en-US" altLang="zh-CN" dirty="0" err="1"/>
              <a:t>pthread_attr_t</a:t>
            </a:r>
            <a:r>
              <a:rPr lang="en-US" altLang="zh-CN" dirty="0"/>
              <a:t> 	</a:t>
            </a:r>
            <a:r>
              <a:rPr lang="en-US" altLang="zh-CN" dirty="0" smtClean="0"/>
              <a:t>*</a:t>
            </a:r>
            <a:r>
              <a:rPr lang="en-US" altLang="zh-CN" dirty="0" err="1"/>
              <a:t>attr</a:t>
            </a:r>
            <a:r>
              <a:rPr lang="en-US" altLang="zh-CN" dirty="0"/>
              <a:t>, </a:t>
            </a:r>
            <a:r>
              <a:rPr lang="en-US" altLang="zh-CN" dirty="0" err="1"/>
              <a:t>init</a:t>
            </a:r>
            <a:r>
              <a:rPr lang="en-US" altLang="zh-CN" dirty="0"/>
              <a:t> scope)</a:t>
            </a:r>
          </a:p>
          <a:p>
            <a:pPr lvl="1"/>
            <a:r>
              <a:rPr lang="en-US" altLang="zh-CN" dirty="0" smtClean="0"/>
              <a:t>scope: 	PTHREAD_SCOPE_SYSTEM(</a:t>
            </a:r>
            <a:r>
              <a:rPr lang="zh-CN" altLang="en-US" dirty="0" smtClean="0"/>
              <a:t>绑定</a:t>
            </a:r>
            <a:r>
              <a:rPr lang="en-US" altLang="zh-CN" dirty="0"/>
              <a:t>)</a:t>
            </a:r>
            <a:br>
              <a:rPr lang="en-US" altLang="zh-CN" dirty="0"/>
            </a:br>
            <a:r>
              <a:rPr lang="en-US" altLang="zh-CN" dirty="0"/>
              <a:t>			PTHREAD_SCOPE_PRCESS(</a:t>
            </a:r>
            <a:r>
              <a:rPr lang="zh-CN" altLang="en-US" dirty="0"/>
              <a:t>非绑定</a:t>
            </a:r>
            <a:r>
              <a:rPr lang="en-US" altLang="zh-CN" dirty="0"/>
              <a:t>)</a:t>
            </a:r>
          </a:p>
          <a:p>
            <a:r>
              <a:rPr lang="zh-CN" altLang="en-US" dirty="0" smtClean="0"/>
              <a:t>线程分离属性设置：</a:t>
            </a:r>
            <a:endParaRPr lang="en-US" altLang="zh-CN" dirty="0" smtClean="0"/>
          </a:p>
          <a:p>
            <a:pPr lvl="1"/>
            <a:r>
              <a:rPr lang="en-US" altLang="zh-CN" dirty="0" err="1"/>
              <a:t>pthread_attr_setsetdetachstate</a:t>
            </a:r>
            <a:r>
              <a:rPr lang="en-US" altLang="zh-CN" dirty="0"/>
              <a:t>(</a:t>
            </a:r>
            <a:r>
              <a:rPr lang="en-US" altLang="zh-CN" dirty="0" err="1"/>
              <a:t>pthread_attr_t</a:t>
            </a:r>
            <a:r>
              <a:rPr lang="en-US" altLang="zh-CN" dirty="0"/>
              <a:t>	*</a:t>
            </a:r>
            <a:r>
              <a:rPr lang="en-US" altLang="zh-CN" dirty="0" err="1"/>
              <a:t>attr</a:t>
            </a:r>
            <a:r>
              <a:rPr lang="en-US" altLang="zh-CN" dirty="0"/>
              <a:t>, </a:t>
            </a:r>
            <a:r>
              <a:rPr lang="en-US" altLang="zh-CN" dirty="0" err="1"/>
              <a:t>init</a:t>
            </a:r>
            <a:r>
              <a:rPr lang="en-US" altLang="zh-CN" dirty="0"/>
              <a:t> </a:t>
            </a:r>
            <a:r>
              <a:rPr lang="en-US" altLang="zh-CN" dirty="0" err="1"/>
              <a:t>detachstate</a:t>
            </a:r>
            <a:r>
              <a:rPr lang="en-US" altLang="zh-CN" dirty="0"/>
              <a:t>)</a:t>
            </a:r>
          </a:p>
          <a:p>
            <a:pPr lvl="1"/>
            <a:r>
              <a:rPr lang="en-US" altLang="zh-CN" dirty="0" err="1" smtClean="0"/>
              <a:t>detachstate</a:t>
            </a:r>
            <a:r>
              <a:rPr lang="en-US" altLang="zh-CN" dirty="0" smtClean="0"/>
              <a:t>: 	PTHREAD_CREAT_DETACHED(</a:t>
            </a:r>
            <a:r>
              <a:rPr lang="zh-CN" altLang="en-US" dirty="0" smtClean="0"/>
              <a:t>分离</a:t>
            </a:r>
            <a:r>
              <a:rPr lang="en-US" altLang="zh-CN" dirty="0"/>
              <a:t>)</a:t>
            </a:r>
            <a:br>
              <a:rPr lang="en-US" altLang="zh-CN" dirty="0"/>
            </a:br>
            <a:r>
              <a:rPr lang="en-US" altLang="zh-CN" dirty="0"/>
              <a:t>				PTHREAD_CREAT_JOINABLE(</a:t>
            </a:r>
            <a:r>
              <a:rPr lang="zh-CN" altLang="en-US" dirty="0"/>
              <a:t>非分离</a:t>
            </a:r>
            <a:r>
              <a:rPr lang="en-US" altLang="zh-CN" dirty="0" smtClean="0"/>
              <a:t>)</a:t>
            </a:r>
            <a:endParaRPr lang="en-US" altLang="zh-CN" dirty="0"/>
          </a:p>
          <a:p>
            <a:pPr lvl="1"/>
            <a:endParaRPr lang="en-US" altLang="zh-CN" dirty="0" smtClean="0"/>
          </a:p>
          <a:p>
            <a:pPr lvl="1"/>
            <a:endParaRPr lang="en-US" altLang="zh-CN" dirty="0"/>
          </a:p>
          <a:p>
            <a:pPr lvl="1"/>
            <a:endParaRPr lang="en-US" altLang="zh-CN" dirty="0" smtClean="0"/>
          </a:p>
          <a:p>
            <a:pPr lvl="1"/>
            <a:endParaRPr lang="en-US" altLang="zh-CN" dirty="0"/>
          </a:p>
        </p:txBody>
      </p:sp>
      <p:sp>
        <p:nvSpPr>
          <p:cNvPr id="4" name="灯片编号占位符 3"/>
          <p:cNvSpPr>
            <a:spLocks noGrp="1"/>
          </p:cNvSpPr>
          <p:nvPr>
            <p:ph type="sldNum" sz="quarter" idx="12"/>
          </p:nvPr>
        </p:nvSpPr>
        <p:spPr/>
        <p:txBody>
          <a:bodyPr/>
          <a:lstStyle/>
          <a:p>
            <a:fld id="{6D22F896-40B5-4ADD-8801-0D06FADFA095}" type="slidenum">
              <a:rPr lang="en-US" smtClean="0"/>
              <a:t>40</a:t>
            </a:fld>
            <a:endParaRPr lang="en-US" dirty="0"/>
          </a:p>
        </p:txBody>
      </p:sp>
    </p:spTree>
    <p:extLst>
      <p:ext uri="{BB962C8B-B14F-4D97-AF65-F5344CB8AC3E}">
        <p14:creationId xmlns:p14="http://schemas.microsoft.com/office/powerpoint/2010/main" val="151699109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线程同步和互斥</a:t>
            </a:r>
            <a:endParaRPr lang="en-US" dirty="0"/>
          </a:p>
        </p:txBody>
      </p:sp>
      <p:sp>
        <p:nvSpPr>
          <p:cNvPr id="3" name="内容占位符 2"/>
          <p:cNvSpPr>
            <a:spLocks noGrp="1"/>
          </p:cNvSpPr>
          <p:nvPr>
            <p:ph idx="1"/>
          </p:nvPr>
        </p:nvSpPr>
        <p:spPr/>
        <p:txBody>
          <a:bodyPr/>
          <a:lstStyle/>
          <a:p>
            <a:r>
              <a:rPr lang="zh-CN" altLang="en-US" dirty="0" smtClean="0"/>
              <a:t>并发执行的线程之间共享数据、文件等资源</a:t>
            </a:r>
            <a:endParaRPr lang="en-US" altLang="zh-CN" dirty="0" smtClean="0"/>
          </a:p>
          <a:p>
            <a:r>
              <a:rPr lang="zh-CN" altLang="en-US" dirty="0" smtClean="0"/>
              <a:t>由于</a:t>
            </a:r>
            <a:r>
              <a:rPr lang="en-US" altLang="zh-CN" dirty="0" smtClean="0"/>
              <a:t>CPU</a:t>
            </a:r>
            <a:r>
              <a:rPr lang="zh-CN" altLang="en-US" dirty="0" smtClean="0"/>
              <a:t>调度顺序的不确定，对共享数据的修改也变得不确定</a:t>
            </a:r>
            <a:endParaRPr lang="en-US" altLang="zh-CN" dirty="0" smtClean="0"/>
          </a:p>
          <a:p>
            <a:r>
              <a:rPr lang="zh-CN" altLang="en-US" dirty="0" smtClean="0"/>
              <a:t>因此，在操作共享数据的线程之间需要一个</a:t>
            </a:r>
            <a:r>
              <a:rPr lang="zh-CN" altLang="en-US" dirty="0" smtClean="0">
                <a:solidFill>
                  <a:srgbClr val="FF0000"/>
                </a:solidFill>
              </a:rPr>
              <a:t>互斥</a:t>
            </a:r>
            <a:r>
              <a:rPr lang="zh-CN" altLang="en-US" dirty="0" smtClean="0"/>
              <a:t>机制</a:t>
            </a:r>
            <a:endParaRPr lang="en-US" altLang="zh-CN" dirty="0" smtClean="0"/>
          </a:p>
          <a:p>
            <a:r>
              <a:rPr lang="zh-CN" altLang="en-US" dirty="0" smtClean="0"/>
              <a:t>确保在任何时刻最多只有一个线程访问共享资源</a:t>
            </a:r>
            <a:endParaRPr lang="en-US" altLang="zh-CN" dirty="0" smtClean="0"/>
          </a:p>
          <a:p>
            <a:r>
              <a:rPr lang="zh-CN" altLang="en-US" dirty="0" smtClean="0"/>
              <a:t>多个线程在执行次序上的协调机制称为线程</a:t>
            </a:r>
            <a:r>
              <a:rPr lang="zh-CN" altLang="en-US" dirty="0" smtClean="0">
                <a:solidFill>
                  <a:srgbClr val="FF0000"/>
                </a:solidFill>
              </a:rPr>
              <a:t>同步</a:t>
            </a:r>
            <a:r>
              <a:rPr lang="zh-CN" altLang="en-US" dirty="0" smtClean="0"/>
              <a:t>机制</a:t>
            </a:r>
            <a:endParaRPr lang="en-US" altLang="zh-CN" dirty="0" smtClean="0"/>
          </a:p>
          <a:p>
            <a:r>
              <a:rPr lang="zh-CN" altLang="en-US" dirty="0" smtClean="0"/>
              <a:t>同步互斥机制</a:t>
            </a:r>
            <a:endParaRPr lang="en-US" altLang="zh-CN" dirty="0" smtClean="0"/>
          </a:p>
          <a:p>
            <a:pPr lvl="1"/>
            <a:r>
              <a:rPr lang="zh-CN" altLang="en-US" dirty="0" smtClean="0"/>
              <a:t>互斥锁</a:t>
            </a:r>
            <a:r>
              <a:rPr lang="en-US" altLang="zh-CN" dirty="0" smtClean="0"/>
              <a:t>	</a:t>
            </a:r>
          </a:p>
          <a:p>
            <a:pPr lvl="1"/>
            <a:r>
              <a:rPr lang="zh-CN" altLang="en-US" dirty="0" smtClean="0"/>
              <a:t>条件变量</a:t>
            </a:r>
            <a:r>
              <a:rPr lang="en-US" altLang="zh-CN" dirty="0" smtClean="0"/>
              <a:t>	</a:t>
            </a:r>
          </a:p>
          <a:p>
            <a:pPr lvl="1"/>
            <a:r>
              <a:rPr lang="zh-CN" altLang="en-US" dirty="0" smtClean="0"/>
              <a:t>信号量</a:t>
            </a:r>
            <a:r>
              <a:rPr lang="en-US" altLang="zh-CN" dirty="0" smtClean="0"/>
              <a:t>	</a:t>
            </a:r>
            <a:endParaRPr lang="en-US" dirty="0"/>
          </a:p>
        </p:txBody>
      </p:sp>
      <p:sp>
        <p:nvSpPr>
          <p:cNvPr id="4" name="灯片编号占位符 3"/>
          <p:cNvSpPr>
            <a:spLocks noGrp="1"/>
          </p:cNvSpPr>
          <p:nvPr>
            <p:ph type="sldNum" sz="quarter" idx="12"/>
          </p:nvPr>
        </p:nvSpPr>
        <p:spPr/>
        <p:txBody>
          <a:bodyPr/>
          <a:lstStyle/>
          <a:p>
            <a:fld id="{6D22F896-40B5-4ADD-8801-0D06FADFA095}" type="slidenum">
              <a:rPr lang="en-US" smtClean="0"/>
              <a:t>41</a:t>
            </a:fld>
            <a:endParaRPr lang="en-US" dirty="0"/>
          </a:p>
        </p:txBody>
      </p:sp>
    </p:spTree>
    <p:extLst>
      <p:ext uri="{BB962C8B-B14F-4D97-AF65-F5344CB8AC3E}">
        <p14:creationId xmlns:p14="http://schemas.microsoft.com/office/powerpoint/2010/main" val="289915928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互斥锁机制</a:t>
            </a:r>
            <a:endParaRPr lang="en-US" dirty="0"/>
          </a:p>
        </p:txBody>
      </p:sp>
      <p:sp>
        <p:nvSpPr>
          <p:cNvPr id="3" name="内容占位符 2"/>
          <p:cNvSpPr>
            <a:spLocks noGrp="1"/>
          </p:cNvSpPr>
          <p:nvPr>
            <p:ph idx="1"/>
          </p:nvPr>
        </p:nvSpPr>
        <p:spPr/>
        <p:txBody>
          <a:bodyPr/>
          <a:lstStyle/>
          <a:p>
            <a:r>
              <a:rPr lang="zh-CN" altLang="en-US" dirty="0" smtClean="0"/>
              <a:t>一个互斥锁变量，只有两个状态，锁定和非锁定</a:t>
            </a:r>
            <a:endParaRPr lang="en-US" altLang="zh-CN" dirty="0" smtClean="0"/>
          </a:p>
          <a:p>
            <a:r>
              <a:rPr lang="zh-CN" altLang="en-US" dirty="0" smtClean="0"/>
              <a:t>线程在访问临界区时必须获得互斥锁</a:t>
            </a:r>
            <a:endParaRPr lang="en-US" altLang="zh-CN" dirty="0" smtClean="0"/>
          </a:p>
          <a:p>
            <a:r>
              <a:rPr lang="zh-CN" altLang="en-US" dirty="0" smtClean="0"/>
              <a:t>被互斥锁锁住的操作不会被其他线程打断</a:t>
            </a:r>
            <a:endParaRPr lang="en-US" altLang="zh-CN" dirty="0" smtClean="0"/>
          </a:p>
          <a:p>
            <a:r>
              <a:rPr lang="zh-CN" altLang="en-US" dirty="0" smtClean="0"/>
              <a:t>线程在离开临界区时释放互斥锁</a:t>
            </a:r>
            <a:endParaRPr lang="en-US" altLang="zh-CN" dirty="0" smtClean="0"/>
          </a:p>
          <a:p>
            <a:r>
              <a:rPr lang="zh-CN" altLang="en-US" dirty="0" smtClean="0"/>
              <a:t>若线程在请求互斥锁时，该锁已被其他线程获得，则该线程阻塞</a:t>
            </a:r>
            <a:endParaRPr lang="en-US" altLang="zh-CN" dirty="0" smtClean="0"/>
          </a:p>
          <a:p>
            <a:endParaRPr lang="en-US" dirty="0"/>
          </a:p>
        </p:txBody>
      </p:sp>
      <p:sp>
        <p:nvSpPr>
          <p:cNvPr id="4" name="灯片编号占位符 3"/>
          <p:cNvSpPr>
            <a:spLocks noGrp="1"/>
          </p:cNvSpPr>
          <p:nvPr>
            <p:ph type="sldNum" sz="quarter" idx="12"/>
          </p:nvPr>
        </p:nvSpPr>
        <p:spPr/>
        <p:txBody>
          <a:bodyPr/>
          <a:lstStyle/>
          <a:p>
            <a:fld id="{6D22F896-40B5-4ADD-8801-0D06FADFA095}" type="slidenum">
              <a:rPr lang="en-US" smtClean="0"/>
              <a:t>42</a:t>
            </a:fld>
            <a:endParaRPr lang="en-US" dirty="0"/>
          </a:p>
        </p:txBody>
      </p:sp>
    </p:spTree>
    <p:extLst>
      <p:ext uri="{BB962C8B-B14F-4D97-AF65-F5344CB8AC3E}">
        <p14:creationId xmlns:p14="http://schemas.microsoft.com/office/powerpoint/2010/main" val="3377790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互斥锁实现</a:t>
            </a:r>
            <a:endParaRPr lang="en-US" dirty="0"/>
          </a:p>
        </p:txBody>
      </p:sp>
      <p:sp>
        <p:nvSpPr>
          <p:cNvPr id="3" name="内容占位符 2"/>
          <p:cNvSpPr>
            <a:spLocks noGrp="1"/>
          </p:cNvSpPr>
          <p:nvPr>
            <p:ph idx="1"/>
          </p:nvPr>
        </p:nvSpPr>
        <p:spPr/>
        <p:txBody>
          <a:bodyPr/>
          <a:lstStyle/>
          <a:p>
            <a:r>
              <a:rPr lang="zh-CN" altLang="en-US" dirty="0" smtClean="0"/>
              <a:t>锁初始化：</a:t>
            </a:r>
            <a:r>
              <a:rPr lang="en-US" altLang="zh-CN" dirty="0" err="1" smtClean="0"/>
              <a:t>pthread_mutex_init</a:t>
            </a:r>
            <a:endParaRPr lang="en-US" altLang="zh-CN" dirty="0" smtClean="0"/>
          </a:p>
          <a:p>
            <a:pPr lvl="1"/>
            <a:r>
              <a:rPr lang="en-US" dirty="0" err="1"/>
              <a:t>int</a:t>
            </a:r>
            <a:r>
              <a:rPr lang="en-US" dirty="0"/>
              <a:t> </a:t>
            </a:r>
            <a:r>
              <a:rPr lang="en-US" dirty="0" err="1" smtClean="0"/>
              <a:t>pthread_mutex_init</a:t>
            </a:r>
            <a:r>
              <a:rPr lang="en-US" dirty="0" smtClean="0"/>
              <a:t>(</a:t>
            </a:r>
            <a:r>
              <a:rPr lang="en-US" dirty="0" err="1" smtClean="0"/>
              <a:t>pthread_mutex_t</a:t>
            </a:r>
            <a:r>
              <a:rPr lang="en-US" dirty="0" smtClean="0"/>
              <a:t> </a:t>
            </a:r>
            <a:r>
              <a:rPr lang="en-US" dirty="0"/>
              <a:t>*</a:t>
            </a:r>
            <a:r>
              <a:rPr lang="en-US" dirty="0" err="1"/>
              <a:t>mutex</a:t>
            </a:r>
            <a:r>
              <a:rPr lang="en-US" dirty="0"/>
              <a:t>, </a:t>
            </a:r>
            <a:r>
              <a:rPr lang="en-US" dirty="0" err="1" smtClean="0"/>
              <a:t>const</a:t>
            </a:r>
            <a:r>
              <a:rPr lang="en-US" dirty="0"/>
              <a:t>	</a:t>
            </a:r>
            <a:r>
              <a:rPr lang="en-US" dirty="0" err="1"/>
              <a:t>pthread_mutex_attr_t</a:t>
            </a:r>
            <a:r>
              <a:rPr lang="en-US" dirty="0"/>
              <a:t> </a:t>
            </a:r>
            <a:r>
              <a:rPr lang="en-US" dirty="0" smtClean="0"/>
              <a:t> </a:t>
            </a:r>
            <a:r>
              <a:rPr lang="zh-CN" altLang="en-US" dirty="0" smtClean="0"/>
              <a:t>*</a:t>
            </a:r>
            <a:r>
              <a:rPr lang="en-US" dirty="0" err="1" smtClean="0"/>
              <a:t>mutexattr</a:t>
            </a:r>
            <a:r>
              <a:rPr lang="en-US" dirty="0" smtClean="0"/>
              <a:t>)</a:t>
            </a:r>
          </a:p>
          <a:p>
            <a:pPr lvl="1"/>
            <a:r>
              <a:rPr lang="en-US" altLang="zh-CN" dirty="0" err="1" smtClean="0"/>
              <a:t>mutex</a:t>
            </a:r>
            <a:r>
              <a:rPr lang="en-US" altLang="zh-CN" dirty="0" smtClean="0"/>
              <a:t>: </a:t>
            </a:r>
            <a:r>
              <a:rPr lang="zh-CN" altLang="en-US" dirty="0" smtClean="0"/>
              <a:t>互斥锁指针</a:t>
            </a:r>
            <a:endParaRPr lang="en-US" altLang="zh-CN" dirty="0" smtClean="0"/>
          </a:p>
          <a:p>
            <a:pPr lvl="1"/>
            <a:r>
              <a:rPr lang="en-US" dirty="0" err="1" smtClean="0"/>
              <a:t>mutexattr</a:t>
            </a:r>
            <a:r>
              <a:rPr lang="en-US" dirty="0" smtClean="0"/>
              <a:t>: </a:t>
            </a:r>
            <a:r>
              <a:rPr lang="zh-CN" altLang="en-US" dirty="0" smtClean="0"/>
              <a:t>互斥锁属性，设为</a:t>
            </a:r>
            <a:r>
              <a:rPr lang="en-US" altLang="zh-CN" dirty="0" smtClean="0"/>
              <a:t>NULL</a:t>
            </a:r>
            <a:r>
              <a:rPr lang="zh-CN" altLang="en-US" dirty="0" smtClean="0"/>
              <a:t>时使用默认属性</a:t>
            </a:r>
            <a:endParaRPr lang="en-US" altLang="zh-CN" dirty="0" smtClean="0"/>
          </a:p>
          <a:p>
            <a:r>
              <a:rPr lang="zh-CN" altLang="en-US" dirty="0"/>
              <a:t>线程</a:t>
            </a:r>
            <a:r>
              <a:rPr lang="zh-CN" altLang="en-US" dirty="0" smtClean="0"/>
              <a:t>加锁：</a:t>
            </a:r>
            <a:r>
              <a:rPr lang="en-US" altLang="zh-CN" dirty="0" err="1" smtClean="0"/>
              <a:t>int</a:t>
            </a:r>
            <a:r>
              <a:rPr lang="en-US" altLang="zh-CN" dirty="0" smtClean="0"/>
              <a:t> </a:t>
            </a:r>
            <a:r>
              <a:rPr lang="en-US" altLang="zh-CN" dirty="0" err="1"/>
              <a:t>pthread_mutex_lock</a:t>
            </a:r>
            <a:r>
              <a:rPr lang="en-US" altLang="zh-CN" dirty="0"/>
              <a:t>(</a:t>
            </a:r>
            <a:r>
              <a:rPr lang="en-US" altLang="zh-CN" dirty="0" err="1"/>
              <a:t>pthread_mutex_t</a:t>
            </a:r>
            <a:r>
              <a:rPr lang="en-US" altLang="zh-CN" dirty="0"/>
              <a:t> *</a:t>
            </a:r>
            <a:r>
              <a:rPr lang="en-US" altLang="zh-CN" dirty="0" err="1"/>
              <a:t>mutex</a:t>
            </a:r>
            <a:r>
              <a:rPr lang="en-US" altLang="zh-CN" dirty="0" smtClean="0"/>
              <a:t>)</a:t>
            </a:r>
          </a:p>
          <a:p>
            <a:r>
              <a:rPr lang="zh-CN" altLang="en-US" dirty="0" smtClean="0"/>
              <a:t>线程尝试加锁：</a:t>
            </a:r>
            <a:r>
              <a:rPr lang="en-US" altLang="zh-CN" dirty="0" err="1"/>
              <a:t>int</a:t>
            </a:r>
            <a:r>
              <a:rPr lang="en-US" altLang="zh-CN" dirty="0"/>
              <a:t> </a:t>
            </a:r>
            <a:r>
              <a:rPr lang="en-US" altLang="zh-CN" dirty="0" err="1" smtClean="0"/>
              <a:t>pthread_mutex_trylock</a:t>
            </a:r>
            <a:r>
              <a:rPr lang="en-US" altLang="zh-CN" dirty="0" smtClean="0"/>
              <a:t>(</a:t>
            </a:r>
            <a:r>
              <a:rPr lang="en-US" altLang="zh-CN" dirty="0" err="1" smtClean="0"/>
              <a:t>pthread_mutex_t</a:t>
            </a:r>
            <a:r>
              <a:rPr lang="en-US" altLang="zh-CN" dirty="0" smtClean="0"/>
              <a:t> </a:t>
            </a:r>
            <a:r>
              <a:rPr lang="en-US" altLang="zh-CN" dirty="0"/>
              <a:t>*</a:t>
            </a:r>
            <a:r>
              <a:rPr lang="en-US" altLang="zh-CN" dirty="0" err="1"/>
              <a:t>mutex</a:t>
            </a:r>
            <a:r>
              <a:rPr lang="en-US" altLang="zh-CN" dirty="0"/>
              <a:t>)</a:t>
            </a:r>
          </a:p>
          <a:p>
            <a:r>
              <a:rPr lang="zh-CN" altLang="en-US" dirty="0" smtClean="0"/>
              <a:t>线程释放锁：</a:t>
            </a:r>
            <a:r>
              <a:rPr lang="en-US" altLang="zh-CN" dirty="0" err="1"/>
              <a:t>int</a:t>
            </a:r>
            <a:r>
              <a:rPr lang="en-US" altLang="zh-CN" dirty="0"/>
              <a:t> </a:t>
            </a:r>
            <a:r>
              <a:rPr lang="en-US" altLang="zh-CN" dirty="0" err="1" smtClean="0"/>
              <a:t>pthread_mutex_unlock</a:t>
            </a:r>
            <a:r>
              <a:rPr lang="en-US" altLang="zh-CN" dirty="0" smtClean="0"/>
              <a:t>(</a:t>
            </a:r>
            <a:r>
              <a:rPr lang="en-US" altLang="zh-CN" dirty="0" err="1" smtClean="0"/>
              <a:t>pthread_mutex_t</a:t>
            </a:r>
            <a:r>
              <a:rPr lang="en-US" altLang="zh-CN" dirty="0" smtClean="0"/>
              <a:t> </a:t>
            </a:r>
            <a:r>
              <a:rPr lang="en-US" altLang="zh-CN" dirty="0"/>
              <a:t>*</a:t>
            </a:r>
            <a:r>
              <a:rPr lang="en-US" altLang="zh-CN" dirty="0" err="1"/>
              <a:t>mutex</a:t>
            </a:r>
            <a:r>
              <a:rPr lang="en-US" altLang="zh-CN" dirty="0"/>
              <a:t>)</a:t>
            </a:r>
          </a:p>
          <a:p>
            <a:r>
              <a:rPr lang="zh-CN" altLang="en-US" dirty="0" smtClean="0"/>
              <a:t>销毁锁：</a:t>
            </a:r>
            <a:r>
              <a:rPr lang="en-US" altLang="zh-CN" dirty="0" err="1"/>
              <a:t>int</a:t>
            </a:r>
            <a:r>
              <a:rPr lang="en-US" altLang="zh-CN" dirty="0"/>
              <a:t> </a:t>
            </a:r>
            <a:r>
              <a:rPr lang="en-US" altLang="zh-CN" dirty="0" err="1" smtClean="0"/>
              <a:t>pthread_mutex_destroy</a:t>
            </a:r>
            <a:r>
              <a:rPr lang="en-US" altLang="zh-CN" dirty="0" smtClean="0"/>
              <a:t>(</a:t>
            </a:r>
            <a:r>
              <a:rPr lang="en-US" altLang="zh-CN" dirty="0" err="1" smtClean="0"/>
              <a:t>pthread_mutex_t</a:t>
            </a:r>
            <a:r>
              <a:rPr lang="en-US" altLang="zh-CN" dirty="0" smtClean="0"/>
              <a:t> </a:t>
            </a:r>
            <a:r>
              <a:rPr lang="en-US" altLang="zh-CN" dirty="0"/>
              <a:t>*</a:t>
            </a:r>
            <a:r>
              <a:rPr lang="en-US" altLang="zh-CN" dirty="0" err="1"/>
              <a:t>mutex</a:t>
            </a:r>
            <a:r>
              <a:rPr lang="en-US" altLang="zh-CN" dirty="0" smtClean="0"/>
              <a:t>)</a:t>
            </a:r>
          </a:p>
          <a:p>
            <a:r>
              <a:rPr lang="zh-CN" altLang="en-US" dirty="0" smtClean="0"/>
              <a:t>示例：</a:t>
            </a:r>
            <a:r>
              <a:rPr lang="en-US" altLang="zh-CN" dirty="0" err="1" smtClean="0"/>
              <a:t>mutex_exp.c</a:t>
            </a:r>
            <a:endParaRPr lang="en-US" altLang="zh-CN" dirty="0"/>
          </a:p>
          <a:p>
            <a:endParaRPr lang="en-US" altLang="zh-CN" dirty="0"/>
          </a:p>
          <a:p>
            <a:endParaRPr lang="en-US" dirty="0" smtClean="0"/>
          </a:p>
          <a:p>
            <a:pPr lvl="1"/>
            <a:endParaRPr lang="en-US" dirty="0"/>
          </a:p>
        </p:txBody>
      </p:sp>
      <p:sp>
        <p:nvSpPr>
          <p:cNvPr id="4" name="灯片编号占位符 3"/>
          <p:cNvSpPr>
            <a:spLocks noGrp="1"/>
          </p:cNvSpPr>
          <p:nvPr>
            <p:ph type="sldNum" sz="quarter" idx="12"/>
          </p:nvPr>
        </p:nvSpPr>
        <p:spPr/>
        <p:txBody>
          <a:bodyPr/>
          <a:lstStyle/>
          <a:p>
            <a:fld id="{6D22F896-40B5-4ADD-8801-0D06FADFA095}" type="slidenum">
              <a:rPr lang="en-US" smtClean="0"/>
              <a:t>43</a:t>
            </a:fld>
            <a:endParaRPr lang="en-US" dirty="0"/>
          </a:p>
        </p:txBody>
      </p:sp>
    </p:spTree>
    <p:extLst>
      <p:ext uri="{BB962C8B-B14F-4D97-AF65-F5344CB8AC3E}">
        <p14:creationId xmlns:p14="http://schemas.microsoft.com/office/powerpoint/2010/main" val="11773038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条件变量机制</a:t>
            </a:r>
            <a:endParaRPr lang="en-US" dirty="0"/>
          </a:p>
        </p:txBody>
      </p:sp>
      <p:sp>
        <p:nvSpPr>
          <p:cNvPr id="3" name="内容占位符 2"/>
          <p:cNvSpPr>
            <a:spLocks noGrp="1"/>
          </p:cNvSpPr>
          <p:nvPr>
            <p:ph idx="1"/>
          </p:nvPr>
        </p:nvSpPr>
        <p:spPr/>
        <p:txBody>
          <a:bodyPr/>
          <a:lstStyle/>
          <a:p>
            <a:r>
              <a:rPr lang="zh-CN" altLang="en-US" dirty="0" smtClean="0"/>
              <a:t>条件变量可以用来阻塞一个线程，直到收到其他线程的信号唤醒</a:t>
            </a:r>
            <a:endParaRPr lang="en-US" altLang="zh-CN" dirty="0" smtClean="0"/>
          </a:p>
          <a:p>
            <a:r>
              <a:rPr lang="zh-CN" altLang="en-US" dirty="0" smtClean="0"/>
              <a:t>常</a:t>
            </a:r>
            <a:r>
              <a:rPr lang="zh-CN" altLang="en-US" dirty="0"/>
              <a:t>与互斥锁共同</a:t>
            </a:r>
            <a:r>
              <a:rPr lang="zh-CN" altLang="en-US" dirty="0" smtClean="0"/>
              <a:t>使用</a:t>
            </a:r>
            <a:endParaRPr lang="en-US" altLang="zh-CN" dirty="0" smtClean="0"/>
          </a:p>
          <a:p>
            <a:r>
              <a:rPr lang="zh-CN" altLang="en-US" dirty="0" smtClean="0"/>
              <a:t>在</a:t>
            </a:r>
            <a:r>
              <a:rPr lang="zh-CN" altLang="en-US" dirty="0"/>
              <a:t>条件不成立时</a:t>
            </a:r>
            <a:r>
              <a:rPr lang="zh-CN" altLang="en-US" dirty="0" smtClean="0"/>
              <a:t>，阻塞当前线程，释放互斥锁</a:t>
            </a:r>
            <a:endParaRPr lang="en-US" altLang="zh-CN" dirty="0" smtClean="0"/>
          </a:p>
          <a:p>
            <a:r>
              <a:rPr lang="zh-CN" altLang="en-US" dirty="0" smtClean="0"/>
              <a:t>当</a:t>
            </a:r>
            <a:r>
              <a:rPr lang="zh-CN" altLang="en-US" dirty="0"/>
              <a:t>条件变量被其他线程</a:t>
            </a:r>
            <a:r>
              <a:rPr lang="zh-CN" altLang="en-US" dirty="0" smtClean="0"/>
              <a:t>改变时，唤醒被条件变量阻塞的线程，重新判断条件是否成立，是否获得互斥锁</a:t>
            </a:r>
            <a:endParaRPr lang="en-US" altLang="zh-CN" dirty="0"/>
          </a:p>
          <a:p>
            <a:endParaRPr lang="en-US" altLang="zh-CN" dirty="0"/>
          </a:p>
          <a:p>
            <a:endParaRPr lang="en-US" dirty="0"/>
          </a:p>
        </p:txBody>
      </p:sp>
      <p:sp>
        <p:nvSpPr>
          <p:cNvPr id="4" name="灯片编号占位符 3"/>
          <p:cNvSpPr>
            <a:spLocks noGrp="1"/>
          </p:cNvSpPr>
          <p:nvPr>
            <p:ph type="sldNum" sz="quarter" idx="12"/>
          </p:nvPr>
        </p:nvSpPr>
        <p:spPr/>
        <p:txBody>
          <a:bodyPr/>
          <a:lstStyle/>
          <a:p>
            <a:fld id="{6D22F896-40B5-4ADD-8801-0D06FADFA095}" type="slidenum">
              <a:rPr lang="en-US" smtClean="0"/>
              <a:t>44</a:t>
            </a:fld>
            <a:endParaRPr lang="en-US" dirty="0"/>
          </a:p>
        </p:txBody>
      </p:sp>
    </p:spTree>
    <p:extLst>
      <p:ext uri="{BB962C8B-B14F-4D97-AF65-F5344CB8AC3E}">
        <p14:creationId xmlns:p14="http://schemas.microsoft.com/office/powerpoint/2010/main" val="56181401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条件变量实现</a:t>
            </a:r>
            <a:endParaRPr lang="en-US" dirty="0"/>
          </a:p>
        </p:txBody>
      </p:sp>
      <p:sp>
        <p:nvSpPr>
          <p:cNvPr id="3" name="内容占位符 2"/>
          <p:cNvSpPr>
            <a:spLocks noGrp="1"/>
          </p:cNvSpPr>
          <p:nvPr>
            <p:ph idx="1"/>
          </p:nvPr>
        </p:nvSpPr>
        <p:spPr/>
        <p:txBody>
          <a:bodyPr/>
          <a:lstStyle/>
          <a:p>
            <a:r>
              <a:rPr lang="zh-CN" altLang="en-US" dirty="0" smtClean="0"/>
              <a:t>初始化：</a:t>
            </a:r>
            <a:r>
              <a:rPr lang="en-US" altLang="zh-CN" dirty="0" err="1" smtClean="0"/>
              <a:t>int</a:t>
            </a:r>
            <a:r>
              <a:rPr lang="en-US" altLang="zh-CN" dirty="0" smtClean="0"/>
              <a:t> </a:t>
            </a:r>
            <a:r>
              <a:rPr lang="en-US" altLang="zh-CN" dirty="0" err="1" smtClean="0"/>
              <a:t>pthread_cond_init</a:t>
            </a:r>
            <a:r>
              <a:rPr lang="en-US" altLang="zh-CN" dirty="0" smtClean="0"/>
              <a:t>(</a:t>
            </a:r>
            <a:r>
              <a:rPr lang="en-US" altLang="zh-CN" dirty="0" err="1" smtClean="0"/>
              <a:t>pthread_cond_t</a:t>
            </a:r>
            <a:r>
              <a:rPr lang="en-US" altLang="zh-CN" dirty="0" smtClean="0"/>
              <a:t> *</a:t>
            </a:r>
            <a:r>
              <a:rPr lang="en-US" altLang="zh-CN" dirty="0" err="1" smtClean="0"/>
              <a:t>cond</a:t>
            </a:r>
            <a:r>
              <a:rPr lang="en-US" altLang="zh-CN" dirty="0" smtClean="0"/>
              <a:t>, </a:t>
            </a:r>
            <a:r>
              <a:rPr lang="en-US" altLang="zh-CN" dirty="0" err="1" smtClean="0"/>
              <a:t>const</a:t>
            </a:r>
            <a:r>
              <a:rPr lang="en-US" altLang="zh-CN" dirty="0" smtClean="0"/>
              <a:t> </a:t>
            </a:r>
            <a:r>
              <a:rPr lang="en-US" altLang="zh-CN" dirty="0" err="1" smtClean="0"/>
              <a:t>pthread_condattr_t</a:t>
            </a:r>
            <a:r>
              <a:rPr lang="en-US" altLang="zh-CN" dirty="0" smtClean="0"/>
              <a:t> *</a:t>
            </a:r>
            <a:r>
              <a:rPr lang="en-US" altLang="zh-CN" dirty="0" err="1" smtClean="0"/>
              <a:t>cond_attr</a:t>
            </a:r>
            <a:r>
              <a:rPr lang="en-US" altLang="zh-CN" dirty="0" smtClean="0"/>
              <a:t>)</a:t>
            </a:r>
          </a:p>
          <a:p>
            <a:pPr lvl="1"/>
            <a:r>
              <a:rPr lang="en-US" altLang="zh-CN" dirty="0" err="1" smtClean="0"/>
              <a:t>cond</a:t>
            </a:r>
            <a:r>
              <a:rPr lang="en-US" altLang="zh-CN" dirty="0" smtClean="0"/>
              <a:t>: </a:t>
            </a:r>
            <a:r>
              <a:rPr lang="zh-CN" altLang="en-US" dirty="0" smtClean="0"/>
              <a:t>条件变量</a:t>
            </a:r>
            <a:endParaRPr lang="en-US" altLang="zh-CN" dirty="0" smtClean="0"/>
          </a:p>
          <a:p>
            <a:pPr lvl="1"/>
            <a:r>
              <a:rPr lang="en-US" altLang="zh-CN" dirty="0" err="1" smtClean="0"/>
              <a:t>cond_attr</a:t>
            </a:r>
            <a:r>
              <a:rPr lang="en-US" altLang="zh-CN" dirty="0" smtClean="0"/>
              <a:t>: </a:t>
            </a:r>
            <a:r>
              <a:rPr lang="zh-CN" altLang="en-US" dirty="0" smtClean="0"/>
              <a:t>条件变量属性，填</a:t>
            </a:r>
            <a:r>
              <a:rPr lang="en-US" altLang="zh-CN" dirty="0" smtClean="0"/>
              <a:t>NULL</a:t>
            </a:r>
            <a:r>
              <a:rPr lang="zh-CN" altLang="en-US" dirty="0" smtClean="0"/>
              <a:t>为默认属性</a:t>
            </a:r>
            <a:endParaRPr lang="en-US" altLang="zh-CN" dirty="0" smtClean="0"/>
          </a:p>
          <a:p>
            <a:r>
              <a:rPr lang="zh-CN" altLang="en-US" dirty="0" smtClean="0"/>
              <a:t>阻塞线程：</a:t>
            </a:r>
            <a:r>
              <a:rPr lang="en-US" altLang="zh-CN" dirty="0" err="1" smtClean="0"/>
              <a:t>int</a:t>
            </a:r>
            <a:r>
              <a:rPr lang="en-US" altLang="zh-CN" dirty="0" smtClean="0"/>
              <a:t> </a:t>
            </a:r>
            <a:r>
              <a:rPr lang="en-US" altLang="zh-CN" dirty="0" err="1" smtClean="0"/>
              <a:t>pthread_cond_wait</a:t>
            </a:r>
            <a:r>
              <a:rPr lang="en-US" altLang="zh-CN" dirty="0" smtClean="0"/>
              <a:t>(</a:t>
            </a:r>
            <a:r>
              <a:rPr lang="en-US" altLang="zh-CN" dirty="0" err="1" smtClean="0"/>
              <a:t>pthread_cond_t</a:t>
            </a:r>
            <a:r>
              <a:rPr lang="en-US" altLang="zh-CN" dirty="0" smtClean="0"/>
              <a:t> *</a:t>
            </a:r>
            <a:r>
              <a:rPr lang="en-US" altLang="zh-CN" dirty="0" err="1" smtClean="0"/>
              <a:t>cond</a:t>
            </a:r>
            <a:r>
              <a:rPr lang="en-US" altLang="zh-CN" dirty="0" smtClean="0"/>
              <a:t>, </a:t>
            </a:r>
            <a:r>
              <a:rPr lang="en-US" altLang="zh-CN" dirty="0" err="1" smtClean="0"/>
              <a:t>pthread_mutex_t</a:t>
            </a:r>
            <a:r>
              <a:rPr lang="en-US" altLang="zh-CN" dirty="0" smtClean="0"/>
              <a:t> *</a:t>
            </a:r>
            <a:r>
              <a:rPr lang="en-US" altLang="zh-CN" dirty="0" err="1" smtClean="0"/>
              <a:t>mutex</a:t>
            </a:r>
            <a:r>
              <a:rPr lang="en-US" altLang="zh-CN" dirty="0" smtClean="0"/>
              <a:t>)</a:t>
            </a:r>
          </a:p>
          <a:p>
            <a:pPr lvl="1"/>
            <a:r>
              <a:rPr lang="en-US" altLang="zh-CN" dirty="0" err="1" smtClean="0"/>
              <a:t>mutex</a:t>
            </a:r>
            <a:r>
              <a:rPr lang="en-US" altLang="zh-CN" dirty="0" smtClean="0"/>
              <a:t>: </a:t>
            </a:r>
            <a:r>
              <a:rPr lang="zh-CN" altLang="en-US" dirty="0" smtClean="0"/>
              <a:t>互斥锁名称</a:t>
            </a:r>
            <a:endParaRPr lang="en-US" altLang="zh-CN" dirty="0" smtClean="0"/>
          </a:p>
          <a:p>
            <a:r>
              <a:rPr lang="zh-CN" altLang="en-US" dirty="0" smtClean="0"/>
              <a:t>唤醒线程：</a:t>
            </a:r>
            <a:r>
              <a:rPr lang="en-US" altLang="zh-CN" dirty="0" err="1" smtClean="0"/>
              <a:t>int</a:t>
            </a:r>
            <a:r>
              <a:rPr lang="en-US" altLang="zh-CN" dirty="0" smtClean="0"/>
              <a:t> </a:t>
            </a:r>
            <a:r>
              <a:rPr lang="en-US" altLang="zh-CN" dirty="0" err="1" smtClean="0"/>
              <a:t>pthread_cond_signal</a:t>
            </a:r>
            <a:r>
              <a:rPr lang="en-US" altLang="zh-CN" dirty="0" smtClean="0"/>
              <a:t>(</a:t>
            </a:r>
            <a:r>
              <a:rPr lang="en-US" altLang="zh-CN" dirty="0" err="1" smtClean="0"/>
              <a:t>pthread_cond_t</a:t>
            </a:r>
            <a:r>
              <a:rPr lang="en-US" altLang="zh-CN" dirty="0" smtClean="0"/>
              <a:t> *</a:t>
            </a:r>
            <a:r>
              <a:rPr lang="en-US" altLang="zh-CN" dirty="0" err="1" smtClean="0"/>
              <a:t>cond</a:t>
            </a:r>
            <a:r>
              <a:rPr lang="en-US" altLang="zh-CN" dirty="0" smtClean="0"/>
              <a:t>)</a:t>
            </a:r>
          </a:p>
          <a:p>
            <a:r>
              <a:rPr lang="zh-CN" altLang="en-US" dirty="0" smtClean="0"/>
              <a:t>释放线程：</a:t>
            </a:r>
            <a:r>
              <a:rPr lang="en-US" altLang="zh-CN" dirty="0" err="1" smtClean="0"/>
              <a:t>int</a:t>
            </a:r>
            <a:r>
              <a:rPr lang="en-US" altLang="zh-CN" dirty="0" smtClean="0"/>
              <a:t> </a:t>
            </a:r>
            <a:r>
              <a:rPr lang="en-US" altLang="zh-CN" dirty="0" err="1" smtClean="0"/>
              <a:t>pthread_cond_destroy</a:t>
            </a:r>
            <a:r>
              <a:rPr lang="en-US" altLang="zh-CN" dirty="0" smtClean="0"/>
              <a:t>(</a:t>
            </a:r>
            <a:r>
              <a:rPr lang="en-US" altLang="zh-CN" dirty="0" err="1" smtClean="0"/>
              <a:t>pthread_cond_t</a:t>
            </a:r>
            <a:r>
              <a:rPr lang="en-US" altLang="zh-CN" dirty="0" smtClean="0"/>
              <a:t> *</a:t>
            </a:r>
            <a:r>
              <a:rPr lang="en-US" altLang="zh-CN" dirty="0" err="1" smtClean="0"/>
              <a:t>cond</a:t>
            </a:r>
            <a:r>
              <a:rPr lang="en-US" altLang="zh-CN" dirty="0" smtClean="0"/>
              <a:t>)</a:t>
            </a:r>
          </a:p>
          <a:p>
            <a:r>
              <a:rPr lang="zh-CN" altLang="en-US" dirty="0" smtClean="0"/>
              <a:t>示范：</a:t>
            </a:r>
            <a:r>
              <a:rPr lang="en-US" altLang="zh-CN" dirty="0" err="1" smtClean="0"/>
              <a:t>cond_exp.c</a:t>
            </a:r>
            <a:endParaRPr lang="en-US" altLang="zh-CN" dirty="0" smtClean="0"/>
          </a:p>
        </p:txBody>
      </p:sp>
      <p:sp>
        <p:nvSpPr>
          <p:cNvPr id="4" name="灯片编号占位符 3"/>
          <p:cNvSpPr>
            <a:spLocks noGrp="1"/>
          </p:cNvSpPr>
          <p:nvPr>
            <p:ph type="sldNum" sz="quarter" idx="12"/>
          </p:nvPr>
        </p:nvSpPr>
        <p:spPr/>
        <p:txBody>
          <a:bodyPr/>
          <a:lstStyle/>
          <a:p>
            <a:fld id="{6D22F896-40B5-4ADD-8801-0D06FADFA095}" type="slidenum">
              <a:rPr lang="en-US" smtClean="0"/>
              <a:t>45</a:t>
            </a:fld>
            <a:endParaRPr lang="en-US" dirty="0"/>
          </a:p>
        </p:txBody>
      </p:sp>
    </p:spTree>
    <p:extLst>
      <p:ext uri="{BB962C8B-B14F-4D97-AF65-F5344CB8AC3E}">
        <p14:creationId xmlns:p14="http://schemas.microsoft.com/office/powerpoint/2010/main" val="428932046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信号量机制</a:t>
            </a:r>
            <a:endParaRPr lang="en-US" dirty="0"/>
          </a:p>
        </p:txBody>
      </p:sp>
      <p:sp>
        <p:nvSpPr>
          <p:cNvPr id="3" name="内容占位符 2"/>
          <p:cNvSpPr>
            <a:spLocks noGrp="1"/>
          </p:cNvSpPr>
          <p:nvPr>
            <p:ph idx="1"/>
          </p:nvPr>
        </p:nvSpPr>
        <p:spPr/>
        <p:txBody>
          <a:bodyPr/>
          <a:lstStyle/>
          <a:p>
            <a:r>
              <a:rPr lang="zh-CN" altLang="en-US" dirty="0" smtClean="0"/>
              <a:t>信号量是解决线程同步与互斥的最重要机制之一，也叫</a:t>
            </a:r>
            <a:r>
              <a:rPr lang="en-US" altLang="zh-CN" dirty="0" smtClean="0"/>
              <a:t>P</a:t>
            </a:r>
            <a:r>
              <a:rPr lang="en-US" altLang="zh-CN" dirty="0"/>
              <a:t>/</a:t>
            </a:r>
            <a:r>
              <a:rPr lang="en-US" altLang="zh-CN" dirty="0" smtClean="0"/>
              <a:t>V</a:t>
            </a:r>
            <a:r>
              <a:rPr lang="zh-CN" altLang="en-US" dirty="0" smtClean="0"/>
              <a:t>操作</a:t>
            </a:r>
            <a:endParaRPr lang="en-US" altLang="zh-CN" dirty="0" smtClean="0"/>
          </a:p>
          <a:p>
            <a:r>
              <a:rPr lang="en-US" altLang="zh-CN" dirty="0"/>
              <a:t>PV</a:t>
            </a:r>
            <a:r>
              <a:rPr lang="zh-CN" altLang="en-US" dirty="0"/>
              <a:t>操作是对整数计数器信号量</a:t>
            </a:r>
            <a:r>
              <a:rPr lang="en-US" altLang="zh-CN" dirty="0" err="1"/>
              <a:t>sem</a:t>
            </a:r>
            <a:r>
              <a:rPr lang="zh-CN" altLang="en-US" dirty="0"/>
              <a:t>的</a:t>
            </a:r>
            <a:r>
              <a:rPr lang="zh-CN" altLang="en-US" dirty="0" smtClean="0"/>
              <a:t>操作</a:t>
            </a:r>
            <a:endParaRPr lang="en-US" altLang="zh-CN" dirty="0" smtClean="0"/>
          </a:p>
          <a:p>
            <a:r>
              <a:rPr lang="zh-CN" altLang="en-US" dirty="0" smtClean="0"/>
              <a:t>一</a:t>
            </a:r>
            <a:r>
              <a:rPr lang="zh-CN" altLang="en-US" dirty="0"/>
              <a:t>次</a:t>
            </a:r>
            <a:r>
              <a:rPr lang="en-US" altLang="zh-CN" dirty="0"/>
              <a:t>P</a:t>
            </a:r>
            <a:r>
              <a:rPr lang="zh-CN" altLang="en-US" dirty="0"/>
              <a:t>操作使</a:t>
            </a:r>
            <a:r>
              <a:rPr lang="en-US" altLang="zh-CN" dirty="0" err="1"/>
              <a:t>sem</a:t>
            </a:r>
            <a:r>
              <a:rPr lang="zh-CN" altLang="en-US" dirty="0"/>
              <a:t>减一，一次</a:t>
            </a:r>
            <a:r>
              <a:rPr lang="en-US" altLang="zh-CN" dirty="0"/>
              <a:t>V</a:t>
            </a:r>
            <a:r>
              <a:rPr lang="zh-CN" altLang="en-US" dirty="0"/>
              <a:t>操作使</a:t>
            </a:r>
            <a:r>
              <a:rPr lang="en-US" altLang="zh-CN" dirty="0" err="1"/>
              <a:t>sem</a:t>
            </a:r>
            <a:r>
              <a:rPr lang="zh-CN" altLang="en-US" dirty="0"/>
              <a:t>加</a:t>
            </a:r>
            <a:r>
              <a:rPr lang="zh-CN" altLang="en-US" dirty="0" smtClean="0"/>
              <a:t>一</a:t>
            </a:r>
            <a:endParaRPr lang="en-US" altLang="zh-CN" dirty="0" smtClean="0"/>
          </a:p>
          <a:p>
            <a:r>
              <a:rPr lang="zh-CN" altLang="en-US" dirty="0"/>
              <a:t>用于互斥时，几个进程（或线程）往往只设置一个信号量</a:t>
            </a:r>
            <a:r>
              <a:rPr lang="en-US" altLang="zh-CN" dirty="0" err="1" smtClean="0"/>
              <a:t>sem</a:t>
            </a:r>
            <a:endParaRPr lang="en-US" altLang="zh-CN" dirty="0" smtClean="0"/>
          </a:p>
          <a:p>
            <a:r>
              <a:rPr lang="zh-CN" altLang="en-US" dirty="0"/>
              <a:t>用于同步时，往往设置多个信号量，并安排不同的值了来实现它们之间的顺序执行</a:t>
            </a:r>
            <a:endParaRPr lang="en-US" altLang="zh-CN" dirty="0" smtClean="0"/>
          </a:p>
          <a:p>
            <a:endParaRPr lang="en-US" dirty="0"/>
          </a:p>
        </p:txBody>
      </p:sp>
      <p:sp>
        <p:nvSpPr>
          <p:cNvPr id="4" name="灯片编号占位符 3"/>
          <p:cNvSpPr>
            <a:spLocks noGrp="1"/>
          </p:cNvSpPr>
          <p:nvPr>
            <p:ph type="sldNum" sz="quarter" idx="12"/>
          </p:nvPr>
        </p:nvSpPr>
        <p:spPr/>
        <p:txBody>
          <a:bodyPr/>
          <a:lstStyle/>
          <a:p>
            <a:fld id="{6D22F896-40B5-4ADD-8801-0D06FADFA095}" type="slidenum">
              <a:rPr lang="en-US" smtClean="0"/>
              <a:t>46</a:t>
            </a:fld>
            <a:endParaRPr lang="en-US" dirty="0"/>
          </a:p>
        </p:txBody>
      </p:sp>
    </p:spTree>
    <p:extLst>
      <p:ext uri="{BB962C8B-B14F-4D97-AF65-F5344CB8AC3E}">
        <p14:creationId xmlns:p14="http://schemas.microsoft.com/office/powerpoint/2010/main" val="104651880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信号量实现</a:t>
            </a:r>
            <a:endParaRPr lang="en-US" dirty="0"/>
          </a:p>
        </p:txBody>
      </p:sp>
      <p:sp>
        <p:nvSpPr>
          <p:cNvPr id="3" name="内容占位符 2"/>
          <p:cNvSpPr>
            <a:spLocks noGrp="1"/>
          </p:cNvSpPr>
          <p:nvPr>
            <p:ph idx="1"/>
          </p:nvPr>
        </p:nvSpPr>
        <p:spPr/>
        <p:txBody>
          <a:bodyPr/>
          <a:lstStyle/>
          <a:p>
            <a:r>
              <a:rPr lang="zh-CN" altLang="en-US" dirty="0" smtClean="0"/>
              <a:t>头文件：</a:t>
            </a:r>
            <a:r>
              <a:rPr lang="en-US" altLang="zh-CN" dirty="0" err="1" smtClean="0"/>
              <a:t>semaphore.h</a:t>
            </a:r>
            <a:endParaRPr lang="en-US" altLang="zh-CN" dirty="0" smtClean="0"/>
          </a:p>
          <a:p>
            <a:r>
              <a:rPr lang="zh-CN" altLang="en-US" dirty="0" smtClean="0"/>
              <a:t>初始化：</a:t>
            </a:r>
            <a:r>
              <a:rPr lang="en-US" altLang="zh-CN" dirty="0" err="1" smtClean="0"/>
              <a:t>int</a:t>
            </a:r>
            <a:r>
              <a:rPr lang="en-US" altLang="zh-CN" dirty="0" smtClean="0"/>
              <a:t> </a:t>
            </a:r>
            <a:r>
              <a:rPr lang="en-US" altLang="zh-CN" dirty="0" err="1" smtClean="0"/>
              <a:t>sem_init</a:t>
            </a:r>
            <a:r>
              <a:rPr lang="en-US" altLang="zh-CN" dirty="0" smtClean="0"/>
              <a:t>(</a:t>
            </a:r>
            <a:r>
              <a:rPr lang="en-US" altLang="zh-CN" dirty="0" err="1" smtClean="0"/>
              <a:t>sem_t</a:t>
            </a:r>
            <a:r>
              <a:rPr lang="en-US" altLang="zh-CN" dirty="0" smtClean="0"/>
              <a:t> *</a:t>
            </a:r>
            <a:r>
              <a:rPr lang="en-US" altLang="zh-CN" dirty="0" err="1" smtClean="0"/>
              <a:t>sem</a:t>
            </a:r>
            <a:r>
              <a:rPr lang="en-US" altLang="zh-CN" dirty="0" smtClean="0"/>
              <a:t>, </a:t>
            </a:r>
            <a:r>
              <a:rPr lang="en-US" altLang="zh-CN" dirty="0" err="1" smtClean="0"/>
              <a:t>int</a:t>
            </a:r>
            <a:r>
              <a:rPr lang="en-US" altLang="zh-CN" dirty="0" smtClean="0"/>
              <a:t> </a:t>
            </a:r>
            <a:r>
              <a:rPr lang="en-US" altLang="zh-CN" dirty="0" err="1" smtClean="0"/>
              <a:t>pshared</a:t>
            </a:r>
            <a:r>
              <a:rPr lang="en-US" altLang="zh-CN" dirty="0" smtClean="0"/>
              <a:t>, unsigned </a:t>
            </a:r>
            <a:r>
              <a:rPr lang="en-US" altLang="zh-CN" dirty="0" err="1" smtClean="0"/>
              <a:t>int</a:t>
            </a:r>
            <a:r>
              <a:rPr lang="en-US" altLang="zh-CN" dirty="0" smtClean="0"/>
              <a:t> value)</a:t>
            </a:r>
          </a:p>
          <a:p>
            <a:pPr lvl="1"/>
            <a:r>
              <a:rPr lang="en-US" altLang="zh-CN" dirty="0" err="1"/>
              <a:t>s</a:t>
            </a:r>
            <a:r>
              <a:rPr lang="en-US" dirty="0" err="1" smtClean="0"/>
              <a:t>em</a:t>
            </a:r>
            <a:r>
              <a:rPr lang="zh-CN" altLang="en-US" dirty="0" smtClean="0"/>
              <a:t>：指向信号量结构的指针</a:t>
            </a:r>
            <a:endParaRPr lang="en-US" altLang="zh-CN" dirty="0" smtClean="0"/>
          </a:p>
          <a:p>
            <a:pPr lvl="1"/>
            <a:r>
              <a:rPr lang="en-US" altLang="zh-CN" dirty="0" err="1"/>
              <a:t>p</a:t>
            </a:r>
            <a:r>
              <a:rPr lang="en-US" altLang="zh-CN" dirty="0" err="1" smtClean="0"/>
              <a:t>shared</a:t>
            </a:r>
            <a:r>
              <a:rPr lang="en-US" altLang="zh-CN" dirty="0" smtClean="0"/>
              <a:t>: </a:t>
            </a:r>
            <a:r>
              <a:rPr lang="zh-CN" altLang="en-US" dirty="0" smtClean="0"/>
              <a:t>不为</a:t>
            </a:r>
            <a:r>
              <a:rPr lang="en-US" altLang="zh-CN" dirty="0" smtClean="0"/>
              <a:t>0</a:t>
            </a:r>
            <a:r>
              <a:rPr lang="zh-CN" altLang="en-US" dirty="0" smtClean="0"/>
              <a:t>时为进程间共享，为</a:t>
            </a:r>
            <a:r>
              <a:rPr lang="en-US" altLang="zh-CN" dirty="0" smtClean="0"/>
              <a:t>0</a:t>
            </a:r>
            <a:r>
              <a:rPr lang="zh-CN" altLang="en-US" dirty="0" smtClean="0"/>
              <a:t>时只在进程内的线程间共享</a:t>
            </a:r>
            <a:endParaRPr lang="en-US" altLang="zh-CN" dirty="0" smtClean="0"/>
          </a:p>
          <a:p>
            <a:pPr lvl="1"/>
            <a:r>
              <a:rPr lang="en-US" dirty="0" smtClean="0"/>
              <a:t>Value: </a:t>
            </a:r>
            <a:r>
              <a:rPr lang="zh-CN" altLang="en-US" dirty="0" smtClean="0"/>
              <a:t>信号量初始值</a:t>
            </a:r>
            <a:endParaRPr lang="en-US" altLang="zh-CN" dirty="0" smtClean="0"/>
          </a:p>
          <a:p>
            <a:r>
              <a:rPr lang="en-US" altLang="zh-CN" dirty="0" smtClean="0"/>
              <a:t>P</a:t>
            </a:r>
            <a:r>
              <a:rPr lang="zh-CN" altLang="en-US" dirty="0" smtClean="0"/>
              <a:t>操作：</a:t>
            </a:r>
            <a:r>
              <a:rPr lang="en-US" altLang="zh-CN" dirty="0" err="1" smtClean="0"/>
              <a:t>sem_wait</a:t>
            </a:r>
            <a:r>
              <a:rPr lang="en-US" altLang="zh-CN" dirty="0" smtClean="0"/>
              <a:t>(</a:t>
            </a:r>
            <a:r>
              <a:rPr lang="en-US" altLang="zh-CN" dirty="0" err="1" smtClean="0"/>
              <a:t>sem_t</a:t>
            </a:r>
            <a:r>
              <a:rPr lang="en-US" altLang="zh-CN" dirty="0" smtClean="0"/>
              <a:t> *</a:t>
            </a:r>
            <a:r>
              <a:rPr lang="en-US" altLang="zh-CN" dirty="0" err="1" smtClean="0"/>
              <a:t>sem</a:t>
            </a:r>
            <a:r>
              <a:rPr lang="en-US" altLang="zh-CN" dirty="0" smtClean="0"/>
              <a:t>) </a:t>
            </a:r>
            <a:r>
              <a:rPr lang="zh-CN" altLang="en-US" dirty="0" smtClean="0"/>
              <a:t>信号量减一，小于</a:t>
            </a:r>
            <a:r>
              <a:rPr lang="en-US" altLang="zh-CN" dirty="0" smtClean="0"/>
              <a:t>0</a:t>
            </a:r>
            <a:r>
              <a:rPr lang="zh-CN" altLang="en-US" dirty="0" smtClean="0"/>
              <a:t>时阻塞线程</a:t>
            </a:r>
            <a:endParaRPr lang="en-US" altLang="zh-CN" dirty="0" smtClean="0"/>
          </a:p>
          <a:p>
            <a:r>
              <a:rPr lang="en-US" altLang="zh-CN" dirty="0" smtClean="0"/>
              <a:t>V</a:t>
            </a:r>
            <a:r>
              <a:rPr lang="zh-CN" altLang="en-US" dirty="0" smtClean="0"/>
              <a:t>操作：</a:t>
            </a:r>
            <a:r>
              <a:rPr lang="en-US" altLang="zh-CN" dirty="0" err="1" smtClean="0"/>
              <a:t>sem_post</a:t>
            </a:r>
            <a:r>
              <a:rPr lang="en-US" altLang="zh-CN" dirty="0" smtClean="0"/>
              <a:t>(</a:t>
            </a:r>
            <a:r>
              <a:rPr lang="en-US" altLang="zh-CN" dirty="0" err="1" smtClean="0"/>
              <a:t>sem_t</a:t>
            </a:r>
            <a:r>
              <a:rPr lang="en-US" altLang="zh-CN" dirty="0" smtClean="0"/>
              <a:t> *</a:t>
            </a:r>
            <a:r>
              <a:rPr lang="en-US" altLang="zh-CN" dirty="0" err="1" smtClean="0"/>
              <a:t>sem</a:t>
            </a:r>
            <a:r>
              <a:rPr lang="en-US" altLang="zh-CN" dirty="0" smtClean="0"/>
              <a:t>) </a:t>
            </a:r>
            <a:r>
              <a:rPr lang="zh-CN" altLang="en-US" dirty="0" smtClean="0"/>
              <a:t>信号量加一，大于</a:t>
            </a:r>
            <a:r>
              <a:rPr lang="en-US" altLang="zh-CN" dirty="0" smtClean="0"/>
              <a:t>0</a:t>
            </a:r>
            <a:r>
              <a:rPr lang="zh-CN" altLang="en-US" dirty="0" smtClean="0"/>
              <a:t>时唤醒线程</a:t>
            </a:r>
            <a:endParaRPr lang="en-US" altLang="zh-CN" dirty="0" smtClean="0"/>
          </a:p>
          <a:p>
            <a:r>
              <a:rPr lang="zh-CN" altLang="en-US" dirty="0" smtClean="0"/>
              <a:t>销毁：</a:t>
            </a:r>
            <a:r>
              <a:rPr lang="en-US" altLang="zh-CN" dirty="0" err="1" smtClean="0"/>
              <a:t>sem_destroy</a:t>
            </a:r>
            <a:r>
              <a:rPr lang="en-US" altLang="zh-CN" dirty="0" smtClean="0"/>
              <a:t>(</a:t>
            </a:r>
            <a:r>
              <a:rPr lang="en-US" altLang="zh-CN" dirty="0" err="1" smtClean="0"/>
              <a:t>sem_t</a:t>
            </a:r>
            <a:r>
              <a:rPr lang="en-US" altLang="zh-CN" dirty="0" smtClean="0"/>
              <a:t> *</a:t>
            </a:r>
            <a:r>
              <a:rPr lang="en-US" altLang="zh-CN" dirty="0" err="1" smtClean="0"/>
              <a:t>sem</a:t>
            </a:r>
            <a:r>
              <a:rPr lang="en-US" altLang="zh-CN" dirty="0" smtClean="0"/>
              <a:t>) </a:t>
            </a:r>
            <a:r>
              <a:rPr lang="zh-CN" altLang="en-US" dirty="0" smtClean="0"/>
              <a:t>销毁信号量，释放资源</a:t>
            </a:r>
            <a:endParaRPr lang="en-US" altLang="zh-CN" dirty="0" smtClean="0"/>
          </a:p>
          <a:p>
            <a:r>
              <a:rPr lang="zh-CN" altLang="en-US" dirty="0" smtClean="0"/>
              <a:t>示例：</a:t>
            </a:r>
            <a:r>
              <a:rPr lang="en-US" altLang="zh-CN" dirty="0" err="1" smtClean="0"/>
              <a:t>sem_exp.c</a:t>
            </a:r>
            <a:endParaRPr lang="en-US" altLang="zh-CN" dirty="0" smtClean="0"/>
          </a:p>
          <a:p>
            <a:endParaRPr lang="en-US" dirty="0"/>
          </a:p>
        </p:txBody>
      </p:sp>
      <p:sp>
        <p:nvSpPr>
          <p:cNvPr id="4" name="灯片编号占位符 3"/>
          <p:cNvSpPr>
            <a:spLocks noGrp="1"/>
          </p:cNvSpPr>
          <p:nvPr>
            <p:ph type="sldNum" sz="quarter" idx="12"/>
          </p:nvPr>
        </p:nvSpPr>
        <p:spPr/>
        <p:txBody>
          <a:bodyPr/>
          <a:lstStyle/>
          <a:p>
            <a:fld id="{6D22F896-40B5-4ADD-8801-0D06FADFA095}" type="slidenum">
              <a:rPr lang="en-US" smtClean="0"/>
              <a:t>47</a:t>
            </a:fld>
            <a:endParaRPr lang="en-US" dirty="0"/>
          </a:p>
        </p:txBody>
      </p:sp>
    </p:spTree>
    <p:extLst>
      <p:ext uri="{BB962C8B-B14F-4D97-AF65-F5344CB8AC3E}">
        <p14:creationId xmlns:p14="http://schemas.microsoft.com/office/powerpoint/2010/main" val="17779084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进程状态</a:t>
            </a:r>
            <a:endParaRPr lang="zh-CN" altLang="en-US" dirty="0"/>
          </a:p>
        </p:txBody>
      </p:sp>
      <p:sp>
        <p:nvSpPr>
          <p:cNvPr id="3" name="内容占位符 2"/>
          <p:cNvSpPr>
            <a:spLocks noGrp="1"/>
          </p:cNvSpPr>
          <p:nvPr>
            <p:ph idx="1"/>
          </p:nvPr>
        </p:nvSpPr>
        <p:spPr/>
        <p:txBody>
          <a:bodyPr/>
          <a:lstStyle/>
          <a:p>
            <a:r>
              <a:rPr lang="zh-CN" altLang="en-US" dirty="0" smtClean="0"/>
              <a:t>进程在任意时刻都处于一个特定状态</a:t>
            </a:r>
            <a:endParaRPr lang="en-US" altLang="zh-CN" dirty="0" smtClean="0"/>
          </a:p>
          <a:p>
            <a:pPr lvl="1"/>
            <a:r>
              <a:rPr lang="zh-CN" altLang="en-US" dirty="0" smtClean="0"/>
              <a:t>可运行状态 </a:t>
            </a:r>
            <a:r>
              <a:rPr lang="en-US" altLang="zh-CN" dirty="0" smtClean="0"/>
              <a:t>R</a:t>
            </a:r>
            <a:r>
              <a:rPr lang="zh-CN" altLang="en-US" dirty="0" smtClean="0"/>
              <a:t>：进程创建之后，实际运行之前</a:t>
            </a:r>
            <a:endParaRPr lang="en-US" altLang="zh-CN" dirty="0" smtClean="0"/>
          </a:p>
          <a:p>
            <a:pPr lvl="1"/>
            <a:r>
              <a:rPr lang="zh-CN" altLang="en-US" dirty="0" smtClean="0"/>
              <a:t>运行状态 </a:t>
            </a:r>
            <a:r>
              <a:rPr lang="en-US" altLang="zh-CN" dirty="0" smtClean="0"/>
              <a:t>O</a:t>
            </a:r>
            <a:r>
              <a:rPr lang="zh-CN" altLang="en-US" dirty="0" smtClean="0"/>
              <a:t>：进程实际运行时</a:t>
            </a:r>
            <a:endParaRPr lang="en-US" altLang="zh-CN" dirty="0" smtClean="0"/>
          </a:p>
          <a:p>
            <a:pPr lvl="1"/>
            <a:r>
              <a:rPr lang="zh-CN" altLang="en-US" dirty="0" smtClean="0"/>
              <a:t>睡眠状态 </a:t>
            </a:r>
            <a:r>
              <a:rPr lang="en-US" altLang="zh-CN" dirty="0" smtClean="0"/>
              <a:t>S</a:t>
            </a:r>
            <a:r>
              <a:rPr lang="zh-CN" altLang="en-US" dirty="0" smtClean="0"/>
              <a:t>：在等待输入信号时</a:t>
            </a:r>
            <a:endParaRPr lang="en-US" altLang="zh-CN" dirty="0" smtClean="0"/>
          </a:p>
          <a:p>
            <a:pPr lvl="1"/>
            <a:r>
              <a:rPr lang="zh-CN" altLang="en-US" dirty="0" smtClean="0"/>
              <a:t>挂起状态 </a:t>
            </a:r>
            <a:r>
              <a:rPr lang="en-US" altLang="zh-CN" dirty="0" smtClean="0"/>
              <a:t>T</a:t>
            </a:r>
            <a:r>
              <a:rPr lang="zh-CN" altLang="en-US" dirty="0" smtClean="0"/>
              <a:t>：用户按下</a:t>
            </a:r>
            <a:r>
              <a:rPr lang="en-US" altLang="zh-CN" dirty="0" err="1" smtClean="0"/>
              <a:t>Ctrl+z</a:t>
            </a:r>
            <a:r>
              <a:rPr lang="zh-CN" altLang="en-US" dirty="0" smtClean="0"/>
              <a:t>挂起进程时</a:t>
            </a:r>
            <a:endParaRPr lang="en-US" altLang="zh-CN" dirty="0" smtClean="0"/>
          </a:p>
          <a:p>
            <a:pPr lvl="1"/>
            <a:r>
              <a:rPr lang="zh-CN" altLang="en-US" dirty="0" smtClean="0"/>
              <a:t>僵尸状态 </a:t>
            </a:r>
            <a:r>
              <a:rPr lang="en-US" altLang="zh-CN" dirty="0" smtClean="0"/>
              <a:t>Z</a:t>
            </a:r>
            <a:r>
              <a:rPr lang="zh-CN" altLang="en-US" dirty="0" smtClean="0"/>
              <a:t>：父进程不再等待该进程的退出状态时</a:t>
            </a:r>
            <a:endParaRPr lang="en-US" altLang="zh-CN" dirty="0" smtClean="0"/>
          </a:p>
          <a:p>
            <a:r>
              <a:rPr lang="zh-CN" altLang="en-US" dirty="0" smtClean="0"/>
              <a:t>进程状态可用</a:t>
            </a:r>
            <a:r>
              <a:rPr lang="en-US" altLang="zh-CN" dirty="0" err="1" smtClean="0"/>
              <a:t>ps</a:t>
            </a:r>
            <a:r>
              <a:rPr lang="en-US" altLang="zh-CN" dirty="0" smtClean="0"/>
              <a:t> –l</a:t>
            </a:r>
            <a:r>
              <a:rPr lang="zh-CN" altLang="en-US" dirty="0" smtClean="0"/>
              <a:t>命令查看</a:t>
            </a:r>
            <a:endParaRPr lang="en-US" altLang="zh-CN" dirty="0" smtClean="0"/>
          </a:p>
          <a:p>
            <a:pPr lvl="1"/>
            <a:r>
              <a:rPr lang="zh-CN" altLang="en-US" dirty="0" smtClean="0"/>
              <a:t>列表中的第二列</a:t>
            </a:r>
            <a:endParaRPr lang="en-US" altLang="zh-CN" dirty="0" smtClean="0"/>
          </a:p>
          <a:p>
            <a:pPr lvl="1"/>
            <a:r>
              <a:rPr lang="zh-CN" altLang="en-US" dirty="0" smtClean="0"/>
              <a:t>僵尸进程在最后一列显示</a:t>
            </a:r>
            <a:r>
              <a:rPr lang="en-US" altLang="zh-CN" dirty="0" smtClean="0"/>
              <a:t>&lt;defunct&gt;</a:t>
            </a:r>
            <a:endParaRPr lang="zh-CN" altLang="en-US" dirty="0"/>
          </a:p>
        </p:txBody>
      </p:sp>
      <p:sp>
        <p:nvSpPr>
          <p:cNvPr id="4" name="灯片编号占位符 3"/>
          <p:cNvSpPr>
            <a:spLocks noGrp="1"/>
          </p:cNvSpPr>
          <p:nvPr>
            <p:ph type="sldNum" sz="quarter" idx="12"/>
          </p:nvPr>
        </p:nvSpPr>
        <p:spPr/>
        <p:txBody>
          <a:bodyPr/>
          <a:lstStyle/>
          <a:p>
            <a:fld id="{6D22F896-40B5-4ADD-8801-0D06FADFA095}" type="slidenum">
              <a:rPr lang="en-US" smtClean="0"/>
              <a:t>5</a:t>
            </a:fld>
            <a:endParaRPr lang="en-US" dirty="0"/>
          </a:p>
        </p:txBody>
      </p:sp>
    </p:spTree>
    <p:extLst>
      <p:ext uri="{BB962C8B-B14F-4D97-AF65-F5344CB8AC3E}">
        <p14:creationId xmlns:p14="http://schemas.microsoft.com/office/powerpoint/2010/main" val="2657256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进程的虚拟地址空间</a:t>
            </a:r>
            <a:endParaRPr lang="en-US" dirty="0"/>
          </a:p>
        </p:txBody>
      </p:sp>
      <p:sp>
        <p:nvSpPr>
          <p:cNvPr id="3" name="内容占位符 2"/>
          <p:cNvSpPr>
            <a:spLocks noGrp="1"/>
          </p:cNvSpPr>
          <p:nvPr>
            <p:ph idx="1"/>
          </p:nvPr>
        </p:nvSpPr>
        <p:spPr/>
        <p:txBody>
          <a:bodyPr/>
          <a:lstStyle/>
          <a:p>
            <a:r>
              <a:rPr lang="zh-CN" altLang="en-US" dirty="0"/>
              <a:t>一</a:t>
            </a:r>
            <a:r>
              <a:rPr lang="zh-CN" altLang="en-US" dirty="0" smtClean="0"/>
              <a:t>个进程在运行一个</a:t>
            </a:r>
            <a:r>
              <a:rPr lang="en-US" altLang="zh-CN" dirty="0" smtClean="0"/>
              <a:t>C</a:t>
            </a:r>
            <a:r>
              <a:rPr lang="zh-CN" altLang="en-US" dirty="0" smtClean="0"/>
              <a:t>程序时，会在内存中开辟一块虚拟地址空间供程序访问</a:t>
            </a:r>
            <a:endParaRPr lang="en-US" altLang="zh-CN" dirty="0" smtClean="0"/>
          </a:p>
          <a:p>
            <a:r>
              <a:rPr lang="zh-CN" altLang="en-US" dirty="0" smtClean="0"/>
              <a:t>虚拟地址空间的构成</a:t>
            </a:r>
            <a:endParaRPr lang="en-US" altLang="zh-CN" dirty="0" smtClean="0"/>
          </a:p>
          <a:p>
            <a:pPr lvl="1"/>
            <a:r>
              <a:rPr lang="zh-CN" altLang="en-US" dirty="0" smtClean="0"/>
              <a:t>程序文本：包含要执行的指令</a:t>
            </a:r>
            <a:endParaRPr lang="en-US" altLang="zh-CN" dirty="0" smtClean="0"/>
          </a:p>
          <a:p>
            <a:pPr lvl="1"/>
            <a:r>
              <a:rPr lang="zh-CN" altLang="en-US" dirty="0" smtClean="0"/>
              <a:t>数据：程序使用的全局、静态变量</a:t>
            </a:r>
            <a:endParaRPr lang="en-US" altLang="zh-CN" dirty="0" smtClean="0"/>
          </a:p>
          <a:p>
            <a:pPr lvl="1"/>
            <a:r>
              <a:rPr lang="zh-CN" altLang="en-US" dirty="0" smtClean="0"/>
              <a:t>栈：函数的参数和局部变量以及要返回的地址</a:t>
            </a:r>
            <a:endParaRPr lang="en-US" altLang="zh-CN" dirty="0" smtClean="0"/>
          </a:p>
          <a:p>
            <a:pPr lvl="1"/>
            <a:r>
              <a:rPr lang="zh-CN" altLang="en-US" dirty="0" smtClean="0"/>
              <a:t>堆：动态内存分配（</a:t>
            </a:r>
            <a:r>
              <a:rPr lang="en-US" altLang="zh-CN" dirty="0" err="1" smtClean="0"/>
              <a:t>malloc</a:t>
            </a:r>
            <a:r>
              <a:rPr lang="en-US" altLang="zh-CN" dirty="0" smtClean="0"/>
              <a:t>, </a:t>
            </a:r>
            <a:r>
              <a:rPr lang="en-US" altLang="zh-CN" dirty="0" err="1" smtClean="0"/>
              <a:t>calloc</a:t>
            </a:r>
            <a:r>
              <a:rPr lang="zh-CN" altLang="en-US" dirty="0" smtClean="0"/>
              <a:t>）</a:t>
            </a:r>
            <a:endParaRPr lang="en-US" altLang="zh-CN" dirty="0" smtClean="0"/>
          </a:p>
          <a:p>
            <a:pPr lvl="1"/>
            <a:r>
              <a:rPr lang="zh-CN" altLang="en-US" dirty="0" smtClean="0"/>
              <a:t>命令行参数和环境变量存储在栈的底部</a:t>
            </a:r>
            <a:endParaRPr lang="en-US" altLang="zh-CN" dirty="0" smtClean="0"/>
          </a:p>
          <a:p>
            <a:pPr lvl="1"/>
            <a:r>
              <a:rPr lang="zh-CN" altLang="en-US" dirty="0" smtClean="0"/>
              <a:t>动态共享库的使用位于栈和堆之间</a:t>
            </a:r>
            <a:endParaRPr lang="en-US" dirty="0"/>
          </a:p>
        </p:txBody>
      </p:sp>
      <p:sp>
        <p:nvSpPr>
          <p:cNvPr id="4" name="灯片编号占位符 3"/>
          <p:cNvSpPr>
            <a:spLocks noGrp="1"/>
          </p:cNvSpPr>
          <p:nvPr>
            <p:ph type="sldNum" sz="quarter" idx="12"/>
          </p:nvPr>
        </p:nvSpPr>
        <p:spPr/>
        <p:txBody>
          <a:bodyPr/>
          <a:lstStyle/>
          <a:p>
            <a:fld id="{6D22F896-40B5-4ADD-8801-0D06FADFA095}" type="slidenum">
              <a:rPr lang="en-US" smtClean="0"/>
              <a:t>6</a:t>
            </a:fld>
            <a:endParaRPr lang="en-US" dirty="0"/>
          </a:p>
        </p:txBody>
      </p:sp>
      <p:grpSp>
        <p:nvGrpSpPr>
          <p:cNvPr id="11" name="组合 10"/>
          <p:cNvGrpSpPr/>
          <p:nvPr/>
        </p:nvGrpSpPr>
        <p:grpSpPr>
          <a:xfrm>
            <a:off x="9622968" y="2203270"/>
            <a:ext cx="1724300" cy="3395283"/>
            <a:chOff x="8882740" y="1323703"/>
            <a:chExt cx="1724300" cy="3395283"/>
          </a:xfrm>
        </p:grpSpPr>
        <p:sp>
          <p:nvSpPr>
            <p:cNvPr id="5" name="矩形 4"/>
            <p:cNvSpPr/>
            <p:nvPr/>
          </p:nvSpPr>
          <p:spPr>
            <a:xfrm>
              <a:off x="8882743" y="1323703"/>
              <a:ext cx="1724297" cy="56605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smtClean="0"/>
                <a:t>命令行参数和环境变量</a:t>
              </a:r>
              <a:endParaRPr lang="en-US" dirty="0"/>
            </a:p>
          </p:txBody>
        </p:sp>
        <p:sp>
          <p:nvSpPr>
            <p:cNvPr id="6" name="矩形 5"/>
            <p:cNvSpPr/>
            <p:nvPr/>
          </p:nvSpPr>
          <p:spPr>
            <a:xfrm>
              <a:off x="8882742" y="1889760"/>
              <a:ext cx="1724297" cy="56605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smtClean="0"/>
                <a:t>栈</a:t>
              </a:r>
              <a:r>
                <a:rPr lang="en-US" altLang="zh-CN" dirty="0" smtClean="0"/>
                <a:t>(stack)</a:t>
              </a:r>
              <a:endParaRPr lang="en-US" dirty="0"/>
            </a:p>
          </p:txBody>
        </p:sp>
        <p:sp>
          <p:nvSpPr>
            <p:cNvPr id="7" name="矩形 6"/>
            <p:cNvSpPr/>
            <p:nvPr/>
          </p:nvSpPr>
          <p:spPr>
            <a:xfrm>
              <a:off x="8882741" y="2456876"/>
              <a:ext cx="1724297" cy="56605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smtClean="0"/>
                <a:t>动态共享库</a:t>
              </a:r>
              <a:endParaRPr lang="en-US" dirty="0"/>
            </a:p>
          </p:txBody>
        </p:sp>
        <p:sp>
          <p:nvSpPr>
            <p:cNvPr id="8" name="矩形 7"/>
            <p:cNvSpPr/>
            <p:nvPr/>
          </p:nvSpPr>
          <p:spPr>
            <a:xfrm>
              <a:off x="8882740" y="3021874"/>
              <a:ext cx="1724297" cy="56605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smtClean="0"/>
                <a:t>堆</a:t>
              </a:r>
              <a:r>
                <a:rPr lang="en-US" altLang="zh-CN" dirty="0" smtClean="0"/>
                <a:t>(heap)</a:t>
              </a:r>
              <a:endParaRPr lang="en-US" dirty="0"/>
            </a:p>
          </p:txBody>
        </p:sp>
        <p:sp>
          <p:nvSpPr>
            <p:cNvPr id="9" name="矩形 8"/>
            <p:cNvSpPr/>
            <p:nvPr/>
          </p:nvSpPr>
          <p:spPr>
            <a:xfrm>
              <a:off x="8882740" y="3587931"/>
              <a:ext cx="1724297" cy="56605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数据</a:t>
              </a:r>
              <a:endParaRPr lang="en-US" dirty="0"/>
            </a:p>
          </p:txBody>
        </p:sp>
        <p:sp>
          <p:nvSpPr>
            <p:cNvPr id="10" name="矩形 9"/>
            <p:cNvSpPr/>
            <p:nvPr/>
          </p:nvSpPr>
          <p:spPr>
            <a:xfrm>
              <a:off x="8882740" y="4152929"/>
              <a:ext cx="1724297" cy="56605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smtClean="0"/>
                <a:t>程序文本</a:t>
              </a:r>
              <a:endParaRPr lang="en-US" dirty="0"/>
            </a:p>
          </p:txBody>
        </p:sp>
      </p:grpSp>
    </p:spTree>
    <p:extLst>
      <p:ext uri="{BB962C8B-B14F-4D97-AF65-F5344CB8AC3E}">
        <p14:creationId xmlns:p14="http://schemas.microsoft.com/office/powerpoint/2010/main" val="42029717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Init</a:t>
            </a:r>
            <a:r>
              <a:rPr lang="zh-CN" altLang="en-US" dirty="0" smtClean="0"/>
              <a:t>进程</a:t>
            </a:r>
            <a:endParaRPr lang="en-US" dirty="0"/>
          </a:p>
        </p:txBody>
      </p:sp>
      <p:sp>
        <p:nvSpPr>
          <p:cNvPr id="3" name="内容占位符 2"/>
          <p:cNvSpPr>
            <a:spLocks noGrp="1"/>
          </p:cNvSpPr>
          <p:nvPr>
            <p:ph idx="1"/>
          </p:nvPr>
        </p:nvSpPr>
        <p:spPr/>
        <p:txBody>
          <a:bodyPr/>
          <a:lstStyle/>
          <a:p>
            <a:r>
              <a:rPr lang="en-US" altLang="zh-CN" dirty="0" err="1"/>
              <a:t>linux</a:t>
            </a:r>
            <a:r>
              <a:rPr lang="zh-CN" altLang="en-US" dirty="0"/>
              <a:t>系统启动时，系统中只有一个可见进程，叫</a:t>
            </a:r>
            <a:r>
              <a:rPr lang="en-US" altLang="zh-CN" dirty="0" err="1">
                <a:solidFill>
                  <a:srgbClr val="0000FF"/>
                </a:solidFill>
              </a:rPr>
              <a:t>init</a:t>
            </a:r>
            <a:r>
              <a:rPr lang="zh-CN" altLang="en-US" dirty="0"/>
              <a:t>，其</a:t>
            </a:r>
            <a:r>
              <a:rPr lang="en-US" altLang="zh-CN" dirty="0"/>
              <a:t>PID</a:t>
            </a:r>
            <a:r>
              <a:rPr lang="zh-CN" altLang="en-US" dirty="0"/>
              <a:t>为</a:t>
            </a:r>
            <a:r>
              <a:rPr lang="en-US" altLang="zh-CN" dirty="0" smtClean="0"/>
              <a:t>1</a:t>
            </a:r>
          </a:p>
          <a:p>
            <a:r>
              <a:rPr lang="zh-CN" altLang="en-US" dirty="0"/>
              <a:t>在</a:t>
            </a:r>
            <a:r>
              <a:rPr lang="en-US" altLang="zh-CN" dirty="0" err="1"/>
              <a:t>linux</a:t>
            </a:r>
            <a:r>
              <a:rPr lang="zh-CN" altLang="en-US" dirty="0"/>
              <a:t>创建进程的唯一方法是复制现有进程，所以</a:t>
            </a:r>
            <a:r>
              <a:rPr lang="en-US" altLang="zh-CN" dirty="0" err="1">
                <a:solidFill>
                  <a:srgbClr val="0000FF"/>
                </a:solidFill>
              </a:rPr>
              <a:t>init</a:t>
            </a:r>
            <a:r>
              <a:rPr lang="zh-CN" altLang="en-US" dirty="0">
                <a:solidFill>
                  <a:srgbClr val="0000FF"/>
                </a:solidFill>
              </a:rPr>
              <a:t>进程</a:t>
            </a:r>
            <a:r>
              <a:rPr lang="zh-CN" altLang="en-US" dirty="0"/>
              <a:t>是所有随后进程的祖先</a:t>
            </a:r>
            <a:r>
              <a:rPr lang="zh-CN" altLang="en-US" dirty="0" smtClean="0"/>
              <a:t>进程</a:t>
            </a:r>
            <a:endParaRPr lang="en-US" altLang="zh-CN" dirty="0" smtClean="0"/>
          </a:p>
          <a:p>
            <a:r>
              <a:rPr lang="en-US" altLang="zh-CN" dirty="0" err="1" smtClean="0"/>
              <a:t>init</a:t>
            </a:r>
            <a:r>
              <a:rPr lang="zh-CN" altLang="en-US" dirty="0" smtClean="0"/>
              <a:t>进程绝不</a:t>
            </a:r>
            <a:r>
              <a:rPr lang="zh-CN" altLang="en-US" dirty="0"/>
              <a:t>会</a:t>
            </a:r>
            <a:r>
              <a:rPr lang="zh-CN" altLang="en-US" dirty="0" smtClean="0"/>
              <a:t>终止</a:t>
            </a:r>
            <a:endParaRPr lang="en-US" altLang="zh-CN" dirty="0" smtClean="0"/>
          </a:p>
          <a:p>
            <a:endParaRPr lang="en-US" dirty="0"/>
          </a:p>
        </p:txBody>
      </p:sp>
      <p:sp>
        <p:nvSpPr>
          <p:cNvPr id="4" name="灯片编号占位符 3"/>
          <p:cNvSpPr>
            <a:spLocks noGrp="1"/>
          </p:cNvSpPr>
          <p:nvPr>
            <p:ph type="sldNum" sz="quarter" idx="12"/>
          </p:nvPr>
        </p:nvSpPr>
        <p:spPr/>
        <p:txBody>
          <a:bodyPr/>
          <a:lstStyle/>
          <a:p>
            <a:fld id="{6D22F896-40B5-4ADD-8801-0D06FADFA095}" type="slidenum">
              <a:rPr lang="en-US" smtClean="0"/>
              <a:t>7</a:t>
            </a:fld>
            <a:endParaRPr lang="en-US" dirty="0"/>
          </a:p>
        </p:txBody>
      </p:sp>
    </p:spTree>
    <p:extLst>
      <p:ext uri="{BB962C8B-B14F-4D97-AF65-F5344CB8AC3E}">
        <p14:creationId xmlns:p14="http://schemas.microsoft.com/office/powerpoint/2010/main" val="9566575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守护进程</a:t>
            </a:r>
            <a:endParaRPr lang="en-US" dirty="0"/>
          </a:p>
        </p:txBody>
      </p:sp>
      <p:sp>
        <p:nvSpPr>
          <p:cNvPr id="3" name="内容占位符 2"/>
          <p:cNvSpPr>
            <a:spLocks noGrp="1"/>
          </p:cNvSpPr>
          <p:nvPr>
            <p:ph idx="1"/>
          </p:nvPr>
        </p:nvSpPr>
        <p:spPr/>
        <p:txBody>
          <a:bodyPr/>
          <a:lstStyle/>
          <a:p>
            <a:r>
              <a:rPr lang="zh-CN" altLang="en-US" dirty="0" smtClean="0"/>
              <a:t>没有和终端相关联的进程</a:t>
            </a:r>
            <a:endParaRPr lang="en-US" altLang="zh-CN" dirty="0" smtClean="0"/>
          </a:p>
          <a:p>
            <a:r>
              <a:rPr lang="zh-CN" altLang="en-US" dirty="0" smtClean="0"/>
              <a:t>不能读和写终端</a:t>
            </a:r>
            <a:endParaRPr lang="en-US" altLang="zh-CN" dirty="0" smtClean="0"/>
          </a:p>
          <a:p>
            <a:r>
              <a:rPr lang="zh-CN" altLang="en-US" dirty="0" smtClean="0"/>
              <a:t>守护进程处于睡眠状态</a:t>
            </a:r>
            <a:endParaRPr lang="en-US" altLang="zh-CN" dirty="0" smtClean="0"/>
          </a:p>
          <a:p>
            <a:r>
              <a:rPr lang="zh-CN" altLang="en-US" dirty="0" smtClean="0"/>
              <a:t>在接受输入信号时被唤醒</a:t>
            </a:r>
            <a:endParaRPr lang="en-US" altLang="zh-CN" dirty="0" smtClean="0"/>
          </a:p>
          <a:p>
            <a:r>
              <a:rPr lang="zh-CN" altLang="en-US" dirty="0" smtClean="0"/>
              <a:t>在</a:t>
            </a:r>
            <a:r>
              <a:rPr lang="en-US" altLang="zh-CN" dirty="0" smtClean="0"/>
              <a:t>TTY</a:t>
            </a:r>
            <a:r>
              <a:rPr lang="zh-CN" altLang="en-US" dirty="0" smtClean="0"/>
              <a:t>列中用</a:t>
            </a:r>
            <a:r>
              <a:rPr lang="en-US" altLang="zh-CN" dirty="0" smtClean="0"/>
              <a:t>?</a:t>
            </a:r>
            <a:r>
              <a:rPr lang="zh-CN" altLang="en-US" dirty="0" smtClean="0"/>
              <a:t>表示</a:t>
            </a:r>
            <a:endParaRPr lang="en-US" altLang="zh-CN" dirty="0" smtClean="0"/>
          </a:p>
          <a:p>
            <a:r>
              <a:rPr lang="zh-CN" altLang="en-US" dirty="0" smtClean="0"/>
              <a:t>示例：</a:t>
            </a:r>
            <a:endParaRPr lang="en-US" altLang="zh-CN" dirty="0" smtClean="0"/>
          </a:p>
          <a:p>
            <a:pPr lvl="1"/>
            <a:r>
              <a:rPr lang="zh-CN" altLang="en-US" dirty="0" smtClean="0"/>
              <a:t>打印机守护进程 </a:t>
            </a:r>
            <a:r>
              <a:rPr lang="en-US" altLang="zh-CN" dirty="0" err="1" smtClean="0"/>
              <a:t>lpsched</a:t>
            </a:r>
            <a:endParaRPr lang="en-US" altLang="zh-CN" dirty="0" smtClean="0"/>
          </a:p>
          <a:p>
            <a:pPr lvl="1"/>
            <a:r>
              <a:rPr lang="zh-CN" altLang="en-US" dirty="0" smtClean="0"/>
              <a:t>邮件收发进程 </a:t>
            </a:r>
            <a:r>
              <a:rPr lang="en-US" altLang="zh-CN" dirty="0" err="1" smtClean="0"/>
              <a:t>sendmail</a:t>
            </a:r>
            <a:endParaRPr lang="en-US" altLang="zh-CN" dirty="0" smtClean="0"/>
          </a:p>
          <a:p>
            <a:pPr lvl="1"/>
            <a:endParaRPr lang="en-US" dirty="0"/>
          </a:p>
        </p:txBody>
      </p:sp>
      <p:sp>
        <p:nvSpPr>
          <p:cNvPr id="4" name="灯片编号占位符 3"/>
          <p:cNvSpPr>
            <a:spLocks noGrp="1"/>
          </p:cNvSpPr>
          <p:nvPr>
            <p:ph type="sldNum" sz="quarter" idx="12"/>
          </p:nvPr>
        </p:nvSpPr>
        <p:spPr/>
        <p:txBody>
          <a:bodyPr/>
          <a:lstStyle/>
          <a:p>
            <a:fld id="{6D22F896-40B5-4ADD-8801-0D06FADFA095}" type="slidenum">
              <a:rPr lang="en-US" smtClean="0"/>
              <a:t>8</a:t>
            </a:fld>
            <a:endParaRPr lang="en-US" dirty="0"/>
          </a:p>
        </p:txBody>
      </p:sp>
    </p:spTree>
    <p:extLst>
      <p:ext uri="{BB962C8B-B14F-4D97-AF65-F5344CB8AC3E}">
        <p14:creationId xmlns:p14="http://schemas.microsoft.com/office/powerpoint/2010/main" val="27938474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任务</a:t>
            </a:r>
            <a:r>
              <a:rPr lang="en-US" altLang="zh-CN" dirty="0" smtClean="0"/>
              <a:t>(job)</a:t>
            </a:r>
            <a:r>
              <a:rPr lang="zh-CN" altLang="en-US" dirty="0" smtClean="0"/>
              <a:t>控制 </a:t>
            </a:r>
            <a:r>
              <a:rPr lang="en-US" altLang="zh-CN" dirty="0" smtClean="0"/>
              <a:t>1</a:t>
            </a:r>
            <a:endParaRPr lang="en-US" dirty="0"/>
          </a:p>
        </p:txBody>
      </p:sp>
      <p:sp>
        <p:nvSpPr>
          <p:cNvPr id="3" name="内容占位符 2"/>
          <p:cNvSpPr>
            <a:spLocks noGrp="1"/>
          </p:cNvSpPr>
          <p:nvPr>
            <p:ph idx="1"/>
          </p:nvPr>
        </p:nvSpPr>
        <p:spPr/>
        <p:txBody>
          <a:bodyPr/>
          <a:lstStyle/>
          <a:p>
            <a:r>
              <a:rPr lang="zh-CN" altLang="en-US" dirty="0"/>
              <a:t>任务</a:t>
            </a:r>
            <a:r>
              <a:rPr lang="zh-CN" altLang="en-US" dirty="0" smtClean="0"/>
              <a:t>是一组进程，如管道组合 </a:t>
            </a:r>
            <a:r>
              <a:rPr lang="en-US" altLang="zh-CN" dirty="0" smtClean="0"/>
              <a:t>ls | head</a:t>
            </a:r>
          </a:p>
          <a:p>
            <a:r>
              <a:rPr lang="zh-CN" altLang="en-US" dirty="0"/>
              <a:t>任务</a:t>
            </a:r>
            <a:r>
              <a:rPr lang="zh-CN" altLang="en-US" dirty="0" smtClean="0"/>
              <a:t>后台运行</a:t>
            </a:r>
            <a:endParaRPr lang="en-US" altLang="zh-CN" dirty="0" smtClean="0"/>
          </a:p>
          <a:p>
            <a:pPr lvl="1"/>
            <a:r>
              <a:rPr lang="zh-CN" altLang="en-US" dirty="0" smtClean="0"/>
              <a:t>在命令行末尾加上</a:t>
            </a:r>
            <a:r>
              <a:rPr lang="en-US" altLang="zh-CN" dirty="0" smtClean="0"/>
              <a:t>&amp;</a:t>
            </a:r>
            <a:r>
              <a:rPr lang="zh-CN" altLang="en-US" dirty="0" smtClean="0"/>
              <a:t>：</a:t>
            </a:r>
            <a:r>
              <a:rPr lang="en-US" altLang="zh-CN" dirty="0" smtClean="0"/>
              <a:t>command &amp;</a:t>
            </a:r>
          </a:p>
          <a:p>
            <a:pPr lvl="2"/>
            <a:r>
              <a:rPr lang="zh-CN" altLang="en-US" dirty="0" smtClean="0"/>
              <a:t>父进程不会等待子进程的退出，</a:t>
            </a:r>
            <a:r>
              <a:rPr lang="en-US" altLang="zh-CN" dirty="0" smtClean="0"/>
              <a:t>shell</a:t>
            </a:r>
            <a:r>
              <a:rPr lang="zh-CN" altLang="en-US" dirty="0" smtClean="0"/>
              <a:t>会显示该命令的</a:t>
            </a:r>
            <a:r>
              <a:rPr lang="en-US" altLang="zh-CN" dirty="0" smtClean="0"/>
              <a:t>PGID</a:t>
            </a:r>
            <a:r>
              <a:rPr lang="zh-CN" altLang="en-US" dirty="0" smtClean="0"/>
              <a:t>和</a:t>
            </a:r>
            <a:r>
              <a:rPr lang="en-US" altLang="zh-CN" dirty="0" smtClean="0"/>
              <a:t>PID</a:t>
            </a:r>
          </a:p>
          <a:p>
            <a:pPr lvl="2"/>
            <a:r>
              <a:rPr lang="zh-CN" altLang="en-US" dirty="0"/>
              <a:t>任务</a:t>
            </a:r>
            <a:r>
              <a:rPr lang="zh-CN" altLang="en-US" dirty="0" smtClean="0"/>
              <a:t>的标准输出和错误输出到终端</a:t>
            </a:r>
            <a:endParaRPr lang="en-US" altLang="zh-CN" dirty="0"/>
          </a:p>
          <a:p>
            <a:pPr lvl="2"/>
            <a:r>
              <a:rPr lang="zh-CN" altLang="en-US" dirty="0" smtClean="0"/>
              <a:t>最后一个后台进程</a:t>
            </a:r>
            <a:r>
              <a:rPr lang="en-US" altLang="zh-CN" dirty="0" smtClean="0"/>
              <a:t>ID</a:t>
            </a:r>
            <a:r>
              <a:rPr lang="zh-CN" altLang="en-US" dirty="0" smtClean="0"/>
              <a:t>被存储在</a:t>
            </a:r>
            <a:r>
              <a:rPr lang="en-US" altLang="zh-CN" dirty="0" smtClean="0"/>
              <a:t>$!</a:t>
            </a:r>
            <a:r>
              <a:rPr lang="zh-CN" altLang="en-US" dirty="0" smtClean="0"/>
              <a:t>变量中</a:t>
            </a:r>
            <a:endParaRPr lang="en-US" altLang="zh-CN" dirty="0" smtClean="0"/>
          </a:p>
          <a:p>
            <a:pPr lvl="1"/>
            <a:r>
              <a:rPr lang="en-US" altLang="zh-CN" dirty="0" err="1" smtClean="0"/>
              <a:t>nohup</a:t>
            </a:r>
            <a:r>
              <a:rPr lang="zh-CN" altLang="en-US" dirty="0" smtClean="0"/>
              <a:t>命令：</a:t>
            </a:r>
            <a:endParaRPr lang="en-US" altLang="zh-CN" dirty="0" smtClean="0"/>
          </a:p>
          <a:p>
            <a:pPr lvl="2"/>
            <a:r>
              <a:rPr lang="zh-CN" altLang="en-US" dirty="0" smtClean="0"/>
              <a:t>格式：</a:t>
            </a:r>
            <a:r>
              <a:rPr lang="en-US" altLang="zh-CN" dirty="0" err="1" smtClean="0"/>
              <a:t>nohup</a:t>
            </a:r>
            <a:r>
              <a:rPr lang="en-US" altLang="zh-CN" dirty="0" smtClean="0"/>
              <a:t> command &amp;</a:t>
            </a:r>
          </a:p>
          <a:p>
            <a:pPr lvl="2"/>
            <a:r>
              <a:rPr lang="zh-CN" altLang="en-US" dirty="0"/>
              <a:t>任务</a:t>
            </a:r>
            <a:r>
              <a:rPr lang="zh-CN" altLang="en-US" dirty="0" smtClean="0"/>
              <a:t>的标准输出和错误输出到</a:t>
            </a:r>
            <a:r>
              <a:rPr lang="en-US" altLang="zh-CN" dirty="0" err="1" smtClean="0"/>
              <a:t>nohup.out</a:t>
            </a:r>
            <a:endParaRPr lang="en-US" altLang="zh-CN" dirty="0" smtClean="0"/>
          </a:p>
          <a:p>
            <a:pPr lvl="2"/>
            <a:r>
              <a:rPr lang="zh-CN" altLang="en-US" dirty="0" smtClean="0"/>
              <a:t>在用户注销之后后台程序依然运行</a:t>
            </a:r>
            <a:endParaRPr lang="en-US" altLang="zh-CN" dirty="0" smtClean="0"/>
          </a:p>
          <a:p>
            <a:pPr lvl="1"/>
            <a:endParaRPr lang="en-US" dirty="0"/>
          </a:p>
        </p:txBody>
      </p:sp>
      <p:sp>
        <p:nvSpPr>
          <p:cNvPr id="4" name="灯片编号占位符 3"/>
          <p:cNvSpPr>
            <a:spLocks noGrp="1"/>
          </p:cNvSpPr>
          <p:nvPr>
            <p:ph type="sldNum" sz="quarter" idx="12"/>
          </p:nvPr>
        </p:nvSpPr>
        <p:spPr/>
        <p:txBody>
          <a:bodyPr/>
          <a:lstStyle/>
          <a:p>
            <a:fld id="{6D22F896-40B5-4ADD-8801-0D06FADFA095}" type="slidenum">
              <a:rPr lang="en-US" smtClean="0"/>
              <a:t>9</a:t>
            </a:fld>
            <a:endParaRPr lang="en-US" dirty="0"/>
          </a:p>
        </p:txBody>
      </p:sp>
    </p:spTree>
    <p:extLst>
      <p:ext uri="{BB962C8B-B14F-4D97-AF65-F5344CB8AC3E}">
        <p14:creationId xmlns:p14="http://schemas.microsoft.com/office/powerpoint/2010/main" val="3538739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视差">
  <a:themeElements>
    <a:clrScheme name="视差">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视差">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TM03457496[[fn=视差]]</Template>
  <TotalTime>19276</TotalTime>
  <Words>3249</Words>
  <Application>Microsoft Office PowerPoint</Application>
  <PresentationFormat>宽屏</PresentationFormat>
  <Paragraphs>546</Paragraphs>
  <Slides>47</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47</vt:i4>
      </vt:variant>
    </vt:vector>
  </HeadingPairs>
  <TitlesOfParts>
    <vt:vector size="53" baseType="lpstr">
      <vt:lpstr>黑体</vt:lpstr>
      <vt:lpstr>宋体</vt:lpstr>
      <vt:lpstr>Arial</vt:lpstr>
      <vt:lpstr>Calibri</vt:lpstr>
      <vt:lpstr>Times New Roman</vt:lpstr>
      <vt:lpstr>视差</vt:lpstr>
      <vt:lpstr>第六章    Linux 进程</vt:lpstr>
      <vt:lpstr>Outline</vt:lpstr>
      <vt:lpstr>进程</vt:lpstr>
      <vt:lpstr>ps命令</vt:lpstr>
      <vt:lpstr>进程状态</vt:lpstr>
      <vt:lpstr>进程的虚拟地址空间</vt:lpstr>
      <vt:lpstr>Init进程</vt:lpstr>
      <vt:lpstr>守护进程</vt:lpstr>
      <vt:lpstr>任务(job)控制 1</vt:lpstr>
      <vt:lpstr>任务控制 2</vt:lpstr>
      <vt:lpstr>在C语言中实现进程控制</vt:lpstr>
      <vt:lpstr>进程创建</vt:lpstr>
      <vt:lpstr>子进程继承的属性</vt:lpstr>
      <vt:lpstr>fork</vt:lpstr>
      <vt:lpstr>exec函数族</vt:lpstr>
      <vt:lpstr>僵尸进程</vt:lpstr>
      <vt:lpstr>wait</vt:lpstr>
      <vt:lpstr>进程间通信</vt:lpstr>
      <vt:lpstr>信号</vt:lpstr>
      <vt:lpstr>常用信号</vt:lpstr>
      <vt:lpstr>信号处理</vt:lpstr>
      <vt:lpstr>sigaction系统调用</vt:lpstr>
      <vt:lpstr>kill系统调用</vt:lpstr>
      <vt:lpstr>无名管道通信</vt:lpstr>
      <vt:lpstr>命名管道通信</vt:lpstr>
      <vt:lpstr>命名管道的阻塞问题</vt:lpstr>
      <vt:lpstr>消息队列</vt:lpstr>
      <vt:lpstr>消息队列的使用</vt:lpstr>
      <vt:lpstr>消息队列的使用</vt:lpstr>
      <vt:lpstr>共享内存通信</vt:lpstr>
      <vt:lpstr>共享内存的使用</vt:lpstr>
      <vt:lpstr>共享内存的使用</vt:lpstr>
      <vt:lpstr>Linux线程</vt:lpstr>
      <vt:lpstr>线程基本概念</vt:lpstr>
      <vt:lpstr>线程和进程</vt:lpstr>
      <vt:lpstr>C语言中实现线程创建和控制</vt:lpstr>
      <vt:lpstr>线程创建 </vt:lpstr>
      <vt:lpstr>线程退出</vt:lpstr>
      <vt:lpstr>线程属性</vt:lpstr>
      <vt:lpstr>线程属性设置</vt:lpstr>
      <vt:lpstr>线程同步和互斥</vt:lpstr>
      <vt:lpstr>互斥锁机制</vt:lpstr>
      <vt:lpstr>互斥锁实现</vt:lpstr>
      <vt:lpstr>条件变量机制</vt:lpstr>
      <vt:lpstr>条件变量实现</vt:lpstr>
      <vt:lpstr>信号量机制</vt:lpstr>
      <vt:lpstr>信号量实现</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Linux 应用编程 课程介绍</dc:title>
  <dc:creator>qin li</dc:creator>
  <cp:lastModifiedBy>draco_LAB</cp:lastModifiedBy>
  <cp:revision>920</cp:revision>
  <dcterms:created xsi:type="dcterms:W3CDTF">2016-08-19T07:13:45Z</dcterms:created>
  <dcterms:modified xsi:type="dcterms:W3CDTF">2019-09-05T04:57:21Z</dcterms:modified>
</cp:coreProperties>
</file>