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663" r:id="rId3"/>
    <p:sldId id="287" r:id="rId4"/>
    <p:sldId id="288" r:id="rId5"/>
    <p:sldId id="289" r:id="rId6"/>
    <p:sldId id="292" r:id="rId7"/>
    <p:sldId id="290" r:id="rId8"/>
    <p:sldId id="291" r:id="rId9"/>
    <p:sldId id="293" r:id="rId10"/>
    <p:sldId id="702" r:id="rId11"/>
    <p:sldId id="703" r:id="rId12"/>
    <p:sldId id="704" r:id="rId13"/>
    <p:sldId id="6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D871-381D-44EA-A811-E4BE5B003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B26F9-F017-4B20-BA4F-E4592A5A2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E378D-4A90-4C92-AE7A-1AD1D5A3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80B2F-AC7C-4206-831F-05452FF8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05021-57DD-42CD-BDFE-27DB5B26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5C23-B860-4475-81BE-068A98FA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ADA9C2-35C1-4481-A888-D92C698D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22CBF-B445-4C70-8034-A116BCDA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DE6AE-487D-4F19-A460-A9163F08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AC2B9-6C6B-4D01-80B2-1241369A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3FA548-2009-463F-B5DA-9021500B8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712F51-4E29-499B-B5FF-79827C6B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502E9-8B8A-4BD6-AD7B-25840DFC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46BB5-B1EC-49B5-B28F-6EAA7010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BFB1A-F3FB-497C-BCE7-14B0468F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1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42E08-0E65-4A6A-82EE-297BF382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6064D-189C-4DFB-A325-597DBE5E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21C90-F2CC-4AD7-867B-CC96DDD0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23B8F-D9BF-4FFA-A846-5E472BF6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6AB8C-0366-4C78-A3F3-EF69436F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51D03-771A-40FF-8EFD-2DF42BA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8EFAC-385A-4A93-A2B3-04D2513E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902AD-66E5-496D-A17B-1773E370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7B931-1B19-48D7-88D4-7C56F52F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2C9B7-C991-4727-ACC7-D606692F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7D7D-6FDE-442C-85DC-AE84E5CC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834A5-3F23-43C2-8CE1-0CC4A9D3D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1C92D-A5FE-46C7-A377-763ECE655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9CB32-7966-4ABA-BDEA-78C439BC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FB714-06D9-4560-90F1-FAEB2A6E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351BE-AAC1-452B-BBED-B0B13E2D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1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6D155-3202-4FE2-BB4B-B1EBD156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3CCF8-0C74-4AD4-AB39-185E80E8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A01A4-8A17-421D-90BE-BD352334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7A6E80-99C9-4DEA-8B29-BFECAB86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11273-26D0-4A6F-992D-EF1867A09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46CA19-CA11-46B2-9680-FBB21C6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6028E8-07FB-4D99-AB3C-BA7A8C50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1C5CE6-EE46-4B56-B474-7FF0D69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2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232DF-4680-425C-B912-A446947B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09168B-F544-48FD-BA67-18C79190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F0E8FC-128F-42B5-9A89-6F9D8C12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B508EB-08C4-41F1-B6A8-3A390AF4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47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874385-855B-4603-94C3-91A6601E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7E987-5EF4-4FBD-8247-6DCB9783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EF724-0E1E-49F9-9896-4152C658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6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4F53A-99BC-4A9F-9BB5-114628C6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20149-27ED-42AB-BF6E-34937328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EC5B5-3143-4CAA-B586-883A5AF1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ECC4CB-8A1F-46D7-BBC3-A753FE56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499C9-ADA7-4B86-8848-EF44D71D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8D2C0-3135-47BD-8AA3-B38346A3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AE9DB-9393-4A0A-BFB6-BB60531D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152E1-1963-4D58-9B75-0883100B6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FC38F-75C6-4A90-BFC6-ACC0DF16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54168-4A7F-48F5-8447-8C579963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EF485-9B61-4D27-B429-4C4B51F5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CCE1F-E428-4359-B5A1-A7AE83A6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B1621-2AE0-4B3C-8828-0F186D2E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C9786-C3E1-47B6-8CA0-047CE840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8C7B9-C12C-4F5C-9911-D81BD7BA9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965-8598-4627-AFED-7C0FD31AA970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DFCFF-6229-44FA-8F2F-CEAB2EF56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054EF-F2F2-40C3-BF71-215FA01FC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CCBE-A215-496B-A1F3-DBF3153B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1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Documentation: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altLang="zh-CN" sz="4000" dirty="0"/>
              <a:t>in-text citation</a:t>
            </a:r>
          </a:p>
          <a:p>
            <a:pPr marL="742950" indent="-742950">
              <a:buAutoNum type="arabicPeriod"/>
            </a:pPr>
            <a:r>
              <a:rPr lang="en-US" altLang="zh-CN" sz="4000" dirty="0"/>
              <a:t>After-text reference / bibliography</a:t>
            </a:r>
          </a:p>
          <a:p>
            <a:pPr marL="742950" indent="-742950">
              <a:buAutoNum type="arabicPeriod"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Why documentation: </a:t>
            </a:r>
          </a:p>
          <a:p>
            <a:pPr marL="0" indent="0">
              <a:buNone/>
            </a:pPr>
            <a:r>
              <a:rPr lang="en-US" altLang="zh-CN" sz="4000" dirty="0"/>
              <a:t>                     avoid plagiarism!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789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54" y="88777"/>
            <a:ext cx="4154750" cy="2654423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Practice Time for documentation:</a:t>
            </a:r>
            <a:br>
              <a:rPr lang="en-US" altLang="zh-CN" sz="3200" dirty="0"/>
            </a:br>
            <a:r>
              <a:rPr lang="en-US" altLang="zh-CN" sz="3200" dirty="0"/>
              <a:t>create in-text citation &amp; reference entry for the following 4 publications</a:t>
            </a:r>
            <a:endParaRPr lang="zh-CN" altLang="en-US" sz="3200" dirty="0"/>
          </a:p>
        </p:txBody>
      </p:sp>
      <p:pic>
        <p:nvPicPr>
          <p:cNvPr id="5" name="内容占位符 4" descr="图片包含 屏幕截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98" y="234132"/>
            <a:ext cx="6779396" cy="9342011"/>
          </a:xfrm>
        </p:spPr>
      </p:pic>
    </p:spTree>
    <p:extLst>
      <p:ext uri="{BB962C8B-B14F-4D97-AF65-F5344CB8AC3E}">
        <p14:creationId xmlns:p14="http://schemas.microsoft.com/office/powerpoint/2010/main" val="210594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3665"/>
            <a:ext cx="10515600" cy="2538095"/>
          </a:xfrm>
        </p:spPr>
        <p:txBody>
          <a:bodyPr/>
          <a:lstStyle/>
          <a:p>
            <a:r>
              <a:rPr lang="en-US" altLang="zh-CN" dirty="0"/>
              <a:t>Practice Time</a:t>
            </a:r>
            <a:br>
              <a:rPr lang="en-US" altLang="zh-CN" dirty="0"/>
            </a:br>
            <a:r>
              <a:rPr lang="en-US" altLang="zh-CN" dirty="0"/>
              <a:t> for documentation</a:t>
            </a:r>
            <a:endParaRPr lang="zh-CN" altLang="en-US" dirty="0"/>
          </a:p>
        </p:txBody>
      </p:sp>
      <p:pic>
        <p:nvPicPr>
          <p:cNvPr id="5" name="内容占位符 4" descr="图片包含 文字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84" y="-68579"/>
            <a:ext cx="5885005" cy="8106213"/>
          </a:xfrm>
        </p:spPr>
      </p:pic>
    </p:spTree>
    <p:extLst>
      <p:ext uri="{BB962C8B-B14F-4D97-AF65-F5344CB8AC3E}">
        <p14:creationId xmlns:p14="http://schemas.microsoft.com/office/powerpoint/2010/main" val="340832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Time for documentation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29" y="174379"/>
            <a:ext cx="7577219" cy="10105537"/>
          </a:xfrm>
        </p:spPr>
      </p:pic>
    </p:spTree>
    <p:extLst>
      <p:ext uri="{BB962C8B-B14F-4D97-AF65-F5344CB8AC3E}">
        <p14:creationId xmlns:p14="http://schemas.microsoft.com/office/powerpoint/2010/main" val="204603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Time for documentation</a:t>
            </a:r>
            <a:endParaRPr lang="zh-CN" altLang="en-US" dirty="0"/>
          </a:p>
        </p:txBody>
      </p:sp>
      <p:pic>
        <p:nvPicPr>
          <p:cNvPr id="5" name="内容占位符 4" descr="图片包含 屏幕截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67846"/>
            <a:ext cx="9506217" cy="6790155"/>
          </a:xfrm>
        </p:spPr>
      </p:pic>
    </p:spTree>
    <p:extLst>
      <p:ext uri="{BB962C8B-B14F-4D97-AF65-F5344CB8AC3E}">
        <p14:creationId xmlns:p14="http://schemas.microsoft.com/office/powerpoint/2010/main" val="327727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7C06D-22E3-406C-BE90-DD518CCD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Quotation &amp; Indirect Quotation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45A51-3CEA-4F4D-800A-FDBB8CA0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Samples of direct quotation from p. 387</a:t>
            </a:r>
          </a:p>
          <a:p>
            <a:pPr marL="0" indent="0">
              <a:buNone/>
            </a:pPr>
            <a:r>
              <a:rPr lang="en-US" altLang="zh-CN" dirty="0"/>
              <a:t>When author’s names are mentioned in text (</a:t>
            </a:r>
            <a:r>
              <a:rPr lang="zh-CN" altLang="en-US" dirty="0"/>
              <a:t>下文中的段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When author’s names are not mentioned (</a:t>
            </a:r>
            <a:r>
              <a:rPr lang="zh-CN" altLang="en-US" dirty="0"/>
              <a:t>下文中的段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93925-12FC-419C-BF30-3D5D468BE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67" y="3339660"/>
            <a:ext cx="856417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6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In-text Citation: </a:t>
            </a:r>
            <a:r>
              <a:rPr lang="zh-CN" altLang="en-US" dirty="0"/>
              <a:t>书上</a:t>
            </a:r>
            <a:r>
              <a:rPr lang="en-US" altLang="zh-CN" dirty="0"/>
              <a:t>p. 387 MLA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When author’s names are mentioned in text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When author’s names are not mentioned</a:t>
            </a:r>
          </a:p>
          <a:p>
            <a:pPr marL="457200" indent="-457200">
              <a:buAutoNum type="arabicPeriod"/>
            </a:pPr>
            <a:r>
              <a:rPr lang="en-US" altLang="zh-CN" dirty="0"/>
              <a:t>When quoting a material from an anthology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FDBDD-71C4-4DB2-BEFC-65E2A77BB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48" y="3503843"/>
            <a:ext cx="8191258" cy="30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8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or bibliography after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书上</a:t>
            </a:r>
            <a:r>
              <a:rPr lang="en-US" altLang="zh-CN" dirty="0"/>
              <a:t>p. 389  </a:t>
            </a:r>
            <a:r>
              <a:rPr lang="zh-CN" altLang="en-US" dirty="0"/>
              <a:t>以及那个</a:t>
            </a:r>
            <a:r>
              <a:rPr lang="en-US" altLang="zh-CN" dirty="0"/>
              <a:t>【】</a:t>
            </a:r>
            <a:r>
              <a:rPr lang="zh-CN" altLang="en-US" dirty="0"/>
              <a:t>究竟出在文末参考文献中每个条目里哪个位置的说明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Book / monograph</a:t>
            </a:r>
          </a:p>
          <a:p>
            <a:pPr marL="457200" indent="-457200">
              <a:buAutoNum type="arabicPeriod"/>
            </a:pPr>
            <a:r>
              <a:rPr lang="en-US" altLang="zh-CN" dirty="0"/>
              <a:t>Journal article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Edited works / Translated works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Online resources</a:t>
            </a:r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双半角空格仅用于 作者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作品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出版信息三个板块彼此之间！</a:t>
            </a:r>
          </a:p>
        </p:txBody>
      </p:sp>
    </p:spTree>
    <p:extLst>
      <p:ext uri="{BB962C8B-B14F-4D97-AF65-F5344CB8AC3E}">
        <p14:creationId xmlns:p14="http://schemas.microsoft.com/office/powerpoint/2010/main" val="227524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 of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Book / Monograph:</a:t>
            </a:r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effectLst/>
              </a:rPr>
              <a:t>姓，名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书名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出版地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出版社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出版年代</a:t>
            </a:r>
            <a:r>
              <a:rPr lang="en-US" altLang="zh-CN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altLang="zh-CN" dirty="0" err="1">
                <a:effectLst/>
              </a:rPr>
              <a:t>Bambrough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 err="1">
                <a:effectLst/>
              </a:rPr>
              <a:t>Renford</a:t>
            </a:r>
            <a:r>
              <a:rPr lang="en-US" altLang="zh-CN" dirty="0">
                <a:effectLst/>
              </a:rPr>
              <a:t>. </a:t>
            </a:r>
            <a:r>
              <a:rPr lang="en-US" altLang="zh-CN" i="1" dirty="0">
                <a:effectLst/>
              </a:rPr>
              <a:t>The Philosophy of Aristotle</a:t>
            </a:r>
            <a:r>
              <a:rPr lang="en-US" altLang="zh-CN" dirty="0">
                <a:effectLst/>
              </a:rPr>
              <a:t>. New York: The New American Library, 1963.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effectLst/>
              </a:rPr>
              <a:t>姓，名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名姓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名姓</a:t>
            </a:r>
            <a:r>
              <a:rPr lang="en-US" altLang="zh-CN" dirty="0">
                <a:effectLst/>
              </a:rPr>
              <a:t>, and </a:t>
            </a:r>
            <a:r>
              <a:rPr lang="zh-CN" altLang="en-US" dirty="0">
                <a:effectLst/>
              </a:rPr>
              <a:t>名姓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书名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出版地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出版社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出版年代</a:t>
            </a:r>
            <a:r>
              <a:rPr lang="en-US" altLang="zh-CN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Horton, Rod W., and Herbert W. Edwards. </a:t>
            </a:r>
            <a:r>
              <a:rPr lang="en-US" altLang="zh-CN" i="1" dirty="0">
                <a:effectLst/>
              </a:rPr>
              <a:t>Backgrounds of American Literary Thought</a:t>
            </a:r>
            <a:r>
              <a:rPr lang="en-US" altLang="zh-CN" dirty="0">
                <a:effectLst/>
              </a:rPr>
              <a:t>. New York: Appleton-Century-Crofts, Inc., 1952.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48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 of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Journal Articles:</a:t>
            </a:r>
          </a:p>
          <a:p>
            <a:pPr marL="0" indent="0">
              <a:buNone/>
            </a:pPr>
            <a:r>
              <a:rPr lang="zh-CN" altLang="en-US" dirty="0">
                <a:effectLst/>
              </a:rPr>
              <a:t>文章作者姓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名</a:t>
            </a:r>
            <a:r>
              <a:rPr lang="en-US" altLang="zh-CN" dirty="0">
                <a:effectLst/>
              </a:rPr>
              <a:t>. “</a:t>
            </a:r>
            <a:r>
              <a:rPr lang="zh-CN" altLang="en-US" dirty="0">
                <a:effectLst/>
              </a:rPr>
              <a:t>文章标题</a:t>
            </a:r>
            <a:r>
              <a:rPr lang="en-US" altLang="zh-CN" dirty="0">
                <a:effectLst/>
              </a:rPr>
              <a:t>.” </a:t>
            </a:r>
            <a:r>
              <a:rPr lang="zh-CN" altLang="en-US" dirty="0">
                <a:effectLst/>
              </a:rPr>
              <a:t>杂志名称 卷号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期号 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出版年代</a:t>
            </a:r>
            <a:r>
              <a:rPr lang="en-US" altLang="zh-CN" dirty="0">
                <a:effectLst/>
              </a:rPr>
              <a:t>): </a:t>
            </a:r>
            <a:r>
              <a:rPr lang="zh-CN" altLang="en-US" dirty="0">
                <a:effectLst/>
              </a:rPr>
              <a:t>起始页码</a:t>
            </a:r>
            <a:r>
              <a:rPr lang="en-US" altLang="zh-CN" dirty="0">
                <a:effectLst/>
              </a:rPr>
              <a:t>.</a:t>
            </a:r>
          </a:p>
          <a:p>
            <a:pPr marL="0" indent="0">
              <a:buNone/>
            </a:pP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Maguire, James H. “The Canon and the 'Diminished Thing.” </a:t>
            </a:r>
            <a:r>
              <a:rPr lang="en-US" altLang="zh-CN" i="1" dirty="0">
                <a:effectLst/>
              </a:rPr>
              <a:t>American Literature </a:t>
            </a:r>
            <a:r>
              <a:rPr lang="en-US" altLang="zh-CN" dirty="0">
                <a:effectLst/>
              </a:rPr>
              <a:t>60 (1988): 645-52.</a:t>
            </a:r>
          </a:p>
          <a:p>
            <a:pPr marL="0" indent="0">
              <a:buNone/>
            </a:pP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Davis, Sherri Heckler. “The Zen Art of Prewriting.” </a:t>
            </a:r>
            <a:r>
              <a:rPr lang="en-US" altLang="zh-CN" i="1" dirty="0">
                <a:effectLst/>
              </a:rPr>
              <a:t>New Mexico English Journal </a:t>
            </a:r>
            <a:r>
              <a:rPr lang="en-US" altLang="zh-CN" dirty="0">
                <a:effectLst/>
              </a:rPr>
              <a:t>12. 1 (1988): 21-23.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56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 of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Edited:</a:t>
            </a:r>
          </a:p>
          <a:p>
            <a:pPr marL="0" indent="0">
              <a:buNone/>
            </a:pPr>
            <a:r>
              <a:rPr lang="zh-CN" altLang="en-US" dirty="0"/>
              <a:t>姓</a:t>
            </a:r>
            <a:r>
              <a:rPr lang="en-US" altLang="zh-CN" dirty="0"/>
              <a:t>, </a:t>
            </a:r>
            <a:r>
              <a:rPr lang="zh-CN" altLang="en-US" dirty="0"/>
              <a:t>名</a:t>
            </a:r>
            <a:r>
              <a:rPr lang="en-US" altLang="zh-CN" dirty="0"/>
              <a:t>, ed. </a:t>
            </a:r>
            <a:r>
              <a:rPr lang="zh-CN" altLang="en-US" dirty="0"/>
              <a:t>书名</a:t>
            </a:r>
            <a:r>
              <a:rPr lang="en-US" altLang="zh-CN" dirty="0"/>
              <a:t>. </a:t>
            </a:r>
            <a:r>
              <a:rPr lang="zh-CN" altLang="en-US" dirty="0"/>
              <a:t>出版地</a:t>
            </a:r>
            <a:r>
              <a:rPr lang="en-US" altLang="zh-CN" dirty="0"/>
              <a:t>: </a:t>
            </a:r>
            <a:r>
              <a:rPr lang="zh-CN" altLang="en-US" dirty="0"/>
              <a:t>出版社</a:t>
            </a:r>
            <a:r>
              <a:rPr lang="en-US" altLang="zh-CN" dirty="0"/>
              <a:t>, </a:t>
            </a:r>
            <a:r>
              <a:rPr lang="zh-CN" altLang="en-US" dirty="0"/>
              <a:t>出版年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/>
              <a:t>Frye, Northrop, </a:t>
            </a:r>
            <a:r>
              <a:rPr lang="en-US" altLang="zh-CN" i="1" dirty="0"/>
              <a:t>ed</a:t>
            </a:r>
            <a:r>
              <a:rPr lang="en-US" altLang="zh-CN" dirty="0"/>
              <a:t>. </a:t>
            </a:r>
            <a:r>
              <a:rPr lang="en-US" altLang="zh-CN" i="1" dirty="0"/>
              <a:t>Romanticism Reconsidered</a:t>
            </a:r>
            <a:r>
              <a:rPr lang="en-US" altLang="zh-CN" dirty="0"/>
              <a:t>. New York: Columbia University Press, 1963.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姓</a:t>
            </a:r>
            <a:r>
              <a:rPr lang="en-US" altLang="zh-CN" dirty="0"/>
              <a:t>, </a:t>
            </a:r>
            <a:r>
              <a:rPr lang="zh-CN" altLang="en-US" dirty="0"/>
              <a:t>名</a:t>
            </a:r>
            <a:r>
              <a:rPr lang="en-US" altLang="zh-CN" dirty="0"/>
              <a:t>, and </a:t>
            </a:r>
            <a:r>
              <a:rPr lang="zh-CN" altLang="en-US" dirty="0"/>
              <a:t>名姓</a:t>
            </a:r>
            <a:r>
              <a:rPr lang="en-US" altLang="zh-CN" dirty="0"/>
              <a:t>, eds. </a:t>
            </a:r>
            <a:r>
              <a:rPr lang="zh-CN" altLang="en-US" dirty="0"/>
              <a:t>书名</a:t>
            </a:r>
            <a:r>
              <a:rPr lang="en-US" altLang="zh-CN" dirty="0"/>
              <a:t>. </a:t>
            </a:r>
            <a:r>
              <a:rPr lang="zh-CN" altLang="en-US" dirty="0"/>
              <a:t>出版地</a:t>
            </a:r>
            <a:r>
              <a:rPr lang="en-US" altLang="zh-CN" dirty="0"/>
              <a:t>: </a:t>
            </a:r>
            <a:r>
              <a:rPr lang="zh-CN" altLang="en-US" dirty="0"/>
              <a:t>出版社</a:t>
            </a:r>
            <a:r>
              <a:rPr lang="en-US" altLang="zh-CN" dirty="0"/>
              <a:t>, </a:t>
            </a:r>
            <a:r>
              <a:rPr lang="zh-CN" altLang="en-US" dirty="0"/>
              <a:t>出版年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 err="1"/>
              <a:t>Glotfelty</a:t>
            </a:r>
            <a:r>
              <a:rPr lang="en-US" altLang="zh-CN" dirty="0"/>
              <a:t>, </a:t>
            </a:r>
            <a:r>
              <a:rPr lang="en-US" altLang="zh-CN" dirty="0" err="1"/>
              <a:t>Cheryll</a:t>
            </a:r>
            <a:r>
              <a:rPr lang="en-US" altLang="zh-CN" dirty="0"/>
              <a:t>, and Harold Fromm,</a:t>
            </a:r>
            <a:r>
              <a:rPr lang="en-US" altLang="zh-CN" i="1" dirty="0"/>
              <a:t> eds</a:t>
            </a:r>
            <a:r>
              <a:rPr lang="en-US" altLang="zh-CN" dirty="0"/>
              <a:t>. </a:t>
            </a:r>
            <a:r>
              <a:rPr lang="en-US" altLang="zh-CN" i="1" dirty="0"/>
              <a:t>The Ecocriticism Reader: Landmarks in Literary Ecology</a:t>
            </a:r>
            <a:r>
              <a:rPr lang="en-US" altLang="zh-CN" dirty="0"/>
              <a:t>. </a:t>
            </a:r>
            <a:r>
              <a:rPr lang="en-US" altLang="zh-CN" dirty="0" err="1"/>
              <a:t>Atherns</a:t>
            </a:r>
            <a:r>
              <a:rPr lang="en-US" altLang="zh-CN" dirty="0"/>
              <a:t>: The University of Georgia Press, 1966.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5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 of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3. Edited by many:</a:t>
            </a:r>
          </a:p>
          <a:p>
            <a:r>
              <a:rPr lang="zh-CN" altLang="en-US" dirty="0">
                <a:effectLst/>
              </a:rPr>
              <a:t>第一编者姓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名</a:t>
            </a:r>
            <a:r>
              <a:rPr lang="en-US" altLang="zh-CN" dirty="0">
                <a:effectLst/>
              </a:rPr>
              <a:t>, et al. </a:t>
            </a:r>
            <a:r>
              <a:rPr lang="zh-CN" altLang="en-US" dirty="0">
                <a:effectLst/>
              </a:rPr>
              <a:t>书名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出版地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出版社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出版年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altLang="zh-CN" dirty="0" err="1">
                <a:effectLst/>
              </a:rPr>
              <a:t>Donadio</a:t>
            </a:r>
            <a:r>
              <a:rPr lang="en-US" altLang="zh-CN" dirty="0">
                <a:effectLst/>
              </a:rPr>
              <a:t>, Stephen, </a:t>
            </a:r>
            <a:r>
              <a:rPr lang="en-US" altLang="zh-CN" i="1" dirty="0">
                <a:effectLst/>
              </a:rPr>
              <a:t>et al., eds</a:t>
            </a:r>
            <a:r>
              <a:rPr lang="en-US" altLang="zh-CN" dirty="0">
                <a:effectLst/>
              </a:rPr>
              <a:t>. </a:t>
            </a:r>
            <a:r>
              <a:rPr lang="en-US" altLang="zh-CN" i="1" dirty="0">
                <a:effectLst/>
              </a:rPr>
              <a:t>Emerson and His Legacy</a:t>
            </a:r>
            <a:r>
              <a:rPr lang="en-US" altLang="zh-CN" dirty="0">
                <a:effectLst/>
              </a:rPr>
              <a:t>. Carbondale: Southern Illinois University Press, 1986.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3. Translated: </a:t>
            </a:r>
          </a:p>
          <a:p>
            <a:r>
              <a:rPr lang="zh-CN" altLang="en-US" dirty="0">
                <a:effectLst/>
              </a:rPr>
              <a:t>原作者姓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名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书名</a:t>
            </a:r>
            <a:r>
              <a:rPr lang="en-US" altLang="zh-CN" dirty="0">
                <a:effectLst/>
              </a:rPr>
              <a:t>. Trans. </a:t>
            </a:r>
            <a:r>
              <a:rPr lang="zh-CN" altLang="en-US" dirty="0">
                <a:effectLst/>
              </a:rPr>
              <a:t>译者名姓</a:t>
            </a:r>
            <a:r>
              <a:rPr lang="en-US" altLang="zh-CN" dirty="0">
                <a:effectLst/>
              </a:rPr>
              <a:t>. </a:t>
            </a:r>
            <a:r>
              <a:rPr lang="zh-CN" altLang="en-US" dirty="0">
                <a:effectLst/>
              </a:rPr>
              <a:t>出版地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出版社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出版年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altLang="zh-CN" dirty="0">
                <a:effectLst/>
              </a:rPr>
              <a:t>Freud, Sigmund. </a:t>
            </a:r>
            <a:r>
              <a:rPr lang="en-US" altLang="zh-CN" i="1" dirty="0">
                <a:effectLst/>
              </a:rPr>
              <a:t>Civilization and Its Discontents</a:t>
            </a:r>
            <a:r>
              <a:rPr lang="en-US" altLang="zh-CN" dirty="0">
                <a:effectLst/>
              </a:rPr>
              <a:t>. </a:t>
            </a:r>
            <a:r>
              <a:rPr lang="en-US" altLang="zh-CN" i="1" dirty="0">
                <a:effectLst/>
              </a:rPr>
              <a:t>Trans.</a:t>
            </a:r>
            <a:r>
              <a:rPr lang="en-US" altLang="zh-CN" dirty="0">
                <a:effectLst/>
              </a:rPr>
              <a:t> James Strachey. New York: Norton, 1961.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2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 of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 Online resources: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作者</a:t>
            </a:r>
            <a:r>
              <a:rPr lang="en-US" altLang="zh-CN" dirty="0"/>
              <a:t>/</a:t>
            </a:r>
            <a:r>
              <a:rPr lang="zh-CN" altLang="en-US" dirty="0"/>
              <a:t>机构名</a:t>
            </a:r>
            <a:r>
              <a:rPr lang="en-US" altLang="zh-CN" dirty="0"/>
              <a:t>.    “</a:t>
            </a:r>
            <a:r>
              <a:rPr lang="zh-CN" altLang="en-US" dirty="0"/>
              <a:t>网页标题</a:t>
            </a:r>
            <a:r>
              <a:rPr lang="en-US" altLang="zh-CN" dirty="0"/>
              <a:t>.”     &lt;</a:t>
            </a:r>
            <a:r>
              <a:rPr lang="zh-CN" altLang="en-US" dirty="0"/>
              <a:t>网址</a:t>
            </a:r>
            <a:r>
              <a:rPr lang="en-US" altLang="zh-CN" dirty="0"/>
              <a:t>&gt;.     </a:t>
            </a:r>
            <a:r>
              <a:rPr lang="zh-CN" altLang="en-US" dirty="0"/>
              <a:t>网页制作日月年</a:t>
            </a:r>
            <a:r>
              <a:rPr lang="en-US" altLang="zh-CN" dirty="0"/>
              <a:t>. </a:t>
            </a:r>
            <a:r>
              <a:rPr lang="zh-CN" altLang="en-US" dirty="0"/>
              <a:t>（若无，用</a:t>
            </a:r>
            <a:r>
              <a:rPr lang="en-US" altLang="zh-CN" dirty="0"/>
              <a:t>n. d.</a:t>
            </a:r>
            <a:r>
              <a:rPr lang="zh-CN" altLang="en-US" dirty="0"/>
              <a:t>）访问日月年</a:t>
            </a:r>
            <a:r>
              <a:rPr lang="en-US" altLang="zh-CN" dirty="0"/>
              <a:t>.  </a:t>
            </a:r>
          </a:p>
          <a:p>
            <a:pPr marL="0" indent="0">
              <a:buNone/>
            </a:pP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zh-CN" altLang="en-US" dirty="0"/>
              <a:t>各个部分之间的空格都是默认空出两个半角空格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71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Documentation: </vt:lpstr>
      <vt:lpstr>Direct Quotation &amp; Indirect Quotation</vt:lpstr>
      <vt:lpstr>In-text Citation: 书上p. 387 MLA model</vt:lpstr>
      <vt:lpstr>Reference or bibliography after text</vt:lpstr>
      <vt:lpstr>Format of reference</vt:lpstr>
      <vt:lpstr>Format of reference</vt:lpstr>
      <vt:lpstr>Format of reference</vt:lpstr>
      <vt:lpstr>Format of reference</vt:lpstr>
      <vt:lpstr>Format of reference</vt:lpstr>
      <vt:lpstr>Practice Time for documentation: create in-text citation &amp; reference entry for the following 4 publications</vt:lpstr>
      <vt:lpstr>Practice Time  for documentation</vt:lpstr>
      <vt:lpstr>Practice Time for documentation</vt:lpstr>
      <vt:lpstr>Practice Time for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Documentation: </dc:title>
  <dc:creator>dell</dc:creator>
  <cp:lastModifiedBy>dell</cp:lastModifiedBy>
  <cp:revision>1</cp:revision>
  <dcterms:created xsi:type="dcterms:W3CDTF">2023-11-03T01:48:32Z</dcterms:created>
  <dcterms:modified xsi:type="dcterms:W3CDTF">2023-11-03T01:48:35Z</dcterms:modified>
</cp:coreProperties>
</file>