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4" r:id="rId3"/>
    <p:sldId id="280" r:id="rId4"/>
    <p:sldId id="281" r:id="rId5"/>
    <p:sldId id="282" r:id="rId6"/>
    <p:sldId id="284" r:id="rId7"/>
    <p:sldId id="285" r:id="rId8"/>
    <p:sldId id="290" r:id="rId9"/>
    <p:sldId id="291" r:id="rId10"/>
    <p:sldId id="295" r:id="rId11"/>
    <p:sldId id="292" r:id="rId12"/>
    <p:sldId id="293" r:id="rId13"/>
    <p:sldId id="294" r:id="rId14"/>
    <p:sldId id="296" r:id="rId15"/>
    <p:sldId id="283" r:id="rId16"/>
    <p:sldId id="261" r:id="rId17"/>
    <p:sldId id="297" r:id="rId18"/>
    <p:sldId id="268" r:id="rId19"/>
    <p:sldId id="298" r:id="rId20"/>
    <p:sldId id="300" r:id="rId21"/>
    <p:sldId id="299" r:id="rId22"/>
    <p:sldId id="301" r:id="rId23"/>
    <p:sldId id="303" r:id="rId24"/>
    <p:sldId id="258" r:id="rId25"/>
    <p:sldId id="305" r:id="rId26"/>
    <p:sldId id="308" r:id="rId27"/>
    <p:sldId id="306" r:id="rId28"/>
    <p:sldId id="309" r:id="rId29"/>
    <p:sldId id="302" r:id="rId30"/>
    <p:sldId id="277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  <a:srgbClr val="92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24" autoAdjust="0"/>
  </p:normalViewPr>
  <p:slideViewPr>
    <p:cSldViewPr snapToGrid="0">
      <p:cViewPr varScale="1">
        <p:scale>
          <a:sx n="66" d="100"/>
          <a:sy n="66" d="100"/>
        </p:scale>
        <p:origin x="14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858" y="-13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0FA06-DF8E-45ED-9885-436DC80B7308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497CD74-A3F0-47AA-A6E4-B2D6810BB30D}">
      <dgm:prSet phldrT="[文本]" custT="1"/>
      <dgm:spPr/>
      <dgm:t>
        <a:bodyPr/>
        <a:lstStyle/>
        <a:p>
          <a:r>
            <a:rPr lang="zh-CN" altLang="en-US" sz="1800" dirty="0"/>
            <a:t>控制</a:t>
          </a:r>
        </a:p>
      </dgm:t>
    </dgm:pt>
    <dgm:pt modelId="{610976A7-6455-48BE-991D-00050A7F7BB3}" type="parTrans" cxnId="{F3C89663-50A3-4EE8-98D7-56946FE8713B}">
      <dgm:prSet/>
      <dgm:spPr/>
      <dgm:t>
        <a:bodyPr/>
        <a:lstStyle/>
        <a:p>
          <a:endParaRPr lang="zh-CN" altLang="en-US" sz="1800"/>
        </a:p>
      </dgm:t>
    </dgm:pt>
    <dgm:pt modelId="{CD00ABB3-C71C-4EE6-BF8B-2A4306304530}" type="sibTrans" cxnId="{F3C89663-50A3-4EE8-98D7-56946FE8713B}">
      <dgm:prSet/>
      <dgm:spPr/>
      <dgm:t>
        <a:bodyPr/>
        <a:lstStyle/>
        <a:p>
          <a:endParaRPr lang="zh-CN" altLang="en-US" sz="1800"/>
        </a:p>
      </dgm:t>
    </dgm:pt>
    <dgm:pt modelId="{D7D7C533-1FB9-4012-890E-274E2DB307B6}">
      <dgm:prSet phldrT="[文本]" custT="1"/>
      <dgm:spPr/>
      <dgm:t>
        <a:bodyPr/>
        <a:lstStyle/>
        <a:p>
          <a:r>
            <a:rPr lang="zh-CN" altLang="en-US" sz="1800" dirty="0"/>
            <a:t>传送</a:t>
          </a:r>
        </a:p>
      </dgm:t>
    </dgm:pt>
    <dgm:pt modelId="{092A33F7-513A-42E7-97CF-0FED5097D16B}" type="parTrans" cxnId="{81EED5AF-54C6-4546-ADC6-08AE8F6449EB}">
      <dgm:prSet custT="1"/>
      <dgm:spPr/>
      <dgm:t>
        <a:bodyPr/>
        <a:lstStyle/>
        <a:p>
          <a:endParaRPr lang="zh-CN" altLang="en-US" sz="1800"/>
        </a:p>
      </dgm:t>
    </dgm:pt>
    <dgm:pt modelId="{668AD45A-DE91-4D2B-B15A-FA542F7D64AE}" type="sibTrans" cxnId="{81EED5AF-54C6-4546-ADC6-08AE8F6449EB}">
      <dgm:prSet/>
      <dgm:spPr/>
      <dgm:t>
        <a:bodyPr/>
        <a:lstStyle/>
        <a:p>
          <a:endParaRPr lang="zh-CN" altLang="en-US" sz="1800"/>
        </a:p>
      </dgm:t>
    </dgm:pt>
    <dgm:pt modelId="{F8AEB411-98AE-4A14-8FF5-5BF0387B4791}">
      <dgm:prSet phldrT="[文本]" custT="1"/>
      <dgm:spPr/>
      <dgm:t>
        <a:bodyPr/>
        <a:lstStyle/>
        <a:p>
          <a:r>
            <a:rPr lang="zh-CN" altLang="en-US" sz="1800" dirty="0"/>
            <a:t>处理</a:t>
          </a:r>
        </a:p>
      </dgm:t>
    </dgm:pt>
    <dgm:pt modelId="{FC8B2535-B7EF-4CF5-86FE-03BAF6D7A136}" type="parTrans" cxnId="{91B1AF04-7889-4209-8D7C-0D4B4BB7292E}">
      <dgm:prSet custT="1"/>
      <dgm:spPr/>
      <dgm:t>
        <a:bodyPr/>
        <a:lstStyle/>
        <a:p>
          <a:endParaRPr lang="zh-CN" altLang="en-US" sz="1800"/>
        </a:p>
      </dgm:t>
    </dgm:pt>
    <dgm:pt modelId="{F0B903AE-637D-4F7F-BF39-D2CC1EF7C304}" type="sibTrans" cxnId="{91B1AF04-7889-4209-8D7C-0D4B4BB7292E}">
      <dgm:prSet/>
      <dgm:spPr/>
      <dgm:t>
        <a:bodyPr/>
        <a:lstStyle/>
        <a:p>
          <a:endParaRPr lang="zh-CN" altLang="en-US" sz="1800"/>
        </a:p>
      </dgm:t>
    </dgm:pt>
    <dgm:pt modelId="{84D626D5-B75A-4DEA-864E-F680920E787E}">
      <dgm:prSet phldrT="[文本]" custT="1"/>
      <dgm:spPr/>
      <dgm:t>
        <a:bodyPr/>
        <a:lstStyle/>
        <a:p>
          <a:r>
            <a:rPr lang="zh-CN" altLang="en-US" sz="1800" dirty="0"/>
            <a:t>存储</a:t>
          </a:r>
        </a:p>
      </dgm:t>
    </dgm:pt>
    <dgm:pt modelId="{4F01AB19-DA08-4783-B42D-AE9BD7D325A9}" type="parTrans" cxnId="{88F9E343-AE34-46D6-A736-2B616AF0FFFD}">
      <dgm:prSet custT="1"/>
      <dgm:spPr/>
      <dgm:t>
        <a:bodyPr/>
        <a:lstStyle/>
        <a:p>
          <a:endParaRPr lang="zh-CN" altLang="en-US" sz="1800"/>
        </a:p>
      </dgm:t>
    </dgm:pt>
    <dgm:pt modelId="{54C25E5E-3CD1-482A-B55D-5538C8B579F8}" type="sibTrans" cxnId="{88F9E343-AE34-46D6-A736-2B616AF0FFFD}">
      <dgm:prSet/>
      <dgm:spPr/>
      <dgm:t>
        <a:bodyPr/>
        <a:lstStyle/>
        <a:p>
          <a:endParaRPr lang="zh-CN" altLang="en-US" sz="1800"/>
        </a:p>
      </dgm:t>
    </dgm:pt>
    <dgm:pt modelId="{7B5B9ED3-B208-4321-8409-308469ECB551}" type="pres">
      <dgm:prSet presAssocID="{8D80FA06-DF8E-45ED-9885-436DC80B730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EE2C78-9C25-46DE-9A0C-D4C54E8237ED}" type="pres">
      <dgm:prSet presAssocID="{5497CD74-A3F0-47AA-A6E4-B2D6810BB30D}" presName="centerShape" presStyleLbl="node0" presStyleIdx="0" presStyleCnt="1"/>
      <dgm:spPr/>
    </dgm:pt>
    <dgm:pt modelId="{C13EE80F-B19C-402F-BDBD-82D8CB3A2604}" type="pres">
      <dgm:prSet presAssocID="{092A33F7-513A-42E7-97CF-0FED5097D16B}" presName="Name9" presStyleLbl="parChTrans1D2" presStyleIdx="0" presStyleCnt="3"/>
      <dgm:spPr/>
    </dgm:pt>
    <dgm:pt modelId="{EFB35E21-75EB-4E55-AA44-C8A5E0DEDD02}" type="pres">
      <dgm:prSet presAssocID="{092A33F7-513A-42E7-97CF-0FED5097D16B}" presName="connTx" presStyleLbl="parChTrans1D2" presStyleIdx="0" presStyleCnt="3"/>
      <dgm:spPr/>
    </dgm:pt>
    <dgm:pt modelId="{11B83997-BF5F-4025-8828-C1BA08802C41}" type="pres">
      <dgm:prSet presAssocID="{D7D7C533-1FB9-4012-890E-274E2DB307B6}" presName="node" presStyleLbl="node1" presStyleIdx="0" presStyleCnt="3">
        <dgm:presLayoutVars>
          <dgm:bulletEnabled val="1"/>
        </dgm:presLayoutVars>
      </dgm:prSet>
      <dgm:spPr/>
    </dgm:pt>
    <dgm:pt modelId="{7859C2FA-5CE5-4472-A1F8-5F5E60D887B6}" type="pres">
      <dgm:prSet presAssocID="{FC8B2535-B7EF-4CF5-86FE-03BAF6D7A136}" presName="Name9" presStyleLbl="parChTrans1D2" presStyleIdx="1" presStyleCnt="3"/>
      <dgm:spPr/>
    </dgm:pt>
    <dgm:pt modelId="{52F396BF-33CD-4DB9-8C12-702B5A9E3E93}" type="pres">
      <dgm:prSet presAssocID="{FC8B2535-B7EF-4CF5-86FE-03BAF6D7A136}" presName="connTx" presStyleLbl="parChTrans1D2" presStyleIdx="1" presStyleCnt="3"/>
      <dgm:spPr/>
    </dgm:pt>
    <dgm:pt modelId="{23BBCD44-ED91-4EE6-8EEF-74989E89BD2D}" type="pres">
      <dgm:prSet presAssocID="{F8AEB411-98AE-4A14-8FF5-5BF0387B4791}" presName="node" presStyleLbl="node1" presStyleIdx="1" presStyleCnt="3">
        <dgm:presLayoutVars>
          <dgm:bulletEnabled val="1"/>
        </dgm:presLayoutVars>
      </dgm:prSet>
      <dgm:spPr/>
    </dgm:pt>
    <dgm:pt modelId="{2F55374F-CC85-49AB-BD5A-F2D7C2A5D435}" type="pres">
      <dgm:prSet presAssocID="{4F01AB19-DA08-4783-B42D-AE9BD7D325A9}" presName="Name9" presStyleLbl="parChTrans1D2" presStyleIdx="2" presStyleCnt="3"/>
      <dgm:spPr/>
    </dgm:pt>
    <dgm:pt modelId="{AD8FB0BD-6E1C-46DF-9838-DEEB40527B9C}" type="pres">
      <dgm:prSet presAssocID="{4F01AB19-DA08-4783-B42D-AE9BD7D325A9}" presName="connTx" presStyleLbl="parChTrans1D2" presStyleIdx="2" presStyleCnt="3"/>
      <dgm:spPr/>
    </dgm:pt>
    <dgm:pt modelId="{4AE1C3A1-CA2D-4614-AA2C-5C177AF784D5}" type="pres">
      <dgm:prSet presAssocID="{84D626D5-B75A-4DEA-864E-F680920E787E}" presName="node" presStyleLbl="node1" presStyleIdx="2" presStyleCnt="3">
        <dgm:presLayoutVars>
          <dgm:bulletEnabled val="1"/>
        </dgm:presLayoutVars>
      </dgm:prSet>
      <dgm:spPr/>
    </dgm:pt>
  </dgm:ptLst>
  <dgm:cxnLst>
    <dgm:cxn modelId="{9368CD02-D7E2-4E81-AE2A-77D78AC66B68}" type="presOf" srcId="{8D80FA06-DF8E-45ED-9885-436DC80B7308}" destId="{7B5B9ED3-B208-4321-8409-308469ECB551}" srcOrd="0" destOrd="0" presId="urn:microsoft.com/office/officeart/2005/8/layout/radial1"/>
    <dgm:cxn modelId="{91B1AF04-7889-4209-8D7C-0D4B4BB7292E}" srcId="{5497CD74-A3F0-47AA-A6E4-B2D6810BB30D}" destId="{F8AEB411-98AE-4A14-8FF5-5BF0387B4791}" srcOrd="1" destOrd="0" parTransId="{FC8B2535-B7EF-4CF5-86FE-03BAF6D7A136}" sibTransId="{F0B903AE-637D-4F7F-BF39-D2CC1EF7C304}"/>
    <dgm:cxn modelId="{F3C89663-50A3-4EE8-98D7-56946FE8713B}" srcId="{8D80FA06-DF8E-45ED-9885-436DC80B7308}" destId="{5497CD74-A3F0-47AA-A6E4-B2D6810BB30D}" srcOrd="0" destOrd="0" parTransId="{610976A7-6455-48BE-991D-00050A7F7BB3}" sibTransId="{CD00ABB3-C71C-4EE6-BF8B-2A4306304530}"/>
    <dgm:cxn modelId="{88F9E343-AE34-46D6-A736-2B616AF0FFFD}" srcId="{5497CD74-A3F0-47AA-A6E4-B2D6810BB30D}" destId="{84D626D5-B75A-4DEA-864E-F680920E787E}" srcOrd="2" destOrd="0" parTransId="{4F01AB19-DA08-4783-B42D-AE9BD7D325A9}" sibTransId="{54C25E5E-3CD1-482A-B55D-5538C8B579F8}"/>
    <dgm:cxn modelId="{E153A64D-D87C-433B-960D-3957C5A6C39A}" type="presOf" srcId="{092A33F7-513A-42E7-97CF-0FED5097D16B}" destId="{C13EE80F-B19C-402F-BDBD-82D8CB3A2604}" srcOrd="0" destOrd="0" presId="urn:microsoft.com/office/officeart/2005/8/layout/radial1"/>
    <dgm:cxn modelId="{B9C9D658-8A26-4BAA-9E53-D77C97A8916C}" type="presOf" srcId="{4F01AB19-DA08-4783-B42D-AE9BD7D325A9}" destId="{AD8FB0BD-6E1C-46DF-9838-DEEB40527B9C}" srcOrd="1" destOrd="0" presId="urn:microsoft.com/office/officeart/2005/8/layout/radial1"/>
    <dgm:cxn modelId="{C39A3B79-1D54-4858-BEE5-627EFAC75991}" type="presOf" srcId="{FC8B2535-B7EF-4CF5-86FE-03BAF6D7A136}" destId="{7859C2FA-5CE5-4472-A1F8-5F5E60D887B6}" srcOrd="0" destOrd="0" presId="urn:microsoft.com/office/officeart/2005/8/layout/radial1"/>
    <dgm:cxn modelId="{DEDB6D5A-D605-469C-9B54-C3129F4A304F}" type="presOf" srcId="{FC8B2535-B7EF-4CF5-86FE-03BAF6D7A136}" destId="{52F396BF-33CD-4DB9-8C12-702B5A9E3E93}" srcOrd="1" destOrd="0" presId="urn:microsoft.com/office/officeart/2005/8/layout/radial1"/>
    <dgm:cxn modelId="{C927F87B-F391-410A-95B4-70300CEACA17}" type="presOf" srcId="{D7D7C533-1FB9-4012-890E-274E2DB307B6}" destId="{11B83997-BF5F-4025-8828-C1BA08802C41}" srcOrd="0" destOrd="0" presId="urn:microsoft.com/office/officeart/2005/8/layout/radial1"/>
    <dgm:cxn modelId="{81EED5AF-54C6-4546-ADC6-08AE8F6449EB}" srcId="{5497CD74-A3F0-47AA-A6E4-B2D6810BB30D}" destId="{D7D7C533-1FB9-4012-890E-274E2DB307B6}" srcOrd="0" destOrd="0" parTransId="{092A33F7-513A-42E7-97CF-0FED5097D16B}" sibTransId="{668AD45A-DE91-4D2B-B15A-FA542F7D64AE}"/>
    <dgm:cxn modelId="{D0C45FC9-95CD-436E-9707-9FBF14133BB8}" type="presOf" srcId="{4F01AB19-DA08-4783-B42D-AE9BD7D325A9}" destId="{2F55374F-CC85-49AB-BD5A-F2D7C2A5D435}" srcOrd="0" destOrd="0" presId="urn:microsoft.com/office/officeart/2005/8/layout/radial1"/>
    <dgm:cxn modelId="{351B44CE-DAB4-463D-9EBF-283F8D3FF0E5}" type="presOf" srcId="{5497CD74-A3F0-47AA-A6E4-B2D6810BB30D}" destId="{CFEE2C78-9C25-46DE-9A0C-D4C54E8237ED}" srcOrd="0" destOrd="0" presId="urn:microsoft.com/office/officeart/2005/8/layout/radial1"/>
    <dgm:cxn modelId="{B3F918D4-4630-4F7A-9733-597530257AB0}" type="presOf" srcId="{092A33F7-513A-42E7-97CF-0FED5097D16B}" destId="{EFB35E21-75EB-4E55-AA44-C8A5E0DEDD02}" srcOrd="1" destOrd="0" presId="urn:microsoft.com/office/officeart/2005/8/layout/radial1"/>
    <dgm:cxn modelId="{CE72D0EC-587C-4FE8-9889-DD31BE9D78AF}" type="presOf" srcId="{84D626D5-B75A-4DEA-864E-F680920E787E}" destId="{4AE1C3A1-CA2D-4614-AA2C-5C177AF784D5}" srcOrd="0" destOrd="0" presId="urn:microsoft.com/office/officeart/2005/8/layout/radial1"/>
    <dgm:cxn modelId="{ABF427F8-32C4-4483-8B7B-C370EB1ACFF1}" type="presOf" srcId="{F8AEB411-98AE-4A14-8FF5-5BF0387B4791}" destId="{23BBCD44-ED91-4EE6-8EEF-74989E89BD2D}" srcOrd="0" destOrd="0" presId="urn:microsoft.com/office/officeart/2005/8/layout/radial1"/>
    <dgm:cxn modelId="{B075BB65-CD38-4A19-8949-B60894D22A3C}" type="presParOf" srcId="{7B5B9ED3-B208-4321-8409-308469ECB551}" destId="{CFEE2C78-9C25-46DE-9A0C-D4C54E8237ED}" srcOrd="0" destOrd="0" presId="urn:microsoft.com/office/officeart/2005/8/layout/radial1"/>
    <dgm:cxn modelId="{ED1B66DB-1EAE-442B-81A2-E7917BAE2466}" type="presParOf" srcId="{7B5B9ED3-B208-4321-8409-308469ECB551}" destId="{C13EE80F-B19C-402F-BDBD-82D8CB3A2604}" srcOrd="1" destOrd="0" presId="urn:microsoft.com/office/officeart/2005/8/layout/radial1"/>
    <dgm:cxn modelId="{E1A55D70-E5AB-4ABE-A8B3-C962013ABB16}" type="presParOf" srcId="{C13EE80F-B19C-402F-BDBD-82D8CB3A2604}" destId="{EFB35E21-75EB-4E55-AA44-C8A5E0DEDD02}" srcOrd="0" destOrd="0" presId="urn:microsoft.com/office/officeart/2005/8/layout/radial1"/>
    <dgm:cxn modelId="{AED1640F-C2EB-47C5-A762-C28487F1E563}" type="presParOf" srcId="{7B5B9ED3-B208-4321-8409-308469ECB551}" destId="{11B83997-BF5F-4025-8828-C1BA08802C41}" srcOrd="2" destOrd="0" presId="urn:microsoft.com/office/officeart/2005/8/layout/radial1"/>
    <dgm:cxn modelId="{3996B9EC-CD3E-4E06-B6B4-CF2EA157B791}" type="presParOf" srcId="{7B5B9ED3-B208-4321-8409-308469ECB551}" destId="{7859C2FA-5CE5-4472-A1F8-5F5E60D887B6}" srcOrd="3" destOrd="0" presId="urn:microsoft.com/office/officeart/2005/8/layout/radial1"/>
    <dgm:cxn modelId="{A3FD436F-5B7F-4C02-8925-6FE866738D38}" type="presParOf" srcId="{7859C2FA-5CE5-4472-A1F8-5F5E60D887B6}" destId="{52F396BF-33CD-4DB9-8C12-702B5A9E3E93}" srcOrd="0" destOrd="0" presId="urn:microsoft.com/office/officeart/2005/8/layout/radial1"/>
    <dgm:cxn modelId="{CBBEA062-95BA-4580-83DF-00079459FCDA}" type="presParOf" srcId="{7B5B9ED3-B208-4321-8409-308469ECB551}" destId="{23BBCD44-ED91-4EE6-8EEF-74989E89BD2D}" srcOrd="4" destOrd="0" presId="urn:microsoft.com/office/officeart/2005/8/layout/radial1"/>
    <dgm:cxn modelId="{DC436432-8FD4-4344-8380-165B700F6923}" type="presParOf" srcId="{7B5B9ED3-B208-4321-8409-308469ECB551}" destId="{2F55374F-CC85-49AB-BD5A-F2D7C2A5D435}" srcOrd="5" destOrd="0" presId="urn:microsoft.com/office/officeart/2005/8/layout/radial1"/>
    <dgm:cxn modelId="{32AA6EC1-EBAB-49F2-81A0-7C17277C7658}" type="presParOf" srcId="{2F55374F-CC85-49AB-BD5A-F2D7C2A5D435}" destId="{AD8FB0BD-6E1C-46DF-9838-DEEB40527B9C}" srcOrd="0" destOrd="0" presId="urn:microsoft.com/office/officeart/2005/8/layout/radial1"/>
    <dgm:cxn modelId="{9D52F38A-60C5-482E-ADCD-494AEF48EACE}" type="presParOf" srcId="{7B5B9ED3-B208-4321-8409-308469ECB551}" destId="{4AE1C3A1-CA2D-4614-AA2C-5C177AF784D5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239760-D558-443E-A365-5D52A3EFE3A4}" type="doc">
      <dgm:prSet loTypeId="urn:microsoft.com/office/officeart/2005/8/layout/target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5AA2FFD1-6304-4FD9-BE3D-F05CD3B42A49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b="1" dirty="0"/>
            <a:t>存储器</a:t>
          </a:r>
        </a:p>
      </dgm:t>
    </dgm:pt>
    <dgm:pt modelId="{0E506827-01CC-42D1-B1FB-32474F3E364A}" type="parTrans" cxnId="{48C28D51-B455-42FA-B0FB-5CA06EAA17D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B724BC72-22D6-4047-9745-CA89EEFE11DE}" type="sibTrans" cxnId="{48C28D51-B455-42FA-B0FB-5CA06EAA17D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898EA948-3565-49E9-8717-B6BF576A541E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b="1"/>
            <a:t>I/O</a:t>
          </a:r>
          <a:endParaRPr lang="zh-CN" altLang="en-US" b="1"/>
        </a:p>
      </dgm:t>
    </dgm:pt>
    <dgm:pt modelId="{6D77EBC8-42A1-4BCB-88BC-2316E00399C7}" type="parTrans" cxnId="{E50E1663-C4BD-4E14-8443-7F14BC30F5C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4AA1FC47-C94E-4705-8F0B-B6EFDDF756DA}" type="sibTrans" cxnId="{E50E1663-C4BD-4E14-8443-7F14BC30F5C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71725DD2-7F07-4949-B482-9FED7C23C68B}">
      <dgm:prSet phldrT="[文本]"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b="1"/>
            <a:t>CPU</a:t>
          </a:r>
          <a:endParaRPr lang="zh-CN" altLang="en-US" b="1"/>
        </a:p>
      </dgm:t>
    </dgm:pt>
    <dgm:pt modelId="{CF991650-E51D-4406-80AF-2CDF0E91D7B8}" type="parTrans" cxnId="{35375F1A-D6D1-410C-A38E-5784866D23F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A707A1AE-BFDE-4F25-886D-D3B46710515A}" type="sibTrans" cxnId="{35375F1A-D6D1-410C-A38E-5784866D23F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7983F828-0951-46D6-91D8-EC9923B38FFA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b="1"/>
            <a:t>运算器</a:t>
          </a:r>
        </a:p>
      </dgm:t>
    </dgm:pt>
    <dgm:pt modelId="{21F303D4-A76D-4207-BDD8-7246AAFA4339}" type="parTrans" cxnId="{7772D875-1A01-44BE-B812-D1A5B5F932E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FD0E7A29-E181-4F21-8665-8B292B00F4EF}" type="sibTrans" cxnId="{7772D875-1A01-44BE-B812-D1A5B5F932E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7B373888-8683-46B6-8125-A9BB48DEB17F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b="1"/>
            <a:t>寄存器</a:t>
          </a:r>
        </a:p>
      </dgm:t>
    </dgm:pt>
    <dgm:pt modelId="{D55154B7-211C-4B9B-A5D1-C0303F484D5F}" type="parTrans" cxnId="{FC3B15E6-E782-4D69-A4A9-69BF7EAACC24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692BF40C-E451-46EF-81C3-2A84132EC2DF}" type="sibTrans" cxnId="{FC3B15E6-E782-4D69-A4A9-69BF7EAACC24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6D2D9982-63DD-491E-B00A-DB62EAF52D8B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b="1"/>
            <a:t>控制器</a:t>
          </a:r>
        </a:p>
      </dgm:t>
    </dgm:pt>
    <dgm:pt modelId="{26F9C631-BAC7-4060-BCF9-95F7D6A9A502}" type="parTrans" cxnId="{68D70D53-9B52-41E2-8678-0D2BE806C62F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6F2491DF-D53E-4B62-A4F2-C31CDE26E2EC}" type="sibTrans" cxnId="{68D70D53-9B52-41E2-8678-0D2BE806C62F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2AC0A919-21CC-4FD9-9126-FFAFDC79461E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b="1"/>
            <a:t>定时序列</a:t>
          </a:r>
        </a:p>
      </dgm:t>
    </dgm:pt>
    <dgm:pt modelId="{84BD968D-1CD2-40AC-9822-FD123580B738}" type="parTrans" cxnId="{4F0919DC-FFCC-4926-92C2-7C522E024A1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D60DAB6A-26EC-463E-AF4C-79A2702B9F30}" type="sibTrans" cxnId="{4F0919DC-FFCC-4926-92C2-7C522E024A1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73D1D486-D83E-4258-AEF1-53B2EE84BF03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b="1"/>
            <a:t>译码器</a:t>
          </a:r>
        </a:p>
      </dgm:t>
    </dgm:pt>
    <dgm:pt modelId="{973F68F5-9AF1-407A-B243-FFEFDB30CA60}" type="parTrans" cxnId="{2C06F804-636C-4600-96B2-B08C53B52D9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6505D52B-6BA0-4858-871D-5C1281CFF114}" type="sibTrans" cxnId="{2C06F804-636C-4600-96B2-B08C53B52D9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2F5D41A7-9353-42AA-B782-73812C2D13F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b="1"/>
            <a:t>控制逻辑</a:t>
          </a:r>
        </a:p>
      </dgm:t>
    </dgm:pt>
    <dgm:pt modelId="{4A93747B-1BCC-47C2-8E4E-6E5C13A0754E}" type="parTrans" cxnId="{3095D658-8AA5-4F6D-93A4-BD3BC44F632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AC80AB28-5961-48DF-BAF3-676620937A1C}" type="sibTrans" cxnId="{3095D658-8AA5-4F6D-93A4-BD3BC44F632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312D47A1-3728-4704-A6F1-5CF16C279712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CN" altLang="en-US" b="1"/>
            <a:t>计算机</a:t>
          </a:r>
        </a:p>
      </dgm:t>
    </dgm:pt>
    <dgm:pt modelId="{E86EEA40-9315-4C69-9FD4-881AA025866B}" type="sibTrans" cxnId="{0EF97094-0DE8-490B-B713-6DF6B62694A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DB67BAD2-F06F-4D0E-A95B-9B8D108B9993}" type="parTrans" cxnId="{0EF97094-0DE8-490B-B713-6DF6B62694A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zh-CN" altLang="en-US" b="1"/>
        </a:p>
      </dgm:t>
    </dgm:pt>
    <dgm:pt modelId="{43F539D9-268B-4874-8510-35211E848A62}" type="pres">
      <dgm:prSet presAssocID="{5A239760-D558-443E-A365-5D52A3EFE3A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FC853ADD-4E3C-45D6-B866-D382A0A79262}" type="pres">
      <dgm:prSet presAssocID="{5A239760-D558-443E-A365-5D52A3EFE3A4}" presName="outerBox" presStyleCnt="0"/>
      <dgm:spPr/>
    </dgm:pt>
    <dgm:pt modelId="{6E45B992-E43B-4649-B242-D5A627B1837A}" type="pres">
      <dgm:prSet presAssocID="{5A239760-D558-443E-A365-5D52A3EFE3A4}" presName="outerBoxParent" presStyleLbl="node1" presStyleIdx="0" presStyleCnt="3" custLinFactNeighborX="-730" custLinFactNeighborY="-14093"/>
      <dgm:spPr/>
    </dgm:pt>
    <dgm:pt modelId="{0AF2ADF7-A7AB-4F73-8F32-C6A03FB0ABF3}" type="pres">
      <dgm:prSet presAssocID="{5A239760-D558-443E-A365-5D52A3EFE3A4}" presName="outerBoxChildren" presStyleCnt="0"/>
      <dgm:spPr/>
    </dgm:pt>
    <dgm:pt modelId="{BFAF4C8D-415B-4298-B84A-2B6E5F8D9B88}" type="pres">
      <dgm:prSet presAssocID="{5AA2FFD1-6304-4FD9-BE3D-F05CD3B42A49}" presName="oChild" presStyleLbl="fgAcc1" presStyleIdx="0" presStyleCnt="7" custLinFactY="-3043" custLinFactNeighborX="-1824" custLinFactNeighborY="-100000">
        <dgm:presLayoutVars>
          <dgm:bulletEnabled val="1"/>
        </dgm:presLayoutVars>
      </dgm:prSet>
      <dgm:spPr/>
    </dgm:pt>
    <dgm:pt modelId="{88492E25-2C63-4444-949D-A98C4E5A936E}" type="pres">
      <dgm:prSet presAssocID="{B724BC72-22D6-4047-9745-CA89EEFE11DE}" presName="outerSibTrans" presStyleCnt="0"/>
      <dgm:spPr/>
    </dgm:pt>
    <dgm:pt modelId="{894DFFE5-7952-4566-A0FE-D5E481CF53E2}" type="pres">
      <dgm:prSet presAssocID="{898EA948-3565-49E9-8717-B6BF576A541E}" presName="oChild" presStyleLbl="fgAcc1" presStyleIdx="1" presStyleCnt="7">
        <dgm:presLayoutVars>
          <dgm:bulletEnabled val="1"/>
        </dgm:presLayoutVars>
      </dgm:prSet>
      <dgm:spPr/>
    </dgm:pt>
    <dgm:pt modelId="{922FB284-59F2-4297-A2A7-19E7A5E1FAEF}" type="pres">
      <dgm:prSet presAssocID="{5A239760-D558-443E-A365-5D52A3EFE3A4}" presName="middleBox" presStyleCnt="0"/>
      <dgm:spPr/>
    </dgm:pt>
    <dgm:pt modelId="{8157EB92-1B0B-4991-9082-705A960DB47C}" type="pres">
      <dgm:prSet presAssocID="{5A239760-D558-443E-A365-5D52A3EFE3A4}" presName="middleBoxParent" presStyleLbl="node1" presStyleIdx="1" presStyleCnt="3" custLinFactNeighborX="-1134"/>
      <dgm:spPr/>
    </dgm:pt>
    <dgm:pt modelId="{78CB3019-028B-42F6-B8D0-C9298E0EFB7B}" type="pres">
      <dgm:prSet presAssocID="{5A239760-D558-443E-A365-5D52A3EFE3A4}" presName="middleBoxChildren" presStyleCnt="0"/>
      <dgm:spPr/>
    </dgm:pt>
    <dgm:pt modelId="{8631F67D-AA70-498B-85A9-67C163473E8A}" type="pres">
      <dgm:prSet presAssocID="{7983F828-0951-46D6-91D8-EC9923B38FFA}" presName="mChild" presStyleLbl="fgAcc1" presStyleIdx="2" presStyleCnt="7" custLinFactNeighborX="0" custLinFactNeighborY="-37625">
        <dgm:presLayoutVars>
          <dgm:bulletEnabled val="1"/>
        </dgm:presLayoutVars>
      </dgm:prSet>
      <dgm:spPr/>
    </dgm:pt>
    <dgm:pt modelId="{440AF76C-5AEB-454B-8966-2FA46E79C208}" type="pres">
      <dgm:prSet presAssocID="{FD0E7A29-E181-4F21-8665-8B292B00F4EF}" presName="middleSibTrans" presStyleCnt="0"/>
      <dgm:spPr/>
    </dgm:pt>
    <dgm:pt modelId="{D0E61CE8-D3BC-4266-8F42-9CB449BAF66A}" type="pres">
      <dgm:prSet presAssocID="{7B373888-8683-46B6-8125-A9BB48DEB17F}" presName="mChild" presStyleLbl="fgAcc1" presStyleIdx="3" presStyleCnt="7">
        <dgm:presLayoutVars>
          <dgm:bulletEnabled val="1"/>
        </dgm:presLayoutVars>
      </dgm:prSet>
      <dgm:spPr/>
    </dgm:pt>
    <dgm:pt modelId="{33D6E2FC-606D-408B-92C1-859E825B3CB0}" type="pres">
      <dgm:prSet presAssocID="{5A239760-D558-443E-A365-5D52A3EFE3A4}" presName="centerBox" presStyleCnt="0"/>
      <dgm:spPr/>
    </dgm:pt>
    <dgm:pt modelId="{ABB89D56-710B-476C-9F93-F278E6965861}" type="pres">
      <dgm:prSet presAssocID="{5A239760-D558-443E-A365-5D52A3EFE3A4}" presName="centerBoxParent" presStyleLbl="node1" presStyleIdx="2" presStyleCnt="3"/>
      <dgm:spPr/>
    </dgm:pt>
    <dgm:pt modelId="{457F88E4-F18E-40C3-9B1A-A5F6FD77FB76}" type="pres">
      <dgm:prSet presAssocID="{5A239760-D558-443E-A365-5D52A3EFE3A4}" presName="centerBoxChildren" presStyleCnt="0"/>
      <dgm:spPr/>
    </dgm:pt>
    <dgm:pt modelId="{5AC8FB37-C230-4A6C-8EE5-BD4B2D277210}" type="pres">
      <dgm:prSet presAssocID="{2AC0A919-21CC-4FD9-9126-FFAFDC79461E}" presName="cChild" presStyleLbl="fgAcc1" presStyleIdx="4" presStyleCnt="7">
        <dgm:presLayoutVars>
          <dgm:bulletEnabled val="1"/>
        </dgm:presLayoutVars>
      </dgm:prSet>
      <dgm:spPr/>
    </dgm:pt>
    <dgm:pt modelId="{CB058B30-E90C-4F9F-BF30-D49ECD8386FC}" type="pres">
      <dgm:prSet presAssocID="{D60DAB6A-26EC-463E-AF4C-79A2702B9F30}" presName="centerSibTrans" presStyleCnt="0"/>
      <dgm:spPr/>
    </dgm:pt>
    <dgm:pt modelId="{E33395D3-2BEE-49B6-AC1B-415FB5B506F7}" type="pres">
      <dgm:prSet presAssocID="{73D1D486-D83E-4258-AEF1-53B2EE84BF03}" presName="cChild" presStyleLbl="fgAcc1" presStyleIdx="5" presStyleCnt="7">
        <dgm:presLayoutVars>
          <dgm:bulletEnabled val="1"/>
        </dgm:presLayoutVars>
      </dgm:prSet>
      <dgm:spPr/>
    </dgm:pt>
    <dgm:pt modelId="{8BD5F5A6-3D1A-4EB4-BE15-4496779D1BBA}" type="pres">
      <dgm:prSet presAssocID="{6505D52B-6BA0-4858-871D-5C1281CFF114}" presName="centerSibTrans" presStyleCnt="0"/>
      <dgm:spPr/>
    </dgm:pt>
    <dgm:pt modelId="{C4529238-C6DB-4C36-A534-30E16868F570}" type="pres">
      <dgm:prSet presAssocID="{2F5D41A7-9353-42AA-B782-73812C2D13F6}" presName="cChild" presStyleLbl="fgAcc1" presStyleIdx="6" presStyleCnt="7">
        <dgm:presLayoutVars>
          <dgm:bulletEnabled val="1"/>
        </dgm:presLayoutVars>
      </dgm:prSet>
      <dgm:spPr/>
    </dgm:pt>
  </dgm:ptLst>
  <dgm:cxnLst>
    <dgm:cxn modelId="{2C06F804-636C-4600-96B2-B08C53B52D92}" srcId="{6D2D9982-63DD-491E-B00A-DB62EAF52D8B}" destId="{73D1D486-D83E-4258-AEF1-53B2EE84BF03}" srcOrd="1" destOrd="0" parTransId="{973F68F5-9AF1-407A-B243-FFEFDB30CA60}" sibTransId="{6505D52B-6BA0-4858-871D-5C1281CFF114}"/>
    <dgm:cxn modelId="{FE2B7D09-0530-49EE-A112-5F3F4BD07BA1}" type="presOf" srcId="{898EA948-3565-49E9-8717-B6BF576A541E}" destId="{894DFFE5-7952-4566-A0FE-D5E481CF53E2}" srcOrd="0" destOrd="0" presId="urn:microsoft.com/office/officeart/2005/8/layout/target2"/>
    <dgm:cxn modelId="{6CB6D30D-ED7B-4D85-AF7E-EDEB8DA0E30C}" type="presOf" srcId="{7B373888-8683-46B6-8125-A9BB48DEB17F}" destId="{D0E61CE8-D3BC-4266-8F42-9CB449BAF66A}" srcOrd="0" destOrd="0" presId="urn:microsoft.com/office/officeart/2005/8/layout/target2"/>
    <dgm:cxn modelId="{3412041A-7941-4C21-B044-8962470D40D5}" type="presOf" srcId="{5A239760-D558-443E-A365-5D52A3EFE3A4}" destId="{43F539D9-268B-4874-8510-35211E848A62}" srcOrd="0" destOrd="0" presId="urn:microsoft.com/office/officeart/2005/8/layout/target2"/>
    <dgm:cxn modelId="{35375F1A-D6D1-410C-A38E-5784866D23FA}" srcId="{5A239760-D558-443E-A365-5D52A3EFE3A4}" destId="{71725DD2-7F07-4949-B482-9FED7C23C68B}" srcOrd="1" destOrd="0" parTransId="{CF991650-E51D-4406-80AF-2CDF0E91D7B8}" sibTransId="{A707A1AE-BFDE-4F25-886D-D3B46710515A}"/>
    <dgm:cxn modelId="{E50E1663-C4BD-4E14-8443-7F14BC30F5C8}" srcId="{312D47A1-3728-4704-A6F1-5CF16C279712}" destId="{898EA948-3565-49E9-8717-B6BF576A541E}" srcOrd="1" destOrd="0" parTransId="{6D77EBC8-42A1-4BCB-88BC-2316E00399C7}" sibTransId="{4AA1FC47-C94E-4705-8F0B-B6EFDDF756DA}"/>
    <dgm:cxn modelId="{42CB2566-044A-43FF-B809-63EF13AFF31B}" type="presOf" srcId="{5AA2FFD1-6304-4FD9-BE3D-F05CD3B42A49}" destId="{BFAF4C8D-415B-4298-B84A-2B6E5F8D9B88}" srcOrd="0" destOrd="0" presId="urn:microsoft.com/office/officeart/2005/8/layout/target2"/>
    <dgm:cxn modelId="{FC29A26B-1B00-4BE4-9CE6-E55383376CFA}" type="presOf" srcId="{7983F828-0951-46D6-91D8-EC9923B38FFA}" destId="{8631F67D-AA70-498B-85A9-67C163473E8A}" srcOrd="0" destOrd="0" presId="urn:microsoft.com/office/officeart/2005/8/layout/target2"/>
    <dgm:cxn modelId="{9CE7936F-A7AC-4913-AE9A-D2055C41720A}" type="presOf" srcId="{2AC0A919-21CC-4FD9-9126-FFAFDC79461E}" destId="{5AC8FB37-C230-4A6C-8EE5-BD4B2D277210}" srcOrd="0" destOrd="0" presId="urn:microsoft.com/office/officeart/2005/8/layout/target2"/>
    <dgm:cxn modelId="{48C28D51-B455-42FA-B0FB-5CA06EAA17DC}" srcId="{312D47A1-3728-4704-A6F1-5CF16C279712}" destId="{5AA2FFD1-6304-4FD9-BE3D-F05CD3B42A49}" srcOrd="0" destOrd="0" parTransId="{0E506827-01CC-42D1-B1FB-32474F3E364A}" sibTransId="{B724BC72-22D6-4047-9745-CA89EEFE11DE}"/>
    <dgm:cxn modelId="{68D70D53-9B52-41E2-8678-0D2BE806C62F}" srcId="{5A239760-D558-443E-A365-5D52A3EFE3A4}" destId="{6D2D9982-63DD-491E-B00A-DB62EAF52D8B}" srcOrd="2" destOrd="0" parTransId="{26F9C631-BAC7-4060-BCF9-95F7D6A9A502}" sibTransId="{6F2491DF-D53E-4B62-A4F2-C31CDE26E2EC}"/>
    <dgm:cxn modelId="{7772D875-1A01-44BE-B812-D1A5B5F932E7}" srcId="{71725DD2-7F07-4949-B482-9FED7C23C68B}" destId="{7983F828-0951-46D6-91D8-EC9923B38FFA}" srcOrd="0" destOrd="0" parTransId="{21F303D4-A76D-4207-BDD8-7246AAFA4339}" sibTransId="{FD0E7A29-E181-4F21-8665-8B292B00F4EF}"/>
    <dgm:cxn modelId="{3095D658-8AA5-4F6D-93A4-BD3BC44F632E}" srcId="{6D2D9982-63DD-491E-B00A-DB62EAF52D8B}" destId="{2F5D41A7-9353-42AA-B782-73812C2D13F6}" srcOrd="2" destOrd="0" parTransId="{4A93747B-1BCC-47C2-8E4E-6E5C13A0754E}" sibTransId="{AC80AB28-5961-48DF-BAF3-676620937A1C}"/>
    <dgm:cxn modelId="{E93E2B59-7EB9-4C04-A88A-4C1BA56EC462}" type="presOf" srcId="{71725DD2-7F07-4949-B482-9FED7C23C68B}" destId="{8157EB92-1B0B-4991-9082-705A960DB47C}" srcOrd="0" destOrd="0" presId="urn:microsoft.com/office/officeart/2005/8/layout/target2"/>
    <dgm:cxn modelId="{0EF97094-0DE8-490B-B713-6DF6B62694A2}" srcId="{5A239760-D558-443E-A365-5D52A3EFE3A4}" destId="{312D47A1-3728-4704-A6F1-5CF16C279712}" srcOrd="0" destOrd="0" parTransId="{DB67BAD2-F06F-4D0E-A95B-9B8D108B9993}" sibTransId="{E86EEA40-9315-4C69-9FD4-881AA025866B}"/>
    <dgm:cxn modelId="{8C059A97-D7DC-4539-B4FF-3893AC4D7745}" type="presOf" srcId="{6D2D9982-63DD-491E-B00A-DB62EAF52D8B}" destId="{ABB89D56-710B-476C-9F93-F278E6965861}" srcOrd="0" destOrd="0" presId="urn:microsoft.com/office/officeart/2005/8/layout/target2"/>
    <dgm:cxn modelId="{241F129D-51C6-490C-868B-18502FFC1B31}" type="presOf" srcId="{312D47A1-3728-4704-A6F1-5CF16C279712}" destId="{6E45B992-E43B-4649-B242-D5A627B1837A}" srcOrd="0" destOrd="0" presId="urn:microsoft.com/office/officeart/2005/8/layout/target2"/>
    <dgm:cxn modelId="{8CC0B9A6-FB72-453A-B352-82D13DC23526}" type="presOf" srcId="{2F5D41A7-9353-42AA-B782-73812C2D13F6}" destId="{C4529238-C6DB-4C36-A534-30E16868F570}" srcOrd="0" destOrd="0" presId="urn:microsoft.com/office/officeart/2005/8/layout/target2"/>
    <dgm:cxn modelId="{19F0F5B4-11C2-4EE9-9F1C-ED2DD843A0AE}" type="presOf" srcId="{73D1D486-D83E-4258-AEF1-53B2EE84BF03}" destId="{E33395D3-2BEE-49B6-AC1B-415FB5B506F7}" srcOrd="0" destOrd="0" presId="urn:microsoft.com/office/officeart/2005/8/layout/target2"/>
    <dgm:cxn modelId="{4F0919DC-FFCC-4926-92C2-7C522E024A16}" srcId="{6D2D9982-63DD-491E-B00A-DB62EAF52D8B}" destId="{2AC0A919-21CC-4FD9-9126-FFAFDC79461E}" srcOrd="0" destOrd="0" parTransId="{84BD968D-1CD2-40AC-9822-FD123580B738}" sibTransId="{D60DAB6A-26EC-463E-AF4C-79A2702B9F30}"/>
    <dgm:cxn modelId="{FC3B15E6-E782-4D69-A4A9-69BF7EAACC24}" srcId="{71725DD2-7F07-4949-B482-9FED7C23C68B}" destId="{7B373888-8683-46B6-8125-A9BB48DEB17F}" srcOrd="1" destOrd="0" parTransId="{D55154B7-211C-4B9B-A5D1-C0303F484D5F}" sibTransId="{692BF40C-E451-46EF-81C3-2A84132EC2DF}"/>
    <dgm:cxn modelId="{D1699728-F909-49D2-9C5B-8E7D7BAF6E9D}" type="presParOf" srcId="{43F539D9-268B-4874-8510-35211E848A62}" destId="{FC853ADD-4E3C-45D6-B866-D382A0A79262}" srcOrd="0" destOrd="0" presId="urn:microsoft.com/office/officeart/2005/8/layout/target2"/>
    <dgm:cxn modelId="{4DC7055A-6506-45F2-B571-99E252B3C1B0}" type="presParOf" srcId="{FC853ADD-4E3C-45D6-B866-D382A0A79262}" destId="{6E45B992-E43B-4649-B242-D5A627B1837A}" srcOrd="0" destOrd="0" presId="urn:microsoft.com/office/officeart/2005/8/layout/target2"/>
    <dgm:cxn modelId="{33802F7D-EEA5-44C6-99DE-37793D7F62A0}" type="presParOf" srcId="{FC853ADD-4E3C-45D6-B866-D382A0A79262}" destId="{0AF2ADF7-A7AB-4F73-8F32-C6A03FB0ABF3}" srcOrd="1" destOrd="0" presId="urn:microsoft.com/office/officeart/2005/8/layout/target2"/>
    <dgm:cxn modelId="{724FDC69-BE2E-47EE-9D2F-A7B36EBFFD2C}" type="presParOf" srcId="{0AF2ADF7-A7AB-4F73-8F32-C6A03FB0ABF3}" destId="{BFAF4C8D-415B-4298-B84A-2B6E5F8D9B88}" srcOrd="0" destOrd="0" presId="urn:microsoft.com/office/officeart/2005/8/layout/target2"/>
    <dgm:cxn modelId="{E1282A7D-DAA2-4C72-9137-1B0BE28C1E11}" type="presParOf" srcId="{0AF2ADF7-A7AB-4F73-8F32-C6A03FB0ABF3}" destId="{88492E25-2C63-4444-949D-A98C4E5A936E}" srcOrd="1" destOrd="0" presId="urn:microsoft.com/office/officeart/2005/8/layout/target2"/>
    <dgm:cxn modelId="{138E5486-ACB2-4D88-B8F5-89DA6808D8D3}" type="presParOf" srcId="{0AF2ADF7-A7AB-4F73-8F32-C6A03FB0ABF3}" destId="{894DFFE5-7952-4566-A0FE-D5E481CF53E2}" srcOrd="2" destOrd="0" presId="urn:microsoft.com/office/officeart/2005/8/layout/target2"/>
    <dgm:cxn modelId="{9722624B-A944-4730-9C6C-6E4B3861D583}" type="presParOf" srcId="{43F539D9-268B-4874-8510-35211E848A62}" destId="{922FB284-59F2-4297-A2A7-19E7A5E1FAEF}" srcOrd="1" destOrd="0" presId="urn:microsoft.com/office/officeart/2005/8/layout/target2"/>
    <dgm:cxn modelId="{7B4F19B2-F67B-44A8-931A-C69A9F53F620}" type="presParOf" srcId="{922FB284-59F2-4297-A2A7-19E7A5E1FAEF}" destId="{8157EB92-1B0B-4991-9082-705A960DB47C}" srcOrd="0" destOrd="0" presId="urn:microsoft.com/office/officeart/2005/8/layout/target2"/>
    <dgm:cxn modelId="{2BD8CF28-FC54-49B1-8162-2411056B9AB7}" type="presParOf" srcId="{922FB284-59F2-4297-A2A7-19E7A5E1FAEF}" destId="{78CB3019-028B-42F6-B8D0-C9298E0EFB7B}" srcOrd="1" destOrd="0" presId="urn:microsoft.com/office/officeart/2005/8/layout/target2"/>
    <dgm:cxn modelId="{61C228AA-5B8C-4200-96C1-9C49457769E0}" type="presParOf" srcId="{78CB3019-028B-42F6-B8D0-C9298E0EFB7B}" destId="{8631F67D-AA70-498B-85A9-67C163473E8A}" srcOrd="0" destOrd="0" presId="urn:microsoft.com/office/officeart/2005/8/layout/target2"/>
    <dgm:cxn modelId="{D586747F-CE47-481E-953B-A439A5B44693}" type="presParOf" srcId="{78CB3019-028B-42F6-B8D0-C9298E0EFB7B}" destId="{440AF76C-5AEB-454B-8966-2FA46E79C208}" srcOrd="1" destOrd="0" presId="urn:microsoft.com/office/officeart/2005/8/layout/target2"/>
    <dgm:cxn modelId="{0D1FE598-DC36-4686-9E66-CFF265DE3D22}" type="presParOf" srcId="{78CB3019-028B-42F6-B8D0-C9298E0EFB7B}" destId="{D0E61CE8-D3BC-4266-8F42-9CB449BAF66A}" srcOrd="2" destOrd="0" presId="urn:microsoft.com/office/officeart/2005/8/layout/target2"/>
    <dgm:cxn modelId="{DE450227-CFBE-4937-8977-52B86F4B2BE3}" type="presParOf" srcId="{43F539D9-268B-4874-8510-35211E848A62}" destId="{33D6E2FC-606D-408B-92C1-859E825B3CB0}" srcOrd="2" destOrd="0" presId="urn:microsoft.com/office/officeart/2005/8/layout/target2"/>
    <dgm:cxn modelId="{979C1438-EC68-4500-B90E-B37F70FEB308}" type="presParOf" srcId="{33D6E2FC-606D-408B-92C1-859E825B3CB0}" destId="{ABB89D56-710B-476C-9F93-F278E6965861}" srcOrd="0" destOrd="0" presId="urn:microsoft.com/office/officeart/2005/8/layout/target2"/>
    <dgm:cxn modelId="{826E8738-654F-4C5E-B0F5-9366EAB71D02}" type="presParOf" srcId="{33D6E2FC-606D-408B-92C1-859E825B3CB0}" destId="{457F88E4-F18E-40C3-9B1A-A5F6FD77FB76}" srcOrd="1" destOrd="0" presId="urn:microsoft.com/office/officeart/2005/8/layout/target2"/>
    <dgm:cxn modelId="{DB12A910-8118-4F2A-8CBA-B7BBA9CF6A8F}" type="presParOf" srcId="{457F88E4-F18E-40C3-9B1A-A5F6FD77FB76}" destId="{5AC8FB37-C230-4A6C-8EE5-BD4B2D277210}" srcOrd="0" destOrd="0" presId="urn:microsoft.com/office/officeart/2005/8/layout/target2"/>
    <dgm:cxn modelId="{68E829E6-DBE0-401A-9E25-C02790C0A536}" type="presParOf" srcId="{457F88E4-F18E-40C3-9B1A-A5F6FD77FB76}" destId="{CB058B30-E90C-4F9F-BF30-D49ECD8386FC}" srcOrd="1" destOrd="0" presId="urn:microsoft.com/office/officeart/2005/8/layout/target2"/>
    <dgm:cxn modelId="{95306401-7B6E-4160-9A89-4C3D062ECC13}" type="presParOf" srcId="{457F88E4-F18E-40C3-9B1A-A5F6FD77FB76}" destId="{E33395D3-2BEE-49B6-AC1B-415FB5B506F7}" srcOrd="2" destOrd="0" presId="urn:microsoft.com/office/officeart/2005/8/layout/target2"/>
    <dgm:cxn modelId="{E458B0B2-503D-407E-83FB-A531BC381462}" type="presParOf" srcId="{457F88E4-F18E-40C3-9B1A-A5F6FD77FB76}" destId="{8BD5F5A6-3D1A-4EB4-BE15-4496779D1BBA}" srcOrd="3" destOrd="0" presId="urn:microsoft.com/office/officeart/2005/8/layout/target2"/>
    <dgm:cxn modelId="{747DE0DC-FF5D-4588-84B2-FE7632013937}" type="presParOf" srcId="{457F88E4-F18E-40C3-9B1A-A5F6FD77FB76}" destId="{C4529238-C6DB-4C36-A534-30E16868F570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E2C78-9C25-46DE-9A0C-D4C54E8237ED}">
      <dsp:nvSpPr>
        <dsp:cNvPr id="0" name=""/>
        <dsp:cNvSpPr/>
      </dsp:nvSpPr>
      <dsp:spPr>
        <a:xfrm>
          <a:off x="1050606" y="1000498"/>
          <a:ext cx="761366" cy="7613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控制</a:t>
          </a:r>
        </a:p>
      </dsp:txBody>
      <dsp:txXfrm>
        <a:off x="1162105" y="1111997"/>
        <a:ext cx="538368" cy="538368"/>
      </dsp:txXfrm>
    </dsp:sp>
    <dsp:sp modelId="{C13EE80F-B19C-402F-BDBD-82D8CB3A2604}">
      <dsp:nvSpPr>
        <dsp:cNvPr id="0" name=""/>
        <dsp:cNvSpPr/>
      </dsp:nvSpPr>
      <dsp:spPr>
        <a:xfrm rot="16200000">
          <a:off x="1316135" y="861406"/>
          <a:ext cx="230309" cy="47874"/>
        </a:xfrm>
        <a:custGeom>
          <a:avLst/>
          <a:gdLst/>
          <a:ahLst/>
          <a:cxnLst/>
          <a:rect l="0" t="0" r="0" b="0"/>
          <a:pathLst>
            <a:path>
              <a:moveTo>
                <a:pt x="0" y="23937"/>
              </a:moveTo>
              <a:lnTo>
                <a:pt x="230309" y="239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1425532" y="879586"/>
        <a:ext cx="11515" cy="11515"/>
      </dsp:txXfrm>
    </dsp:sp>
    <dsp:sp modelId="{11B83997-BF5F-4025-8828-C1BA08802C41}">
      <dsp:nvSpPr>
        <dsp:cNvPr id="0" name=""/>
        <dsp:cNvSpPr/>
      </dsp:nvSpPr>
      <dsp:spPr>
        <a:xfrm>
          <a:off x="1050606" y="8822"/>
          <a:ext cx="761366" cy="7613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传送</a:t>
          </a:r>
        </a:p>
      </dsp:txBody>
      <dsp:txXfrm>
        <a:off x="1162105" y="120321"/>
        <a:ext cx="538368" cy="538368"/>
      </dsp:txXfrm>
    </dsp:sp>
    <dsp:sp modelId="{7859C2FA-5CE5-4472-A1F8-5F5E60D887B6}">
      <dsp:nvSpPr>
        <dsp:cNvPr id="0" name=""/>
        <dsp:cNvSpPr/>
      </dsp:nvSpPr>
      <dsp:spPr>
        <a:xfrm rot="1800000">
          <a:off x="1745543" y="1605163"/>
          <a:ext cx="230309" cy="47874"/>
        </a:xfrm>
        <a:custGeom>
          <a:avLst/>
          <a:gdLst/>
          <a:ahLst/>
          <a:cxnLst/>
          <a:rect l="0" t="0" r="0" b="0"/>
          <a:pathLst>
            <a:path>
              <a:moveTo>
                <a:pt x="0" y="23937"/>
              </a:moveTo>
              <a:lnTo>
                <a:pt x="230309" y="239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1854940" y="1623343"/>
        <a:ext cx="11515" cy="11515"/>
      </dsp:txXfrm>
    </dsp:sp>
    <dsp:sp modelId="{23BBCD44-ED91-4EE6-8EEF-74989E89BD2D}">
      <dsp:nvSpPr>
        <dsp:cNvPr id="0" name=""/>
        <dsp:cNvSpPr/>
      </dsp:nvSpPr>
      <dsp:spPr>
        <a:xfrm>
          <a:off x="1909423" y="1496336"/>
          <a:ext cx="761366" cy="761366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处理</a:t>
          </a:r>
        </a:p>
      </dsp:txBody>
      <dsp:txXfrm>
        <a:off x="2020922" y="1607835"/>
        <a:ext cx="538368" cy="538368"/>
      </dsp:txXfrm>
    </dsp:sp>
    <dsp:sp modelId="{2F55374F-CC85-49AB-BD5A-F2D7C2A5D435}">
      <dsp:nvSpPr>
        <dsp:cNvPr id="0" name=""/>
        <dsp:cNvSpPr/>
      </dsp:nvSpPr>
      <dsp:spPr>
        <a:xfrm rot="9000000">
          <a:off x="886727" y="1605163"/>
          <a:ext cx="230309" cy="47874"/>
        </a:xfrm>
        <a:custGeom>
          <a:avLst/>
          <a:gdLst/>
          <a:ahLst/>
          <a:cxnLst/>
          <a:rect l="0" t="0" r="0" b="0"/>
          <a:pathLst>
            <a:path>
              <a:moveTo>
                <a:pt x="0" y="23937"/>
              </a:moveTo>
              <a:lnTo>
                <a:pt x="230309" y="239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996124" y="1623343"/>
        <a:ext cx="11515" cy="11515"/>
      </dsp:txXfrm>
    </dsp:sp>
    <dsp:sp modelId="{4AE1C3A1-CA2D-4614-AA2C-5C177AF784D5}">
      <dsp:nvSpPr>
        <dsp:cNvPr id="0" name=""/>
        <dsp:cNvSpPr/>
      </dsp:nvSpPr>
      <dsp:spPr>
        <a:xfrm>
          <a:off x="191790" y="1496336"/>
          <a:ext cx="761366" cy="761366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存储</a:t>
          </a:r>
        </a:p>
      </dsp:txBody>
      <dsp:txXfrm>
        <a:off x="303289" y="1607835"/>
        <a:ext cx="538368" cy="538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5B992-E43B-4649-B242-D5A627B1837A}">
      <dsp:nvSpPr>
        <dsp:cNvPr id="0" name=""/>
        <dsp:cNvSpPr/>
      </dsp:nvSpPr>
      <dsp:spPr>
        <a:xfrm>
          <a:off x="0" y="0"/>
          <a:ext cx="5216433" cy="3311780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2570309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b="1" kern="1200"/>
            <a:t>计算机</a:t>
          </a:r>
        </a:p>
      </dsp:txBody>
      <dsp:txXfrm>
        <a:off x="82449" y="82449"/>
        <a:ext cx="5051535" cy="3146882"/>
      </dsp:txXfrm>
    </dsp:sp>
    <dsp:sp modelId="{BFAF4C8D-415B-4298-B84A-2B6E5F8D9B88}">
      <dsp:nvSpPr>
        <dsp:cNvPr id="0" name=""/>
        <dsp:cNvSpPr/>
      </dsp:nvSpPr>
      <dsp:spPr>
        <a:xfrm>
          <a:off x="116138" y="754784"/>
          <a:ext cx="782464" cy="1139879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 dirty="0"/>
            <a:t>存储器</a:t>
          </a:r>
        </a:p>
      </dsp:txBody>
      <dsp:txXfrm>
        <a:off x="140201" y="778847"/>
        <a:ext cx="734338" cy="1091753"/>
      </dsp:txXfrm>
    </dsp:sp>
    <dsp:sp modelId="{894DFFE5-7952-4566-A0FE-D5E481CF53E2}">
      <dsp:nvSpPr>
        <dsp:cNvPr id="0" name=""/>
        <dsp:cNvSpPr/>
      </dsp:nvSpPr>
      <dsp:spPr>
        <a:xfrm>
          <a:off x="130410" y="2006298"/>
          <a:ext cx="782464" cy="1139879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b="1" kern="1200"/>
            <a:t>I/O</a:t>
          </a:r>
          <a:endParaRPr lang="zh-CN" altLang="en-US" sz="1400" b="1" kern="1200"/>
        </a:p>
      </dsp:txBody>
      <dsp:txXfrm>
        <a:off x="154473" y="2030361"/>
        <a:ext cx="734338" cy="1091753"/>
      </dsp:txXfrm>
    </dsp:sp>
    <dsp:sp modelId="{8157EB92-1B0B-4991-9082-705A960DB47C}">
      <dsp:nvSpPr>
        <dsp:cNvPr id="0" name=""/>
        <dsp:cNvSpPr/>
      </dsp:nvSpPr>
      <dsp:spPr>
        <a:xfrm>
          <a:off x="997441" y="827945"/>
          <a:ext cx="4042735" cy="2318246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1472086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300" b="1" kern="1200"/>
            <a:t>CPU</a:t>
          </a:r>
          <a:endParaRPr lang="zh-CN" altLang="en-US" sz="2300" b="1" kern="1200"/>
        </a:p>
      </dsp:txBody>
      <dsp:txXfrm>
        <a:off x="1068735" y="899239"/>
        <a:ext cx="3900147" cy="2175658"/>
      </dsp:txXfrm>
    </dsp:sp>
    <dsp:sp modelId="{8631F67D-AA70-498B-85A9-67C163473E8A}">
      <dsp:nvSpPr>
        <dsp:cNvPr id="0" name=""/>
        <dsp:cNvSpPr/>
      </dsp:nvSpPr>
      <dsp:spPr>
        <a:xfrm>
          <a:off x="1144354" y="1625042"/>
          <a:ext cx="808547" cy="646969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/>
            <a:t>运算器</a:t>
          </a:r>
        </a:p>
      </dsp:txBody>
      <dsp:txXfrm>
        <a:off x="1164251" y="1644939"/>
        <a:ext cx="768753" cy="607175"/>
      </dsp:txXfrm>
    </dsp:sp>
    <dsp:sp modelId="{D0E61CE8-D3BC-4266-8F42-9CB449BAF66A}">
      <dsp:nvSpPr>
        <dsp:cNvPr id="0" name=""/>
        <dsp:cNvSpPr/>
      </dsp:nvSpPr>
      <dsp:spPr>
        <a:xfrm>
          <a:off x="1144354" y="2324277"/>
          <a:ext cx="808547" cy="646969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/>
            <a:t>寄存器</a:t>
          </a:r>
        </a:p>
      </dsp:txBody>
      <dsp:txXfrm>
        <a:off x="1164251" y="2344174"/>
        <a:ext cx="768753" cy="607175"/>
      </dsp:txXfrm>
    </dsp:sp>
    <dsp:sp modelId="{ABB89D56-710B-476C-9F93-F278E6965861}">
      <dsp:nvSpPr>
        <dsp:cNvPr id="0" name=""/>
        <dsp:cNvSpPr/>
      </dsp:nvSpPr>
      <dsp:spPr>
        <a:xfrm>
          <a:off x="2060491" y="1655890"/>
          <a:ext cx="2895120" cy="1324712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747726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300" b="1" kern="1200"/>
            <a:t>控制器</a:t>
          </a:r>
        </a:p>
      </dsp:txBody>
      <dsp:txXfrm>
        <a:off x="2101230" y="1696629"/>
        <a:ext cx="2813642" cy="1243234"/>
      </dsp:txXfrm>
    </dsp:sp>
    <dsp:sp modelId="{5AC8FB37-C230-4A6C-8EE5-BD4B2D277210}">
      <dsp:nvSpPr>
        <dsp:cNvPr id="0" name=""/>
        <dsp:cNvSpPr/>
      </dsp:nvSpPr>
      <dsp:spPr>
        <a:xfrm>
          <a:off x="2132869" y="2252010"/>
          <a:ext cx="898434" cy="596120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/>
            <a:t>定时序列</a:t>
          </a:r>
        </a:p>
      </dsp:txBody>
      <dsp:txXfrm>
        <a:off x="2151202" y="2270343"/>
        <a:ext cx="861768" cy="559454"/>
      </dsp:txXfrm>
    </dsp:sp>
    <dsp:sp modelId="{E33395D3-2BEE-49B6-AC1B-415FB5B506F7}">
      <dsp:nvSpPr>
        <dsp:cNvPr id="0" name=""/>
        <dsp:cNvSpPr/>
      </dsp:nvSpPr>
      <dsp:spPr>
        <a:xfrm>
          <a:off x="3056863" y="2252010"/>
          <a:ext cx="898434" cy="596120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/>
            <a:t>译码器</a:t>
          </a:r>
        </a:p>
      </dsp:txBody>
      <dsp:txXfrm>
        <a:off x="3075196" y="2270343"/>
        <a:ext cx="861768" cy="559454"/>
      </dsp:txXfrm>
    </dsp:sp>
    <dsp:sp modelId="{C4529238-C6DB-4C36-A534-30E16868F570}">
      <dsp:nvSpPr>
        <dsp:cNvPr id="0" name=""/>
        <dsp:cNvSpPr/>
      </dsp:nvSpPr>
      <dsp:spPr>
        <a:xfrm>
          <a:off x="3980857" y="2252010"/>
          <a:ext cx="898434" cy="596120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/>
            <a:t>控制逻辑</a:t>
          </a:r>
        </a:p>
      </dsp:txBody>
      <dsp:txXfrm>
        <a:off x="3999190" y="2270343"/>
        <a:ext cx="861768" cy="55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4B00-2C6C-487B-AA34-BA6992DA3F0D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0D84-D869-443E-BEBA-82F81D29BE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705D0-9719-4F07-A260-F7EC046AA0DB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A5724-023E-4BBE-9CD5-FE49A5F00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C%96%E8%AF%91%E5%99%A8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6%8C%87%E4%BB%A4%E7%B3%BB%E7%BB%9F" TargetMode="External"/><Relationship Id="rId4" Type="http://schemas.openxmlformats.org/officeDocument/2006/relationships/hyperlink" Target="https://baike.baidu.com/item/%E6%9C%BA%E5%99%A8%E8%AF%AD%E8%A8%80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5%AE%BE%E5%A4%95%E6%B3%95%E5%B0%BC%E4%BA%9A%E5%A4%A7%E5%AD%A6&amp;tn=SE_PcZhidaonwhc_ngpagmjz&amp;rsv_dl=gh_pc_zhida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EDVA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指令的操作分取指、译码、取操作数、执行、写回</a:t>
            </a:r>
            <a:r>
              <a:rPr lang="en-US" altLang="zh-CN" dirty="0"/>
              <a:t>5</a:t>
            </a:r>
            <a:r>
              <a:rPr lang="zh-CN" altLang="en-US" dirty="0"/>
              <a:t>步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这条指令执行完后</a:t>
            </a:r>
            <a:r>
              <a:rPr lang="en-US" altLang="zh-CN" dirty="0">
                <a:solidFill>
                  <a:srgbClr val="FF0000"/>
                </a:solidFill>
              </a:rPr>
              <a:t>,PC</a:t>
            </a:r>
            <a:r>
              <a:rPr lang="zh-CN" altLang="en-US" dirty="0">
                <a:solidFill>
                  <a:srgbClr val="FF0000"/>
                </a:solidFill>
              </a:rPr>
              <a:t>会加几？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指令执行过程中，控制器发出了哪些控制信号？读信号，</a:t>
            </a:r>
            <a:r>
              <a:rPr lang="zh-CN" altLang="en-US" dirty="0"/>
              <a:t>存储器读了</a:t>
            </a:r>
            <a:r>
              <a:rPr lang="en-US" altLang="zh-CN" dirty="0"/>
              <a:t>2</a:t>
            </a:r>
            <a:r>
              <a:rPr lang="zh-CN" altLang="en-US" dirty="0"/>
              <a:t>个字节的指令，</a:t>
            </a:r>
            <a:r>
              <a:rPr lang="en-US" altLang="zh-CN" dirty="0"/>
              <a:t>1</a:t>
            </a:r>
            <a:r>
              <a:rPr lang="zh-CN" altLang="en-US" dirty="0"/>
              <a:t>个数据；运算指令，写入</a:t>
            </a:r>
            <a:r>
              <a:rPr lang="en-US" altLang="zh-CN" dirty="0"/>
              <a:t>ACC</a:t>
            </a:r>
            <a:r>
              <a:rPr lang="zh-CN" altLang="en-US" dirty="0"/>
              <a:t>指令等。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计算机内部为什么需要时钟，时钟同步计算机各部分的工作，计算机每个部件完成某个操作都需要一定的时间，比如运算器</a:t>
            </a:r>
            <a:r>
              <a:rPr lang="zh-CN" altLang="zh-CN" dirty="0"/>
              <a:t>计算</a:t>
            </a:r>
            <a:r>
              <a:rPr lang="en-US" altLang="zh-CN" dirty="0" err="1"/>
              <a:t>x+y</a:t>
            </a:r>
            <a:r>
              <a:rPr lang="zh-CN" altLang="en-US" dirty="0"/>
              <a:t>，输出需要一定时间稳定，控制器本身没有时间概念，有了时钟后，只要让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时钟周期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大于稳定需要的时间</a:t>
            </a:r>
            <a:r>
              <a:rPr lang="zh-CN" altLang="en-US" dirty="0"/>
              <a:t>，让控制器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在下达指示后下一个时钟周期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读取，</a:t>
            </a:r>
            <a:r>
              <a:rPr lang="zh-CN" altLang="en-US" dirty="0"/>
              <a:t>就能保证读取的结果是正确的。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总线：</a:t>
            </a:r>
            <a:r>
              <a:rPr lang="zh-CN" altLang="zh-CN" dirty="0"/>
              <a:t>连接计算机各个部件的通信线路</a:t>
            </a:r>
            <a:endParaRPr lang="en-US" altLang="zh-CN" dirty="0"/>
          </a:p>
          <a:p>
            <a:r>
              <a:rPr lang="zh-CN" altLang="en-US" dirty="0"/>
              <a:t>传输路径，可能为</a:t>
            </a:r>
            <a:r>
              <a:rPr lang="en-US" altLang="zh-CN" dirty="0"/>
              <a:t>CPU</a:t>
            </a:r>
            <a:r>
              <a:rPr lang="zh-CN" altLang="en-US" dirty="0"/>
              <a:t>和存储器之间、</a:t>
            </a:r>
            <a:r>
              <a:rPr lang="en-US" altLang="zh-CN" dirty="0"/>
              <a:t>I/O</a:t>
            </a:r>
            <a:r>
              <a:rPr lang="zh-CN" altLang="en-US" dirty="0"/>
              <a:t>之间，存储器和</a:t>
            </a:r>
            <a:r>
              <a:rPr lang="en-US" altLang="zh-CN" dirty="0"/>
              <a:t>I/O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大家都用，我用你不能用，你用我不能用</a:t>
            </a:r>
            <a:endParaRPr lang="en-US" altLang="zh-CN" dirty="0"/>
          </a:p>
          <a:p>
            <a:r>
              <a:rPr lang="zh-CN" altLang="en-US" dirty="0"/>
              <a:t>总线是多条并行的线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这是一个硬布线控制器的实现。</a:t>
            </a:r>
            <a:endParaRPr lang="en-US" altLang="zh-CN" dirty="0"/>
          </a:p>
          <a:p>
            <a:r>
              <a:rPr lang="zh-CN" altLang="en-US" dirty="0"/>
              <a:t>译码器  </a:t>
            </a:r>
            <a:r>
              <a:rPr lang="zh-CN" altLang="zh-CN" dirty="0"/>
              <a:t>一个编码了的输入并产生单一的输出</a:t>
            </a:r>
            <a:r>
              <a:rPr lang="en-US" altLang="zh-CN" dirty="0"/>
              <a:t>,</a:t>
            </a:r>
            <a:r>
              <a:rPr lang="zh-CN" altLang="en-US" dirty="0"/>
              <a:t>每个操作码在</a:t>
            </a:r>
            <a:r>
              <a:rPr lang="en-US" altLang="zh-CN" dirty="0"/>
              <a:t>In</a:t>
            </a:r>
            <a:r>
              <a:rPr lang="zh-CN" altLang="en-US" dirty="0"/>
              <a:t>上产生单一的输出，可以用译码器实现，例如</a:t>
            </a:r>
            <a:r>
              <a:rPr lang="en-US" altLang="zh-CN" dirty="0"/>
              <a:t>74LS139</a:t>
            </a:r>
            <a:r>
              <a:rPr lang="zh-CN" altLang="en-US" dirty="0"/>
              <a:t>：双</a:t>
            </a:r>
            <a:r>
              <a:rPr lang="en-US" altLang="zh-CN" dirty="0"/>
              <a:t>2-4</a:t>
            </a:r>
            <a:r>
              <a:rPr lang="zh-CN" altLang="en-US" dirty="0"/>
              <a:t>译码器</a:t>
            </a:r>
            <a:endParaRPr lang="en-US" altLang="zh-CN" dirty="0"/>
          </a:p>
          <a:p>
            <a:r>
              <a:rPr lang="zh-CN" altLang="en-US" dirty="0"/>
              <a:t>定时序列，每个时钟脉冲产生一个单一的输出，第一个时钟脉冲</a:t>
            </a:r>
            <a:r>
              <a:rPr lang="en-US" altLang="zh-CN" dirty="0"/>
              <a:t>,</a:t>
            </a:r>
            <a:r>
              <a:rPr lang="zh-CN" altLang="en-US" dirty="0"/>
              <a:t>只有</a:t>
            </a:r>
            <a:r>
              <a:rPr lang="en-US" altLang="zh-CN" dirty="0"/>
              <a:t>T0</a:t>
            </a:r>
            <a:r>
              <a:rPr lang="zh-CN" altLang="en-US" dirty="0"/>
              <a:t>输出，第二个时钟脉冲</a:t>
            </a:r>
            <a:r>
              <a:rPr lang="en-US" altLang="zh-CN" dirty="0"/>
              <a:t>,</a:t>
            </a:r>
            <a:r>
              <a:rPr lang="zh-CN" altLang="en-US" dirty="0"/>
              <a:t>只有</a:t>
            </a:r>
            <a:r>
              <a:rPr lang="en-US" altLang="zh-CN" dirty="0"/>
              <a:t>T1</a:t>
            </a:r>
            <a:r>
              <a:rPr lang="zh-CN" altLang="en-US" dirty="0"/>
              <a:t>输出，等等。</a:t>
            </a:r>
            <a:endParaRPr lang="en-US" altLang="zh-CN" dirty="0"/>
          </a:p>
          <a:p>
            <a:r>
              <a:rPr lang="zh-CN" altLang="en-US" dirty="0"/>
              <a:t>控制器逻辑</a:t>
            </a:r>
            <a:r>
              <a:rPr lang="zh-CN" altLang="zh-CN" dirty="0"/>
              <a:t>很明显</a:t>
            </a:r>
            <a:r>
              <a:rPr lang="zh-CN" altLang="en-US" dirty="0"/>
              <a:t>就</a:t>
            </a:r>
            <a:r>
              <a:rPr lang="zh-CN" altLang="zh-CN" dirty="0"/>
              <a:t>是一个组合逻辑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我们可以以此类推，很容易的得到他的逻辑，设计出逻辑电路。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我们说计算机一般都是顺序执行程序，按指令在存储器中的存放的先后顺序执行，但也可以</a:t>
            </a:r>
            <a:r>
              <a:rPr lang="zh-CN" altLang="zh-CN" dirty="0"/>
              <a:t>通过某些指令来</a:t>
            </a:r>
            <a:r>
              <a:rPr lang="zh-CN" altLang="en-US" dirty="0"/>
              <a:t>改变执行的顺序，比如说</a:t>
            </a:r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/>
              <a:t>if 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语句，跳转语句</a:t>
            </a:r>
            <a:r>
              <a:rPr lang="en-US" altLang="zh-CN" dirty="0" err="1"/>
              <a:t>goto</a:t>
            </a:r>
            <a:r>
              <a:rPr lang="zh-CN" altLang="en-US" dirty="0"/>
              <a:t>，还有函数的调用等等。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提供中断主要是为了提高处理</a:t>
            </a:r>
            <a:r>
              <a:rPr lang="zh-CN" altLang="en-US" dirty="0"/>
              <a:t>器</a:t>
            </a:r>
            <a:r>
              <a:rPr lang="zh-CN" altLang="zh-CN" dirty="0"/>
              <a:t>的</a:t>
            </a:r>
            <a:r>
              <a:rPr lang="zh-CN" altLang="en-US" dirty="0"/>
              <a:t>使用</a:t>
            </a:r>
            <a:r>
              <a:rPr lang="zh-CN" altLang="zh-CN" dirty="0"/>
              <a:t>效率</a:t>
            </a:r>
            <a:r>
              <a:rPr lang="zh-CN" altLang="en-US" dirty="0"/>
              <a:t>，</a:t>
            </a:r>
            <a:r>
              <a:rPr lang="zh-CN" altLang="zh-CN" dirty="0"/>
              <a:t>大部分外设比处理器慢很多</a:t>
            </a:r>
            <a:r>
              <a:rPr lang="zh-CN" altLang="en-US" dirty="0"/>
              <a:t>，比如打印机，如果没有中断，数据传输完后，打印机打印时，处理器只能查询等待。有了中断，外部设备（如</a:t>
            </a:r>
            <a:r>
              <a:rPr lang="en-US" altLang="zh-CN" dirty="0"/>
              <a:t>I/O</a:t>
            </a:r>
            <a:r>
              <a:rPr lang="zh-CN" altLang="en-US" dirty="0"/>
              <a:t>、存储器）可以给</a:t>
            </a:r>
            <a:r>
              <a:rPr lang="en-US" altLang="zh-CN" dirty="0"/>
              <a:t>CPU</a:t>
            </a:r>
            <a:r>
              <a:rPr lang="zh-CN" altLang="en-US" dirty="0"/>
              <a:t>发出中断信号，让</a:t>
            </a:r>
            <a:r>
              <a:rPr lang="en-US" altLang="zh-CN" dirty="0"/>
              <a:t>CPU</a:t>
            </a:r>
            <a:r>
              <a:rPr lang="zh-CN" altLang="en-US" dirty="0"/>
              <a:t>中断正在执行的程序，来响应外设的服务。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中断需要保护现场，比如中断时</a:t>
            </a:r>
            <a:r>
              <a:rPr lang="en-US" altLang="zh-CN" dirty="0"/>
              <a:t>PC</a:t>
            </a:r>
            <a:r>
              <a:rPr lang="zh-CN" altLang="en-US" dirty="0"/>
              <a:t>的值，处理器的状态，</a:t>
            </a:r>
            <a:r>
              <a:rPr lang="zh-CN" altLang="zh-CN" dirty="0"/>
              <a:t>处理器当前活动相关的数据</a:t>
            </a:r>
            <a:endParaRPr lang="en-US" altLang="zh-CN" dirty="0"/>
          </a:p>
          <a:p>
            <a:r>
              <a:rPr lang="zh-CN" altLang="en-US" dirty="0"/>
              <a:t>中断服务函数运行完以后，回到原来程序执行的位置，需要恢复现场，比如</a:t>
            </a:r>
            <a:r>
              <a:rPr lang="en-US" altLang="zh-CN" dirty="0"/>
              <a:t>PC</a:t>
            </a:r>
            <a:r>
              <a:rPr lang="zh-CN" altLang="en-US" dirty="0"/>
              <a:t>的值，以及处理器的状态。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</a:t>
            </a:r>
            <a:r>
              <a:rPr lang="zh-CN" altLang="zh-CN" dirty="0"/>
              <a:t>可能产生多个中断，为能及时响应所有</a:t>
            </a:r>
            <a:r>
              <a:rPr lang="zh-CN" altLang="en-US" dirty="0"/>
              <a:t>的</a:t>
            </a:r>
            <a:r>
              <a:rPr lang="zh-CN" altLang="zh-CN" dirty="0"/>
              <a:t>中断，可以将</a:t>
            </a:r>
            <a:r>
              <a:rPr lang="zh-CN" altLang="en-US" dirty="0"/>
              <a:t>不同的中断分级</a:t>
            </a:r>
            <a:r>
              <a:rPr lang="zh-CN" altLang="zh-CN" dirty="0"/>
              <a:t>，称作中断优先级</a:t>
            </a:r>
            <a:r>
              <a:rPr lang="zh-CN" altLang="en-US" dirty="0"/>
              <a:t>，有两种处理方式。</a:t>
            </a:r>
            <a:endParaRPr lang="en-US" altLang="zh-CN" dirty="0"/>
          </a:p>
          <a:p>
            <a:r>
              <a:rPr lang="zh-CN" altLang="en-US" dirty="0"/>
              <a:t>第一种，在处理中断</a:t>
            </a:r>
            <a:r>
              <a:rPr lang="en-US" altLang="zh-CN" dirty="0"/>
              <a:t>A</a:t>
            </a:r>
            <a:r>
              <a:rPr lang="zh-CN" altLang="en-US" dirty="0"/>
              <a:t>的过程中</a:t>
            </a:r>
            <a:r>
              <a:rPr lang="zh-CN" altLang="zh-CN" dirty="0"/>
              <a:t>忽略新的中断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zh-CN" dirty="0"/>
              <a:t>请求信号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中断会被挂起，等</a:t>
            </a:r>
            <a:r>
              <a:rPr lang="en-US" altLang="zh-CN" dirty="0"/>
              <a:t>A</a:t>
            </a:r>
            <a:r>
              <a:rPr lang="zh-CN" altLang="en-US" dirty="0"/>
              <a:t>中断处理完后，再处理挂起的中断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zh-CN" altLang="zh-CN" dirty="0"/>
              <a:t>如果有多个中断同时到达，</a:t>
            </a:r>
            <a:r>
              <a:rPr lang="zh-CN" altLang="en-US" dirty="0"/>
              <a:t>有</a:t>
            </a:r>
            <a:r>
              <a:rPr lang="zh-CN" altLang="zh-CN" dirty="0"/>
              <a:t>多个挂起的中断，则先处理高优先级的中断。</a:t>
            </a:r>
            <a:endParaRPr lang="en-US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种方式允许优先级高的中断打断低级中断处理程序。当</a:t>
            </a:r>
            <a:r>
              <a:rPr lang="zh-CN" altLang="en-US" dirty="0"/>
              <a:t>中断</a:t>
            </a:r>
            <a:r>
              <a:rPr lang="zh-CN" altLang="zh-CN" dirty="0"/>
              <a:t>程序</a:t>
            </a:r>
            <a:r>
              <a:rPr lang="en-US" altLang="zh-CN" dirty="0"/>
              <a:t>A</a:t>
            </a:r>
            <a:r>
              <a:rPr lang="zh-CN" altLang="zh-CN" dirty="0"/>
              <a:t>仍在</a:t>
            </a:r>
            <a:r>
              <a:rPr lang="zh-CN" altLang="en-US" dirty="0"/>
              <a:t>处理</a:t>
            </a:r>
            <a:r>
              <a:rPr lang="zh-CN" altLang="zh-CN" dirty="0"/>
              <a:t>时，发生了更高优先级的</a:t>
            </a:r>
            <a:r>
              <a:rPr lang="en-US" altLang="zh-CN" dirty="0"/>
              <a:t>B</a:t>
            </a:r>
            <a:r>
              <a:rPr lang="zh-CN" altLang="zh-CN" dirty="0"/>
              <a:t>中断。由于</a:t>
            </a:r>
            <a:r>
              <a:rPr lang="en-US" altLang="zh-CN" dirty="0"/>
              <a:t>A</a:t>
            </a:r>
            <a:r>
              <a:rPr lang="zh-CN" altLang="zh-CN" dirty="0"/>
              <a:t>的优先级相对较低</a:t>
            </a:r>
            <a:r>
              <a:rPr lang="en-US" altLang="zh-CN" dirty="0"/>
              <a:t>,</a:t>
            </a:r>
            <a:r>
              <a:rPr lang="zh-CN" altLang="zh-CN" dirty="0"/>
              <a:t>只好挂起</a:t>
            </a:r>
            <a:r>
              <a:rPr lang="en-US" altLang="zh-CN" dirty="0"/>
              <a:t>,</a:t>
            </a:r>
            <a:r>
              <a:rPr lang="zh-CN" altLang="zh-CN" dirty="0"/>
              <a:t>而</a:t>
            </a:r>
            <a:r>
              <a:rPr lang="en-US" altLang="zh-CN" dirty="0"/>
              <a:t>B</a:t>
            </a:r>
            <a:r>
              <a:rPr lang="zh-CN" altLang="zh-CN" dirty="0"/>
              <a:t>中断得到响应。</a:t>
            </a:r>
            <a:r>
              <a:rPr lang="zh-CN" altLang="en-US" dirty="0"/>
              <a:t>也叫嵌套中断。</a:t>
            </a:r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在嵌入式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>
                <a:solidFill>
                  <a:srgbClr val="FF0000"/>
                </a:solidFill>
              </a:rPr>
              <a:t>语言代码中，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zh-CN" dirty="0">
                <a:solidFill>
                  <a:srgbClr val="FF0000"/>
                </a:solidFill>
              </a:rPr>
              <a:t>函数的最后都有一个</a:t>
            </a:r>
            <a:r>
              <a:rPr lang="en-US" altLang="zh-CN" dirty="0">
                <a:solidFill>
                  <a:srgbClr val="FF0000"/>
                </a:solidFill>
              </a:rPr>
              <a:t>while</a:t>
            </a:r>
            <a:r>
              <a:rPr lang="zh-CN" altLang="zh-CN" dirty="0">
                <a:solidFill>
                  <a:srgbClr val="FF0000"/>
                </a:solidFill>
              </a:rPr>
              <a:t>循环，为什么？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计算机越来越快，很大程度归功于</a:t>
            </a:r>
            <a:r>
              <a:rPr lang="zh-CN" altLang="zh-CN" dirty="0"/>
              <a:t>逻辑门电路</a:t>
            </a:r>
            <a:r>
              <a:rPr lang="zh-CN" altLang="en-US" dirty="0"/>
              <a:t>的进步，从电子管，晶体管，到大规模集成电路，工艺的改进，比如几百微米到现在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纳米，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信号的传播时间显著地降低，</a:t>
            </a:r>
            <a:r>
              <a:rPr lang="zh-CN" altLang="en-US" dirty="0"/>
              <a:t>使</a:t>
            </a:r>
            <a:r>
              <a:rPr lang="zh-CN" altLang="zh-CN" dirty="0"/>
              <a:t>时钟频率</a:t>
            </a:r>
            <a:r>
              <a:rPr lang="zh-CN" altLang="en-US" dirty="0"/>
              <a:t>可以越来越高</a:t>
            </a:r>
            <a:r>
              <a:rPr lang="zh-CN" altLang="zh-CN" dirty="0"/>
              <a:t>。另外，计算机</a:t>
            </a:r>
            <a:r>
              <a:rPr lang="zh-CN" altLang="en-US" dirty="0"/>
              <a:t>复杂度的提高，越来越复杂的指令集，</a:t>
            </a:r>
            <a:r>
              <a:rPr lang="zh-CN" altLang="zh-CN" dirty="0"/>
              <a:t>处理数据和传输数据的位数的提高，如</a:t>
            </a:r>
            <a:r>
              <a:rPr lang="en-US" altLang="zh-CN" dirty="0"/>
              <a:t>8</a:t>
            </a:r>
            <a:r>
              <a:rPr lang="zh-CN" altLang="zh-CN" dirty="0"/>
              <a:t>位计算机到</a:t>
            </a:r>
            <a:r>
              <a:rPr lang="en-US" altLang="zh-CN" dirty="0"/>
              <a:t>16</a:t>
            </a:r>
            <a:r>
              <a:rPr lang="zh-CN" altLang="zh-CN" dirty="0"/>
              <a:t>位、</a:t>
            </a:r>
            <a:r>
              <a:rPr lang="en-US" altLang="zh-CN" dirty="0"/>
              <a:t>32</a:t>
            </a:r>
            <a:r>
              <a:rPr lang="zh-CN" altLang="zh-CN" dirty="0"/>
              <a:t>位和</a:t>
            </a:r>
            <a:r>
              <a:rPr lang="en-US" altLang="zh-CN" dirty="0"/>
              <a:t>64</a:t>
            </a:r>
            <a:r>
              <a:rPr lang="zh-CN" altLang="zh-CN" dirty="0"/>
              <a:t>位计算机</a:t>
            </a:r>
            <a:r>
              <a:rPr lang="zh-CN" altLang="en-US" dirty="0"/>
              <a:t>，更大更多的寄存器和</a:t>
            </a:r>
            <a:r>
              <a:rPr lang="en-US" altLang="zh-CN" dirty="0"/>
              <a:t>cache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改变处理器的</a:t>
            </a:r>
            <a:r>
              <a:rPr lang="zh-CN" altLang="en-US" dirty="0"/>
              <a:t>架构</a:t>
            </a:r>
            <a:r>
              <a:rPr lang="zh-CN" altLang="zh-CN" dirty="0"/>
              <a:t>也是提高速度的有效途径。典型地，这包含使用各种形式的并行性。</a:t>
            </a:r>
            <a:r>
              <a:rPr lang="zh-CN" altLang="en-US" dirty="0"/>
              <a:t>流水线就是一种很典型的方式。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微控制器常用的处理器架构技术有流水线、哈佛结构和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指令集。</a:t>
            </a:r>
            <a:endParaRPr lang="en-US" altLang="zh-CN" dirty="0"/>
          </a:p>
          <a:p>
            <a:r>
              <a:rPr lang="zh-CN" altLang="zh-CN" dirty="0"/>
              <a:t>每条指令的执行都分为取指、译码</a:t>
            </a:r>
            <a:r>
              <a:rPr lang="zh-CN" altLang="en-US" dirty="0"/>
              <a:t>、取操作数、</a:t>
            </a:r>
            <a:r>
              <a:rPr lang="zh-CN" altLang="zh-CN" dirty="0"/>
              <a:t>执行</a:t>
            </a:r>
            <a:r>
              <a:rPr lang="zh-CN" altLang="en-US" dirty="0"/>
              <a:t>和写回</a:t>
            </a:r>
            <a:r>
              <a:rPr lang="en-US" altLang="zh-CN" dirty="0"/>
              <a:t>5</a:t>
            </a:r>
            <a:r>
              <a:rPr lang="zh-CN" altLang="zh-CN" dirty="0"/>
              <a:t>个步骤</a:t>
            </a:r>
            <a:r>
              <a:rPr lang="zh-CN" altLang="en-US" dirty="0"/>
              <a:t>，如果每个步骤</a:t>
            </a:r>
            <a:r>
              <a:rPr lang="en-US" altLang="zh-CN" dirty="0"/>
              <a:t>1</a:t>
            </a:r>
            <a:r>
              <a:rPr lang="zh-CN" altLang="en-US" dirty="0"/>
              <a:t>个时钟周期，则顺序执行需要</a:t>
            </a:r>
            <a:r>
              <a:rPr lang="en-US" altLang="zh-CN" dirty="0"/>
              <a:t>5</a:t>
            </a:r>
            <a:r>
              <a:rPr lang="zh-CN" altLang="en-US" dirty="0"/>
              <a:t>个时钟周期。</a:t>
            </a:r>
            <a:endParaRPr lang="en-US" altLang="zh-CN" dirty="0"/>
          </a:p>
          <a:p>
            <a:r>
              <a:rPr lang="zh-CN" altLang="en-US" dirty="0"/>
              <a:t>流水线</a:t>
            </a:r>
            <a:r>
              <a:rPr lang="zh-CN" altLang="zh-CN" dirty="0"/>
              <a:t>将指令分解为多步，并让不同指令的各步操作重叠</a:t>
            </a:r>
            <a:r>
              <a:rPr lang="zh-CN" altLang="en-US" dirty="0"/>
              <a:t>，取指在指令还没执行完，就去取下一条。</a:t>
            </a:r>
            <a:endParaRPr lang="en-US" altLang="zh-CN" dirty="0"/>
          </a:p>
          <a:p>
            <a:r>
              <a:rPr lang="zh-CN" altLang="en-US" dirty="0"/>
              <a:t>每个部件从上一个缓冲器取出数据操作，送入下一个缓冲器，给下一个部件使用。每个部件都重复这个操作，在严格的时序控制下，就实现了流水线操作。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普林斯顿结构</a:t>
            </a:r>
            <a:r>
              <a:rPr lang="zh-CN" altLang="zh-CN" dirty="0"/>
              <a:t>在流水线执行时，不能同时预取指和存取数据</a:t>
            </a:r>
            <a:r>
              <a:rPr lang="zh-CN" altLang="en-US" dirty="0"/>
              <a:t>，如果指令要存取数据，会和预取指发生冲突。不利于流水线操作。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41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在早期，</a:t>
            </a:r>
            <a:r>
              <a:rPr lang="en-US" altLang="zh-CN" dirty="0" err="1">
                <a:hlinkClick r:id="rId3"/>
              </a:rPr>
              <a:t>编译器</a:t>
            </a:r>
            <a:r>
              <a:rPr lang="zh-CN" altLang="zh-CN" dirty="0"/>
              <a:t>技术尚未出现。</a:t>
            </a:r>
            <a:r>
              <a:rPr lang="zh-CN" altLang="en-US" dirty="0"/>
              <a:t>要用</a:t>
            </a:r>
            <a:r>
              <a:rPr lang="en-US" altLang="zh-CN" dirty="0" err="1">
                <a:hlinkClick r:id="rId4"/>
              </a:rPr>
              <a:t>机器语言</a:t>
            </a:r>
            <a:r>
              <a:rPr lang="zh-CN" altLang="zh-CN" dirty="0"/>
              <a:t>或汇编语言完成的。为了便于编写程序，计算机架构师造出越来越复杂的指令，可以直接陈述高阶功能。当时的看法是硬件比编译器更易设计。</a:t>
            </a:r>
          </a:p>
          <a:p>
            <a:r>
              <a:rPr lang="zh-CN" altLang="zh-CN" dirty="0"/>
              <a:t>另一个因素是</a:t>
            </a:r>
            <a:r>
              <a:rPr lang="zh-CN" altLang="en-US" dirty="0"/>
              <a:t>存储器贵</a:t>
            </a:r>
            <a:r>
              <a:rPr lang="zh-CN" altLang="zh-CN" dirty="0"/>
              <a:t>，高度编码的指令、长度不等的指令、执行多个操作的指令，和执行数据传输与计算的指令。这就是复杂指令集</a:t>
            </a:r>
            <a:r>
              <a:rPr lang="zh-CN" altLang="en-US" dirty="0"/>
              <a:t>。</a:t>
            </a:r>
            <a:r>
              <a:rPr lang="en-US" altLang="zh-CN" dirty="0"/>
              <a:t>x86</a:t>
            </a:r>
            <a:r>
              <a:rPr lang="zh-CN" altLang="zh-CN" dirty="0"/>
              <a:t>指令集。</a:t>
            </a:r>
          </a:p>
          <a:p>
            <a:r>
              <a:rPr lang="en-US" altLang="zh-CN" dirty="0"/>
              <a:t>IBM</a:t>
            </a:r>
            <a:r>
              <a:rPr lang="zh-CN" altLang="zh-CN" dirty="0"/>
              <a:t>公司于</a:t>
            </a:r>
            <a:r>
              <a:rPr lang="en-US" altLang="zh-CN" dirty="0"/>
              <a:t>1975</a:t>
            </a:r>
            <a:r>
              <a:rPr lang="zh-CN" altLang="zh-CN" dirty="0"/>
              <a:t>年组织力量研究</a:t>
            </a:r>
            <a:r>
              <a:rPr lang="en-US" altLang="zh-CN" dirty="0" err="1">
                <a:hlinkClick r:id="rId5"/>
              </a:rPr>
              <a:t>指令系统</a:t>
            </a:r>
            <a:r>
              <a:rPr lang="zh-CN" altLang="zh-CN" dirty="0"/>
              <a:t>的合理性问题。对</a:t>
            </a:r>
            <a:r>
              <a:rPr lang="en-US" altLang="zh-CN" dirty="0"/>
              <a:t>CISC</a:t>
            </a:r>
            <a:r>
              <a:rPr lang="zh-CN" altLang="zh-CN" dirty="0"/>
              <a:t>的测试表明，各种指令的使用频率相差悬殊，最常使用的是一些比较简单的指令，仅占指令总数的</a:t>
            </a:r>
            <a:r>
              <a:rPr lang="en-US" altLang="zh-CN" dirty="0"/>
              <a:t>20</a:t>
            </a:r>
            <a:r>
              <a:rPr lang="zh-CN" altLang="zh-CN" dirty="0"/>
              <a:t>％，但在程序中出现的频率却占</a:t>
            </a:r>
            <a:r>
              <a:rPr lang="en-US" altLang="zh-CN" dirty="0"/>
              <a:t>80</a:t>
            </a:r>
            <a:r>
              <a:rPr lang="zh-CN" altLang="zh-CN" dirty="0"/>
              <a:t>％。这样一来，长期致力于复杂指令系统的设计，实际上是在设计一种难得在实践中用得上的指令系统的处理器。于是出现了指令集设计的另一种思路，只保留那些功能简单的指令，而把较复杂的功能用一组指令来实现，这种指令集就被称为精简</a:t>
            </a:r>
            <a:r>
              <a:rPr lang="en-US" altLang="zh-CN" dirty="0" err="1">
                <a:hlinkClick r:id="rId5"/>
              </a:rPr>
              <a:t>指令</a:t>
            </a:r>
            <a:r>
              <a:rPr lang="zh-CN" altLang="zh-CN" dirty="0"/>
              <a:t>集（</a:t>
            </a:r>
            <a:r>
              <a:rPr lang="en-US" altLang="zh-CN" dirty="0"/>
              <a:t>RISC</a:t>
            </a:r>
            <a:r>
              <a:rPr lang="zh-CN" altLang="zh-CN" dirty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数据和信息必须能被计算机识别和存储，而计算机是采用二进制的，所以任何数据和信息都要转换成二进制的形式。下面讨论计算机中的数据的表示，包括正负数、小数、字符。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进制、</a:t>
            </a:r>
            <a:r>
              <a:rPr lang="en-US" altLang="zh-CN" dirty="0"/>
              <a:t>10</a:t>
            </a:r>
            <a:r>
              <a:rPr lang="zh-CN" altLang="en-US" dirty="0"/>
              <a:t>进制，</a:t>
            </a:r>
            <a:r>
              <a:rPr lang="en-US" altLang="zh-CN" dirty="0"/>
              <a:t>16</a:t>
            </a:r>
            <a:r>
              <a:rPr lang="zh-CN" altLang="en-US" dirty="0"/>
              <a:t>进制  </a:t>
            </a:r>
            <a:r>
              <a:rPr lang="en-US" altLang="zh-CN" dirty="0"/>
              <a:t>,</a:t>
            </a:r>
            <a:r>
              <a:rPr lang="zh-CN" altLang="en-US" dirty="0"/>
              <a:t>应该在</a:t>
            </a:r>
            <a:r>
              <a:rPr lang="en-US" altLang="zh-CN" dirty="0" err="1"/>
              <a:t>c++</a:t>
            </a:r>
            <a:r>
              <a:rPr lang="zh-CN" altLang="en-US" dirty="0"/>
              <a:t>里面学过，</a:t>
            </a:r>
            <a:r>
              <a:rPr lang="en-US" altLang="zh-CN" dirty="0"/>
              <a:t>10</a:t>
            </a:r>
            <a:r>
              <a:rPr lang="zh-CN" altLang="en-US" dirty="0"/>
              <a:t>进制是人类的自然进制（</a:t>
            </a:r>
            <a:r>
              <a:rPr lang="en-US" altLang="zh-CN" dirty="0"/>
              <a:t>10</a:t>
            </a:r>
            <a:r>
              <a:rPr lang="zh-CN" altLang="en-US" dirty="0"/>
              <a:t>根手指）</a:t>
            </a:r>
            <a:endParaRPr lang="en-US" altLang="zh-CN" dirty="0"/>
          </a:p>
          <a:p>
            <a:r>
              <a:rPr lang="zh-CN" altLang="en-US" dirty="0"/>
              <a:t>二进制太长了，读写和识别（和</a:t>
            </a:r>
            <a:r>
              <a:rPr lang="en-US" altLang="zh-CN" dirty="0"/>
              <a:t>10</a:t>
            </a:r>
            <a:r>
              <a:rPr lang="zh-CN" altLang="en-US" dirty="0"/>
              <a:t>进制之间的转换）都很困难。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16</a:t>
            </a:r>
            <a:r>
              <a:rPr lang="zh-CN" altLang="en-US" dirty="0"/>
              <a:t>进制比较短，且和</a:t>
            </a:r>
            <a:r>
              <a:rPr lang="en-US" altLang="zh-CN" dirty="0"/>
              <a:t>2</a:t>
            </a:r>
            <a:r>
              <a:rPr lang="zh-CN" altLang="en-US" dirty="0"/>
              <a:t>进制、</a:t>
            </a:r>
            <a:r>
              <a:rPr lang="en-US" altLang="zh-CN" dirty="0"/>
              <a:t>10</a:t>
            </a:r>
            <a:r>
              <a:rPr lang="zh-CN" altLang="en-US" dirty="0"/>
              <a:t>进制之间的转换都比较直观，（每</a:t>
            </a:r>
            <a:r>
              <a:rPr lang="en-US" altLang="zh-CN" dirty="0"/>
              <a:t>4</a:t>
            </a:r>
            <a:r>
              <a:rPr lang="zh-CN" altLang="en-US" dirty="0"/>
              <a:t>位二进制对应一位</a:t>
            </a:r>
            <a:r>
              <a:rPr lang="en-US" altLang="zh-CN" dirty="0"/>
              <a:t>16</a:t>
            </a:r>
            <a:r>
              <a:rPr lang="zh-CN" altLang="en-US" dirty="0"/>
              <a:t>进制），方便读写和识别，所以我们在写程序时，在观察计算机里的数据时，往往采用</a:t>
            </a:r>
            <a:r>
              <a:rPr lang="en-US" altLang="zh-CN" dirty="0"/>
              <a:t>16</a:t>
            </a:r>
            <a:r>
              <a:rPr lang="zh-CN" altLang="en-US" dirty="0"/>
              <a:t>进制。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27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计算机中正负数如何表示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5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微控制器的概念很大程度上是和单片机、嵌入式处理器等的概念是重合在一起的。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微控制器往往和软件及其他硬件集成到一起，形成一个专用功能，独立运行的系统。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我们以前学过的</a:t>
            </a:r>
            <a:r>
              <a:rPr lang="en-US" altLang="zh-CN" dirty="0"/>
              <a:t>Arduino</a:t>
            </a:r>
            <a:r>
              <a:rPr lang="zh-CN" altLang="en-US" dirty="0"/>
              <a:t>，就可以看成是一种微控制器。</a:t>
            </a:r>
          </a:p>
          <a:p>
            <a:endParaRPr lang="en-US" altLang="zh-CN" dirty="0"/>
          </a:p>
          <a:p>
            <a:r>
              <a:rPr lang="zh-CN" altLang="en-US" dirty="0"/>
              <a:t> 微控制器也是一种计算机。那么学习微控制器，我们有必要了解计算机的基本组成，以及了解计算机是如何工作的。</a:t>
            </a:r>
            <a:endParaRPr lang="en-US" altLang="zh-CN" dirty="0"/>
          </a:p>
          <a:p>
            <a:r>
              <a:rPr lang="zh-CN" altLang="en-US" dirty="0"/>
              <a:t> 后面的学习会涉及到计算机的很多基本概念，有必要掌握这些基本的概念，理解计算机的基本工作原理，对计算机有一个系统的认知，当然我们只有一次课的时间，只能在较浅的层次上学习。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23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+0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-0</a:t>
            </a:r>
            <a:r>
              <a:rPr lang="zh-CN" altLang="zh-CN" dirty="0">
                <a:solidFill>
                  <a:srgbClr val="FF0000"/>
                </a:solidFill>
              </a:rPr>
              <a:t>的补码分别是什么？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54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小数的表达</a:t>
            </a:r>
            <a:endParaRPr lang="en-US" altLang="zh-CN" dirty="0"/>
          </a:p>
          <a:p>
            <a:r>
              <a:rPr lang="zh-CN" altLang="en-US" dirty="0"/>
              <a:t>十进制中科学计数法，</a:t>
            </a:r>
            <a:r>
              <a:rPr lang="zh-CN" altLang="zh-CN" dirty="0"/>
              <a:t>用少数几个数字来表示很大范围的数和很小的数。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88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浮点数是一种近似表示法，很多数只能近似表达，比如说</a:t>
            </a:r>
            <a:r>
              <a:rPr lang="en-US" altLang="zh-CN" dirty="0"/>
              <a:t>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03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</a:t>
            </a:r>
            <a:r>
              <a:rPr lang="en-US" altLang="zh-CN" dirty="0"/>
              <a:t>C</a:t>
            </a:r>
            <a:r>
              <a:rPr lang="zh-CN" altLang="en-US" dirty="0"/>
              <a:t>语言中学过，类似的，图像和声音等信息也需要转换为二进制编码才能被计算机识别、存储和运算处理。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27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字节编址 只有字节才有地址的概念，以字节为单位赋予地址称为字节编址。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单步：每次执行一条语句，然后暂停。三种是对函数的处理方式不一样</a:t>
            </a:r>
            <a:endParaRPr lang="en-US" altLang="zh-CN" dirty="0"/>
          </a:p>
          <a:p>
            <a:r>
              <a:rPr lang="zh-CN" altLang="en-US" dirty="0"/>
              <a:t>断点：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当程序运行到此处时，程序会暂停运行。双击代码行即可设置。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查看数据，可查看也可修改，可用不同的格式查看。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在习题</a:t>
            </a:r>
            <a:r>
              <a:rPr lang="en-US" altLang="zh-CN" sz="1200" dirty="0"/>
              <a:t>1</a:t>
            </a:r>
            <a:r>
              <a:rPr lang="zh-CN" altLang="en-US" sz="1200" dirty="0"/>
              <a:t>的工程中示范这些操作。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91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单步：每次执行一条语句，然后暂停。三种是对函数的处理方式不一样</a:t>
            </a:r>
            <a:endParaRPr lang="en-US" altLang="zh-CN" dirty="0"/>
          </a:p>
          <a:p>
            <a:r>
              <a:rPr lang="zh-CN" altLang="en-US" dirty="0"/>
              <a:t>断点：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当程序运行到此处时，程序会暂停运行。双击代码行即可设置。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查看数据，可查看也可修改，可用不同的格式查看。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在习题</a:t>
            </a:r>
            <a:r>
              <a:rPr lang="en-US" altLang="zh-CN" sz="1200" dirty="0"/>
              <a:t>1</a:t>
            </a:r>
            <a:r>
              <a:rPr lang="zh-CN" altLang="en-US" sz="1200" dirty="0"/>
              <a:t>的工程中示范这些操作。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49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16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67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计算机到底是如何工作的，我们学过数字电子，那些逻辑电路到底是如何构成一个计算机的。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早期的计算机本质上是计算器。</a:t>
            </a:r>
            <a:endParaRPr lang="en-US" altLang="zh-CN" dirty="0"/>
          </a:p>
          <a:p>
            <a:r>
              <a:rPr lang="zh-CN" altLang="en-US" dirty="0"/>
              <a:t>我们先来看一看世界上的第一台通用电子计算机</a:t>
            </a:r>
            <a:r>
              <a:rPr lang="en-US" altLang="zh-CN" dirty="0"/>
              <a:t>ENIAC,</a:t>
            </a:r>
            <a:r>
              <a:rPr lang="zh-CN" altLang="en-US" dirty="0"/>
              <a:t>原本是为了用于大炮和导弹的弹道计算。它是</a:t>
            </a:r>
            <a:r>
              <a:rPr lang="en-US" altLang="zh-CN" dirty="0"/>
              <a:t>1946</a:t>
            </a:r>
            <a:r>
              <a:rPr lang="zh-CN" altLang="en-US" dirty="0"/>
              <a:t>年诞生于美国</a:t>
            </a:r>
            <a:r>
              <a:rPr lang="en-US" dirty="0" err="1">
                <a:hlinkClick r:id="rId3"/>
              </a:rPr>
              <a:t>宾夕法尼亚大学</a:t>
            </a:r>
            <a:r>
              <a:rPr lang="zh-CN" altLang="en-US" dirty="0"/>
              <a:t>，用许多真空管、二极管、继电器和开关做成。</a:t>
            </a:r>
            <a:endParaRPr lang="en-US" altLang="zh-CN" dirty="0"/>
          </a:p>
          <a:p>
            <a:r>
              <a:rPr lang="en-US" b="1" dirty="0"/>
              <a:t>ENIAC</a:t>
            </a:r>
            <a:r>
              <a:rPr lang="zh-CN" altLang="en-US" dirty="0"/>
              <a:t>是一台十进制机器，而不是二进制，那么它的每一位数都需要用</a:t>
            </a:r>
            <a:r>
              <a:rPr lang="en-US" dirty="0"/>
              <a:t>10</a:t>
            </a:r>
            <a:r>
              <a:rPr lang="zh-CN" altLang="en-US" dirty="0"/>
              <a:t>个真空管来表示，在任何时候，</a:t>
            </a:r>
            <a:r>
              <a:rPr lang="en-US" altLang="zh-CN" dirty="0"/>
              <a:t>10</a:t>
            </a:r>
            <a:r>
              <a:rPr lang="zh-CN" altLang="en-US" dirty="0"/>
              <a:t>个真空管仅有一个真空管处于</a:t>
            </a:r>
            <a:r>
              <a:rPr lang="en-US" dirty="0"/>
              <a:t>ON</a:t>
            </a:r>
            <a:r>
              <a:rPr lang="zh-CN" altLang="en-US" dirty="0"/>
              <a:t>的状态，代表</a:t>
            </a:r>
            <a:r>
              <a:rPr lang="en-US" dirty="0"/>
              <a:t>10</a:t>
            </a:r>
            <a:r>
              <a:rPr lang="zh-CN" altLang="en-US" dirty="0"/>
              <a:t>个数字中的一个。</a:t>
            </a:r>
            <a:r>
              <a:rPr lang="zh-CN" altLang="en-US" dirty="0">
                <a:solidFill>
                  <a:srgbClr val="FF0000"/>
                </a:solidFill>
              </a:rPr>
              <a:t>那么如果是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进制的机器，每一位数据需要几个真空管？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b="1" dirty="0"/>
              <a:t>ENIAC</a:t>
            </a:r>
            <a:r>
              <a:rPr lang="zh-CN" altLang="en-US" b="1" dirty="0"/>
              <a:t>没有真正意义上的存储器，</a:t>
            </a:r>
            <a:r>
              <a:rPr lang="zh-CN" altLang="en-US" dirty="0"/>
              <a:t>必须手动编程，一切都要通过设置开关和插拔电缆头来实现，输入和修改程序极其繁琐。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诺依曼被后人称为“计算机之父”和“博弈论之父”。在研制中期加入了</a:t>
            </a:r>
            <a:r>
              <a:rPr lang="en-US" altLang="zh-CN" dirty="0"/>
              <a:t>ENIAC</a:t>
            </a:r>
            <a:r>
              <a:rPr lang="zh-CN" altLang="en-US" dirty="0"/>
              <a:t>研制小组。清楚的认识到了</a:t>
            </a:r>
            <a:r>
              <a:rPr lang="en-US" altLang="zh-CN" dirty="0"/>
              <a:t>ENIAC</a:t>
            </a:r>
            <a:r>
              <a:rPr lang="zh-CN" altLang="en-US" dirty="0"/>
              <a:t>的不足。</a:t>
            </a:r>
            <a:endParaRPr lang="en-US" altLang="zh-CN" dirty="0"/>
          </a:p>
          <a:p>
            <a:r>
              <a:rPr lang="en-US" altLang="zh-CN" dirty="0"/>
              <a:t>1945</a:t>
            </a:r>
            <a:r>
              <a:rPr lang="zh-CN" altLang="en-US" dirty="0"/>
              <a:t>年，冯</a:t>
            </a:r>
            <a:r>
              <a:rPr lang="en-US" altLang="zh-CN" dirty="0"/>
              <a:t>·</a:t>
            </a:r>
            <a:r>
              <a:rPr lang="zh-CN" altLang="en-US" dirty="0"/>
              <a:t>诺依曼发表了一个 “存储程序通用电子计算机方案”</a:t>
            </a:r>
            <a:r>
              <a:rPr lang="en-US" altLang="zh-CN" dirty="0"/>
              <a:t>——</a:t>
            </a:r>
            <a:r>
              <a:rPr lang="en-US" dirty="0" err="1">
                <a:hlinkClick r:id="rId3"/>
              </a:rPr>
              <a:t>EDVAC</a:t>
            </a:r>
            <a:r>
              <a:rPr lang="en-US" dirty="0" err="1"/>
              <a:t>（Electronic</a:t>
            </a:r>
            <a:r>
              <a:rPr lang="en-US" dirty="0"/>
              <a:t>  Discrete  Variable Automatic  Computer）</a:t>
            </a:r>
            <a:r>
              <a:rPr lang="zh-CN" altLang="en-US" dirty="0"/>
              <a:t>。在里面提出了几个重要的概念。</a:t>
            </a:r>
            <a:endParaRPr lang="en-US" altLang="zh-CN" dirty="0"/>
          </a:p>
          <a:p>
            <a:r>
              <a:rPr lang="zh-CN" altLang="en-US" dirty="0"/>
              <a:t>采用二进制，主要是两种状态的开关电子元件，比如晶体管（三极管或</a:t>
            </a:r>
            <a:r>
              <a:rPr lang="en-US" altLang="zh-CN" dirty="0" err="1"/>
              <a:t>mos</a:t>
            </a:r>
            <a:r>
              <a:rPr lang="zh-CN" altLang="en-US" dirty="0"/>
              <a:t>管）的导通和截止，磁元件正负剩磁，两种状态易控制、存储和识别、传输，更稳定。计算机采用采用开关电子元件制造更容易实现。开关元件的计算机采用二进制所需的电路更少，更简单。</a:t>
            </a:r>
            <a:endParaRPr lang="en-US" altLang="zh-CN" dirty="0"/>
          </a:p>
          <a:p>
            <a:r>
              <a:rPr lang="zh-CN" altLang="en-US" dirty="0"/>
              <a:t>程序要预先存储起来，实现自动连续运行，</a:t>
            </a:r>
            <a:endParaRPr lang="en-US" altLang="zh-CN" dirty="0"/>
          </a:p>
          <a:p>
            <a:r>
              <a:rPr lang="zh-CN" altLang="en-US" dirty="0"/>
              <a:t>最后计算机由</a:t>
            </a:r>
            <a:r>
              <a:rPr lang="zh-CN" altLang="zh-CN" sz="1200" b="1" dirty="0"/>
              <a:t>运算器</a:t>
            </a:r>
            <a:r>
              <a:rPr lang="zh-CN" altLang="zh-CN" sz="1200" dirty="0"/>
              <a:t>、</a:t>
            </a:r>
            <a:r>
              <a:rPr lang="zh-CN" altLang="zh-CN" sz="1200" b="1" dirty="0"/>
              <a:t>控制器</a:t>
            </a:r>
            <a:r>
              <a:rPr lang="zh-CN" altLang="zh-CN" sz="1200" dirty="0"/>
              <a:t>、</a:t>
            </a:r>
            <a:r>
              <a:rPr lang="zh-CN" altLang="zh-CN" sz="1200" b="1" dirty="0"/>
              <a:t>存储器</a:t>
            </a:r>
            <a:r>
              <a:rPr lang="zh-CN" altLang="zh-CN" sz="1200" dirty="0"/>
              <a:t>、</a:t>
            </a:r>
            <a:r>
              <a:rPr lang="zh-CN" altLang="zh-CN" sz="1200" b="1" dirty="0"/>
              <a:t>输入</a:t>
            </a:r>
            <a:r>
              <a:rPr lang="zh-CN" altLang="zh-CN" sz="1200" dirty="0"/>
              <a:t>和</a:t>
            </a:r>
            <a:r>
              <a:rPr lang="zh-CN" altLang="zh-CN" sz="1200" b="1" dirty="0"/>
              <a:t>输出</a:t>
            </a:r>
            <a:r>
              <a:rPr lang="zh-CN" altLang="en-US" dirty="0"/>
              <a:t>这</a:t>
            </a:r>
            <a:r>
              <a:rPr lang="en-US" altLang="zh-CN" dirty="0"/>
              <a:t>5</a:t>
            </a:r>
            <a:r>
              <a:rPr lang="zh-CN" altLang="en-US" dirty="0"/>
              <a:t>个部分组成。</a:t>
            </a:r>
            <a:endParaRPr lang="en-US" altLang="zh-CN" dirty="0"/>
          </a:p>
          <a:p>
            <a:r>
              <a:rPr lang="zh-CN" altLang="en-US" dirty="0"/>
              <a:t>从本质上来说，计算机所要执行的基本功能，包含</a:t>
            </a:r>
            <a:r>
              <a:rPr lang="en-US" altLang="zh-CN" dirty="0"/>
              <a:t>4</a:t>
            </a:r>
            <a:r>
              <a:rPr lang="zh-CN" altLang="en-US" dirty="0"/>
              <a:t>项：</a:t>
            </a:r>
            <a:r>
              <a:rPr lang="zh-CN" altLang="en-US" b="1" dirty="0"/>
              <a:t>数据处理</a:t>
            </a:r>
            <a:r>
              <a:rPr lang="zh-CN" altLang="en-US" dirty="0"/>
              <a:t>、</a:t>
            </a:r>
            <a:r>
              <a:rPr lang="zh-CN" altLang="en-US" b="1" dirty="0"/>
              <a:t>数据存储</a:t>
            </a:r>
            <a:r>
              <a:rPr lang="zh-CN" altLang="en-US" dirty="0"/>
              <a:t>、</a:t>
            </a:r>
            <a:r>
              <a:rPr lang="zh-CN" altLang="en-US" b="1" dirty="0"/>
              <a:t>数据传送</a:t>
            </a:r>
            <a:r>
              <a:rPr lang="zh-CN" altLang="en-US" dirty="0"/>
              <a:t>、</a:t>
            </a:r>
            <a:r>
              <a:rPr lang="zh-CN" altLang="en-US" b="1" dirty="0"/>
              <a:t>控制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数据处理：</a:t>
            </a:r>
            <a:r>
              <a:rPr lang="zh-CN" altLang="en-US" b="0" dirty="0"/>
              <a:t>各种运算</a:t>
            </a:r>
            <a:r>
              <a:rPr lang="zh-CN" altLang="en-US" b="1" dirty="0"/>
              <a:t>，</a:t>
            </a:r>
            <a:r>
              <a:rPr lang="zh-CN" altLang="en-US" dirty="0"/>
              <a:t>算术运算（加、减、乘、除）、逻辑运算（布尔）（与、或、非）等</a:t>
            </a:r>
            <a:endParaRPr lang="en-US" altLang="zh-CN" dirty="0"/>
          </a:p>
          <a:p>
            <a:r>
              <a:rPr lang="zh-CN" altLang="en-US" b="1" dirty="0"/>
              <a:t>数据存储：</a:t>
            </a:r>
            <a:r>
              <a:rPr lang="zh-CN" altLang="en-US" b="0" dirty="0"/>
              <a:t>存储程序和数据，数据包括运算过程中的中间值。</a:t>
            </a:r>
            <a:endParaRPr lang="en-US" altLang="zh-CN" b="0" dirty="0"/>
          </a:p>
          <a:p>
            <a:r>
              <a:rPr lang="zh-CN" altLang="en-US" b="1" dirty="0"/>
              <a:t>数据传输：</a:t>
            </a:r>
            <a:r>
              <a:rPr lang="zh-CN" altLang="en-US" dirty="0"/>
              <a:t>计算机必须能在自身和外界之间传送数据。</a:t>
            </a:r>
            <a:endParaRPr lang="en-US" altLang="zh-CN" dirty="0"/>
          </a:p>
          <a:p>
            <a:r>
              <a:rPr lang="zh-CN" altLang="en-US" b="1" dirty="0"/>
              <a:t>控制：</a:t>
            </a:r>
            <a:r>
              <a:rPr lang="zh-CN" altLang="en-US" b="0" dirty="0"/>
              <a:t>根据程序指令</a:t>
            </a:r>
            <a:r>
              <a:rPr lang="zh-CN" altLang="en-US" dirty="0"/>
              <a:t>，对这</a:t>
            </a:r>
            <a:r>
              <a:rPr lang="en-US" altLang="zh-CN" dirty="0"/>
              <a:t>3</a:t>
            </a:r>
            <a:r>
              <a:rPr lang="zh-CN" altLang="en-US" dirty="0"/>
              <a:t>种功能进行控制。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计算机是如何做到连续自动运行的，我们看计算机要执行的命令（或者说指令）预先存储在存储器里，这个指令序列就是我们说的程序了。计算机内有一个寄存器</a:t>
            </a:r>
            <a:r>
              <a:rPr lang="en-US" altLang="zh-CN" dirty="0"/>
              <a:t>PC,</a:t>
            </a:r>
            <a:r>
              <a:rPr lang="zh-CN" altLang="en-US" dirty="0"/>
              <a:t>寄存器是</a:t>
            </a:r>
            <a:r>
              <a:rPr lang="en-US" altLang="zh-CN" dirty="0"/>
              <a:t>CPU</a:t>
            </a:r>
            <a:r>
              <a:rPr lang="zh-CN" altLang="en-US" dirty="0"/>
              <a:t>内部的一些小型存储单元，存取速度非常快。</a:t>
            </a:r>
            <a:r>
              <a:rPr lang="en-US" altLang="zh-CN" dirty="0"/>
              <a:t>PC</a:t>
            </a:r>
            <a:r>
              <a:rPr lang="zh-CN" altLang="en-US" dirty="0"/>
              <a:t>用来保存下一条指令的地址，计算机总是执行</a:t>
            </a:r>
            <a:r>
              <a:rPr lang="en-US" altLang="zh-CN" dirty="0"/>
              <a:t>PC</a:t>
            </a:r>
            <a:r>
              <a:rPr lang="zh-CN" altLang="en-US" dirty="0"/>
              <a:t>指向的指令。计算机每读取一条指令，</a:t>
            </a:r>
            <a:r>
              <a:rPr lang="en-US" altLang="zh-CN" dirty="0"/>
              <a:t>PC</a:t>
            </a:r>
            <a:r>
              <a:rPr lang="zh-CN" altLang="en-US" dirty="0"/>
              <a:t>就会自动加</a:t>
            </a:r>
            <a:r>
              <a:rPr lang="en-US" altLang="zh-CN" dirty="0"/>
              <a:t>1</a:t>
            </a:r>
            <a:r>
              <a:rPr lang="zh-CN" altLang="en-US" dirty="0"/>
              <a:t>，指向下一条指令，使计算机自动的从一条指令进入到下一条指令，周而复始，这样就实现了计算机的自动连续的运行。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这是计算机的顶层架构图，我们把</a:t>
            </a:r>
            <a:r>
              <a:rPr lang="zh-CN" altLang="zh-CN" dirty="0"/>
              <a:t>运算器和控制器</a:t>
            </a:r>
            <a:r>
              <a:rPr lang="zh-CN" altLang="en-US" dirty="0"/>
              <a:t>合在一起称作</a:t>
            </a:r>
            <a:r>
              <a:rPr lang="zh-CN" altLang="zh-CN" dirty="0"/>
              <a:t>中央处理器</a:t>
            </a:r>
            <a:r>
              <a:rPr lang="en-US" altLang="zh-CN" dirty="0"/>
              <a:t>CPU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个人电脑（</a:t>
            </a:r>
            <a:r>
              <a:rPr lang="en-US" altLang="zh-CN" dirty="0">
                <a:solidFill>
                  <a:srgbClr val="FF0000"/>
                </a:solidFill>
              </a:rPr>
              <a:t>PC</a:t>
            </a:r>
            <a:r>
              <a:rPr lang="zh-CN" altLang="zh-CN" dirty="0">
                <a:solidFill>
                  <a:srgbClr val="FF0000"/>
                </a:solidFill>
              </a:rPr>
              <a:t>）是由哪些基本部件组成的？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0" y="1185863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MPU </a:t>
            </a:r>
            <a:r>
              <a:rPr lang="zh-CN" altLang="en-US" b="1" dirty="0"/>
              <a:t>存储管理单元</a:t>
            </a:r>
            <a:r>
              <a:rPr lang="en-US" altLang="zh-CN" b="1" dirty="0"/>
              <a:t>MMU,</a:t>
            </a:r>
            <a:r>
              <a:rPr lang="zh-CN" altLang="en-US" b="1" dirty="0"/>
              <a:t>通用型处理器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zh-CN" dirty="0">
                <a:solidFill>
                  <a:srgbClr val="FF0000"/>
                </a:solidFill>
              </a:rPr>
              <a:t>单片机和微控制器的关系是怎样的？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下面我们来说明一下计算机是如何工作的</a:t>
            </a:r>
            <a:endParaRPr lang="en-US" altLang="zh-CN" dirty="0"/>
          </a:p>
          <a:p>
            <a:r>
              <a:rPr lang="zh-CN" altLang="en-US" dirty="0"/>
              <a:t>为了方便说明，我们给运算器、存储器、</a:t>
            </a:r>
            <a:r>
              <a:rPr lang="en-US" altLang="zh-CN" dirty="0"/>
              <a:t>I/O</a:t>
            </a:r>
            <a:r>
              <a:rPr lang="zh-CN" altLang="en-US" dirty="0"/>
              <a:t>建立一个简单模型</a:t>
            </a:r>
            <a:endParaRPr lang="en-US" altLang="zh-CN" dirty="0"/>
          </a:p>
          <a:p>
            <a:r>
              <a:rPr lang="zh-CN" altLang="zh-CN" b="1" dirty="0"/>
              <a:t>运算器</a:t>
            </a:r>
            <a:r>
              <a:rPr lang="en-US" altLang="zh-CN" b="1" dirty="0"/>
              <a:t>:</a:t>
            </a:r>
            <a:r>
              <a:rPr lang="zh-CN" altLang="zh-CN" dirty="0"/>
              <a:t>为</a:t>
            </a:r>
            <a:r>
              <a:rPr lang="en-US" altLang="zh-CN" dirty="0"/>
              <a:t>ALU</a:t>
            </a:r>
            <a:r>
              <a:rPr lang="zh-CN" altLang="zh-CN" dirty="0"/>
              <a:t>传入数据，然后待</a:t>
            </a:r>
            <a:r>
              <a:rPr lang="en-US" altLang="zh-CN" dirty="0"/>
              <a:t>ALU</a:t>
            </a:r>
            <a:r>
              <a:rPr lang="zh-CN" altLang="zh-CN" dirty="0"/>
              <a:t>处理后取回运算结果。另外</a:t>
            </a:r>
            <a:r>
              <a:rPr lang="en-US" altLang="zh-CN" dirty="0"/>
              <a:t>ALU</a:t>
            </a:r>
            <a:r>
              <a:rPr lang="zh-CN" altLang="zh-CN" dirty="0"/>
              <a:t>可能根据运算结果设置一些标志。例如</a:t>
            </a:r>
            <a:r>
              <a:rPr lang="en-US" altLang="zh-CN" dirty="0"/>
              <a:t>:</a:t>
            </a:r>
            <a:r>
              <a:rPr lang="zh-CN" altLang="zh-CN" dirty="0"/>
              <a:t>溢出</a:t>
            </a:r>
            <a:r>
              <a:rPr lang="en-US" altLang="zh-CN" dirty="0"/>
              <a:t>(overflow)</a:t>
            </a:r>
            <a:r>
              <a:rPr lang="zh-CN" altLang="en-US" dirty="0"/>
              <a:t>，等于</a:t>
            </a:r>
            <a:r>
              <a:rPr lang="en-US" altLang="zh-CN" dirty="0"/>
              <a:t>0</a:t>
            </a:r>
            <a:r>
              <a:rPr lang="zh-CN" altLang="en-US" dirty="0"/>
              <a:t>，为正，为负等等</a:t>
            </a:r>
            <a:r>
              <a:rPr lang="zh-CN" altLang="zh-CN" dirty="0"/>
              <a:t>标志</a:t>
            </a:r>
            <a:r>
              <a:rPr lang="zh-CN" altLang="en-US" dirty="0"/>
              <a:t>。例如我们在数电里面学习过的全加器，有一个进位标志。</a:t>
            </a:r>
            <a:endParaRPr lang="zh-CN" altLang="zh-CN" dirty="0"/>
          </a:p>
          <a:p>
            <a:r>
              <a:rPr lang="zh-CN" altLang="zh-CN" b="1" dirty="0"/>
              <a:t>存储器：</a:t>
            </a:r>
            <a:r>
              <a:rPr lang="zh-CN" altLang="zh-CN" dirty="0"/>
              <a:t>存储器</a:t>
            </a:r>
            <a:r>
              <a:rPr lang="zh-CN" altLang="en-US" dirty="0"/>
              <a:t>存储</a:t>
            </a:r>
            <a:r>
              <a:rPr lang="zh-CN" altLang="zh-CN" dirty="0"/>
              <a:t>等长的</a:t>
            </a:r>
            <a:r>
              <a:rPr lang="zh-CN" altLang="en-US" dirty="0"/>
              <a:t>数据</a:t>
            </a:r>
            <a:r>
              <a:rPr lang="zh-CN" altLang="zh-CN" dirty="0"/>
              <a:t>，每个</a:t>
            </a:r>
            <a:r>
              <a:rPr lang="zh-CN" altLang="en-US" dirty="0"/>
              <a:t>数据</a:t>
            </a:r>
            <a:r>
              <a:rPr lang="zh-CN" altLang="zh-CN" dirty="0"/>
              <a:t>分配了—个地址</a:t>
            </a:r>
            <a:r>
              <a:rPr lang="zh-CN" altLang="en-US" dirty="0"/>
              <a:t>，</a:t>
            </a:r>
            <a:r>
              <a:rPr lang="zh-CN" altLang="zh-CN" dirty="0"/>
              <a:t>由读和写控制信号，地址指定</a:t>
            </a:r>
            <a:r>
              <a:rPr lang="zh-CN" altLang="en-US" dirty="0"/>
              <a:t>读写的位置</a:t>
            </a:r>
            <a:r>
              <a:rPr lang="zh-CN" altLang="zh-CN" dirty="0"/>
              <a:t>。</a:t>
            </a:r>
          </a:p>
          <a:p>
            <a:r>
              <a:rPr lang="en-US" altLang="zh-CN" b="1" dirty="0"/>
              <a:t>I/O</a:t>
            </a:r>
            <a:r>
              <a:rPr lang="zh-CN" altLang="zh-CN" b="1" dirty="0"/>
              <a:t>：</a:t>
            </a:r>
            <a:r>
              <a:rPr lang="zh-CN" altLang="zh-CN" dirty="0"/>
              <a:t>从计算机系统内部来看，</a:t>
            </a:r>
            <a:r>
              <a:rPr lang="en-US" altLang="zh-CN" dirty="0"/>
              <a:t>I/O</a:t>
            </a:r>
            <a:r>
              <a:rPr lang="zh-CN" altLang="zh-CN" dirty="0"/>
              <a:t>在功能上与存储器相似，它们都有读和写两类操作；往往也给它分配一组地址。</a:t>
            </a:r>
            <a:r>
              <a:rPr lang="en-US" altLang="zh-CN" dirty="0"/>
              <a:t>I/O</a:t>
            </a:r>
            <a:r>
              <a:rPr lang="zh-CN" altLang="zh-CN" dirty="0"/>
              <a:t>可以给处理器发送中断信号。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指令是我们给计算机发出的最小命令，程序就是一个指令序列，一系列指令的组合。</a:t>
            </a:r>
            <a:endParaRPr lang="en-US" altLang="zh-CN" dirty="0"/>
          </a:p>
          <a:p>
            <a:r>
              <a:rPr lang="zh-CN" altLang="en-US" dirty="0"/>
              <a:t>这是计算机的简易框图，我们可以看到里面有很多寄存器，</a:t>
            </a:r>
            <a:endParaRPr lang="en-US" altLang="zh-CN" dirty="0"/>
          </a:p>
          <a:p>
            <a:r>
              <a:rPr lang="en-US" altLang="zh-CN" dirty="0"/>
              <a:t>IR</a:t>
            </a:r>
            <a:r>
              <a:rPr lang="zh-CN" altLang="en-US" dirty="0"/>
              <a:t>保存读出的指令，</a:t>
            </a:r>
            <a:endParaRPr lang="en-US" altLang="zh-CN" dirty="0"/>
          </a:p>
          <a:p>
            <a:r>
              <a:rPr lang="en-US" altLang="zh-CN" dirty="0" err="1"/>
              <a:t>Acc</a:t>
            </a:r>
            <a:r>
              <a:rPr lang="zh-CN" altLang="en-US" dirty="0"/>
              <a:t>缓存计算的结果</a:t>
            </a:r>
            <a:endParaRPr lang="en-US" altLang="zh-CN" dirty="0"/>
          </a:p>
          <a:p>
            <a:r>
              <a:rPr lang="zh-CN" altLang="en-US" dirty="0"/>
              <a:t>我们以一条</a:t>
            </a:r>
            <a:r>
              <a:rPr lang="en-US" altLang="zh-CN" dirty="0"/>
              <a:t>51</a:t>
            </a:r>
            <a:r>
              <a:rPr lang="zh-CN" altLang="en-US" dirty="0"/>
              <a:t>单片机的指令为例说明。指令在计算机内存储的就是一组数据，叫做机器码，为了方便我们识别和编程，就有了汇编语言，</a:t>
            </a:r>
            <a:r>
              <a:rPr lang="en-US" altLang="zh-CN" dirty="0"/>
              <a:t>c</a:t>
            </a:r>
            <a:r>
              <a:rPr lang="zh-CN" altLang="en-US" dirty="0"/>
              <a:t>语言，用助记符帮助我们识别。汇编语言和机器码是一一对应的。</a:t>
            </a:r>
            <a:endParaRPr lang="en-US" altLang="zh-CN" dirty="0"/>
          </a:p>
          <a:p>
            <a:r>
              <a:rPr lang="zh-CN" altLang="en-US" dirty="0"/>
              <a:t>这条指令的操作是把</a:t>
            </a:r>
            <a:r>
              <a:rPr lang="en-US" altLang="zh-CN" dirty="0"/>
              <a:t>ACC</a:t>
            </a:r>
            <a:r>
              <a:rPr lang="zh-CN" altLang="en-US" dirty="0"/>
              <a:t>中的数据和地址</a:t>
            </a:r>
            <a:r>
              <a:rPr lang="en-US" altLang="zh-CN" dirty="0"/>
              <a:t>57H</a:t>
            </a:r>
            <a:r>
              <a:rPr lang="zh-CN" altLang="en-US" dirty="0"/>
              <a:t>中的数据做加法，把结果保存到</a:t>
            </a:r>
            <a:r>
              <a:rPr lang="en-US" altLang="zh-CN" dirty="0"/>
              <a:t>ACC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操作码，做加法，操作数，做加法需要的加数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7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7475" cy="6731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0"/>
            <a:ext cx="10610850" cy="4938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1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1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1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5B9A-BC9F-4BD0-84D5-A736C7B7CF70}" type="datetimeFigureOut">
              <a:rPr lang="zh-CN" altLang="en-US" smtClean="0"/>
              <a:pPr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61315"/>
            <a:ext cx="9144000" cy="1269145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第一章 计算机基础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56411" y="2899954"/>
            <a:ext cx="623996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计算机的基本结构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计算机的工作过程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计算机的架构改进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计算机数制及其存储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0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二 计算机工作过程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190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指令的执行</a:t>
            </a:r>
            <a:endParaRPr lang="en-US" altLang="zh-CN" sz="2400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文本框 18"/>
          <p:cNvSpPr txBox="1"/>
          <p:nvPr/>
        </p:nvSpPr>
        <p:spPr>
          <a:xfrm>
            <a:off x="6800850" y="2209803"/>
            <a:ext cx="51149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b="1" dirty="0"/>
              <a:t>取指（</a:t>
            </a:r>
            <a:r>
              <a:rPr lang="en-US" altLang="zh-CN" b="1" dirty="0"/>
              <a:t>fetch</a:t>
            </a:r>
            <a:r>
              <a:rPr lang="zh-CN" altLang="zh-CN" b="1" dirty="0"/>
              <a:t>）</a:t>
            </a:r>
            <a:r>
              <a:rPr lang="zh-CN" altLang="zh-CN" dirty="0"/>
              <a:t>：</a:t>
            </a:r>
            <a:r>
              <a:rPr lang="zh-CN" altLang="en-US" dirty="0"/>
              <a:t>将</a:t>
            </a:r>
            <a:r>
              <a:rPr lang="en-US" altLang="zh-CN" dirty="0"/>
              <a:t>PC</a:t>
            </a:r>
            <a:r>
              <a:rPr lang="zh-CN" altLang="en-US" dirty="0"/>
              <a:t>中的指令地址放到地址总线上，读出操作码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25H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到</a:t>
            </a:r>
            <a:r>
              <a:rPr lang="en-US" dirty="0"/>
              <a:t>IR</a:t>
            </a:r>
            <a:r>
              <a:rPr lang="zh-CN" altLang="en-US" dirty="0"/>
              <a:t>，然后</a:t>
            </a:r>
            <a:r>
              <a:rPr lang="en-US" dirty="0"/>
              <a:t>PC+1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译码（</a:t>
            </a:r>
            <a:r>
              <a:rPr lang="en-US" altLang="zh-CN" b="1" dirty="0"/>
              <a:t>decode</a:t>
            </a:r>
            <a:r>
              <a:rPr lang="zh-CN" altLang="zh-CN" b="1" dirty="0"/>
              <a:t>）</a:t>
            </a:r>
            <a:r>
              <a:rPr lang="zh-CN" altLang="zh-CN" dirty="0"/>
              <a:t>：对</a:t>
            </a:r>
            <a:r>
              <a:rPr lang="zh-CN" altLang="en-US" dirty="0"/>
              <a:t>操作码</a:t>
            </a:r>
            <a:r>
              <a:rPr lang="zh-CN" altLang="zh-CN" dirty="0"/>
              <a:t>进行译码</a:t>
            </a:r>
            <a:r>
              <a:rPr lang="zh-CN" altLang="en-US" dirty="0"/>
              <a:t>，找到该指令应该做的操作，发现该指令是二字节指令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zh-CN" altLang="zh-CN" dirty="0"/>
              <a:t>读出操作数地址码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57H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）</a:t>
            </a:r>
            <a:r>
              <a:rPr lang="zh-CN" altLang="zh-CN" dirty="0"/>
              <a:t>，并且</a:t>
            </a:r>
            <a:r>
              <a:rPr lang="en-US" altLang="zh-CN" dirty="0"/>
              <a:t>PC+1</a:t>
            </a:r>
            <a:r>
              <a:rPr lang="zh-CN" altLang="zh-CN" dirty="0"/>
              <a:t>，指向下一条指令地址。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取操作数：</a:t>
            </a:r>
            <a:r>
              <a:rPr lang="zh-CN" altLang="zh-CN" dirty="0"/>
              <a:t>从存储器</a:t>
            </a:r>
            <a:r>
              <a:rPr lang="en-US" altLang="zh-CN" dirty="0"/>
              <a:t>57H</a:t>
            </a:r>
            <a:r>
              <a:rPr lang="zh-CN" altLang="zh-CN" dirty="0"/>
              <a:t>的地址中读出操作数到运算器。</a:t>
            </a:r>
          </a:p>
          <a:p>
            <a:pPr>
              <a:spcBef>
                <a:spcPts val="1200"/>
              </a:spcBef>
            </a:pPr>
            <a:r>
              <a:rPr lang="zh-CN" altLang="zh-CN" b="1" dirty="0"/>
              <a:t>执行（</a:t>
            </a:r>
            <a:r>
              <a:rPr lang="en-US" altLang="zh-CN" b="1" dirty="0" err="1"/>
              <a:t>excute</a:t>
            </a:r>
            <a:r>
              <a:rPr lang="zh-CN" altLang="zh-CN" b="1" dirty="0"/>
              <a:t>）</a:t>
            </a:r>
            <a:r>
              <a:rPr lang="zh-CN" altLang="zh-CN" dirty="0"/>
              <a:t>：</a:t>
            </a:r>
            <a:r>
              <a:rPr lang="zh-CN" altLang="en-US" dirty="0"/>
              <a:t>从存储器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57H</a:t>
            </a:r>
            <a:r>
              <a:rPr lang="zh-CN" altLang="en-US" dirty="0"/>
              <a:t>的地址中读出数据到运算器，指挥运算器执行加法操作，结果放入</a:t>
            </a:r>
            <a:r>
              <a:rPr lang="en-US" dirty="0"/>
              <a:t>Acc</a:t>
            </a:r>
            <a:r>
              <a:rPr lang="zh-CN" altLang="en-US" dirty="0"/>
              <a:t>寄存器。</a:t>
            </a:r>
            <a:endParaRPr lang="en-US" altLang="zh-CN" dirty="0"/>
          </a:p>
          <a:p>
            <a:pPr lvl="0">
              <a:spcBef>
                <a:spcPts val="1200"/>
              </a:spcBef>
            </a:pPr>
            <a:r>
              <a:rPr lang="zh-CN" altLang="zh-CN" b="1" dirty="0"/>
              <a:t>写回：</a:t>
            </a:r>
            <a:r>
              <a:rPr lang="zh-CN" altLang="zh-CN" dirty="0"/>
              <a:t>将运算结果放入</a:t>
            </a:r>
            <a:r>
              <a:rPr lang="en-US" altLang="zh-CN" dirty="0"/>
              <a:t>ACC</a:t>
            </a:r>
            <a:r>
              <a:rPr lang="zh-CN" altLang="zh-CN" dirty="0"/>
              <a:t>寄存器。</a:t>
            </a:r>
            <a:endParaRPr lang="zh-CN" altLang="en-US" dirty="0"/>
          </a:p>
        </p:txBody>
      </p:sp>
      <p:sp>
        <p:nvSpPr>
          <p:cNvPr id="58" name="文本框 19"/>
          <p:cNvSpPr txBox="1"/>
          <p:nvPr/>
        </p:nvSpPr>
        <p:spPr>
          <a:xfrm>
            <a:off x="6800850" y="1066799"/>
            <a:ext cx="51245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               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操作码</a:t>
            </a:r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操作数地址码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机器码</a:t>
            </a:r>
            <a:r>
              <a:rPr lang="zh-CN" altLang="en-US" b="1" dirty="0"/>
              <a:t>：</a:t>
            </a:r>
            <a:r>
              <a:rPr lang="en-US" altLang="zh-CN" b="1" dirty="0"/>
              <a:t>     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25H</a:t>
            </a:r>
            <a:r>
              <a:rPr lang="en-US" altLang="zh-CN" b="1" dirty="0"/>
              <a:t>        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57H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1194" y="5998632"/>
            <a:ext cx="485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这条指令执行完后</a:t>
            </a:r>
            <a:r>
              <a:rPr lang="en-US" altLang="zh-CN" dirty="0">
                <a:solidFill>
                  <a:srgbClr val="FF0000"/>
                </a:solidFill>
              </a:rPr>
              <a:t>,PC</a:t>
            </a:r>
            <a:r>
              <a:rPr lang="zh-CN" altLang="en-US" dirty="0">
                <a:solidFill>
                  <a:srgbClr val="FF0000"/>
                </a:solidFill>
              </a:rPr>
              <a:t>会加几？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指令执行过程中，控制器发出了哪些控制信号？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8" y="1628778"/>
            <a:ext cx="6353252" cy="42532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二 计算机工作过程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194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总线和时钟</a:t>
            </a:r>
            <a:endParaRPr lang="en-US" altLang="zh-CN" sz="2400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7130" y="3013294"/>
            <a:ext cx="7083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总线（</a:t>
            </a:r>
            <a:r>
              <a:rPr lang="en-US" b="1" dirty="0"/>
              <a:t>bus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多设备共享总线，</a:t>
            </a:r>
            <a:r>
              <a:rPr lang="zh-CN" altLang="zh-CN" dirty="0"/>
              <a:t>一个时间只能有一个设备使用总线发送数据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总线由多条并行的线路组成。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14399" y="1857376"/>
            <a:ext cx="6400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时钟（</a:t>
            </a:r>
            <a:r>
              <a:rPr lang="en-US" b="1" dirty="0"/>
              <a:t>Clock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同步计算机各部分的工作，</a:t>
            </a:r>
            <a:r>
              <a:rPr lang="zh-CN" altLang="zh-CN" dirty="0"/>
              <a:t>指令的每个步骤都</a:t>
            </a:r>
            <a:r>
              <a:rPr lang="zh-CN" altLang="en-US" dirty="0"/>
              <a:t>按照</a:t>
            </a:r>
            <a:r>
              <a:rPr lang="zh-CN" altLang="zh-CN" dirty="0"/>
              <a:t>时钟</a:t>
            </a:r>
            <a:r>
              <a:rPr lang="zh-CN" altLang="en-US" dirty="0"/>
              <a:t>的节拍</a:t>
            </a:r>
            <a:r>
              <a:rPr lang="zh-CN" altLang="zh-CN" dirty="0"/>
              <a:t>来完成</a:t>
            </a:r>
            <a:r>
              <a:rPr lang="zh-CN" altLang="en-US" dirty="0"/>
              <a:t>。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497" y="4362142"/>
            <a:ext cx="4114800" cy="1657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54049" y="61880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位总线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70" y="4069020"/>
            <a:ext cx="5899245" cy="2460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二 计算机工作过程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983932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控制器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按照指令的要求，在一定的时序下，发出一系列的控制信号。</a:t>
            </a:r>
            <a:endParaRPr lang="en-US" altLang="zh-CN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432" name="Rectangle 6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449" name="Rectangle 81"/>
          <p:cNvSpPr>
            <a:spLocks noChangeArrowheads="1"/>
          </p:cNvSpPr>
          <p:nvPr/>
        </p:nvSpPr>
        <p:spPr bwMode="auto">
          <a:xfrm>
            <a:off x="0" y="294163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25612" y="643464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硬布线控制器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058459" y="3381446"/>
                <a:ext cx="3771591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如果</a:t>
                </a:r>
                <a:r>
                  <a:rPr lang="en-US" dirty="0"/>
                  <a:t>C</a:t>
                </a:r>
                <a:r>
                  <a:rPr lang="en-US" baseline="-25000" dirty="0"/>
                  <a:t>0</a:t>
                </a:r>
                <a:r>
                  <a:rPr lang="zh-CN" altLang="en-US" dirty="0"/>
                  <a:t>在指令</a:t>
                </a:r>
                <a:r>
                  <a:rPr lang="en-US" dirty="0"/>
                  <a:t>I</a:t>
                </a:r>
                <a:r>
                  <a:rPr lang="en-US" baseline="-25000" dirty="0"/>
                  <a:t>0</a:t>
                </a:r>
                <a:r>
                  <a:rPr lang="zh-CN" altLang="en-US" dirty="0"/>
                  <a:t>的</a:t>
                </a:r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  <a:r>
                  <a:rPr lang="zh-CN" altLang="en-US" dirty="0"/>
                  <a:t>和</a:t>
                </a:r>
                <a:r>
                  <a:rPr lang="en-US" dirty="0"/>
                  <a:t>T</a:t>
                </a:r>
                <a:r>
                  <a:rPr lang="en-US" baseline="-25000" dirty="0"/>
                  <a:t>4</a:t>
                </a:r>
                <a:r>
                  <a:rPr lang="zh-CN" altLang="en-US" dirty="0"/>
                  <a:t>时刻，和</a:t>
                </a:r>
                <a:r>
                  <a:rPr lang="en-US" dirty="0"/>
                  <a:t>I</a:t>
                </a:r>
                <a:r>
                  <a:rPr lang="en-US" baseline="-25000" dirty="0"/>
                  <a:t>4</a:t>
                </a:r>
                <a:r>
                  <a:rPr lang="zh-CN" altLang="en-US" dirty="0"/>
                  <a:t>的</a:t>
                </a:r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  <a:r>
                  <a:rPr lang="zh-CN" altLang="en-US" dirty="0"/>
                  <a:t>和</a:t>
                </a:r>
                <a:r>
                  <a:rPr lang="en-US" dirty="0"/>
                  <a:t>T</a:t>
                </a:r>
                <a:r>
                  <a:rPr lang="en-US" baseline="-25000" dirty="0"/>
                  <a:t>5</a:t>
                </a:r>
                <a:r>
                  <a:rPr lang="zh-CN" altLang="en-US" dirty="0"/>
                  <a:t>时刻有效，则：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459" y="3381446"/>
                <a:ext cx="3771591" cy="1338828"/>
              </a:xfrm>
              <a:prstGeom prst="rect">
                <a:avLst/>
              </a:prstGeom>
              <a:blipFill>
                <a:blip r:embed="rId3"/>
                <a:stretch>
                  <a:fillRect l="-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68508" y="3381446"/>
            <a:ext cx="195527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42" y="2238377"/>
            <a:ext cx="6166122" cy="39941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3619500" cy="673100"/>
          </a:xfrm>
        </p:spPr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二 计算机工作过程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5" y="1066799"/>
            <a:ext cx="103251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中断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挂起当前程序，跳转到中断服务程序，完成中断服务程序后恢复执行原来的程序。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/>
              <a:t>保护现场：</a:t>
            </a:r>
            <a:r>
              <a:rPr lang="zh-CN" altLang="en-US" dirty="0"/>
              <a:t>保存</a:t>
            </a:r>
            <a:r>
              <a:rPr lang="en-US" altLang="zh-CN" dirty="0"/>
              <a:t>PC</a:t>
            </a:r>
            <a:r>
              <a:rPr lang="zh-CN" altLang="zh-CN" dirty="0"/>
              <a:t>的当前内容以及任何与处理器当前活动相关的数据</a:t>
            </a:r>
            <a:r>
              <a:rPr lang="zh-CN" altLang="en-US" dirty="0"/>
              <a:t>。</a:t>
            </a:r>
            <a:endParaRPr lang="en-US" altLang="zh-CN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/>
              <a:t>恢复现场：</a:t>
            </a:r>
            <a:r>
              <a:rPr lang="zh-CN" altLang="en-US" dirty="0"/>
              <a:t>恢复</a:t>
            </a:r>
            <a:r>
              <a:rPr lang="en-US" altLang="zh-CN" dirty="0"/>
              <a:t>PC</a:t>
            </a:r>
            <a:r>
              <a:rPr lang="zh-CN" altLang="zh-CN" dirty="0"/>
              <a:t>的内容以及处理器的数据</a:t>
            </a:r>
            <a:r>
              <a:rPr lang="zh-CN" altLang="en-US" dirty="0"/>
              <a:t>。</a:t>
            </a:r>
            <a:endParaRPr lang="en-US" altLang="zh-CN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altLang="zh-CN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47" y="2944329"/>
            <a:ext cx="3044507" cy="3882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546" y="3815230"/>
            <a:ext cx="6047236" cy="21408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二 计算机工作过程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5" y="1066799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多重中断</a:t>
            </a:r>
            <a:endParaRPr lang="en-US" altLang="zh-CN" sz="2400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03618" y="6265988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抢占式中断处理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2675" y="6265988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顺序中断处理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470157"/>
            <a:ext cx="3143308" cy="4795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991" y="2343750"/>
            <a:ext cx="4461478" cy="3612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144466" y="6412115"/>
            <a:ext cx="96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CPU</a:t>
            </a:r>
            <a:r>
              <a:rPr lang="zh-CN" altLang="en-US" dirty="0"/>
              <a:t>流水线：让指令的各步骤操作重叠，从而实现几条指令并行处理。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984169" y="2945926"/>
            <a:ext cx="101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顺序执行</a:t>
            </a:r>
          </a:p>
        </p:txBody>
      </p:sp>
      <p:sp>
        <p:nvSpPr>
          <p:cNvPr id="157" name="标题 1"/>
          <p:cNvSpPr txBox="1">
            <a:spLocks/>
          </p:cNvSpPr>
          <p:nvPr/>
        </p:nvSpPr>
        <p:spPr>
          <a:xfrm>
            <a:off x="847725" y="927101"/>
            <a:ext cx="1255395" cy="628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</a:p>
        </p:txBody>
      </p:sp>
      <p:sp>
        <p:nvSpPr>
          <p:cNvPr id="158" name="标题 1"/>
          <p:cNvSpPr txBox="1">
            <a:spLocks/>
          </p:cNvSpPr>
          <p:nvPr/>
        </p:nvSpPr>
        <p:spPr>
          <a:xfrm>
            <a:off x="838201" y="365126"/>
            <a:ext cx="10248900" cy="8159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三 计算机的架构改进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40" y="1662639"/>
            <a:ext cx="9590161" cy="12832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072" y="3322257"/>
            <a:ext cx="4933950" cy="152515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7719790" y="3930943"/>
            <a:ext cx="132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流水线执行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179" y="5223737"/>
            <a:ext cx="7246102" cy="9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2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" y="927101"/>
            <a:ext cx="3629025" cy="628406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普林斯顿结构和哈佛结构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864" y="1647459"/>
            <a:ext cx="7016262" cy="743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普林斯顿结构</a:t>
            </a:r>
            <a:r>
              <a:rPr lang="zh-CN" altLang="en-US" sz="1800" dirty="0"/>
              <a:t>：</a:t>
            </a:r>
            <a:r>
              <a:rPr lang="zh-CN" altLang="zh-CN" sz="1800" dirty="0"/>
              <a:t>程序存储和数据存储合并在一起</a:t>
            </a:r>
            <a:r>
              <a:rPr lang="zh-CN" altLang="en-US" sz="1800" dirty="0"/>
              <a:t>，只有</a:t>
            </a:r>
            <a:r>
              <a:rPr lang="zh-CN" altLang="zh-CN" sz="1800" dirty="0"/>
              <a:t>一</a:t>
            </a:r>
            <a:r>
              <a:rPr lang="zh-CN" altLang="en-US" sz="1800" dirty="0"/>
              <a:t>条</a:t>
            </a:r>
            <a:r>
              <a:rPr lang="zh-CN" altLang="zh-CN" sz="1800" dirty="0"/>
              <a:t>总线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哈佛结构</a:t>
            </a:r>
            <a:r>
              <a:rPr lang="zh-CN" altLang="en-US" sz="1800" dirty="0"/>
              <a:t>：</a:t>
            </a:r>
            <a:r>
              <a:rPr lang="zh-CN" altLang="zh-CN" sz="1800" dirty="0"/>
              <a:t>程序存储和</a:t>
            </a:r>
            <a:r>
              <a:rPr lang="en-US" altLang="zh-CN" sz="1800" dirty="0"/>
              <a:t>数据存储</a:t>
            </a:r>
            <a:r>
              <a:rPr lang="zh-CN" altLang="zh-CN" sz="1800" dirty="0"/>
              <a:t>分开</a:t>
            </a:r>
            <a:r>
              <a:rPr lang="zh-CN" altLang="en-US" sz="1800" dirty="0"/>
              <a:t>，有程序总线和数据总线。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945782" y="564705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普林斯顿结构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15450" y="5647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哈佛结构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0" y="128111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838201" y="365126"/>
            <a:ext cx="10248900" cy="8159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三 计算机的</a:t>
            </a:r>
            <a:r>
              <a:rPr lang="zh-CN" altLang="en-US" sz="2800" b="1" dirty="0">
                <a:latin typeface="+mj-ea"/>
                <a:ea typeface="+mj-ea"/>
                <a:cs typeface="+mj-cs"/>
              </a:rPr>
              <a:t>架构改进</a:t>
            </a:r>
            <a:br>
              <a:rPr lang="zh-CN" altLang="en-US" sz="2800" b="1" dirty="0">
                <a:latin typeface="+mj-ea"/>
                <a:ea typeface="+mj-ea"/>
                <a:cs typeface="+mj-cs"/>
              </a:rPr>
            </a:br>
            <a:endParaRPr lang="zh-CN" altLang="en-US" sz="28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2994660"/>
            <a:ext cx="8927414" cy="24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>
                <a:latin typeface="+mj-ea"/>
              </a:rPr>
              <a:t>三 计算机的架构改进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8699" y="1104899"/>
            <a:ext cx="10896601" cy="121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b="1" dirty="0"/>
              <a:t>RISC</a:t>
            </a:r>
            <a:r>
              <a:rPr lang="zh-CN" altLang="en-US" sz="2400" b="1" dirty="0"/>
              <a:t>指令集</a:t>
            </a:r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zh-CN" altLang="en-US" dirty="0"/>
              <a:t>复杂指令集</a:t>
            </a:r>
            <a:r>
              <a:rPr lang="en-US" dirty="0"/>
              <a:t>CISC</a:t>
            </a:r>
            <a:r>
              <a:rPr lang="zh-CN" altLang="en-US" dirty="0"/>
              <a:t>（</a:t>
            </a:r>
            <a:r>
              <a:rPr lang="en-US" dirty="0"/>
              <a:t>Complex Instruction Set Computer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精简指令集 </a:t>
            </a:r>
            <a:r>
              <a:rPr lang="en-US" altLang="en-US" dirty="0"/>
              <a:t>RISC</a:t>
            </a:r>
            <a:r>
              <a:rPr lang="zh-CN" altLang="en-US" dirty="0"/>
              <a:t>（</a:t>
            </a:r>
            <a:r>
              <a:rPr lang="en-US" dirty="0"/>
              <a:t>Reduced Instruction Set Computer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8225" y="2790825"/>
            <a:ext cx="1042035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RISC</a:t>
            </a:r>
            <a:r>
              <a:rPr lang="zh-CN" altLang="en-US" dirty="0"/>
              <a:t>指令集的特点</a:t>
            </a:r>
            <a:endParaRPr lang="en-US" altLang="zh-CN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优先选取使用频率较高的简单指令以及有用而不复杂的指令，避免复杂指令。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指令长度固定，指令格式种类少，寻址方式种类少。指令的格式比较规整。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只有取数</a:t>
            </a:r>
            <a:r>
              <a:rPr lang="en-US" dirty="0"/>
              <a:t>/</a:t>
            </a:r>
            <a:r>
              <a:rPr lang="zh-CN" altLang="en-US" dirty="0"/>
              <a:t>存数指令</a:t>
            </a:r>
            <a:r>
              <a:rPr lang="en-US" dirty="0"/>
              <a:t>(1oad</a:t>
            </a:r>
            <a:r>
              <a:rPr lang="zh-CN" altLang="en-US" dirty="0"/>
              <a:t>／</a:t>
            </a:r>
            <a:r>
              <a:rPr lang="en-US" dirty="0"/>
              <a:t>store)</a:t>
            </a:r>
            <a:r>
              <a:rPr lang="zh-CN" altLang="en-US" dirty="0"/>
              <a:t>访问存储器，将数据在寄存器和存储器之间传送。其余指令的操作都在寄存器之间进行。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大部分指令在一个或小于一个机器周期内完成。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861" y="2259896"/>
            <a:ext cx="3806396" cy="61082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635" y="2420171"/>
            <a:ext cx="5350851" cy="2470531"/>
          </a:xfrm>
        </p:spPr>
        <p:txBody>
          <a:bodyPr>
            <a:noAutofit/>
          </a:bodyPr>
          <a:lstStyle/>
          <a:p>
            <a:pPr marL="457200" lvl="1" indent="0" algn="just">
              <a:spcBef>
                <a:spcPct val="50000"/>
              </a:spcBef>
              <a:buNone/>
            </a:pPr>
            <a:endParaRPr lang="zh-CN" alt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1800" dirty="0">
                <a:latin typeface="Times New Roman" panose="02020603050405020304" pitchFamily="18" charset="0"/>
              </a:rPr>
              <a:t>十进制数：    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D  Decimal  D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可以省略不用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1800" dirty="0">
                <a:latin typeface="Times New Roman" panose="02020603050405020304" pitchFamily="18" charset="0"/>
              </a:rPr>
              <a:t>二进制数：    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B  Binary 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1800" dirty="0">
                <a:latin typeface="Times New Roman" panose="02020603050405020304" pitchFamily="18" charset="0"/>
              </a:rPr>
              <a:t>十六进制数：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H  Hexadecimal 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C/C++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语言中用前缀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0x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表示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16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进制数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1800" dirty="0">
                <a:latin typeface="Times New Roman" panose="02020603050405020304" pitchFamily="18" charset="0"/>
              </a:rPr>
              <a:t>例如：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1011B=BH=11D</a:t>
            </a:r>
          </a:p>
          <a:p>
            <a:pPr>
              <a:lnSpc>
                <a:spcPct val="120000"/>
              </a:lnSpc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34457"/>
              </p:ext>
            </p:extLst>
          </p:nvPr>
        </p:nvGraphicFramePr>
        <p:xfrm>
          <a:off x="5975838" y="365125"/>
          <a:ext cx="5750170" cy="2888766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957899">
                  <a:extLst>
                    <a:ext uri="{9D8B030D-6E8A-4147-A177-3AD203B41FA5}">
                      <a16:colId xmlns:a16="http://schemas.microsoft.com/office/drawing/2014/main" val="791194141"/>
                    </a:ext>
                  </a:extLst>
                </a:gridCol>
                <a:gridCol w="957899">
                  <a:extLst>
                    <a:ext uri="{9D8B030D-6E8A-4147-A177-3AD203B41FA5}">
                      <a16:colId xmlns:a16="http://schemas.microsoft.com/office/drawing/2014/main" val="3263415545"/>
                    </a:ext>
                  </a:extLst>
                </a:gridCol>
                <a:gridCol w="958593">
                  <a:extLst>
                    <a:ext uri="{9D8B030D-6E8A-4147-A177-3AD203B41FA5}">
                      <a16:colId xmlns:a16="http://schemas.microsoft.com/office/drawing/2014/main" val="2123303094"/>
                    </a:ext>
                  </a:extLst>
                </a:gridCol>
                <a:gridCol w="958593">
                  <a:extLst>
                    <a:ext uri="{9D8B030D-6E8A-4147-A177-3AD203B41FA5}">
                      <a16:colId xmlns:a16="http://schemas.microsoft.com/office/drawing/2014/main" val="1593526356"/>
                    </a:ext>
                  </a:extLst>
                </a:gridCol>
                <a:gridCol w="958593">
                  <a:extLst>
                    <a:ext uri="{9D8B030D-6E8A-4147-A177-3AD203B41FA5}">
                      <a16:colId xmlns:a16="http://schemas.microsoft.com/office/drawing/2014/main" val="937799181"/>
                    </a:ext>
                  </a:extLst>
                </a:gridCol>
                <a:gridCol w="958593">
                  <a:extLst>
                    <a:ext uri="{9D8B030D-6E8A-4147-A177-3AD203B41FA5}">
                      <a16:colId xmlns:a16="http://schemas.microsoft.com/office/drawing/2014/main" val="2097167794"/>
                    </a:ext>
                  </a:extLst>
                </a:gridCol>
              </a:tblGrid>
              <a:tr h="320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十进制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十六进制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二进制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十进制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十六进制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二进制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8163487"/>
                  </a:ext>
                </a:extLst>
              </a:tr>
              <a:tr h="3209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0000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8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948004"/>
                  </a:ext>
                </a:extLst>
              </a:tr>
              <a:tr h="320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0001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9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359527"/>
                  </a:ext>
                </a:extLst>
              </a:tr>
              <a:tr h="320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10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782957"/>
                  </a:ext>
                </a:extLst>
              </a:tr>
              <a:tr h="320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0011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11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1011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790627"/>
                  </a:ext>
                </a:extLst>
              </a:tr>
              <a:tr h="320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0100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12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737895"/>
                  </a:ext>
                </a:extLst>
              </a:tr>
              <a:tr h="320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0101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13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1101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793057"/>
                  </a:ext>
                </a:extLst>
              </a:tr>
              <a:tr h="320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0110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14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1110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925842"/>
                  </a:ext>
                </a:extLst>
              </a:tr>
              <a:tr h="320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0111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15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1111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6994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75838" y="3771899"/>
                <a:ext cx="6096000" cy="200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70000"/>
                  </a:lnSpc>
                </a:pPr>
                <a:r>
                  <a:rPr lang="en-US" altLang="zh-CN" b="1" dirty="0"/>
                  <a:t>A2.3H = 10</a:t>
                </a:r>
                <a:r>
                  <a:rPr lang="zh-CN" altLang="zh-CN" b="1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b="1" dirty="0"/>
                  <a:t>+2</a:t>
                </a:r>
                <a:r>
                  <a:rPr lang="zh-CN" altLang="zh-CN" b="1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b="1" dirty="0"/>
                  <a:t>+3</a:t>
                </a:r>
                <a:r>
                  <a:rPr lang="zh-CN" altLang="zh-CN" b="1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b="1" dirty="0"/>
                  <a:t> = 162.1875</a:t>
                </a:r>
              </a:p>
              <a:p>
                <a:pPr lvl="0">
                  <a:lnSpc>
                    <a:spcPct val="170000"/>
                  </a:lnSpc>
                </a:pPr>
                <a:endParaRPr lang="zh-CN" altLang="zh-CN" b="1" dirty="0"/>
              </a:p>
              <a:p>
                <a:pPr>
                  <a:lnSpc>
                    <a:spcPct val="170000"/>
                  </a:lnSpc>
                </a:pPr>
                <a:r>
                  <a:rPr lang="en-US" altLang="zh-CN" b="1" dirty="0"/>
                  <a:t>1101.001B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𝟏𝟏𝟎𝟏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𝟎𝟎𝟏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b="1" dirty="0"/>
                  <a:t>=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1" dirty="0"/>
                  <a:t>0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1" dirty="0"/>
                  <a:t>1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𝟏𝟐𝟓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𝟏𝟐𝟓</m:t>
                    </m:r>
                  </m:oMath>
                </a14:m>
                <a:endParaRPr lang="zh-CN" altLang="zh-CN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838" y="3771899"/>
                <a:ext cx="6096000" cy="2007665"/>
              </a:xfrm>
              <a:prstGeom prst="rect">
                <a:avLst/>
              </a:prstGeom>
              <a:blipFill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17635" y="5112298"/>
            <a:ext cx="4908127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24000">
              <a:lnSpc>
                <a:spcPct val="170000"/>
              </a:lnSpc>
            </a:pPr>
            <a:r>
              <a:rPr lang="en-US" altLang="zh-CN" dirty="0"/>
              <a:t>R</a:t>
            </a:r>
            <a:r>
              <a:rPr lang="zh-CN" altLang="en-US" dirty="0"/>
              <a:t>进制</a:t>
            </a:r>
            <a:endParaRPr lang="en-US" altLang="zh-CN" dirty="0"/>
          </a:p>
          <a:p>
            <a:pPr lvl="0" indent="-324000">
              <a:lnSpc>
                <a:spcPct val="170000"/>
              </a:lnSpc>
              <a:buFont typeface="+mj-lt"/>
              <a:buAutoNum type="arabicPeriod"/>
            </a:pPr>
            <a:r>
              <a:rPr lang="zh-CN" altLang="zh-CN" dirty="0"/>
              <a:t>每一位的系数有</a:t>
            </a:r>
            <a:r>
              <a:rPr lang="en-US" altLang="zh-CN" dirty="0"/>
              <a:t>R</a:t>
            </a:r>
            <a:r>
              <a:rPr lang="zh-CN" altLang="zh-CN" dirty="0"/>
              <a:t>种可能的取值。</a:t>
            </a:r>
          </a:p>
          <a:p>
            <a:pPr lvl="0" indent="-324000">
              <a:lnSpc>
                <a:spcPct val="170000"/>
              </a:lnSpc>
              <a:buFont typeface="+mj-lt"/>
              <a:buAutoNum type="arabicPeriod"/>
            </a:pPr>
            <a:r>
              <a:rPr lang="zh-CN" altLang="zh-CN" dirty="0"/>
              <a:t>按</a:t>
            </a:r>
            <a:r>
              <a:rPr lang="en-US" altLang="zh-CN" dirty="0"/>
              <a:t>“</a:t>
            </a:r>
            <a:r>
              <a:rPr lang="zh-CN" altLang="zh-CN" dirty="0"/>
              <a:t>逢</a:t>
            </a:r>
            <a:r>
              <a:rPr lang="en-US" altLang="zh-CN" dirty="0"/>
              <a:t>R</a:t>
            </a:r>
            <a:r>
              <a:rPr lang="zh-CN" altLang="zh-CN" dirty="0"/>
              <a:t>进一</a:t>
            </a:r>
            <a:r>
              <a:rPr lang="en-US" altLang="zh-CN" dirty="0"/>
              <a:t>”</a:t>
            </a:r>
            <a:r>
              <a:rPr lang="zh-CN" altLang="zh-CN" dirty="0"/>
              <a:t>方式计数</a:t>
            </a:r>
            <a:r>
              <a:rPr lang="zh-CN" altLang="en-US" dirty="0"/>
              <a:t>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77475" cy="6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四 计算机数制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7635" y="1125942"/>
            <a:ext cx="5130549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计算机是采用二进制的，所以任何数据和信息都要转换成二进制的形式。</a:t>
            </a:r>
          </a:p>
        </p:txBody>
      </p:sp>
    </p:spTree>
    <p:extLst>
      <p:ext uri="{BB962C8B-B14F-4D97-AF65-F5344CB8AC3E}">
        <p14:creationId xmlns:p14="http://schemas.microsoft.com/office/powerpoint/2010/main" val="76618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77475" cy="6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7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四 计算机数制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774" y="895350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原码</a:t>
            </a:r>
            <a:endParaRPr lang="en-US" altLang="zh-CN" sz="2400" b="1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7464425" y="3063875"/>
            <a:ext cx="2589213" cy="1011238"/>
            <a:chOff x="925" y="2376"/>
            <a:chExt cx="1631" cy="637"/>
          </a:xfrm>
        </p:grpSpPr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925" y="2562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itchFamily="18" charset="0"/>
                  <a:ea typeface="ˎ̥"/>
                  <a:cs typeface="ˎ̥"/>
                </a:rPr>
                <a:t>D</a:t>
              </a:r>
              <a:r>
                <a:rPr kumimoji="1" lang="en-US" altLang="zh-CN" baseline="-25000" dirty="0">
                  <a:latin typeface="Times New Roman" pitchFamily="18" charset="0"/>
                  <a:ea typeface="ˎ̥"/>
                  <a:cs typeface="ˎ̥"/>
                </a:rPr>
                <a:t>7</a:t>
              </a:r>
              <a:r>
                <a:rPr kumimoji="1" lang="en-US" altLang="zh-CN" dirty="0">
                  <a:latin typeface="Times New Roman" pitchFamily="18" charset="0"/>
                  <a:ea typeface="ˎ̥"/>
                  <a:cs typeface="ˎ̥"/>
                </a:rPr>
                <a:t> =</a:t>
              </a:r>
              <a:r>
                <a:rPr kumimoji="1" lang="en-US" altLang="zh-CN" baseline="-25000" dirty="0">
                  <a:latin typeface="Times New Roman" pitchFamily="18" charset="0"/>
                </a:rPr>
                <a:t> </a:t>
              </a:r>
              <a:endParaRPr lang="en-US" altLang="zh-CN" b="0" dirty="0"/>
            </a:p>
          </p:txBody>
        </p:sp>
        <p:sp>
          <p:nvSpPr>
            <p:cNvPr id="15" name="AutoShape 20"/>
            <p:cNvSpPr>
              <a:spLocks/>
            </p:cNvSpPr>
            <p:nvPr/>
          </p:nvSpPr>
          <p:spPr bwMode="auto">
            <a:xfrm>
              <a:off x="1469" y="2529"/>
              <a:ext cx="72" cy="434"/>
            </a:xfrm>
            <a:prstGeom prst="leftBrace">
              <a:avLst>
                <a:gd name="adj1" fmla="val 502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567" y="2376"/>
              <a:ext cx="9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itchFamily="18" charset="0"/>
                  <a:ea typeface="ˎ̥"/>
                  <a:cs typeface="ˎ̥"/>
                </a:rPr>
                <a:t>0	</a:t>
              </a:r>
              <a:r>
                <a:rPr kumimoji="1" lang="zh-CN" altLang="en-US" dirty="0">
                  <a:latin typeface="Times New Roman" pitchFamily="18" charset="0"/>
                </a:rPr>
                <a:t>正数</a:t>
              </a:r>
              <a:endParaRPr lang="zh-CN" altLang="en-US" b="0" dirty="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1567" y="2780"/>
              <a:ext cx="9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itchFamily="18" charset="0"/>
                  <a:ea typeface="ˎ̥"/>
                  <a:cs typeface="ˎ̥"/>
                </a:rPr>
                <a:t>1	</a:t>
              </a:r>
              <a:r>
                <a:rPr kumimoji="1" lang="zh-CN" altLang="en-US" dirty="0">
                  <a:latin typeface="Times New Roman" pitchFamily="18" charset="0"/>
                </a:rPr>
                <a:t>负数</a:t>
              </a:r>
              <a:endParaRPr lang="zh-CN" altLang="en-US" b="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88250" y="4900622"/>
            <a:ext cx="3021013" cy="963601"/>
            <a:chOff x="4092575" y="4748222"/>
            <a:chExt cx="3021013" cy="963601"/>
          </a:xfrm>
        </p:grpSpPr>
        <p:grpSp>
          <p:nvGrpSpPr>
            <p:cNvPr id="31" name="Group 23"/>
            <p:cNvGrpSpPr>
              <a:grpSpLocks/>
            </p:cNvGrpSpPr>
            <p:nvPr/>
          </p:nvGrpSpPr>
          <p:grpSpPr bwMode="auto">
            <a:xfrm>
              <a:off x="4092575" y="4748222"/>
              <a:ext cx="2922588" cy="388938"/>
              <a:chOff x="1551" y="3485"/>
              <a:chExt cx="1841" cy="245"/>
            </a:xfrm>
          </p:grpSpPr>
          <p:sp>
            <p:nvSpPr>
              <p:cNvPr id="34" name="Text Box 26"/>
              <p:cNvSpPr txBox="1">
                <a:spLocks noChangeArrowheads="1"/>
              </p:cNvSpPr>
              <p:nvPr/>
            </p:nvSpPr>
            <p:spPr bwMode="auto">
              <a:xfrm>
                <a:off x="1551" y="3491"/>
                <a:ext cx="79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itchFamily="18" charset="0"/>
                    <a:ea typeface="ˎ̥"/>
                    <a:cs typeface="ˎ̥"/>
                  </a:rPr>
                  <a:t>01010010B</a:t>
                </a:r>
                <a:endParaRPr lang="en-US" altLang="zh-CN" b="0" dirty="0"/>
              </a:p>
            </p:txBody>
          </p:sp>
          <p:sp>
            <p:nvSpPr>
              <p:cNvPr id="35" name="Text Box 27"/>
              <p:cNvSpPr txBox="1">
                <a:spLocks noChangeArrowheads="1"/>
              </p:cNvSpPr>
              <p:nvPr/>
            </p:nvSpPr>
            <p:spPr bwMode="auto">
              <a:xfrm>
                <a:off x="2745" y="3497"/>
                <a:ext cx="1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itchFamily="18" charset="0"/>
                    <a:ea typeface="ˎ̥"/>
                    <a:cs typeface="ˎ̥"/>
                  </a:rPr>
                  <a:t>=</a:t>
                </a:r>
                <a:endParaRPr lang="en-US" altLang="zh-CN" b="0" dirty="0"/>
              </a:p>
            </p:txBody>
          </p:sp>
          <p:sp>
            <p:nvSpPr>
              <p:cNvPr id="36" name="Text Box 28"/>
              <p:cNvSpPr txBox="1">
                <a:spLocks noChangeArrowheads="1"/>
              </p:cNvSpPr>
              <p:nvPr/>
            </p:nvSpPr>
            <p:spPr bwMode="auto">
              <a:xfrm>
                <a:off x="3021" y="3485"/>
                <a:ext cx="37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itchFamily="18" charset="0"/>
                    <a:ea typeface="ˎ̥"/>
                    <a:cs typeface="ˎ̥"/>
                  </a:rPr>
                  <a:t>   82</a:t>
                </a:r>
                <a:endParaRPr lang="en-US" altLang="zh-CN" b="0" dirty="0"/>
              </a:p>
            </p:txBody>
          </p:sp>
        </p:grp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4102100" y="5329236"/>
              <a:ext cx="3011488" cy="382587"/>
              <a:chOff x="1557" y="3833"/>
              <a:chExt cx="1897" cy="241"/>
            </a:xfrm>
          </p:grpSpPr>
          <p:sp>
            <p:nvSpPr>
              <p:cNvPr id="38" name="Text Box 30"/>
              <p:cNvSpPr txBox="1">
                <a:spLocks noChangeArrowheads="1"/>
              </p:cNvSpPr>
              <p:nvPr/>
            </p:nvSpPr>
            <p:spPr bwMode="auto">
              <a:xfrm>
                <a:off x="1557" y="3833"/>
                <a:ext cx="7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itchFamily="18" charset="0"/>
                    <a:ea typeface="ˎ̥"/>
                    <a:cs typeface="ˎ̥"/>
                  </a:rPr>
                  <a:t>11010010B</a:t>
                </a:r>
                <a:endParaRPr lang="en-US" altLang="zh-CN" b="0" dirty="0"/>
              </a:p>
            </p:txBody>
          </p:sp>
          <p:sp>
            <p:nvSpPr>
              <p:cNvPr id="39" name="Text Box 31"/>
              <p:cNvSpPr txBox="1">
                <a:spLocks noChangeArrowheads="1"/>
              </p:cNvSpPr>
              <p:nvPr/>
            </p:nvSpPr>
            <p:spPr bwMode="auto">
              <a:xfrm>
                <a:off x="2745" y="3839"/>
                <a:ext cx="1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itchFamily="18" charset="0"/>
                    <a:ea typeface="ˎ̥"/>
                    <a:cs typeface="ˎ̥"/>
                  </a:rPr>
                  <a:t>=</a:t>
                </a:r>
                <a:endParaRPr lang="en-US" altLang="zh-CN" b="0"/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3076" y="3841"/>
                <a:ext cx="37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itchFamily="18" charset="0"/>
                    <a:ea typeface="ˎ̥"/>
                    <a:cs typeface="ˎ̥"/>
                    <a:sym typeface="Symbol" pitchFamily="18" charset="2"/>
                  </a:rPr>
                  <a:t></a:t>
                </a:r>
                <a:r>
                  <a:rPr kumimoji="1" lang="en-US" altLang="zh-CN" dirty="0">
                    <a:latin typeface="Times New Roman" pitchFamily="18" charset="0"/>
                    <a:ea typeface="ˎ̥"/>
                    <a:cs typeface="ˎ̥"/>
                  </a:rPr>
                  <a:t>82</a:t>
                </a:r>
                <a:r>
                  <a:rPr kumimoji="1" lang="en-US" altLang="zh-CN" dirty="0">
                    <a:latin typeface="Times New Roman" pitchFamily="18" charset="0"/>
                  </a:rPr>
                  <a:t> </a:t>
                </a:r>
                <a:endParaRPr kumimoji="1" lang="en-US" altLang="zh-CN" dirty="0">
                  <a:latin typeface="Times New Roman" pitchFamily="18" charset="0"/>
                  <a:ea typeface="ˎ̥"/>
                  <a:cs typeface="ˎ̥"/>
                  <a:sym typeface="Symbol" pitchFamily="18" charset="2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847725" y="3067050"/>
            <a:ext cx="634365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在做加减运算时，既要考虑数的符号位，也要考虑数值位。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0</a:t>
            </a:r>
            <a:r>
              <a:rPr lang="zh-CN" altLang="en-US" dirty="0"/>
              <a:t>有两种表示方法：</a:t>
            </a:r>
            <a:r>
              <a:rPr lang="en-US" dirty="0"/>
              <a:t>+0</a:t>
            </a:r>
            <a:r>
              <a:rPr lang="zh-CN" altLang="en-US" dirty="0"/>
              <a:t>和</a:t>
            </a:r>
            <a:r>
              <a:rPr lang="en-US" dirty="0"/>
              <a:t>-0</a:t>
            </a:r>
            <a:r>
              <a:rPr lang="zh-CN" altLang="en-US" dirty="0"/>
              <a:t>。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725" y="1866900"/>
            <a:ext cx="5133975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在数值前面加一符号位，即二进制数的最高位，用“</a:t>
            </a:r>
            <a:r>
              <a:rPr lang="en-US" dirty="0"/>
              <a:t>0</a:t>
            </a:r>
            <a:r>
              <a:rPr lang="zh-CN" altLang="en-US" dirty="0"/>
              <a:t>”表示正数，用“</a:t>
            </a:r>
            <a:r>
              <a:rPr lang="en-US" dirty="0"/>
              <a:t>1</a:t>
            </a:r>
            <a:r>
              <a:rPr lang="zh-CN" altLang="en-US" dirty="0"/>
              <a:t>”表示负数。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749296"/>
            <a:ext cx="47339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微控制器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90" y="1396313"/>
            <a:ext cx="5719958" cy="36823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3827" y="1396313"/>
            <a:ext cx="454728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以应用为中心，其软硬件可裁剪，适用于应用系统对功能、可靠性、成本、体积、功耗有严格要求的专用计算机系统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48110" y="5611614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Arduino</a:t>
            </a:r>
            <a:r>
              <a:rPr lang="zh-CN" altLang="en-US" dirty="0"/>
              <a:t>就可以看成是一种微控制器。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3827" y="3237470"/>
            <a:ext cx="45472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将计算机的核心部件如</a:t>
            </a:r>
            <a:r>
              <a:rPr lang="en-US" altLang="zh-CN" dirty="0"/>
              <a:t>CPU</a:t>
            </a:r>
            <a:r>
              <a:rPr lang="zh-CN" altLang="zh-CN" dirty="0"/>
              <a:t>、存储器和各种外围接口电路集成到一个芯片上的</a:t>
            </a:r>
            <a:r>
              <a:rPr lang="zh-CN" altLang="en-US" dirty="0"/>
              <a:t>微型计算机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31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77475" cy="6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四 计算机数制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774" y="895350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补码</a:t>
            </a:r>
            <a:endParaRPr lang="en-US" altLang="zh-CN" sz="2400" b="1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71550" y="3238500"/>
            <a:ext cx="721995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补码可以将减法转换为加法，并可以连同符号位一起参与运算。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3449" y="1447800"/>
            <a:ext cx="5972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正数的补码与其原码相同。</a:t>
            </a:r>
            <a:endParaRPr kumimoji="1" lang="en-US" altLang="zh-CN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负数的补码：符号位为</a:t>
            </a:r>
            <a:r>
              <a:rPr kumimoji="1" lang="en-US" altLang="zh-CN" dirty="0">
                <a:latin typeface="Times New Roman" pitchFamily="18" charset="0"/>
              </a:rPr>
              <a:t>1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lang="zh-CN" altLang="en-US" dirty="0"/>
              <a:t>数值位逐位取反后加</a:t>
            </a:r>
            <a:r>
              <a:rPr lang="en-US" dirty="0"/>
              <a:t>1</a:t>
            </a:r>
            <a:r>
              <a:rPr lang="zh-CN" altLang="en-US" dirty="0"/>
              <a:t>。</a:t>
            </a:r>
            <a:endParaRPr kumimoji="1" lang="zh-CN" altLang="en-US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7534275" y="981075"/>
            <a:ext cx="3273076" cy="1407557"/>
            <a:chOff x="1466850" y="2962275"/>
            <a:chExt cx="3273076" cy="1407557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485900" y="2962275"/>
              <a:ext cx="32111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[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  <a:sym typeface="Symbol" pitchFamily="18" charset="2"/>
                </a:rPr>
                <a:t>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82]</a:t>
              </a:r>
              <a:r>
                <a:rPr kumimoji="1" lang="zh-CN" altLang="en-US" b="0" baseline="-25000" dirty="0">
                  <a:latin typeface="Times New Roman" pitchFamily="18" charset="0"/>
                </a:rPr>
                <a:t>原</a:t>
              </a:r>
              <a:r>
                <a:rPr kumimoji="1" lang="zh-CN" altLang="en-US" b="0" dirty="0">
                  <a:latin typeface="Times New Roman" pitchFamily="18" charset="0"/>
                  <a:ea typeface="ˎ̥"/>
                  <a:cs typeface="ˎ̥"/>
                </a:rPr>
                <a:t> 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=          1       101 0010B</a:t>
              </a:r>
              <a:r>
                <a:rPr kumimoji="1" lang="en-US" altLang="zh-CN" b="0" dirty="0">
                  <a:latin typeface="Times New Roman" pitchFamily="18" charset="0"/>
                </a:rPr>
                <a:t> </a:t>
              </a:r>
              <a:endParaRPr kumimoji="1" lang="en-US" altLang="zh-CN" b="0" dirty="0">
                <a:latin typeface="Times New Roman" pitchFamily="18" charset="0"/>
                <a:ea typeface="ˎ̥"/>
                <a:cs typeface="ˎ̥"/>
                <a:sym typeface="Symbol" pitchFamily="18" charset="2"/>
              </a:endParaRPr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1466850" y="3505200"/>
              <a:ext cx="32730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latin typeface="Times New Roman" pitchFamily="18" charset="0"/>
                  <a:ea typeface="ˎ̥"/>
                  <a:cs typeface="ˎ̥"/>
                </a:rPr>
                <a:t>数值位取反     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1        010 1101B</a:t>
              </a:r>
              <a:r>
                <a:rPr kumimoji="1" lang="en-US" altLang="zh-CN" b="0" dirty="0">
                  <a:latin typeface="Times New Roman" pitchFamily="18" charset="0"/>
                </a:rPr>
                <a:t> </a:t>
              </a:r>
              <a:endParaRPr kumimoji="1" lang="en-US" altLang="zh-CN" b="0" dirty="0">
                <a:latin typeface="Times New Roman" pitchFamily="18" charset="0"/>
                <a:ea typeface="ˎ̥"/>
                <a:cs typeface="ˎ̥"/>
                <a:sym typeface="Symbol" pitchFamily="18" charset="2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1524000" y="4000500"/>
              <a:ext cx="31939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[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  <a:sym typeface="Symbol" pitchFamily="18" charset="2"/>
                </a:rPr>
                <a:t>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82]</a:t>
              </a:r>
              <a:r>
                <a:rPr kumimoji="1" lang="zh-CN" altLang="en-US" baseline="-25000" dirty="0">
                  <a:latin typeface="Times New Roman" pitchFamily="18" charset="0"/>
                </a:rPr>
                <a:t>补</a:t>
              </a:r>
              <a:r>
                <a:rPr kumimoji="1" lang="zh-CN" altLang="en-US" b="0" dirty="0">
                  <a:latin typeface="Times New Roman" pitchFamily="18" charset="0"/>
                  <a:ea typeface="ˎ̥"/>
                  <a:cs typeface="ˎ̥"/>
                </a:rPr>
                <a:t> 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=          1       010 1110B</a:t>
              </a:r>
              <a:r>
                <a:rPr kumimoji="1" lang="en-US" altLang="zh-CN" b="0" dirty="0">
                  <a:latin typeface="Times New Roman" pitchFamily="18" charset="0"/>
                </a:rPr>
                <a:t> </a:t>
              </a:r>
              <a:endParaRPr kumimoji="1" lang="en-US" altLang="zh-CN" b="0" dirty="0">
                <a:latin typeface="Times New Roman" pitchFamily="18" charset="0"/>
                <a:ea typeface="ˎ̥"/>
                <a:cs typeface="ˎ̥"/>
                <a:sym typeface="Symbol" pitchFamily="18" charset="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258888" y="3843338"/>
            <a:ext cx="2532956" cy="788432"/>
            <a:chOff x="1258888" y="4329113"/>
            <a:chExt cx="2532956" cy="788432"/>
          </a:xfrm>
        </p:grpSpPr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1258888" y="4329113"/>
              <a:ext cx="23631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[x + y]</a:t>
              </a:r>
              <a:r>
                <a:rPr kumimoji="1" lang="zh-CN" altLang="en-US" b="0" baseline="-25000" dirty="0">
                  <a:latin typeface="Times New Roman" pitchFamily="18" charset="0"/>
                </a:rPr>
                <a:t>补</a:t>
              </a:r>
              <a:r>
                <a:rPr kumimoji="1" lang="zh-CN" altLang="en-US" b="0" dirty="0">
                  <a:latin typeface="Times New Roman" pitchFamily="18" charset="0"/>
                  <a:ea typeface="ˎ̥"/>
                  <a:cs typeface="ˎ̥"/>
                </a:rPr>
                <a:t> 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= [x]</a:t>
              </a:r>
              <a:r>
                <a:rPr kumimoji="1" lang="zh-CN" altLang="en-US" b="0" baseline="-25000" dirty="0">
                  <a:latin typeface="Times New Roman" pitchFamily="18" charset="0"/>
                </a:rPr>
                <a:t>补</a:t>
              </a:r>
              <a:r>
                <a:rPr kumimoji="1" lang="zh-CN" altLang="en-US" b="0" dirty="0">
                  <a:latin typeface="Times New Roman" pitchFamily="18" charset="0"/>
                  <a:ea typeface="ˎ̥"/>
                  <a:cs typeface="ˎ̥"/>
                </a:rPr>
                <a:t> 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+ [y]</a:t>
              </a:r>
              <a:r>
                <a:rPr kumimoji="1" lang="zh-CN" altLang="en-US" b="0" baseline="-25000" dirty="0">
                  <a:latin typeface="Times New Roman" pitchFamily="18" charset="0"/>
                </a:rPr>
                <a:t>补</a:t>
              </a:r>
              <a:r>
                <a:rPr kumimoji="1" lang="zh-CN" altLang="en-US" b="0" dirty="0">
                  <a:latin typeface="Times New Roman" pitchFamily="18" charset="0"/>
                </a:rPr>
                <a:t> </a:t>
              </a:r>
              <a:endParaRPr lang="zh-CN" altLang="en-US" b="0" dirty="0"/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270000" y="4748213"/>
              <a:ext cx="25218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[x</a:t>
              </a:r>
              <a:r>
                <a:rPr kumimoji="1" lang="zh-CN" altLang="en-US" b="0" dirty="0">
                  <a:latin typeface="Times New Roman" pitchFamily="18" charset="0"/>
                </a:rPr>
                <a:t>－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y]</a:t>
              </a:r>
              <a:r>
                <a:rPr kumimoji="1" lang="zh-CN" altLang="en-US" b="0" baseline="-25000" dirty="0">
                  <a:latin typeface="Times New Roman" pitchFamily="18" charset="0"/>
                </a:rPr>
                <a:t>补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= [x]</a:t>
              </a:r>
              <a:r>
                <a:rPr kumimoji="1" lang="zh-CN" altLang="en-US" b="0" baseline="-25000" dirty="0">
                  <a:latin typeface="Times New Roman" pitchFamily="18" charset="0"/>
                </a:rPr>
                <a:t>补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+ [</a:t>
              </a:r>
              <a:r>
                <a:rPr kumimoji="1" lang="zh-CN" altLang="en-US" b="0" dirty="0">
                  <a:latin typeface="Times New Roman" pitchFamily="18" charset="0"/>
                </a:rPr>
                <a:t>－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y]</a:t>
              </a:r>
              <a:r>
                <a:rPr kumimoji="1" lang="zh-CN" altLang="en-US" b="0" baseline="-25000" dirty="0">
                  <a:latin typeface="Times New Roman" pitchFamily="18" charset="0"/>
                </a:rPr>
                <a:t>补</a:t>
              </a:r>
              <a:r>
                <a:rPr kumimoji="1" lang="zh-CN" altLang="en-US" b="0" dirty="0">
                  <a:latin typeface="Times New Roman" pitchFamily="18" charset="0"/>
                  <a:ea typeface="ˎ̥"/>
                  <a:cs typeface="ˎ̥"/>
                </a:rPr>
                <a:t> </a:t>
              </a:r>
              <a:r>
                <a:rPr kumimoji="1" lang="zh-CN" altLang="en-US" b="0" dirty="0">
                  <a:latin typeface="Times New Roman" pitchFamily="18" charset="0"/>
                </a:rPr>
                <a:t> </a:t>
              </a:r>
              <a:endParaRPr lang="zh-CN" altLang="en-US" b="0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585077" y="4051302"/>
            <a:ext cx="4175125" cy="1292219"/>
            <a:chOff x="7585077" y="3917952"/>
            <a:chExt cx="4175125" cy="1292219"/>
          </a:xfrm>
        </p:grpSpPr>
        <p:grpSp>
          <p:nvGrpSpPr>
            <p:cNvPr id="56" name="Group 7"/>
            <p:cNvGrpSpPr>
              <a:grpSpLocks/>
            </p:cNvGrpSpPr>
            <p:nvPr/>
          </p:nvGrpSpPr>
          <p:grpSpPr bwMode="auto">
            <a:xfrm>
              <a:off x="7793039" y="3917952"/>
              <a:ext cx="3340100" cy="409575"/>
              <a:chOff x="1362" y="2406"/>
              <a:chExt cx="2104" cy="258"/>
            </a:xfrm>
          </p:grpSpPr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2779" y="2406"/>
                <a:ext cx="68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>
                    <a:latin typeface="Times New Roman" pitchFamily="18" charset="0"/>
                    <a:ea typeface="ˎ̥"/>
                    <a:cs typeface="ˎ̥"/>
                  </a:rPr>
                  <a:t>01100011</a:t>
                </a:r>
                <a:endParaRPr lang="en-US" altLang="zh-CN" b="0" dirty="0"/>
              </a:p>
            </p:txBody>
          </p:sp>
          <p:sp>
            <p:nvSpPr>
              <p:cNvPr id="70" name="Rectangle 9"/>
              <p:cNvSpPr>
                <a:spLocks noChangeArrowheads="1"/>
              </p:cNvSpPr>
              <p:nvPr/>
            </p:nvSpPr>
            <p:spPr bwMode="auto">
              <a:xfrm>
                <a:off x="1362" y="2431"/>
                <a:ext cx="48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>
                    <a:latin typeface="Times New Roman" pitchFamily="18" charset="0"/>
                    <a:ea typeface="ˎ̥"/>
                    <a:cs typeface="ˎ̥"/>
                  </a:rPr>
                  <a:t>[99]</a:t>
                </a:r>
                <a:r>
                  <a:rPr kumimoji="1" lang="zh-CN" altLang="en-US" b="0" baseline="-25000" dirty="0">
                    <a:latin typeface="Times New Roman" pitchFamily="18" charset="0"/>
                  </a:rPr>
                  <a:t>补 </a:t>
                </a:r>
                <a:endParaRPr lang="zh-CN" altLang="en-US" b="0" dirty="0"/>
              </a:p>
            </p:txBody>
          </p:sp>
        </p:grpSp>
        <p:grpSp>
          <p:nvGrpSpPr>
            <p:cNvPr id="57" name="Group 10"/>
            <p:cNvGrpSpPr>
              <a:grpSpLocks/>
            </p:cNvGrpSpPr>
            <p:nvPr/>
          </p:nvGrpSpPr>
          <p:grpSpPr bwMode="auto">
            <a:xfrm>
              <a:off x="7740650" y="4270376"/>
              <a:ext cx="3379788" cy="427038"/>
              <a:chOff x="1329" y="2628"/>
              <a:chExt cx="2129" cy="269"/>
            </a:xfrm>
          </p:grpSpPr>
          <p:sp>
            <p:nvSpPr>
              <p:cNvPr id="65" name="Rectangle 11"/>
              <p:cNvSpPr>
                <a:spLocks noChangeArrowheads="1"/>
              </p:cNvSpPr>
              <p:nvPr/>
            </p:nvSpPr>
            <p:spPr bwMode="auto">
              <a:xfrm>
                <a:off x="2421" y="2628"/>
                <a:ext cx="1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>
                    <a:latin typeface="Times New Roman" pitchFamily="18" charset="0"/>
                    <a:ea typeface="ˎ̥"/>
                    <a:cs typeface="ˎ̥"/>
                  </a:rPr>
                  <a:t>+</a:t>
                </a:r>
                <a:endParaRPr lang="en-US" altLang="zh-CN" b="0" dirty="0"/>
              </a:p>
            </p:txBody>
          </p:sp>
          <p:grpSp>
            <p:nvGrpSpPr>
              <p:cNvPr id="66" name="Group 12"/>
              <p:cNvGrpSpPr>
                <a:grpSpLocks/>
              </p:cNvGrpSpPr>
              <p:nvPr/>
            </p:nvGrpSpPr>
            <p:grpSpPr bwMode="auto">
              <a:xfrm>
                <a:off x="1329" y="2629"/>
                <a:ext cx="2129" cy="268"/>
                <a:chOff x="1329" y="2629"/>
                <a:chExt cx="2129" cy="268"/>
              </a:xfrm>
            </p:grpSpPr>
            <p:sp>
              <p:nvSpPr>
                <p:cNvPr id="6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771" y="2629"/>
                  <a:ext cx="68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</a:rPr>
                    <a:t>11000110</a:t>
                  </a:r>
                  <a:endParaRPr lang="en-US" altLang="zh-CN" b="0" dirty="0"/>
                </a:p>
              </p:txBody>
            </p:sp>
            <p:sp>
              <p:nvSpPr>
                <p:cNvPr id="6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29" y="2664"/>
                  <a:ext cx="59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</a:rPr>
                    <a:t>[</a:t>
                  </a:r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  <a:sym typeface="Symbol" pitchFamily="18" charset="2"/>
                    </a:rPr>
                    <a:t></a:t>
                  </a:r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</a:rPr>
                    <a:t> 58]</a:t>
                  </a:r>
                  <a:r>
                    <a:rPr kumimoji="1" lang="zh-CN" altLang="en-US" b="0" baseline="-25000" dirty="0">
                      <a:latin typeface="Times New Roman" pitchFamily="18" charset="0"/>
                    </a:rPr>
                    <a:t>补 </a:t>
                  </a:r>
                  <a:endParaRPr kumimoji="1" lang="zh-CN" altLang="en-US" b="0" dirty="0">
                    <a:latin typeface="Times New Roman" pitchFamily="18" charset="0"/>
                    <a:ea typeface="ˎ̥"/>
                    <a:cs typeface="ˎ̥"/>
                    <a:sym typeface="Symbol" pitchFamily="18" charset="2"/>
                  </a:endParaRPr>
                </a:p>
              </p:txBody>
            </p:sp>
          </p:grpSp>
        </p:grpSp>
        <p:grpSp>
          <p:nvGrpSpPr>
            <p:cNvPr id="58" name="Group 18"/>
            <p:cNvGrpSpPr>
              <a:grpSpLocks/>
            </p:cNvGrpSpPr>
            <p:nvPr/>
          </p:nvGrpSpPr>
          <p:grpSpPr bwMode="auto">
            <a:xfrm>
              <a:off x="7585077" y="4743446"/>
              <a:ext cx="4175125" cy="466725"/>
              <a:chOff x="1231" y="2926"/>
              <a:chExt cx="2630" cy="294"/>
            </a:xfrm>
          </p:grpSpPr>
          <p:sp>
            <p:nvSpPr>
              <p:cNvPr id="59" name="Rectangle 19"/>
              <p:cNvSpPr>
                <a:spLocks noChangeArrowheads="1"/>
              </p:cNvSpPr>
              <p:nvPr/>
            </p:nvSpPr>
            <p:spPr bwMode="auto">
              <a:xfrm>
                <a:off x="2555" y="2986"/>
                <a:ext cx="189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>
                    <a:latin typeface="Times New Roman" pitchFamily="18" charset="0"/>
                    <a:ea typeface="ˎ̥"/>
                    <a:cs typeface="ˎ̥"/>
                  </a:rPr>
                  <a:t>1</a:t>
                </a:r>
                <a:endParaRPr lang="en-US" altLang="zh-CN" b="0" dirty="0"/>
              </a:p>
            </p:txBody>
          </p:sp>
          <p:grpSp>
            <p:nvGrpSpPr>
              <p:cNvPr id="60" name="Group 20"/>
              <p:cNvGrpSpPr>
                <a:grpSpLocks/>
              </p:cNvGrpSpPr>
              <p:nvPr/>
            </p:nvGrpSpPr>
            <p:grpSpPr bwMode="auto">
              <a:xfrm>
                <a:off x="1231" y="2926"/>
                <a:ext cx="2630" cy="294"/>
                <a:chOff x="1231" y="2926"/>
                <a:chExt cx="2630" cy="294"/>
              </a:xfrm>
            </p:grpSpPr>
            <p:sp>
              <p:nvSpPr>
                <p:cNvPr id="61" name="Line 21"/>
                <p:cNvSpPr>
                  <a:spLocks noChangeShapeType="1"/>
                </p:cNvSpPr>
                <p:nvPr/>
              </p:nvSpPr>
              <p:spPr bwMode="auto">
                <a:xfrm>
                  <a:off x="2371" y="2930"/>
                  <a:ext cx="14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795" y="2987"/>
                  <a:ext cx="69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</a:rPr>
                    <a:t>00101001</a:t>
                  </a:r>
                  <a:endParaRPr lang="en-US" altLang="zh-CN" b="0" dirty="0"/>
                </a:p>
              </p:txBody>
            </p:sp>
            <p:sp>
              <p:nvSpPr>
                <p:cNvPr id="63" name="Rectangle 23"/>
                <p:cNvSpPr>
                  <a:spLocks noChangeArrowheads="1"/>
                </p:cNvSpPr>
                <p:nvPr/>
              </p:nvSpPr>
              <p:spPr bwMode="auto">
                <a:xfrm>
                  <a:off x="1374" y="2968"/>
                  <a:ext cx="48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</a:rPr>
                    <a:t>[41]</a:t>
                  </a:r>
                  <a:r>
                    <a:rPr kumimoji="1" lang="zh-CN" altLang="en-US" b="0" baseline="-25000" dirty="0">
                      <a:latin typeface="Times New Roman" pitchFamily="18" charset="0"/>
                    </a:rPr>
                    <a:t>补 </a:t>
                  </a:r>
                  <a:endParaRPr lang="zh-CN" altLang="en-US" b="0" dirty="0"/>
                </a:p>
              </p:txBody>
            </p:sp>
            <p:sp>
              <p:nvSpPr>
                <p:cNvPr id="64" name="Line 24"/>
                <p:cNvSpPr>
                  <a:spLocks noChangeShapeType="1"/>
                </p:cNvSpPr>
                <p:nvPr/>
              </p:nvSpPr>
              <p:spPr bwMode="auto">
                <a:xfrm>
                  <a:off x="1231" y="2926"/>
                  <a:ext cx="8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3" name="组合 72"/>
          <p:cNvGrpSpPr/>
          <p:nvPr/>
        </p:nvGrpSpPr>
        <p:grpSpPr>
          <a:xfrm>
            <a:off x="4429125" y="4019550"/>
            <a:ext cx="2539478" cy="1628220"/>
            <a:chOff x="4429125" y="4019550"/>
            <a:chExt cx="2539478" cy="1628220"/>
          </a:xfrm>
        </p:grpSpPr>
        <p:grpSp>
          <p:nvGrpSpPr>
            <p:cNvPr id="54" name="组合 53"/>
            <p:cNvGrpSpPr/>
            <p:nvPr/>
          </p:nvGrpSpPr>
          <p:grpSpPr>
            <a:xfrm>
              <a:off x="4429125" y="4019550"/>
              <a:ext cx="2539478" cy="1240870"/>
              <a:chOff x="7553325" y="3600450"/>
              <a:chExt cx="2539478" cy="1240870"/>
            </a:xfrm>
          </p:grpSpPr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7553325" y="3600450"/>
                <a:ext cx="25394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>
                    <a:latin typeface="Times New Roman" pitchFamily="18" charset="0"/>
                    <a:ea typeface="ˎ̥"/>
                    <a:cs typeface="ˎ̥"/>
                  </a:rPr>
                  <a:t>99 </a:t>
                </a:r>
                <a:r>
                  <a:rPr kumimoji="1" lang="en-US" altLang="zh-CN" b="0" dirty="0">
                    <a:latin typeface="Times New Roman" pitchFamily="18" charset="0"/>
                    <a:ea typeface="ˎ̥"/>
                    <a:cs typeface="ˎ̥"/>
                    <a:sym typeface="Symbol" pitchFamily="18" charset="2"/>
                  </a:rPr>
                  <a:t></a:t>
                </a:r>
                <a:r>
                  <a:rPr kumimoji="1" lang="en-US" altLang="zh-CN" b="0" dirty="0">
                    <a:latin typeface="Times New Roman" pitchFamily="18" charset="0"/>
                    <a:ea typeface="ˎ̥"/>
                    <a:cs typeface="ˎ̥"/>
                  </a:rPr>
                  <a:t> 58 = 99 + (</a:t>
                </a:r>
                <a:r>
                  <a:rPr kumimoji="1" lang="en-US" altLang="zh-CN" b="0" dirty="0">
                    <a:latin typeface="Times New Roman" pitchFamily="18" charset="0"/>
                    <a:ea typeface="ˎ̥"/>
                    <a:cs typeface="ˎ̥"/>
                    <a:sym typeface="Symbol" pitchFamily="18" charset="2"/>
                  </a:rPr>
                  <a:t></a:t>
                </a:r>
                <a:r>
                  <a:rPr kumimoji="1" lang="en-US" altLang="zh-CN" b="0" dirty="0">
                    <a:latin typeface="Times New Roman" pitchFamily="18" charset="0"/>
                    <a:ea typeface="ˎ̥"/>
                    <a:cs typeface="ˎ̥"/>
                  </a:rPr>
                  <a:t> 58)=41</a:t>
                </a:r>
                <a:endParaRPr kumimoji="1" lang="en-US" altLang="zh-CN" b="0" dirty="0">
                  <a:latin typeface="Times New Roman" pitchFamily="18" charset="0"/>
                  <a:ea typeface="ˎ̥"/>
                  <a:cs typeface="ˎ̥"/>
                  <a:sym typeface="Symbol" pitchFamily="18" charset="2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7623175" y="4021138"/>
                <a:ext cx="2317109" cy="820182"/>
                <a:chOff x="2555875" y="2030413"/>
                <a:chExt cx="2317109" cy="820182"/>
              </a:xfrm>
            </p:grpSpPr>
            <p:sp>
              <p:nvSpPr>
                <p:cNvPr id="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555875" y="2030413"/>
                  <a:ext cx="231710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</a:rPr>
                    <a:t>[99]</a:t>
                  </a:r>
                  <a:r>
                    <a:rPr kumimoji="1" lang="zh-CN" altLang="en-US" b="0" baseline="-25000" dirty="0">
                      <a:latin typeface="Times New Roman" pitchFamily="18" charset="0"/>
                    </a:rPr>
                    <a:t>补</a:t>
                  </a:r>
                  <a:r>
                    <a:rPr kumimoji="1" lang="zh-CN" altLang="en-US" b="0" dirty="0">
                      <a:latin typeface="Times New Roman" pitchFamily="18" charset="0"/>
                      <a:ea typeface="ˎ̥"/>
                      <a:cs typeface="ˎ̥"/>
                    </a:rPr>
                    <a:t>    </a:t>
                  </a:r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</a:rPr>
                    <a:t>= 0110 0011B</a:t>
                  </a:r>
                  <a:r>
                    <a:rPr kumimoji="1" lang="en-US" altLang="zh-CN" b="0" dirty="0">
                      <a:latin typeface="Times New Roman" pitchFamily="18" charset="0"/>
                    </a:rPr>
                    <a:t> </a:t>
                  </a:r>
                  <a:endParaRPr lang="en-US" altLang="zh-CN" b="0" dirty="0"/>
                </a:p>
              </p:txBody>
            </p:sp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555875" y="2481263"/>
                  <a:ext cx="230909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</a:rPr>
                    <a:t>[</a:t>
                  </a:r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  <a:sym typeface="Symbol" pitchFamily="18" charset="2"/>
                    </a:rPr>
                    <a:t></a:t>
                  </a:r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</a:rPr>
                    <a:t> 58]</a:t>
                  </a:r>
                  <a:r>
                    <a:rPr kumimoji="1" lang="zh-CN" altLang="en-US" b="0" baseline="-25000" dirty="0">
                      <a:latin typeface="Times New Roman" pitchFamily="18" charset="0"/>
                    </a:rPr>
                    <a:t>补</a:t>
                  </a:r>
                  <a:r>
                    <a:rPr kumimoji="1" lang="zh-CN" altLang="en-US" b="0" dirty="0">
                      <a:latin typeface="Times New Roman" pitchFamily="18" charset="0"/>
                      <a:ea typeface="ˎ̥"/>
                      <a:cs typeface="ˎ̥"/>
                    </a:rPr>
                    <a:t> </a:t>
                  </a:r>
                  <a:r>
                    <a:rPr kumimoji="1" lang="en-US" altLang="zh-CN" b="0" dirty="0">
                      <a:latin typeface="Times New Roman" pitchFamily="18" charset="0"/>
                      <a:ea typeface="ˎ̥"/>
                      <a:cs typeface="ˎ̥"/>
                    </a:rPr>
                    <a:t>= 1100 0110B</a:t>
                  </a:r>
                  <a:r>
                    <a:rPr kumimoji="1" lang="en-US" altLang="zh-CN" b="0" baseline="-25000" dirty="0">
                      <a:latin typeface="Times New Roman" pitchFamily="18" charset="0"/>
                    </a:rPr>
                    <a:t> </a:t>
                  </a:r>
                  <a:endParaRPr kumimoji="1" lang="en-US" altLang="zh-CN" b="0" dirty="0">
                    <a:latin typeface="Times New Roman" pitchFamily="18" charset="0"/>
                    <a:ea typeface="ˎ̥"/>
                    <a:cs typeface="ˎ̥"/>
                    <a:sym typeface="Symbol" pitchFamily="18" charset="2"/>
                  </a:endParaRPr>
                </a:p>
              </p:txBody>
            </p:sp>
          </p:grpSp>
        </p:grp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4492625" y="5278438"/>
              <a:ext cx="21034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[41]</a:t>
              </a:r>
              <a:r>
                <a:rPr kumimoji="1" lang="zh-CN" altLang="en-US" b="0" baseline="-25000" dirty="0">
                  <a:latin typeface="Times New Roman" pitchFamily="18" charset="0"/>
                </a:rPr>
                <a:t>补</a:t>
              </a:r>
              <a:r>
                <a:rPr kumimoji="1" lang="zh-CN" altLang="en-US" b="0" dirty="0">
                  <a:latin typeface="Times New Roman" pitchFamily="18" charset="0"/>
                  <a:ea typeface="ˎ̥"/>
                  <a:cs typeface="ˎ̥"/>
                </a:rPr>
                <a:t> </a:t>
              </a:r>
              <a:r>
                <a:rPr kumimoji="1" lang="en-US" altLang="zh-CN" b="0" dirty="0">
                  <a:latin typeface="Times New Roman" pitchFamily="18" charset="0"/>
                  <a:ea typeface="ˎ̥"/>
                  <a:cs typeface="ˎ̥"/>
                </a:rPr>
                <a:t>= 0010 1001B</a:t>
              </a:r>
              <a:endParaRPr kumimoji="1" lang="en-US" altLang="zh-CN" b="0" dirty="0">
                <a:latin typeface="Times New Roman" pitchFamily="18" charset="0"/>
                <a:ea typeface="ˎ̥"/>
                <a:cs typeface="ˎ̥"/>
                <a:sym typeface="Symbol" pitchFamily="18" charset="2"/>
              </a:endParaRPr>
            </a:p>
          </p:txBody>
        </p:sp>
      </p:grpSp>
      <p:grpSp>
        <p:nvGrpSpPr>
          <p:cNvPr id="74" name="Group 25"/>
          <p:cNvGrpSpPr>
            <a:grpSpLocks/>
          </p:cNvGrpSpPr>
          <p:nvPr/>
        </p:nvGrpSpPr>
        <p:grpSpPr bwMode="auto">
          <a:xfrm>
            <a:off x="8512175" y="5191126"/>
            <a:ext cx="1498600" cy="977900"/>
            <a:chOff x="1539" y="3202"/>
            <a:chExt cx="944" cy="616"/>
          </a:xfrm>
        </p:grpSpPr>
        <p:sp>
          <p:nvSpPr>
            <p:cNvPr id="75" name="Text Box 26"/>
            <p:cNvSpPr txBox="1">
              <a:spLocks noChangeArrowheads="1"/>
            </p:cNvSpPr>
            <p:nvPr/>
          </p:nvSpPr>
          <p:spPr bwMode="auto">
            <a:xfrm>
              <a:off x="1539" y="3566"/>
              <a:ext cx="94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zh-CN" altLang="en-US" sz="2000" dirty="0">
                  <a:solidFill>
                    <a:srgbClr val="FF3300"/>
                  </a:solidFill>
                  <a:latin typeface="Times New Roman" pitchFamily="18" charset="0"/>
                </a:rPr>
                <a:t>自动丢失</a:t>
              </a:r>
              <a:endParaRPr lang="zh-CN" altLang="en-US" sz="2000" b="0" dirty="0"/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 flipV="1">
              <a:off x="1953" y="3202"/>
              <a:ext cx="314" cy="3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76618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860425"/>
            <a:ext cx="9879623" cy="61082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定点数和浮点数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77475" cy="6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四 计算机数制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50" y="1362075"/>
            <a:ext cx="50673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定点数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约定其小数点的位置固定于某位之后，则可以表示小数。表示的数范围很小。</a:t>
            </a:r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2260" y="1580046"/>
            <a:ext cx="4899660" cy="120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38225" y="2943225"/>
            <a:ext cx="373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浮点数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小数点的位置在数中是浮动可变的。</a:t>
            </a:r>
          </a:p>
        </p:txBody>
      </p:sp>
      <p:pic>
        <p:nvPicPr>
          <p:cNvPr id="12" name="图片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5695" y="3809002"/>
            <a:ext cx="9599930" cy="146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123950" y="5238750"/>
            <a:ext cx="91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尾数</a:t>
            </a:r>
            <a:r>
              <a:rPr lang="zh-CN" altLang="en-US" dirty="0"/>
              <a:t>（</a:t>
            </a:r>
            <a:r>
              <a:rPr lang="en-US" altLang="zh-CN" b="1" dirty="0"/>
              <a:t>Fraction</a:t>
            </a:r>
            <a:r>
              <a:rPr lang="zh-CN" altLang="en-US" b="1" dirty="0"/>
              <a:t>，</a:t>
            </a:r>
            <a:r>
              <a:rPr lang="en-US" altLang="zh-CN" b="1" dirty="0"/>
              <a:t>f</a:t>
            </a:r>
            <a:r>
              <a:rPr lang="zh-CN" altLang="en-US" dirty="0"/>
              <a:t>），是小数点在其最高位之前的定点数，即表示一个纯小数。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103405" y="5673209"/>
            <a:ext cx="470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数符</a:t>
            </a:r>
            <a:r>
              <a:rPr lang="zh-CN" altLang="en-US" dirty="0"/>
              <a:t>（</a:t>
            </a:r>
            <a:r>
              <a:rPr lang="en-US" altLang="zh-CN" b="1" dirty="0"/>
              <a:t>sign</a:t>
            </a:r>
            <a:r>
              <a:rPr lang="zh-CN" altLang="en-US" b="1" dirty="0"/>
              <a:t>，</a:t>
            </a:r>
            <a:r>
              <a:rPr lang="en-US" altLang="zh-CN" b="1" dirty="0"/>
              <a:t>s</a:t>
            </a:r>
            <a:r>
              <a:rPr lang="zh-CN" altLang="en-US" dirty="0"/>
              <a:t>）在最高位，表示数的正负。</a:t>
            </a: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809625" y="6086475"/>
            <a:ext cx="4926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阶码（</a:t>
            </a:r>
            <a:r>
              <a:rPr lang="zh-CN" altLang="zh-CN" b="1" dirty="0"/>
              <a:t>exponent</a:t>
            </a:r>
            <a:r>
              <a:rPr lang="zh-CN" altLang="en-US" b="1" dirty="0"/>
              <a:t>，</a:t>
            </a:r>
            <a:r>
              <a:rPr lang="zh-CN" altLang="zh-CN" b="1" dirty="0"/>
              <a:t>e</a:t>
            </a:r>
            <a:r>
              <a:rPr lang="zh-CN" altLang="en-US" b="1" dirty="0"/>
              <a:t>）</a:t>
            </a:r>
            <a:r>
              <a:rPr lang="zh-CN" altLang="en-US" dirty="0"/>
              <a:t>表示小数点的位置。</a:t>
            </a:r>
            <a:endParaRPr kumimoji="0" 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18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860425"/>
            <a:ext cx="9879623" cy="61082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77475" cy="6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7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四 计算机数制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5269" y="2943212"/>
            <a:ext cx="9323705" cy="19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3039" y="5123184"/>
            <a:ext cx="7483792" cy="40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7619" y="1786333"/>
            <a:ext cx="2761269" cy="44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7237796" y="1816178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bias=127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43038" y="606513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浮点数中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是怎么表示，是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吗？</a:t>
            </a:r>
          </a:p>
        </p:txBody>
      </p:sp>
    </p:spTree>
    <p:extLst>
      <p:ext uri="{BB962C8B-B14F-4D97-AF65-F5344CB8AC3E}">
        <p14:creationId xmlns:p14="http://schemas.microsoft.com/office/powerpoint/2010/main" val="76618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860425"/>
            <a:ext cx="9879623" cy="61082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字符编码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77475" cy="6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7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四 计算机数制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4465" y="1533525"/>
            <a:ext cx="439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  <a:cs typeface="ˎ̥"/>
              </a:rPr>
              <a:t>ASCII </a:t>
            </a:r>
            <a:r>
              <a:rPr kumimoji="1" lang="zh-CN" altLang="en-US" dirty="0">
                <a:latin typeface="+mn-ea"/>
              </a:rPr>
              <a:t>码是常用的字符编码。</a:t>
            </a:r>
            <a:endParaRPr lang="zh-CN" altLang="en-US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797" y="2003191"/>
            <a:ext cx="515894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用</a:t>
            </a:r>
            <a:r>
              <a:rPr kumimoji="1" lang="en-US" altLang="zh-CN" dirty="0">
                <a:latin typeface="Times New Roman" panose="02020603050405020304" pitchFamily="18" charset="0"/>
              </a:rPr>
              <a:t>7</a:t>
            </a:r>
            <a:r>
              <a:rPr kumimoji="1" lang="zh-CN" altLang="en-US" dirty="0">
                <a:latin typeface="Times New Roman" panose="02020603050405020304" pitchFamily="18" charset="0"/>
              </a:rPr>
              <a:t>位二进制编码表示数字、字母和符号。在字长</a:t>
            </a:r>
            <a:r>
              <a:rPr kumimoji="1" lang="en-US" altLang="zh-CN" dirty="0">
                <a:latin typeface="Times New Roman" panose="02020603050405020304" pitchFamily="18" charset="0"/>
              </a:rPr>
              <a:t>8</a:t>
            </a:r>
            <a:r>
              <a:rPr kumimoji="1" lang="zh-CN" altLang="en-US" dirty="0">
                <a:latin typeface="Times New Roman" panose="02020603050405020304" pitchFamily="18" charset="0"/>
              </a:rPr>
              <a:t>位微型计算机中，用低</a:t>
            </a:r>
            <a:r>
              <a:rPr kumimoji="1" lang="en-US" altLang="zh-CN" dirty="0">
                <a:latin typeface="Times New Roman" panose="02020603050405020304" pitchFamily="18" charset="0"/>
              </a:rPr>
              <a:t>7</a:t>
            </a:r>
            <a:r>
              <a:rPr kumimoji="1" lang="zh-CN" altLang="en-US" dirty="0">
                <a:latin typeface="Times New Roman" panose="02020603050405020304" pitchFamily="18" charset="0"/>
              </a:rPr>
              <a:t>位表示</a:t>
            </a:r>
            <a:r>
              <a:rPr kumimoji="1" lang="en-US" altLang="zh-CN" dirty="0">
                <a:latin typeface="Times New Roman" panose="02020603050405020304" pitchFamily="18" charset="0"/>
              </a:rPr>
              <a:t>ASCII</a:t>
            </a:r>
            <a:r>
              <a:rPr kumimoji="1" lang="zh-CN" altLang="en-US" dirty="0">
                <a:latin typeface="Times New Roman" panose="02020603050405020304" pitchFamily="18" charset="0"/>
              </a:rPr>
              <a:t>码，最高位</a:t>
            </a:r>
            <a:r>
              <a:rPr kumimoji="1" lang="en-US" altLang="zh-CN" dirty="0">
                <a:latin typeface="Times New Roman" panose="02020603050405020304" pitchFamily="18" charset="0"/>
              </a:rPr>
              <a:t>D7</a:t>
            </a:r>
            <a:r>
              <a:rPr kumimoji="1" lang="zh-CN" altLang="en-US" dirty="0">
                <a:latin typeface="Times New Roman" panose="02020603050405020304" pitchFamily="18" charset="0"/>
              </a:rPr>
              <a:t>可用作奇偶校验位。 </a:t>
            </a:r>
          </a:p>
          <a:p>
            <a:pPr indent="457200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7" y="298648"/>
            <a:ext cx="5715000" cy="6305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4578" y="5859949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对于汉字，如</a:t>
            </a:r>
            <a:r>
              <a:rPr lang="en-GB" altLang="zh-CN" dirty="0"/>
              <a:t>GB2312</a:t>
            </a:r>
            <a:r>
              <a:rPr lang="zh-CN" altLang="en-US" dirty="0"/>
              <a:t>编码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468194" y="3708484"/>
            <a:ext cx="4649281" cy="395125"/>
            <a:chOff x="691" y="1120"/>
            <a:chExt cx="2957" cy="290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691" y="1139"/>
              <a:ext cx="45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“ C ”</a:t>
              </a:r>
              <a:r>
                <a:rPr kumimoji="1" lang="en-US" altLang="zh-CN" b="0" dirty="0">
                  <a:latin typeface="Times New Roman" panose="02020603050405020304" pitchFamily="18" charset="0"/>
                </a:rPr>
                <a:t> </a:t>
              </a:r>
              <a:endParaRPr lang="en-US" altLang="zh-CN" b="0" dirty="0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298" y="1120"/>
              <a:ext cx="7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  100 0011</a:t>
              </a:r>
              <a:endParaRPr lang="en-US" altLang="zh-CN" b="0" dirty="0"/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2572" y="1120"/>
              <a:ext cx="107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 (</a:t>
              </a:r>
              <a:r>
                <a:rPr kumimoji="1" lang="zh-CN" altLang="en-US" b="0" dirty="0">
                  <a:latin typeface="Times New Roman" panose="02020603050405020304" pitchFamily="18" charset="0"/>
                </a:rPr>
                <a:t>七位</a:t>
              </a:r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ASCII</a:t>
              </a:r>
              <a:r>
                <a:rPr kumimoji="1" lang="zh-CN" altLang="en-US" b="0" dirty="0">
                  <a:latin typeface="Times New Roman" panose="02020603050405020304" pitchFamily="18" charset="0"/>
                </a:rPr>
                <a:t>码</a:t>
              </a:r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)</a:t>
              </a:r>
              <a:endParaRPr lang="en-US" altLang="zh-CN" b="0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32320" y="4249992"/>
            <a:ext cx="3774142" cy="369237"/>
            <a:chOff x="1188" y="1503"/>
            <a:chExt cx="3543" cy="271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188" y="1503"/>
              <a:ext cx="10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1100 0011</a:t>
              </a:r>
              <a:endParaRPr lang="en-US" altLang="zh-CN" b="0" dirty="0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571" y="1503"/>
              <a:ext cx="21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(</a:t>
              </a:r>
              <a:r>
                <a:rPr kumimoji="1" lang="zh-CN" altLang="en-US" b="0" dirty="0">
                  <a:latin typeface="Times New Roman" panose="02020603050405020304" pitchFamily="18" charset="0"/>
                </a:rPr>
                <a:t>带偶校验的</a:t>
              </a:r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8</a:t>
              </a:r>
              <a:r>
                <a:rPr kumimoji="1" lang="zh-CN" altLang="en-US" b="0" dirty="0">
                  <a:latin typeface="Times New Roman" panose="02020603050405020304" pitchFamily="18" charset="0"/>
                </a:rPr>
                <a:t>位编码</a:t>
              </a:r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)</a:t>
              </a:r>
              <a:endParaRPr lang="en-US" altLang="zh-CN" b="0" dirty="0"/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232320" y="4765614"/>
            <a:ext cx="3921202" cy="369238"/>
            <a:chOff x="1188" y="1928"/>
            <a:chExt cx="3346" cy="271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188" y="1928"/>
              <a:ext cx="98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0100 0011</a:t>
              </a:r>
              <a:endParaRPr lang="en-US" altLang="zh-CN" b="0" dirty="0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571" y="1928"/>
              <a:ext cx="19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(</a:t>
              </a:r>
              <a:r>
                <a:rPr kumimoji="1" lang="zh-CN" altLang="en-US" b="0" dirty="0">
                  <a:latin typeface="Times New Roman" panose="02020603050405020304" pitchFamily="18" charset="0"/>
                </a:rPr>
                <a:t>带奇校验的</a:t>
              </a:r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8</a:t>
              </a:r>
              <a:r>
                <a:rPr kumimoji="1" lang="zh-CN" altLang="en-US" b="0" dirty="0">
                  <a:latin typeface="Times New Roman" panose="02020603050405020304" pitchFamily="18" charset="0"/>
                </a:rPr>
                <a:t>位编码</a:t>
              </a:r>
              <a:r>
                <a:rPr kumimoji="1" lang="en-US" altLang="zh-CN" b="0" dirty="0">
                  <a:latin typeface="Times New Roman" panose="02020603050405020304" pitchFamily="18" charset="0"/>
                  <a:ea typeface="ˎ̥"/>
                  <a:cs typeface="ˎ̥"/>
                </a:rPr>
                <a:t>)</a:t>
              </a:r>
              <a:endParaRPr lang="en-US" altLang="zh-CN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21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4" y="524611"/>
            <a:ext cx="10347960" cy="691725"/>
          </a:xfrm>
        </p:spPr>
        <p:txBody>
          <a:bodyPr>
            <a:noAutofit/>
          </a:bodyPr>
          <a:lstStyle/>
          <a:p>
            <a:br>
              <a:rPr lang="en-US" altLang="zh-CN" sz="2400" dirty="0"/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大、小端模式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15958" y="837042"/>
            <a:ext cx="324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对于</a:t>
            </a:r>
            <a:r>
              <a:rPr lang="en-US" altLang="zh-CN" b="1" dirty="0"/>
              <a:t>0x12345678</a:t>
            </a:r>
            <a:r>
              <a:rPr lang="zh-CN" altLang="en-US" b="1" dirty="0"/>
              <a:t>的数据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69992"/>
              </p:ext>
            </p:extLst>
          </p:nvPr>
        </p:nvGraphicFramePr>
        <p:xfrm>
          <a:off x="7042638" y="2175015"/>
          <a:ext cx="3763108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0777">
                  <a:extLst>
                    <a:ext uri="{9D8B030D-6E8A-4147-A177-3AD203B41FA5}">
                      <a16:colId xmlns:a16="http://schemas.microsoft.com/office/drawing/2014/main" val="184509902"/>
                    </a:ext>
                  </a:extLst>
                </a:gridCol>
                <a:gridCol w="940777">
                  <a:extLst>
                    <a:ext uri="{9D8B030D-6E8A-4147-A177-3AD203B41FA5}">
                      <a16:colId xmlns:a16="http://schemas.microsoft.com/office/drawing/2014/main" val="275263215"/>
                    </a:ext>
                  </a:extLst>
                </a:gridCol>
                <a:gridCol w="940777">
                  <a:extLst>
                    <a:ext uri="{9D8B030D-6E8A-4147-A177-3AD203B41FA5}">
                      <a16:colId xmlns:a16="http://schemas.microsoft.com/office/drawing/2014/main" val="3460583347"/>
                    </a:ext>
                  </a:extLst>
                </a:gridCol>
                <a:gridCol w="940777">
                  <a:extLst>
                    <a:ext uri="{9D8B030D-6E8A-4147-A177-3AD203B41FA5}">
                      <a16:colId xmlns:a16="http://schemas.microsoft.com/office/drawing/2014/main" val="2121493732"/>
                    </a:ext>
                  </a:extLst>
                </a:gridCol>
              </a:tblGrid>
              <a:tr h="305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0X34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0X56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0X78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82886"/>
                  </a:ext>
                </a:extLst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7561385" y="2619908"/>
            <a:ext cx="2831123" cy="161923"/>
          </a:xfrm>
          <a:prstGeom prst="rightArrow">
            <a:avLst>
              <a:gd name="adj1" fmla="val 20972"/>
              <a:gd name="adj2" fmla="val 603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58177" y="2541419"/>
            <a:ext cx="128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低位地址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544322" y="2541419"/>
            <a:ext cx="128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高位地址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58177" y="1834964"/>
            <a:ext cx="82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地址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50368" y="1834964"/>
            <a:ext cx="350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0            1            2           3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27448"/>
              </p:ext>
            </p:extLst>
          </p:nvPr>
        </p:nvGraphicFramePr>
        <p:xfrm>
          <a:off x="7042638" y="4055268"/>
          <a:ext cx="3763108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0777">
                  <a:extLst>
                    <a:ext uri="{9D8B030D-6E8A-4147-A177-3AD203B41FA5}">
                      <a16:colId xmlns:a16="http://schemas.microsoft.com/office/drawing/2014/main" val="184509902"/>
                    </a:ext>
                  </a:extLst>
                </a:gridCol>
                <a:gridCol w="940777">
                  <a:extLst>
                    <a:ext uri="{9D8B030D-6E8A-4147-A177-3AD203B41FA5}">
                      <a16:colId xmlns:a16="http://schemas.microsoft.com/office/drawing/2014/main" val="275263215"/>
                    </a:ext>
                  </a:extLst>
                </a:gridCol>
                <a:gridCol w="940777">
                  <a:extLst>
                    <a:ext uri="{9D8B030D-6E8A-4147-A177-3AD203B41FA5}">
                      <a16:colId xmlns:a16="http://schemas.microsoft.com/office/drawing/2014/main" val="3460583347"/>
                    </a:ext>
                  </a:extLst>
                </a:gridCol>
                <a:gridCol w="940777">
                  <a:extLst>
                    <a:ext uri="{9D8B030D-6E8A-4147-A177-3AD203B41FA5}">
                      <a16:colId xmlns:a16="http://schemas.microsoft.com/office/drawing/2014/main" val="2121493732"/>
                    </a:ext>
                  </a:extLst>
                </a:gridCol>
              </a:tblGrid>
              <a:tr h="305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0X78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0X56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0X34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82886"/>
                  </a:ext>
                </a:extLst>
              </a:tr>
            </a:tbl>
          </a:graphicData>
        </a:graphic>
      </p:graphicFrame>
      <p:sp>
        <p:nvSpPr>
          <p:cNvPr id="23" name="右箭头 22"/>
          <p:cNvSpPr/>
          <p:nvPr/>
        </p:nvSpPr>
        <p:spPr>
          <a:xfrm>
            <a:off x="7561385" y="4500161"/>
            <a:ext cx="2831123" cy="161923"/>
          </a:xfrm>
          <a:prstGeom prst="rightArrow">
            <a:avLst>
              <a:gd name="adj1" fmla="val 20972"/>
              <a:gd name="adj2" fmla="val 603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358177" y="4421672"/>
            <a:ext cx="128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低位地址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544322" y="4421672"/>
            <a:ext cx="128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高位地址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58177" y="3715217"/>
            <a:ext cx="82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50369" y="3715217"/>
            <a:ext cx="33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0           1            2             3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319867" y="1431266"/>
            <a:ext cx="112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大端模式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410721" y="3348813"/>
            <a:ext cx="11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小端模式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4125" y="5276850"/>
            <a:ext cx="585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当数据的宽度大于</a:t>
            </a:r>
            <a:r>
              <a:rPr lang="en-US" altLang="zh-CN" dirty="0"/>
              <a:t>1</a:t>
            </a:r>
            <a:r>
              <a:rPr lang="zh-CN" altLang="en-US" dirty="0"/>
              <a:t>个字节时，在存储时要区分字节顺序。</a:t>
            </a:r>
            <a:endParaRPr lang="en-US" altLang="zh-CN" dirty="0"/>
          </a:p>
          <a:p>
            <a:r>
              <a:rPr lang="zh-CN" altLang="en-US" dirty="0"/>
              <a:t>小端模式：存储器的低地址单元存放数据的低字节。</a:t>
            </a:r>
            <a:endParaRPr lang="en-US" altLang="zh-CN" dirty="0"/>
          </a:p>
          <a:p>
            <a:r>
              <a:rPr lang="zh-CN" altLang="en-US" dirty="0"/>
              <a:t>大端模式：存储器的高地址单元存放数据的低字节。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468630" y="5149338"/>
            <a:ext cx="563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计算机系统通常采用</a:t>
            </a:r>
            <a:r>
              <a:rPr lang="zh-CN" altLang="en-US" b="1" dirty="0">
                <a:solidFill>
                  <a:srgbClr val="FF0000"/>
                </a:solidFill>
              </a:rPr>
              <a:t>字节（</a:t>
            </a:r>
            <a:r>
              <a:rPr lang="en-US" altLang="zh-CN" b="1" dirty="0">
                <a:solidFill>
                  <a:srgbClr val="FF0000"/>
                </a:solidFill>
              </a:rPr>
              <a:t>Byte</a:t>
            </a:r>
            <a:r>
              <a:rPr lang="zh-CN" altLang="en-US" b="1" dirty="0">
                <a:solidFill>
                  <a:srgbClr val="FF0000"/>
                </a:solidFill>
              </a:rPr>
              <a:t>）编址</a:t>
            </a:r>
            <a:r>
              <a:rPr lang="zh-CN" altLang="en-US" dirty="0"/>
              <a:t>，以字节为单位赋予地址。则</a:t>
            </a:r>
            <a:r>
              <a:rPr lang="en-US" altLang="zh-CN" dirty="0"/>
              <a:t>32</a:t>
            </a:r>
            <a:r>
              <a:rPr lang="zh-CN" altLang="en-US" dirty="0"/>
              <a:t>位数据占用</a:t>
            </a:r>
            <a:r>
              <a:rPr lang="en-US" altLang="zh-CN" dirty="0"/>
              <a:t>4</a:t>
            </a:r>
            <a:r>
              <a:rPr lang="zh-CN" altLang="en-US" dirty="0"/>
              <a:t>个地址。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838200" y="365126"/>
            <a:ext cx="10277475" cy="6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100" b="1" dirty="0">
                <a:latin typeface="+mj-ea"/>
                <a:ea typeface="+mj-ea"/>
                <a:cs typeface="+mj-cs"/>
              </a:rPr>
              <a:t>四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计算机数制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630" y="5948134"/>
            <a:ext cx="572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两个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位数据连续存储，第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个数据存储的起始地址是</a:t>
            </a:r>
            <a:r>
              <a:rPr lang="en-US" altLang="zh-CN" dirty="0">
                <a:solidFill>
                  <a:srgbClr val="FF0000"/>
                </a:solidFill>
              </a:rPr>
              <a:t>02</a:t>
            </a:r>
            <a:r>
              <a:rPr lang="zh-CN" altLang="en-US" dirty="0">
                <a:solidFill>
                  <a:srgbClr val="FF0000"/>
                </a:solidFill>
              </a:rPr>
              <a:t>的话，后一个数据的存储起始地址是多少？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284" y="2175015"/>
            <a:ext cx="5005490" cy="21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39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实验一：</a:t>
            </a:r>
            <a:r>
              <a:rPr lang="en-US" altLang="zh-CN" b="1" dirty="0"/>
              <a:t>CCS</a:t>
            </a:r>
            <a:r>
              <a:rPr lang="zh-CN" altLang="en-US" b="1" dirty="0"/>
              <a:t>开发环境的使用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038226"/>
            <a:ext cx="10610850" cy="5451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新建工程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 dirty="0"/>
              <a:t>1)</a:t>
            </a:r>
            <a:r>
              <a:rPr lang="zh-CN" altLang="en-US" sz="1900" dirty="0"/>
              <a:t>如果需要使用</a:t>
            </a:r>
            <a:r>
              <a:rPr lang="en-US" altLang="zh-CN" sz="1900" dirty="0" err="1"/>
              <a:t>tivaware</a:t>
            </a:r>
            <a:r>
              <a:rPr lang="zh-CN" altLang="en-US" sz="1900" dirty="0"/>
              <a:t>库的话，需要设置</a:t>
            </a:r>
            <a:r>
              <a:rPr lang="en-US" altLang="zh-CN" sz="1900" dirty="0" err="1"/>
              <a:t>tivaware</a:t>
            </a:r>
            <a:r>
              <a:rPr lang="zh-CN" altLang="en-US" sz="1900" dirty="0"/>
              <a:t>的</a:t>
            </a:r>
            <a:r>
              <a:rPr lang="en-US" altLang="zh-CN" sz="1900" dirty="0"/>
              <a:t>Path Variables</a:t>
            </a:r>
            <a:r>
              <a:rPr lang="zh-CN" altLang="en-US" sz="1900" dirty="0"/>
              <a:t>和</a:t>
            </a:r>
            <a:r>
              <a:rPr lang="en-US" altLang="zh-CN" sz="1900" dirty="0"/>
              <a:t>Build Variables</a:t>
            </a:r>
            <a:r>
              <a:rPr lang="zh-CN" altLang="en-US" sz="1900" dirty="0"/>
              <a:t>。</a:t>
            </a:r>
            <a:endParaRPr lang="en-US" altLang="zh-CN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Path Variables   </a:t>
            </a:r>
            <a:r>
              <a:rPr lang="zh-CN" altLang="en-US" sz="1900" dirty="0"/>
              <a:t>文件路径变量，例如：使用</a:t>
            </a:r>
            <a:r>
              <a:rPr lang="en-US" altLang="zh-CN" sz="1900" dirty="0"/>
              <a:t>driver.lib</a:t>
            </a:r>
            <a:r>
              <a:rPr lang="zh-CN" altLang="en-US" sz="1900" dirty="0"/>
              <a:t>需要用到。</a:t>
            </a:r>
            <a:endParaRPr lang="en-US" altLang="zh-CN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Build Variables  </a:t>
            </a:r>
            <a:r>
              <a:rPr lang="zh-CN" altLang="en-US" sz="1900" dirty="0"/>
              <a:t>编译环境变量，例如：使用</a:t>
            </a:r>
            <a:r>
              <a:rPr lang="en-US" altLang="zh-CN" sz="1900" dirty="0" err="1"/>
              <a:t>tivaware</a:t>
            </a:r>
            <a:r>
              <a:rPr lang="zh-CN" altLang="en-US" sz="1900" dirty="0"/>
              <a:t>下的头文件</a:t>
            </a:r>
            <a:r>
              <a:rPr lang="en-US" altLang="zh-CN" sz="1900" dirty="0"/>
              <a:t>(*.h)</a:t>
            </a:r>
            <a:r>
              <a:rPr lang="zh-CN" altLang="en-US" sz="1900" dirty="0"/>
              <a:t> 需要用到。</a:t>
            </a:r>
            <a:endParaRPr lang="en-US" altLang="zh-CN" sz="19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 dirty="0"/>
              <a:t>2)</a:t>
            </a:r>
            <a:r>
              <a:rPr lang="zh-CN" altLang="en-US" sz="1900" dirty="0"/>
              <a:t>设置头文件搜索路径，并链接</a:t>
            </a:r>
            <a:r>
              <a:rPr lang="en-US" altLang="zh-CN" sz="1900" dirty="0" err="1"/>
              <a:t>driverlib</a:t>
            </a:r>
            <a:r>
              <a:rPr lang="zh-CN" altLang="en-US" sz="1900" dirty="0"/>
              <a:t>库文件。</a:t>
            </a:r>
            <a:endParaRPr lang="en-US" altLang="zh-CN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900" dirty="0"/>
              <a:t>注意项目中只能有一个</a:t>
            </a:r>
            <a:r>
              <a:rPr lang="en-US" altLang="zh-CN" sz="1900" dirty="0" err="1"/>
              <a:t>main.c</a:t>
            </a:r>
            <a:r>
              <a:rPr lang="zh-CN" altLang="en-US" sz="1900" dirty="0"/>
              <a:t>文件和</a:t>
            </a:r>
            <a:r>
              <a:rPr lang="en-US" altLang="zh-CN" sz="1900" dirty="0" err="1"/>
              <a:t>startup_ccs.c</a:t>
            </a:r>
            <a:r>
              <a:rPr lang="zh-CN" altLang="en-US" sz="1900" dirty="0"/>
              <a:t>文件，在导入项目时尤其要注意。</a:t>
            </a:r>
            <a:endParaRPr lang="en-US" altLang="zh-CN" sz="19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9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参考：视频</a:t>
            </a:r>
            <a:r>
              <a:rPr lang="en-US" altLang="zh-CN" sz="1800" dirty="0">
                <a:solidFill>
                  <a:srgbClr val="FF0000"/>
                </a:solidFill>
              </a:rPr>
              <a:t>6-7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	 CCS</a:t>
            </a:r>
            <a:r>
              <a:rPr lang="zh-CN" altLang="en-US" sz="1800" dirty="0">
                <a:solidFill>
                  <a:srgbClr val="FF0000"/>
                </a:solidFill>
              </a:rPr>
              <a:t>基本操作</a:t>
            </a:r>
            <a:r>
              <a:rPr lang="en-US" altLang="zh-CN" sz="1800" dirty="0">
                <a:solidFill>
                  <a:srgbClr val="FF0000"/>
                </a:solidFill>
              </a:rPr>
              <a:t>v1.20.pdf</a:t>
            </a:r>
            <a:r>
              <a:rPr lang="zh-CN" altLang="en-US" sz="1800" dirty="0">
                <a:solidFill>
                  <a:srgbClr val="FF0000"/>
                </a:solidFill>
              </a:rPr>
              <a:t>第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zh-CN" altLang="en-US" sz="1800" dirty="0">
                <a:solidFill>
                  <a:srgbClr val="FF0000"/>
                </a:solidFill>
              </a:rPr>
              <a:t>章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35" y="3937444"/>
            <a:ext cx="4616999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1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实验：</a:t>
            </a:r>
            <a:r>
              <a:rPr lang="en-US" altLang="zh-CN" b="1" dirty="0"/>
              <a:t>CCS</a:t>
            </a:r>
            <a:r>
              <a:rPr lang="zh-CN" altLang="en-US" b="1" dirty="0"/>
              <a:t>开发环境的使用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8226"/>
            <a:ext cx="8710914" cy="5451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编译和</a:t>
            </a:r>
            <a:r>
              <a:rPr lang="en-US" altLang="zh-CN" sz="1800" dirty="0"/>
              <a:t>debug</a:t>
            </a:r>
            <a:r>
              <a:rPr lang="zh-CN" altLang="en-US" sz="1800" dirty="0"/>
              <a:t>（调试）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编译：将</a:t>
            </a:r>
            <a:r>
              <a:rPr lang="en-US" altLang="zh-CN" sz="1800" dirty="0"/>
              <a:t>c</a:t>
            </a:r>
            <a:r>
              <a:rPr lang="zh-CN" altLang="en-US" sz="1800" dirty="0"/>
              <a:t>语言代码编译成可执行二进制可执行代码。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调试：先进行编译，然后将二进制可执行代码下载到</a:t>
            </a:r>
            <a:r>
              <a:rPr lang="en-US" altLang="zh-CN" sz="1800" dirty="0" err="1"/>
              <a:t>LauchPad</a:t>
            </a:r>
            <a:r>
              <a:rPr lang="zh-CN" altLang="zh-CN" sz="1800" dirty="0"/>
              <a:t>上</a:t>
            </a:r>
            <a:r>
              <a:rPr lang="zh-CN" altLang="en-US" sz="1800" dirty="0"/>
              <a:t>，并进入调试模式。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39" y="1613916"/>
            <a:ext cx="5065396" cy="943554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80860" y="2049780"/>
            <a:ext cx="510540" cy="44958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02880" y="2049780"/>
            <a:ext cx="510540" cy="4495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16090" y="255034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编译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34984" y="25503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4266624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实验：</a:t>
            </a:r>
            <a:r>
              <a:rPr lang="en-US" altLang="zh-CN" b="1" dirty="0"/>
              <a:t>CCS</a:t>
            </a:r>
            <a:r>
              <a:rPr lang="zh-CN" altLang="en-US" b="1" dirty="0"/>
              <a:t>开发环境的使用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0"/>
            <a:ext cx="10610850" cy="5532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调试操作</a:t>
            </a:r>
            <a:endParaRPr lang="en-US" altLang="zh-CN" sz="1800" dirty="0"/>
          </a:p>
          <a:p>
            <a:pPr marL="0" indent="457200">
              <a:lnSpc>
                <a:spcPct val="160000"/>
              </a:lnSpc>
              <a:buNone/>
            </a:pPr>
            <a:r>
              <a:rPr lang="zh-CN" altLang="en-US" sz="1800" dirty="0"/>
              <a:t>调试的基本方法是跟踪程序的运行，观察程序执行状态以及中间结果，来发现错误。例如：让程序逐条语句执行，观测每条语句的执行结果，检查结果是否正确，从而找到出错的位置。</a:t>
            </a:r>
            <a:endParaRPr lang="en-US" altLang="zh-CN" sz="1800" dirty="0"/>
          </a:p>
          <a:p>
            <a:pPr marL="0" indent="457200">
              <a:lnSpc>
                <a:spcPct val="160000"/>
              </a:lnSpc>
              <a:buNone/>
            </a:pPr>
            <a:endParaRPr lang="zh-CN" altLang="en-US" sz="1800" dirty="0"/>
          </a:p>
          <a:p>
            <a:pPr marL="457200" indent="-457200">
              <a:buAutoNum type="arabicParenR"/>
            </a:pPr>
            <a:r>
              <a:rPr lang="zh-CN" altLang="en-US" sz="1800" dirty="0"/>
              <a:t>控制程序的执行</a:t>
            </a:r>
            <a:endParaRPr lang="en-US" altLang="zh-CN" sz="1800" dirty="0"/>
          </a:p>
          <a:p>
            <a:pPr marL="0" indent="0">
              <a:spcAft>
                <a:spcPts val="600"/>
              </a:spcAft>
              <a:buNone/>
            </a:pPr>
            <a:r>
              <a:rPr lang="zh-CN" altLang="en-US" sz="1800" dirty="0"/>
              <a:t>      连续运行        ：程序开始连续运行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单步：每次执行一条语句，然后暂停。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   进入式单步    </a:t>
            </a:r>
            <a:r>
              <a:rPr lang="en-US" altLang="zh-CN" sz="1800" dirty="0"/>
              <a:t>    </a:t>
            </a:r>
            <a:r>
              <a:rPr lang="zh-CN" altLang="en-US" sz="1800" dirty="0"/>
              <a:t>：每次运行一条语句，当遇到函数时，将进入函数中逐条执行。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zh-CN" altLang="zh-CN" sz="1800" dirty="0"/>
              <a:t>跨越式单步</a:t>
            </a:r>
            <a:r>
              <a:rPr lang="en-US" altLang="zh-CN" sz="1800" dirty="0"/>
              <a:t>        </a:t>
            </a:r>
            <a:r>
              <a:rPr lang="zh-CN" altLang="en-US" sz="1800" dirty="0"/>
              <a:t>：每次运行一条指令，当遇到函数时，直接把整个函数一步执行完。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   跳出式单步        ：每次运行一条指令，在函数内部时，一步执行完函数剩余部分。</a:t>
            </a:r>
            <a:endParaRPr lang="en-US" altLang="zh-CN" sz="18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1800" dirty="0"/>
              <a:t>      断点</a:t>
            </a:r>
            <a:r>
              <a:rPr lang="en-US" altLang="zh-CN" sz="1800" dirty="0"/>
              <a:t>: </a:t>
            </a:r>
            <a:r>
              <a:rPr lang="zh-CN" altLang="en-US" sz="1800" dirty="0"/>
              <a:t>当程序运行到断点处时，程序会暂停。在代码语句的前面命令栏双击可设置和删除断点。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52" y="2545619"/>
            <a:ext cx="4670806" cy="71135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2293970" y="3525038"/>
            <a:ext cx="315879" cy="30147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2862512" y="4418538"/>
            <a:ext cx="293115" cy="27620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880614" y="4770127"/>
            <a:ext cx="259652" cy="3220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874" y="5167581"/>
            <a:ext cx="262392" cy="3107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19200" y="63578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参考：视频</a:t>
            </a:r>
            <a:r>
              <a:rPr lang="en-US" altLang="zh-CN" dirty="0">
                <a:solidFill>
                  <a:srgbClr val="FF0000"/>
                </a:solidFill>
              </a:rPr>
              <a:t>08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CCS</a:t>
            </a:r>
            <a:r>
              <a:rPr lang="zh-CN" altLang="en-US" dirty="0">
                <a:solidFill>
                  <a:srgbClr val="FF0000"/>
                </a:solidFill>
              </a:rPr>
              <a:t>基本操作</a:t>
            </a:r>
            <a:r>
              <a:rPr lang="en-US" altLang="zh-CN" dirty="0">
                <a:solidFill>
                  <a:srgbClr val="FF0000"/>
                </a:solidFill>
              </a:rPr>
              <a:t>v1.20.pdf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12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4591050" cy="673100"/>
          </a:xfrm>
        </p:spPr>
        <p:txBody>
          <a:bodyPr/>
          <a:lstStyle/>
          <a:p>
            <a:r>
              <a:rPr lang="zh-CN" altLang="en-US" b="1" dirty="0"/>
              <a:t>实验：</a:t>
            </a:r>
            <a:r>
              <a:rPr lang="en-US" altLang="zh-CN" b="1" dirty="0"/>
              <a:t>CCS</a:t>
            </a:r>
            <a:r>
              <a:rPr lang="zh-CN" altLang="en-US" b="1" dirty="0"/>
              <a:t>开发环境的使用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0"/>
            <a:ext cx="5420360" cy="553294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）查看数据（程序暂停才能观察数据）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 变量：选择菜单“</a:t>
            </a:r>
            <a:r>
              <a:rPr lang="en-US" altLang="zh-CN" sz="1800" dirty="0"/>
              <a:t>View-&gt;Expressions</a:t>
            </a:r>
            <a:r>
              <a:rPr lang="zh-CN" altLang="en-US" sz="1800" dirty="0"/>
              <a:t>”，添加变量名，查看变量的值。相应的可以在</a:t>
            </a:r>
            <a:r>
              <a:rPr lang="en-US" altLang="zh-CN" sz="1800" dirty="0"/>
              <a:t>Variables</a:t>
            </a:r>
            <a:r>
              <a:rPr lang="zh-CN" altLang="en-US" sz="1800" dirty="0"/>
              <a:t>中</a:t>
            </a:r>
            <a:r>
              <a:rPr lang="zh-CN" altLang="zh-CN" sz="1800" dirty="0"/>
              <a:t>查看局部变量</a:t>
            </a:r>
            <a:r>
              <a:rPr lang="zh-CN" altLang="en-US" sz="1800" dirty="0"/>
              <a:t>。可以使用</a:t>
            </a:r>
            <a:r>
              <a:rPr lang="en-US" altLang="zh-CN" sz="1800" dirty="0"/>
              <a:t>Number format</a:t>
            </a:r>
            <a:r>
              <a:rPr lang="zh-CN" altLang="en-US" sz="1800" dirty="0"/>
              <a:t>改变数据的数制来观察。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1800" dirty="0"/>
              <a:t>     寄存器：选择菜单“</a:t>
            </a:r>
            <a:r>
              <a:rPr lang="en-US" altLang="zh-CN" sz="1800" dirty="0"/>
              <a:t>View-&gt;Registers</a:t>
            </a:r>
            <a:r>
              <a:rPr lang="zh-CN" altLang="en-US" sz="1800" dirty="0"/>
              <a:t>”，查看寄存器的值。</a:t>
            </a:r>
            <a:r>
              <a:rPr lang="en-US" altLang="zh-CN" sz="1800" dirty="0"/>
              <a:t>PC</a:t>
            </a:r>
            <a:r>
              <a:rPr lang="zh-CN" altLang="en-US" sz="1800" dirty="0"/>
              <a:t>寄存器在</a:t>
            </a:r>
            <a:r>
              <a:rPr lang="en-US" altLang="zh-CN" sz="1800" dirty="0"/>
              <a:t>Core Registers</a:t>
            </a:r>
            <a:r>
              <a:rPr lang="zh-CN" altLang="en-US" sz="1800" dirty="0"/>
              <a:t>中。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内存：选择菜单“</a:t>
            </a:r>
            <a:r>
              <a:rPr lang="en-US" altLang="zh-CN" sz="1800" dirty="0"/>
              <a:t>View-&gt;Memory Browser</a:t>
            </a:r>
            <a:r>
              <a:rPr lang="zh-CN" altLang="en-US" sz="1800" dirty="0"/>
              <a:t>”调出内存浏览窗口，输入相应地址，查看内存数据。同样可以改变数据的数制来观察。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endParaRPr lang="en-US" altLang="zh-CN" sz="1800" dirty="0"/>
          </a:p>
          <a:p>
            <a:pPr marL="0" indent="0">
              <a:spcBef>
                <a:spcPts val="1800"/>
              </a:spcBef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88720" y="65141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参考：视频</a:t>
            </a:r>
            <a:r>
              <a:rPr lang="en-US" altLang="zh-CN" dirty="0">
                <a:solidFill>
                  <a:srgbClr val="FF0000"/>
                </a:solidFill>
              </a:rPr>
              <a:t>08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CCS</a:t>
            </a:r>
            <a:r>
              <a:rPr lang="zh-CN" altLang="en-US" dirty="0">
                <a:solidFill>
                  <a:srgbClr val="FF0000"/>
                </a:solidFill>
              </a:rPr>
              <a:t>基本操作</a:t>
            </a:r>
            <a:r>
              <a:rPr lang="en-US" altLang="zh-CN" dirty="0">
                <a:solidFill>
                  <a:srgbClr val="FF0000"/>
                </a:solidFill>
              </a:rPr>
              <a:t>v1.20.pdf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560" y="5204629"/>
            <a:ext cx="5143644" cy="1522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146" y="3093085"/>
            <a:ext cx="5453778" cy="16618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468" y="764312"/>
            <a:ext cx="5853133" cy="180276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572106" y="5770991"/>
            <a:ext cx="168148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62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074" y="897562"/>
            <a:ext cx="10277475" cy="1162732"/>
          </a:xfrm>
        </p:spPr>
        <p:txBody>
          <a:bodyPr>
            <a:norm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调试练习</a:t>
            </a:r>
            <a:br>
              <a:rPr lang="en-US" altLang="zh-CN" b="1" dirty="0"/>
            </a:br>
            <a:r>
              <a:rPr lang="en-US" altLang="zh-CN" sz="1800" dirty="0"/>
              <a:t>--</a:t>
            </a:r>
            <a:r>
              <a:rPr lang="zh-CN" altLang="en-US" sz="1800" dirty="0"/>
              <a:t>新建工程，导入</a:t>
            </a:r>
            <a:r>
              <a:rPr lang="en-US" altLang="zh-CN" sz="1800" dirty="0" err="1"/>
              <a:t>main.c</a:t>
            </a:r>
            <a:r>
              <a:rPr lang="zh-CN" altLang="en-US" sz="1800" dirty="0"/>
              <a:t>文件</a:t>
            </a:r>
            <a:br>
              <a:rPr lang="en-US" altLang="zh-CN" b="1" dirty="0"/>
            </a:br>
            <a:r>
              <a:rPr lang="en-US" altLang="zh-CN" sz="1800" dirty="0"/>
              <a:t>--</a:t>
            </a:r>
            <a:r>
              <a:rPr lang="zh-CN" altLang="en-US" sz="1800" dirty="0"/>
              <a:t>练习单步和断点的使用，控制程序运行到该行，观察寄存器和变量的值并填写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471" y="2060294"/>
            <a:ext cx="12041529" cy="4938713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double factorial (double);</a:t>
            </a:r>
          </a:p>
          <a:p>
            <a:pPr marL="0" indent="0">
              <a:buNone/>
            </a:pPr>
            <a:r>
              <a:rPr lang="en-US" altLang="zh-CN" sz="1800" b="1" dirty="0"/>
              <a:t>double result;</a:t>
            </a:r>
          </a:p>
          <a:p>
            <a:pPr marL="0" indent="0">
              <a:buNone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marL="0" indent="0">
              <a:buNone/>
            </a:pPr>
            <a:r>
              <a:rPr lang="en-US" altLang="zh-CN" sz="1800" b="1" dirty="0"/>
              <a:t>{</a:t>
            </a:r>
          </a:p>
          <a:p>
            <a:pPr marL="0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m;</a:t>
            </a:r>
          </a:p>
          <a:p>
            <a:pPr marL="0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n;</a:t>
            </a:r>
          </a:p>
          <a:p>
            <a:pPr marL="0" indent="0">
              <a:buNone/>
            </a:pPr>
            <a:r>
              <a:rPr lang="en-US" altLang="zh-CN" sz="1800" b="1" dirty="0"/>
              <a:t>    double temp;</a:t>
            </a:r>
          </a:p>
          <a:p>
            <a:pPr marL="0" indent="0">
              <a:buNone/>
            </a:pPr>
            <a:endParaRPr lang="zh-CN" altLang="en-US" sz="1800" b="1" dirty="0"/>
          </a:p>
          <a:p>
            <a:pPr marL="0" indent="0">
              <a:buNone/>
            </a:pPr>
            <a:r>
              <a:rPr lang="en-US" altLang="zh-CN" sz="1800" b="1" dirty="0"/>
              <a:t>    m = 6;</a:t>
            </a:r>
          </a:p>
          <a:p>
            <a:pPr marL="0" indent="0">
              <a:buNone/>
            </a:pPr>
            <a:r>
              <a:rPr lang="en-US" altLang="zh-CN" sz="1800" b="1" dirty="0"/>
              <a:t>    n = 7;</a:t>
            </a:r>
          </a:p>
          <a:p>
            <a:pPr marL="0" indent="0">
              <a:buNone/>
            </a:pPr>
            <a:r>
              <a:rPr lang="en-US" altLang="zh-CN" sz="1800" b="1" dirty="0"/>
              <a:t>    result = factorial(m);  //</a:t>
            </a:r>
            <a:r>
              <a:rPr lang="en-US" altLang="zh-CN" sz="1800" b="1" u="sng" dirty="0"/>
              <a:t>PC=     result =      </a:t>
            </a:r>
          </a:p>
          <a:p>
            <a:pPr marL="0" indent="0">
              <a:buNone/>
            </a:pPr>
            <a:r>
              <a:rPr lang="en-US" altLang="zh-CN" sz="1800" b="1" dirty="0"/>
              <a:t>    temp = factorial(n)*factorial(m-n);//</a:t>
            </a:r>
            <a:r>
              <a:rPr lang="en-US" altLang="zh-CN" sz="1800" b="1" u="sng" dirty="0"/>
              <a:t>PC=   result=     </a:t>
            </a:r>
          </a:p>
          <a:p>
            <a:pPr marL="0" indent="0">
              <a:buNone/>
            </a:pPr>
            <a:r>
              <a:rPr lang="en-US" altLang="zh-CN" sz="1800" b="1" dirty="0"/>
              <a:t>    result = result/temp; //</a:t>
            </a:r>
            <a:r>
              <a:rPr lang="en-US" altLang="zh-CN" sz="1800" b="1" u="sng" dirty="0"/>
              <a:t>PC=     temp =     </a:t>
            </a:r>
          </a:p>
          <a:p>
            <a:pPr marL="0" indent="0">
              <a:buNone/>
            </a:pPr>
            <a:r>
              <a:rPr lang="en-US" altLang="zh-CN" sz="1800" b="1" dirty="0"/>
              <a:t>    while(1) //</a:t>
            </a:r>
            <a:r>
              <a:rPr lang="en-US" altLang="zh-CN" sz="1800" b="1" u="sng" dirty="0"/>
              <a:t>PC=     result = 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{</a:t>
            </a:r>
          </a:p>
          <a:p>
            <a:pPr marL="0" indent="0"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}</a:t>
            </a:r>
          </a:p>
          <a:p>
            <a:pPr marL="0" indent="0">
              <a:buNone/>
            </a:pPr>
            <a:r>
              <a:rPr lang="en-US" altLang="zh-CN" sz="1800" b="1" dirty="0"/>
              <a:t>}</a:t>
            </a:r>
          </a:p>
          <a:p>
            <a:pPr marL="0" indent="0">
              <a:buNone/>
            </a:pPr>
            <a:endParaRPr lang="zh-CN" altLang="en-US" sz="1800" b="1" dirty="0"/>
          </a:p>
          <a:p>
            <a:pPr marL="0" indent="0">
              <a:buNone/>
            </a:pPr>
            <a:r>
              <a:rPr lang="en-US" altLang="zh-CN" sz="1800" b="1" dirty="0"/>
              <a:t>double factorial (double number)</a:t>
            </a:r>
          </a:p>
          <a:p>
            <a:pPr marL="0" indent="0">
              <a:buNone/>
            </a:pPr>
            <a:r>
              <a:rPr lang="en-US" altLang="zh-CN" sz="1800" b="1" dirty="0"/>
              <a:t>{</a:t>
            </a:r>
          </a:p>
          <a:p>
            <a:pPr marL="0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=1;</a:t>
            </a:r>
          </a:p>
          <a:p>
            <a:pPr marL="0" indent="0">
              <a:buNone/>
            </a:pPr>
            <a:r>
              <a:rPr lang="en-US" altLang="zh-CN" sz="1800" b="1" dirty="0"/>
              <a:t>    double </a:t>
            </a:r>
            <a:r>
              <a:rPr lang="en-US" altLang="zh-CN" sz="1800" b="1" dirty="0" err="1"/>
              <a:t>fac</a:t>
            </a:r>
            <a:r>
              <a:rPr lang="en-US" altLang="zh-CN" sz="1800" b="1" dirty="0"/>
              <a:t>=1;</a:t>
            </a:r>
          </a:p>
          <a:p>
            <a:pPr marL="0" indent="0">
              <a:buNone/>
            </a:pPr>
            <a:r>
              <a:rPr lang="en-US" altLang="zh-CN" sz="1800" b="1" dirty="0"/>
              <a:t>    while(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&lt;=number)</a:t>
            </a:r>
          </a:p>
          <a:p>
            <a:pPr marL="0" indent="0"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{</a:t>
            </a:r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fac</a:t>
            </a:r>
            <a:r>
              <a:rPr lang="en-US" altLang="zh-CN" sz="1800" b="1" dirty="0"/>
              <a:t>*=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 //</a:t>
            </a:r>
            <a:r>
              <a:rPr lang="en-US" altLang="zh-CN" sz="1800" b="1" u="sng" dirty="0"/>
              <a:t>PC=     </a:t>
            </a:r>
            <a:r>
              <a:rPr lang="zh-CN" altLang="en-US" sz="1800" b="1" u="sng" dirty="0"/>
              <a:t>。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++;</a:t>
            </a:r>
          </a:p>
          <a:p>
            <a:pPr marL="0" indent="0"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}</a:t>
            </a:r>
          </a:p>
          <a:p>
            <a:pPr marL="0" indent="0">
              <a:buNone/>
            </a:pPr>
            <a:r>
              <a:rPr lang="en-US" altLang="zh-CN" sz="1800" b="1" dirty="0"/>
              <a:t>    return </a:t>
            </a:r>
            <a:r>
              <a:rPr lang="en-US" altLang="zh-CN" sz="1800" b="1" dirty="0" err="1"/>
              <a:t>fac</a:t>
            </a:r>
            <a:r>
              <a:rPr lang="en-US" altLang="zh-CN" sz="1800" b="1" dirty="0"/>
              <a:t>;</a:t>
            </a:r>
          </a:p>
          <a:p>
            <a:pPr marL="0" indent="0">
              <a:buNone/>
            </a:pPr>
            <a:r>
              <a:rPr lang="en-US" altLang="zh-CN" sz="1800" b="1" dirty="0"/>
              <a:t>}</a:t>
            </a:r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//Result </a:t>
            </a:r>
            <a:r>
              <a:rPr lang="zh-CN" altLang="en-US" sz="1800" b="1" dirty="0"/>
              <a:t>的存储地址是</a:t>
            </a:r>
            <a:r>
              <a:rPr lang="zh-CN" altLang="en-US" sz="1800" b="1" u="sng" dirty="0"/>
              <a:t>      </a:t>
            </a:r>
            <a:r>
              <a:rPr lang="en-US" altLang="zh-CN" sz="1800" b="1" u="sng" dirty="0"/>
              <a:t>.</a:t>
            </a:r>
            <a:endParaRPr lang="zh-CN" altLang="en-US" sz="1800" b="1" u="sng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365126"/>
            <a:ext cx="10108223" cy="531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+mj-ea"/>
              </a:rPr>
              <a:t>课堂实验任务</a:t>
            </a:r>
            <a:endParaRPr lang="zh-CN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354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 计算机基本结构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90" y="1608455"/>
            <a:ext cx="5753100" cy="1854835"/>
          </a:xfrm>
        </p:spPr>
        <p:txBody>
          <a:bodyPr>
            <a:normAutofit/>
          </a:bodyPr>
          <a:lstStyle/>
          <a:p>
            <a:pPr indent="457200">
              <a:lnSpc>
                <a:spcPct val="125000"/>
              </a:lnSpc>
              <a:spcBef>
                <a:spcPts val="600"/>
              </a:spcBef>
            </a:pPr>
            <a:r>
              <a:rPr lang="en-US" sz="1800" dirty="0"/>
              <a:t>1946</a:t>
            </a:r>
            <a:r>
              <a:rPr lang="zh-CN" altLang="en-US" sz="1800" dirty="0"/>
              <a:t>年，世界上第一台通用电子计算机</a:t>
            </a:r>
            <a:r>
              <a:rPr lang="en-US" sz="1800" b="1" dirty="0"/>
              <a:t>ENIAC</a:t>
            </a:r>
            <a:r>
              <a:rPr lang="zh-CN" altLang="en-US" sz="1800" dirty="0"/>
              <a:t>问世了。</a:t>
            </a:r>
            <a:endParaRPr lang="en-US" altLang="zh-CN" sz="1800" dirty="0"/>
          </a:p>
          <a:p>
            <a:pPr indent="457200">
              <a:lnSpc>
                <a:spcPct val="125000"/>
              </a:lnSpc>
              <a:spcBef>
                <a:spcPts val="600"/>
              </a:spcBef>
            </a:pPr>
            <a:r>
              <a:rPr lang="en-US" sz="1800" b="1" dirty="0"/>
              <a:t>ENIAC</a:t>
            </a:r>
            <a:r>
              <a:rPr lang="zh-CN" altLang="en-US" sz="1800" dirty="0"/>
              <a:t>是一台十进制（而非二进制）机器。</a:t>
            </a:r>
            <a:endParaRPr lang="en-US" altLang="zh-CN" sz="1800" dirty="0"/>
          </a:p>
          <a:p>
            <a:pPr indent="457200"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b="1" dirty="0"/>
              <a:t>缺点：</a:t>
            </a:r>
            <a:r>
              <a:rPr lang="zh-CN" altLang="en-US" sz="1800" dirty="0"/>
              <a:t>输入和修改程序极其繁琐。</a:t>
            </a:r>
          </a:p>
          <a:p>
            <a:endParaRPr lang="zh-CN" altLang="en-US" sz="1800" dirty="0"/>
          </a:p>
        </p:txBody>
      </p:sp>
      <p:pic>
        <p:nvPicPr>
          <p:cNvPr id="5" name="图片 4" descr="https://gss2.bdstatic.com/-fo3dSag_xI4khGkpoWK1HF6hhy/baike/c0%3Dbaike116%2C5%2C5%2C116%2C38/sign=53765cec33f33a878a600848a7357b5d/adaf2edda3cc7cd90b5feb053001213fb90e91f8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9271" y="1055120"/>
            <a:ext cx="51689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j-ea"/>
              </a:rPr>
              <a:t>课堂实验任务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38251"/>
            <a:ext cx="10610850" cy="200786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1800" dirty="0"/>
              <a:t>2.</a:t>
            </a:r>
            <a:r>
              <a:rPr lang="zh-CN" altLang="zh-CN" sz="1800" dirty="0"/>
              <a:t>设计一个实验，编写代码，在</a:t>
            </a:r>
            <a:r>
              <a:rPr lang="en-US" altLang="zh-CN" sz="1800" dirty="0" err="1"/>
              <a:t>Tiva</a:t>
            </a:r>
            <a:r>
              <a:rPr lang="zh-CN" altLang="zh-CN" sz="1800" dirty="0"/>
              <a:t>中通过</a:t>
            </a:r>
            <a:r>
              <a:rPr lang="en-US" altLang="zh-CN" sz="1800" dirty="0"/>
              <a:t>CCS</a:t>
            </a:r>
            <a:r>
              <a:rPr lang="zh-CN" altLang="zh-CN" sz="1800" dirty="0"/>
              <a:t>的调试手段观察：</a:t>
            </a:r>
          </a:p>
          <a:p>
            <a:pPr marL="514350" lvl="0" indent="-514350">
              <a:buFont typeface="+mj-ea"/>
              <a:buAutoNum type="circleNumDbPlain"/>
            </a:pPr>
            <a:r>
              <a:rPr lang="en-US" altLang="zh-CN" sz="1800" dirty="0"/>
              <a:t>C</a:t>
            </a:r>
            <a:r>
              <a:rPr lang="zh-CN" altLang="zh-CN" sz="1800" dirty="0"/>
              <a:t>语言中的</a:t>
            </a:r>
            <a:r>
              <a:rPr lang="en-US" altLang="zh-CN" sz="1800" dirty="0"/>
              <a:t>char</a:t>
            </a:r>
            <a:r>
              <a:rPr lang="zh-CN" altLang="zh-CN" sz="1800" dirty="0"/>
              <a:t>、</a:t>
            </a:r>
            <a:r>
              <a:rPr lang="en-US" altLang="zh-CN" sz="1800" dirty="0"/>
              <a:t>short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int</a:t>
            </a:r>
            <a:r>
              <a:rPr lang="zh-CN" altLang="zh-CN" sz="1800" dirty="0"/>
              <a:t>、</a:t>
            </a:r>
            <a:r>
              <a:rPr lang="en-US" altLang="zh-CN" sz="1800" dirty="0"/>
              <a:t>long</a:t>
            </a:r>
            <a:r>
              <a:rPr lang="zh-CN" altLang="zh-CN" sz="1800" dirty="0"/>
              <a:t>和</a:t>
            </a:r>
            <a:r>
              <a:rPr lang="en-US" altLang="zh-CN" sz="1800" dirty="0"/>
              <a:t>double</a:t>
            </a:r>
            <a:r>
              <a:rPr lang="zh-CN" altLang="zh-CN" sz="1800" dirty="0"/>
              <a:t>型变量的数据长度为多少位？</a:t>
            </a:r>
          </a:p>
          <a:p>
            <a:pPr marL="514350" lvl="0" indent="-514350">
              <a:buFont typeface="+mj-ea"/>
              <a:buAutoNum type="circleNumDbPlain"/>
            </a:pPr>
            <a:r>
              <a:rPr lang="en-US" altLang="zh-CN" sz="1800" dirty="0"/>
              <a:t>C</a:t>
            </a:r>
            <a:r>
              <a:rPr lang="zh-CN" altLang="zh-CN" sz="1800" dirty="0"/>
              <a:t>语言中有符号数采用的是什么码？</a:t>
            </a:r>
          </a:p>
          <a:p>
            <a:pPr marL="514350" lvl="0" indent="-514350">
              <a:buFont typeface="+mj-ea"/>
              <a:buAutoNum type="circleNumDbPlain"/>
            </a:pPr>
            <a:r>
              <a:rPr lang="en-US" altLang="zh-CN" sz="1800" dirty="0"/>
              <a:t>C</a:t>
            </a:r>
            <a:r>
              <a:rPr lang="zh-CN" altLang="zh-CN" sz="1800" dirty="0"/>
              <a:t>语言中单精度浮点数</a:t>
            </a:r>
            <a:r>
              <a:rPr lang="en-US" altLang="zh-CN" sz="1800" dirty="0"/>
              <a:t>0.00001</a:t>
            </a:r>
            <a:r>
              <a:rPr lang="zh-CN" altLang="zh-CN" sz="1800" dirty="0"/>
              <a:t>的</a:t>
            </a:r>
            <a:r>
              <a:rPr lang="en-US" altLang="zh-CN" sz="1800" dirty="0"/>
              <a:t>32</a:t>
            </a:r>
            <a:r>
              <a:rPr lang="zh-CN" altLang="zh-CN" sz="1800" dirty="0"/>
              <a:t>位数值（</a:t>
            </a:r>
            <a:r>
              <a:rPr lang="en-US" altLang="zh-CN" sz="1800" dirty="0"/>
              <a:t>16</a:t>
            </a:r>
            <a:r>
              <a:rPr lang="zh-CN" altLang="zh-CN" sz="1800" dirty="0"/>
              <a:t>进制）表示是多少？</a:t>
            </a:r>
            <a:endParaRPr lang="en-US" altLang="zh-CN" sz="1800" dirty="0"/>
          </a:p>
          <a:p>
            <a:pPr marL="514350" lvl="0" indent="-514350">
              <a:buFont typeface="+mj-ea"/>
              <a:buAutoNum type="circleNumDbPlain"/>
            </a:pPr>
            <a:r>
              <a:rPr lang="zh-CN" altLang="en-US" sz="1800" dirty="0"/>
              <a:t>存储在内存中的一个</a:t>
            </a:r>
            <a:r>
              <a:rPr lang="en-US" altLang="zh-CN" sz="1800" dirty="0"/>
              <a:t>32</a:t>
            </a:r>
            <a:r>
              <a:rPr lang="zh-CN" altLang="en-US" sz="1800" dirty="0"/>
              <a:t>位数据</a:t>
            </a:r>
            <a:r>
              <a:rPr lang="en-US" altLang="zh-CN" sz="1800" dirty="0"/>
              <a:t>0x90345678</a:t>
            </a:r>
            <a:r>
              <a:rPr lang="zh-CN" altLang="en-US" sz="1800" dirty="0"/>
              <a:t>，当其为有符号整数，无符号整数，字符时分别表示什么？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108710" y="324612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重点：用调试手段观察数据</a:t>
            </a:r>
          </a:p>
        </p:txBody>
      </p:sp>
    </p:spTree>
    <p:extLst>
      <p:ext uri="{BB962C8B-B14F-4D97-AF65-F5344CB8AC3E}">
        <p14:creationId xmlns:p14="http://schemas.microsoft.com/office/powerpoint/2010/main" val="2897187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sz="3100" b="1" dirty="0">
                <a:latin typeface="+mj-ea"/>
              </a:rPr>
              <a:t>课后作业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115"/>
            <a:ext cx="10515600" cy="516584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简答题</a:t>
            </a:r>
            <a:endParaRPr lang="en-US" altLang="zh-CN" sz="2400" dirty="0"/>
          </a:p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zh-CN" sz="2200" dirty="0"/>
              <a:t>如果你设计</a:t>
            </a:r>
            <a:r>
              <a:rPr lang="zh-CN" altLang="en-US" sz="2200" dirty="0"/>
              <a:t>一个简单的</a:t>
            </a:r>
            <a:r>
              <a:rPr lang="zh-CN" altLang="zh-CN" sz="2200" dirty="0"/>
              <a:t>计算机，你会设计那些类型的指令？</a:t>
            </a:r>
            <a:endParaRPr lang="en-US" altLang="zh-CN" sz="2200" dirty="0"/>
          </a:p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200" dirty="0"/>
              <a:t>中断和函数调用有哪些异同？</a:t>
            </a:r>
            <a:endParaRPr lang="zh-CN" altLang="zh-CN" sz="2200" dirty="0"/>
          </a:p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zh-CN" sz="2200" dirty="0"/>
              <a:t>简述</a:t>
            </a:r>
            <a:r>
              <a:rPr lang="en-US" altLang="zh-CN" sz="2200" dirty="0"/>
              <a:t>CISC</a:t>
            </a:r>
            <a:r>
              <a:rPr lang="zh-CN" altLang="zh-CN" sz="2200" dirty="0"/>
              <a:t>和</a:t>
            </a:r>
            <a:r>
              <a:rPr lang="en-US" altLang="zh-CN" sz="2200" dirty="0"/>
              <a:t>RISC</a:t>
            </a:r>
            <a:r>
              <a:rPr lang="zh-CN" altLang="zh-CN" sz="2200" dirty="0"/>
              <a:t>的特点和区别</a:t>
            </a:r>
            <a:r>
              <a:rPr lang="en-US" altLang="zh-CN" sz="2200" dirty="0"/>
              <a:t>?</a:t>
            </a:r>
            <a:endParaRPr lang="zh-CN" altLang="zh-CN" sz="2200" dirty="0"/>
          </a:p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zh-CN" sz="2200" dirty="0"/>
              <a:t>用补码计算</a:t>
            </a:r>
            <a:r>
              <a:rPr lang="en-US" altLang="zh-CN" sz="2200" dirty="0"/>
              <a:t>8</a:t>
            </a:r>
            <a:r>
              <a:rPr lang="zh-CN" altLang="zh-CN" sz="2200" dirty="0"/>
              <a:t>位的有符号数</a:t>
            </a:r>
            <a:r>
              <a:rPr lang="en-US" altLang="zh-CN" sz="2200" dirty="0"/>
              <a:t>25-37</a:t>
            </a:r>
            <a:r>
              <a:rPr lang="zh-CN" altLang="zh-CN" sz="2200" dirty="0"/>
              <a:t>。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dirty="0"/>
              <a:t>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编程练习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dirty="0"/>
              <a:t>在</a:t>
            </a:r>
            <a:r>
              <a:rPr lang="en-US" altLang="zh-CN" sz="2400" dirty="0" err="1"/>
              <a:t>tiva_c</a:t>
            </a:r>
            <a:r>
              <a:rPr lang="zh-CN" altLang="en-US" sz="2400" dirty="0"/>
              <a:t>上编程，在一个全局变量中设定一个不多于</a:t>
            </a:r>
            <a:r>
              <a:rPr lang="en-US" altLang="zh-CN" sz="2400" dirty="0"/>
              <a:t>5</a:t>
            </a:r>
            <a:r>
              <a:rPr lang="zh-CN" altLang="en-US" sz="2400" dirty="0"/>
              <a:t>位的整数，要求按逆序输出各位数字，例如原数为</a:t>
            </a:r>
            <a:r>
              <a:rPr lang="en-US" altLang="zh-CN" sz="2400" dirty="0"/>
              <a:t>54321</a:t>
            </a:r>
            <a:r>
              <a:rPr lang="zh-CN" altLang="en-US" sz="2400" dirty="0"/>
              <a:t>，应输出</a:t>
            </a:r>
            <a:r>
              <a:rPr lang="en-US" altLang="zh-CN" sz="2400" dirty="0"/>
              <a:t>12345</a:t>
            </a:r>
            <a:r>
              <a:rPr lang="zh-CN" altLang="en-US" sz="2400" dirty="0"/>
              <a:t>，输出的数据保存到原全局变量中</a:t>
            </a:r>
            <a:r>
              <a:rPr lang="zh-CN" altLang="en-US" dirty="0"/>
              <a:t>。</a:t>
            </a:r>
            <a:r>
              <a:rPr lang="zh-CN" altLang="en-US" sz="2400" dirty="0"/>
              <a:t>编写代码，用调试手段观察结果并截图。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300" b="1" dirty="0">
                <a:latin typeface="+mj-ea"/>
                <a:ea typeface="+mj-ea"/>
                <a:cs typeface="+mj-cs"/>
              </a:rPr>
              <a:t> </a:t>
            </a:r>
            <a:r>
              <a:rPr lang="zh-CN" altLang="en-US" sz="3300" b="1" dirty="0">
                <a:latin typeface="+mj-ea"/>
                <a:ea typeface="+mj-ea"/>
                <a:cs typeface="+mj-cs"/>
              </a:rPr>
              <a:t>预习</a:t>
            </a:r>
            <a:endParaRPr lang="en-US" altLang="zh-CN" sz="3300" b="1" dirty="0">
              <a:latin typeface="+mj-ea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阅读</a:t>
            </a:r>
            <a:r>
              <a:rPr lang="en-US" altLang="zh-CN" sz="2400" dirty="0"/>
              <a:t>《</a:t>
            </a:r>
            <a:r>
              <a:rPr lang="zh-CN" altLang="en-US" sz="2400" dirty="0"/>
              <a:t>第二章 </a:t>
            </a:r>
            <a:r>
              <a:rPr lang="en-US" altLang="zh-CN" sz="2400" dirty="0"/>
              <a:t>ARM CortexM4F</a:t>
            </a:r>
            <a:r>
              <a:rPr lang="zh-CN" altLang="en-US" sz="2400" dirty="0"/>
              <a:t>处理器</a:t>
            </a:r>
            <a:r>
              <a:rPr lang="en-US" altLang="zh-CN" sz="2400" dirty="0"/>
              <a:t>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3769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 计算机基本结构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1"/>
            <a:ext cx="10610850" cy="1846244"/>
          </a:xfrm>
        </p:spPr>
        <p:txBody>
          <a:bodyPr/>
          <a:lstStyle/>
          <a:p>
            <a:pPr marL="457200" lvl="0" indent="-45720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诺依曼计算机体系</a:t>
            </a:r>
            <a:endParaRPr lang="en-US" altLang="zh-CN" sz="2400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1800" dirty="0"/>
              <a:t>计算机中的信息（程序和数据）以二进制表示。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1800" dirty="0"/>
              <a:t>程序预存储，机器</a:t>
            </a:r>
            <a:r>
              <a:rPr lang="zh-CN" altLang="zh-CN" sz="1800" b="1" dirty="0"/>
              <a:t>自动</a:t>
            </a:r>
            <a:r>
              <a:rPr lang="zh-CN" altLang="en-US" sz="1800" b="1" dirty="0"/>
              <a:t>连续</a:t>
            </a:r>
            <a:r>
              <a:rPr lang="zh-CN" altLang="zh-CN" sz="1800" b="1" dirty="0"/>
              <a:t>执行</a:t>
            </a:r>
            <a:r>
              <a:rPr lang="zh-CN" altLang="zh-CN" sz="1800" dirty="0"/>
              <a:t>。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1800" dirty="0"/>
              <a:t>计算机由</a:t>
            </a:r>
            <a:r>
              <a:rPr lang="zh-CN" altLang="zh-CN" sz="1800" b="1" dirty="0"/>
              <a:t>运算器</a:t>
            </a:r>
            <a:r>
              <a:rPr lang="zh-CN" altLang="zh-CN" sz="1800" dirty="0"/>
              <a:t>、</a:t>
            </a:r>
            <a:r>
              <a:rPr lang="zh-CN" altLang="zh-CN" sz="1800" b="1" dirty="0"/>
              <a:t>控制器</a:t>
            </a:r>
            <a:r>
              <a:rPr lang="zh-CN" altLang="zh-CN" sz="1800" dirty="0"/>
              <a:t>、</a:t>
            </a:r>
            <a:r>
              <a:rPr lang="zh-CN" altLang="zh-CN" sz="1800" b="1" dirty="0"/>
              <a:t>存储器</a:t>
            </a:r>
            <a:r>
              <a:rPr lang="zh-CN" altLang="zh-CN" sz="1800" dirty="0"/>
              <a:t>、</a:t>
            </a:r>
            <a:r>
              <a:rPr lang="zh-CN" altLang="zh-CN" sz="1800" b="1" dirty="0"/>
              <a:t>输入</a:t>
            </a:r>
            <a:r>
              <a:rPr lang="zh-CN" altLang="zh-CN" sz="1800" dirty="0"/>
              <a:t>和</a:t>
            </a:r>
            <a:r>
              <a:rPr lang="zh-CN" altLang="zh-CN" sz="1800" b="1" dirty="0"/>
              <a:t>输出设备</a:t>
            </a:r>
            <a:r>
              <a:rPr lang="zh-CN" altLang="zh-CN" sz="1800" dirty="0"/>
              <a:t>五大部分组成。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2483931789"/>
              </p:ext>
            </p:extLst>
          </p:nvPr>
        </p:nvGraphicFramePr>
        <p:xfrm>
          <a:off x="7694943" y="3707606"/>
          <a:ext cx="2862580" cy="226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5531" y="3021942"/>
            <a:ext cx="5205383" cy="36378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 计算机基本结构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105574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程序预存储，机器自动执行</a:t>
            </a:r>
            <a:endParaRPr lang="en-US" altLang="zh-CN" sz="2400" b="1" dirty="0"/>
          </a:p>
          <a:p>
            <a:r>
              <a:rPr lang="zh-CN" altLang="en-US" b="1" dirty="0"/>
              <a:t>程序计数器 </a:t>
            </a:r>
            <a:r>
              <a:rPr lang="en-US" b="1" dirty="0"/>
              <a:t>PC</a:t>
            </a:r>
            <a:r>
              <a:rPr lang="zh-CN" altLang="en-US" dirty="0"/>
              <a:t>（</a:t>
            </a:r>
            <a:r>
              <a:rPr lang="en-US" dirty="0"/>
              <a:t>Program Counter)</a:t>
            </a:r>
            <a:r>
              <a:rPr lang="zh-CN" altLang="en-US" dirty="0"/>
              <a:t>：保存下一条指令的地址。计算机每次都从</a:t>
            </a:r>
            <a:r>
              <a:rPr lang="en-US" altLang="zh-CN" dirty="0"/>
              <a:t>PC</a:t>
            </a:r>
            <a:r>
              <a:rPr lang="zh-CN" altLang="en-US" dirty="0"/>
              <a:t>指向的地址取出指令执行。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097" name="Group 1"/>
          <p:cNvGrpSpPr>
            <a:grpSpLocks/>
          </p:cNvGrpSpPr>
          <p:nvPr/>
        </p:nvGrpSpPr>
        <p:grpSpPr bwMode="auto">
          <a:xfrm>
            <a:off x="3255326" y="5245869"/>
            <a:ext cx="5443221" cy="1303021"/>
            <a:chOff x="3633" y="14640"/>
            <a:chExt cx="5357" cy="1282"/>
          </a:xfrm>
        </p:grpSpPr>
        <p:sp>
          <p:nvSpPr>
            <p:cNvPr id="4109" name="AutoShape 13"/>
            <p:cNvSpPr>
              <a:spLocks noChangeArrowheads="1"/>
            </p:cNvSpPr>
            <p:nvPr/>
          </p:nvSpPr>
          <p:spPr bwMode="auto">
            <a:xfrm>
              <a:off x="3633" y="15312"/>
              <a:ext cx="695" cy="54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开始</a:t>
              </a:r>
              <a:endParaRPr kumimoji="0" 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08" name="AutoShape 12"/>
            <p:cNvSpPr>
              <a:spLocks noChangeArrowheads="1"/>
            </p:cNvSpPr>
            <p:nvPr/>
          </p:nvSpPr>
          <p:spPr bwMode="auto">
            <a:xfrm>
              <a:off x="8295" y="15312"/>
              <a:ext cx="695" cy="54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暂停</a:t>
              </a:r>
              <a:endParaRPr kumimoji="0" 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922" y="15251"/>
              <a:ext cx="1196" cy="6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取下一条指令</a:t>
              </a:r>
              <a:endParaRPr kumimoji="0" 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6696" y="15251"/>
              <a:ext cx="1196" cy="6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执行指令</a:t>
              </a:r>
              <a:endParaRPr kumimoji="0" 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05" name="AutoShape 9"/>
            <p:cNvSpPr>
              <a:spLocks noChangeShapeType="1"/>
            </p:cNvSpPr>
            <p:nvPr/>
          </p:nvSpPr>
          <p:spPr bwMode="auto">
            <a:xfrm>
              <a:off x="6118" y="15580"/>
              <a:ext cx="5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104" name="AutoShape 8"/>
            <p:cNvSpPr>
              <a:spLocks noChangeShapeType="1"/>
            </p:cNvSpPr>
            <p:nvPr/>
          </p:nvSpPr>
          <p:spPr bwMode="auto">
            <a:xfrm>
              <a:off x="4328" y="15580"/>
              <a:ext cx="5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103" name="AutoShape 7"/>
            <p:cNvSpPr>
              <a:spLocks noChangeShapeType="1"/>
            </p:cNvSpPr>
            <p:nvPr/>
          </p:nvSpPr>
          <p:spPr bwMode="auto">
            <a:xfrm flipV="1">
              <a:off x="7292" y="14963"/>
              <a:ext cx="0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5113" y="14640"/>
              <a:ext cx="841" cy="2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取值周期</a:t>
              </a:r>
              <a:endParaRPr kumimoji="0" 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6832" y="14640"/>
              <a:ext cx="841" cy="2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执行周期</a:t>
              </a:r>
              <a:endParaRPr kumimoji="0" 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00" name="AutoShape 4"/>
            <p:cNvSpPr>
              <a:spLocks noChangeShapeType="1"/>
            </p:cNvSpPr>
            <p:nvPr/>
          </p:nvSpPr>
          <p:spPr bwMode="auto">
            <a:xfrm>
              <a:off x="7892" y="15580"/>
              <a:ext cx="4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099" name="AutoShape 3"/>
            <p:cNvSpPr>
              <a:spLocks noChangeShapeType="1"/>
            </p:cNvSpPr>
            <p:nvPr/>
          </p:nvSpPr>
          <p:spPr bwMode="auto">
            <a:xfrm flipH="1">
              <a:off x="4588" y="14963"/>
              <a:ext cx="270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098" name="AutoShape 2"/>
            <p:cNvSpPr>
              <a:spLocks noChangeShapeType="1"/>
            </p:cNvSpPr>
            <p:nvPr/>
          </p:nvSpPr>
          <p:spPr bwMode="auto">
            <a:xfrm>
              <a:off x="4588" y="14963"/>
              <a:ext cx="0" cy="6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文本框 17"/>
          <p:cNvSpPr txBox="1"/>
          <p:nvPr/>
        </p:nvSpPr>
        <p:spPr>
          <a:xfrm>
            <a:off x="8416437" y="3008180"/>
            <a:ext cx="35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取指令，</a:t>
            </a:r>
            <a:r>
              <a:rPr lang="en-US" altLang="zh-CN" dirty="0"/>
              <a:t>PC+1</a:t>
            </a:r>
            <a:r>
              <a:rPr lang="zh-CN" altLang="en-US" dirty="0"/>
              <a:t>，执行，周而复始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948" y="2192077"/>
            <a:ext cx="3935062" cy="27864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 计算机基本结构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计算机的顶层结构</a:t>
            </a:r>
            <a:endParaRPr lang="en-US" altLang="zh-CN" sz="2400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6" name="图示 35"/>
          <p:cNvGraphicFramePr/>
          <p:nvPr/>
        </p:nvGraphicFramePr>
        <p:xfrm>
          <a:off x="3051267" y="2279395"/>
          <a:ext cx="5216433" cy="3311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 计算机基本结构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837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单片机和嵌入式处理器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/>
              <a:t>单片机：</a:t>
            </a:r>
            <a:r>
              <a:rPr lang="zh-CN" altLang="en-US" dirty="0"/>
              <a:t>将</a:t>
            </a:r>
            <a:r>
              <a:rPr lang="en-US" b="1" dirty="0"/>
              <a:t>CPU</a:t>
            </a:r>
            <a:r>
              <a:rPr lang="zh-CN" altLang="en-US" dirty="0"/>
              <a:t>、存储器和</a:t>
            </a:r>
            <a:r>
              <a:rPr lang="en-US" b="1" dirty="0"/>
              <a:t>I/O</a:t>
            </a:r>
            <a:r>
              <a:rPr lang="zh-CN" altLang="en-US" dirty="0"/>
              <a:t>外设集成到一个芯片上。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b="1" dirty="0"/>
              <a:t>嵌入式处理器</a:t>
            </a:r>
            <a:r>
              <a:rPr lang="zh-CN" altLang="en-US" dirty="0"/>
              <a:t>：针对实际嵌入式应用的处理器。</a:t>
            </a:r>
            <a:endParaRPr lang="en-US" altLang="zh-CN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857500"/>
            <a:ext cx="104059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MPU</a:t>
            </a:r>
            <a:r>
              <a:rPr lang="en-US" dirty="0">
                <a:solidFill>
                  <a:srgbClr val="FF0000"/>
                </a:solidFill>
              </a:rPr>
              <a:t>(Micro Processor unit)</a:t>
            </a:r>
            <a:r>
              <a:rPr lang="zh-CN" altLang="en-US" dirty="0">
                <a:solidFill>
                  <a:srgbClr val="FF0000"/>
                </a:solidFill>
              </a:rPr>
              <a:t>微处理器：</a:t>
            </a:r>
            <a:r>
              <a:rPr lang="zh-CN" altLang="en-US" dirty="0"/>
              <a:t>主频高、可外扩大容量存储器、可以运行</a:t>
            </a:r>
            <a:r>
              <a:rPr lang="en-US" dirty="0"/>
              <a:t>Android</a:t>
            </a:r>
            <a:r>
              <a:rPr lang="zh-CN" altLang="en-US" dirty="0"/>
              <a:t>、</a:t>
            </a:r>
            <a:r>
              <a:rPr lang="en-US" dirty="0"/>
              <a:t>iOS</a:t>
            </a:r>
            <a:r>
              <a:rPr lang="zh-CN" altLang="en-US" dirty="0"/>
              <a:t>等轻量级操作系统，例如</a:t>
            </a:r>
            <a:r>
              <a:rPr lang="en-US" altLang="zh-CN" dirty="0"/>
              <a:t>Cortex-A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MCU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dirty="0">
                <a:solidFill>
                  <a:srgbClr val="FF0000"/>
                </a:solidFill>
              </a:rPr>
              <a:t>Micro Controller Unit</a:t>
            </a:r>
            <a:r>
              <a:rPr lang="zh-CN" altLang="en-US" dirty="0">
                <a:solidFill>
                  <a:srgbClr val="FF0000"/>
                </a:solidFill>
              </a:rPr>
              <a:t>）微控制器：</a:t>
            </a:r>
            <a:r>
              <a:rPr lang="zh-CN" altLang="en-US" dirty="0"/>
              <a:t>单片化，功耗小、可靠性高、外设多，适合工业控制，例如</a:t>
            </a:r>
            <a:r>
              <a:rPr lang="en-US" altLang="zh-CN" dirty="0"/>
              <a:t>Cortex-M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DSP</a:t>
            </a:r>
            <a:r>
              <a:rPr lang="en-US" dirty="0">
                <a:solidFill>
                  <a:srgbClr val="FF0000"/>
                </a:solidFill>
              </a:rPr>
              <a:t>(Digital Signal Processor)</a:t>
            </a:r>
            <a:r>
              <a:rPr lang="zh-CN" altLang="en-US" dirty="0">
                <a:solidFill>
                  <a:srgbClr val="FF0000"/>
                </a:solidFill>
              </a:rPr>
              <a:t>数字信号处理器：</a:t>
            </a:r>
            <a:r>
              <a:rPr lang="zh-CN" altLang="en-US" dirty="0"/>
              <a:t>用于信号处理方面的处理器，其在系统结构和指令算法方面进行了特殊设计。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SOC</a:t>
            </a:r>
            <a:r>
              <a:rPr lang="en-US" dirty="0">
                <a:solidFill>
                  <a:srgbClr val="FF0000"/>
                </a:solidFill>
              </a:rPr>
              <a:t>(System On Chip)</a:t>
            </a:r>
            <a:r>
              <a:rPr lang="zh-CN" altLang="en-US" dirty="0">
                <a:solidFill>
                  <a:srgbClr val="FF0000"/>
                </a:solidFill>
              </a:rPr>
              <a:t>片上系统：</a:t>
            </a:r>
            <a:r>
              <a:rPr lang="zh-CN" altLang="en-US" dirty="0"/>
              <a:t>把微处理器和某些特定应用外设结合在一起，为某些应用而定制的专用芯片，例如</a:t>
            </a:r>
            <a:r>
              <a:rPr lang="en-US" dirty="0" err="1"/>
              <a:t>WiFi</a:t>
            </a:r>
            <a:r>
              <a:rPr lang="zh-CN" altLang="en-US" dirty="0"/>
              <a:t>芯片</a:t>
            </a:r>
            <a:r>
              <a:rPr lang="en-US" dirty="0"/>
              <a:t>CC3200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二 计算机工作过程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6774" y="1066799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运算器、存储器和</a:t>
            </a:r>
            <a:r>
              <a:rPr lang="en-US" sz="2400" b="1" dirty="0"/>
              <a:t>I/O</a:t>
            </a:r>
            <a:r>
              <a:rPr lang="zh-CN" altLang="en-US" sz="2400" b="1" dirty="0"/>
              <a:t>的简单模型</a:t>
            </a:r>
            <a:endParaRPr lang="en-US" altLang="zh-CN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788119" y="2155261"/>
            <a:ext cx="3095625" cy="2209800"/>
            <a:chOff x="7510" y="6744"/>
            <a:chExt cx="3385" cy="1935"/>
          </a:xfrm>
        </p:grpSpPr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8544" y="6744"/>
              <a:ext cx="1317" cy="1935"/>
            </a:xfrm>
            <a:prstGeom prst="rect">
              <a:avLst/>
            </a:prstGeom>
            <a:solidFill>
              <a:srgbClr val="CCC0D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运算器</a:t>
              </a:r>
              <a:endParaRPr kumimoji="0" 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7510" y="7507"/>
              <a:ext cx="1034" cy="311"/>
            </a:xfrm>
            <a:prstGeom prst="rightArrow">
              <a:avLst>
                <a:gd name="adj1" fmla="val 86491"/>
                <a:gd name="adj2" fmla="val 80564"/>
              </a:avLst>
            </a:prstGeom>
            <a:solidFill>
              <a:srgbClr val="92CD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运算数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077" name="Group 5"/>
            <p:cNvGrpSpPr>
              <a:grpSpLocks/>
            </p:cNvGrpSpPr>
            <p:nvPr/>
          </p:nvGrpSpPr>
          <p:grpSpPr bwMode="auto">
            <a:xfrm>
              <a:off x="7510" y="6964"/>
              <a:ext cx="1034" cy="227"/>
              <a:chOff x="7510" y="6821"/>
              <a:chExt cx="1034" cy="227"/>
            </a:xfrm>
          </p:grpSpPr>
          <p:sp>
            <p:nvSpPr>
              <p:cNvPr id="3079" name="AutoShape 7"/>
              <p:cNvSpPr>
                <a:spLocks noChangeShapeType="1"/>
              </p:cNvSpPr>
              <p:nvPr/>
            </p:nvSpPr>
            <p:spPr bwMode="auto">
              <a:xfrm>
                <a:off x="7510" y="7037"/>
                <a:ext cx="1034" cy="11"/>
              </a:xfrm>
              <a:prstGeom prst="straightConnector1">
                <a:avLst/>
              </a:prstGeom>
              <a:noFill/>
              <a:ln w="28575">
                <a:solidFill>
                  <a:srgbClr val="FF99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078" name="Text Box 6"/>
              <p:cNvSpPr txBox="1">
                <a:spLocks noChangeArrowheads="1"/>
              </p:cNvSpPr>
              <p:nvPr/>
            </p:nvSpPr>
            <p:spPr bwMode="auto">
              <a:xfrm>
                <a:off x="7604" y="6821"/>
                <a:ext cx="844" cy="1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运算类型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7510" y="8127"/>
              <a:ext cx="1034" cy="311"/>
            </a:xfrm>
            <a:prstGeom prst="rightArrow">
              <a:avLst>
                <a:gd name="adj1" fmla="val 86491"/>
                <a:gd name="adj2" fmla="val 80564"/>
              </a:avLst>
            </a:prstGeom>
            <a:solidFill>
              <a:srgbClr val="92CD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运算数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9861" y="7818"/>
              <a:ext cx="1034" cy="311"/>
            </a:xfrm>
            <a:prstGeom prst="rightArrow">
              <a:avLst>
                <a:gd name="adj1" fmla="val 86491"/>
                <a:gd name="adj2" fmla="val 80564"/>
              </a:avLst>
            </a:prstGeom>
            <a:solidFill>
              <a:srgbClr val="92CD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结果</a:t>
              </a:r>
              <a:endParaRPr kumimoji="0" 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74" name="AutoShape 2"/>
            <p:cNvSpPr>
              <a:spLocks noChangeArrowheads="1"/>
            </p:cNvSpPr>
            <p:nvPr/>
          </p:nvSpPr>
          <p:spPr bwMode="auto">
            <a:xfrm>
              <a:off x="9861" y="7070"/>
              <a:ext cx="1034" cy="311"/>
            </a:xfrm>
            <a:prstGeom prst="rightArrow">
              <a:avLst>
                <a:gd name="adj1" fmla="val 86491"/>
                <a:gd name="adj2" fmla="val 80564"/>
              </a:avLst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标志</a:t>
              </a:r>
              <a:endParaRPr kumimoji="0" 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99" name="Group 27"/>
          <p:cNvGrpSpPr>
            <a:grpSpLocks/>
          </p:cNvGrpSpPr>
          <p:nvPr/>
        </p:nvGrpSpPr>
        <p:grpSpPr bwMode="auto">
          <a:xfrm>
            <a:off x="8613560" y="2161465"/>
            <a:ext cx="2419350" cy="2378469"/>
            <a:chOff x="6240" y="5726"/>
            <a:chExt cx="2229" cy="1935"/>
          </a:xfrm>
        </p:grpSpPr>
        <p:sp>
          <p:nvSpPr>
            <p:cNvPr id="3111" name="Rectangle 39"/>
            <p:cNvSpPr>
              <a:spLocks noChangeArrowheads="1"/>
            </p:cNvSpPr>
            <p:nvPr/>
          </p:nvSpPr>
          <p:spPr bwMode="auto">
            <a:xfrm>
              <a:off x="7152" y="5726"/>
              <a:ext cx="1317" cy="1935"/>
            </a:xfrm>
            <a:prstGeom prst="rect">
              <a:avLst/>
            </a:prstGeom>
            <a:solidFill>
              <a:srgbClr val="95B3D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Times New Roman" pitchFamily="18" charset="0"/>
                </a:rPr>
                <a:t>I/O</a:t>
              </a:r>
              <a:r>
                <a: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模块</a:t>
              </a: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108" name="Group 36"/>
            <p:cNvGrpSpPr>
              <a:grpSpLocks/>
            </p:cNvGrpSpPr>
            <p:nvPr/>
          </p:nvGrpSpPr>
          <p:grpSpPr bwMode="auto">
            <a:xfrm>
              <a:off x="6240" y="5755"/>
              <a:ext cx="912" cy="212"/>
              <a:chOff x="3814" y="5627"/>
              <a:chExt cx="912" cy="212"/>
            </a:xfrm>
          </p:grpSpPr>
          <p:sp>
            <p:nvSpPr>
              <p:cNvPr id="3110" name="AutoShape 38"/>
              <p:cNvSpPr>
                <a:spLocks noChangeShapeType="1"/>
              </p:cNvSpPr>
              <p:nvPr/>
            </p:nvSpPr>
            <p:spPr bwMode="auto">
              <a:xfrm>
                <a:off x="3814" y="5828"/>
                <a:ext cx="912" cy="11"/>
              </a:xfrm>
              <a:prstGeom prst="straightConnector1">
                <a:avLst/>
              </a:prstGeom>
              <a:noFill/>
              <a:ln w="28575">
                <a:solidFill>
                  <a:srgbClr val="FF99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09" name="Text Box 37"/>
              <p:cNvSpPr txBox="1">
                <a:spLocks noChangeArrowheads="1"/>
              </p:cNvSpPr>
              <p:nvPr/>
            </p:nvSpPr>
            <p:spPr bwMode="auto">
              <a:xfrm>
                <a:off x="4155" y="5627"/>
                <a:ext cx="405" cy="1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读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3105" name="Group 33"/>
            <p:cNvGrpSpPr>
              <a:grpSpLocks/>
            </p:cNvGrpSpPr>
            <p:nvPr/>
          </p:nvGrpSpPr>
          <p:grpSpPr bwMode="auto">
            <a:xfrm>
              <a:off x="6240" y="6142"/>
              <a:ext cx="912" cy="221"/>
              <a:chOff x="3814" y="5618"/>
              <a:chExt cx="912" cy="221"/>
            </a:xfrm>
          </p:grpSpPr>
          <p:sp>
            <p:nvSpPr>
              <p:cNvPr id="3107" name="AutoShape 35"/>
              <p:cNvSpPr>
                <a:spLocks noChangeShapeType="1"/>
              </p:cNvSpPr>
              <p:nvPr/>
            </p:nvSpPr>
            <p:spPr bwMode="auto">
              <a:xfrm>
                <a:off x="3814" y="5828"/>
                <a:ext cx="912" cy="11"/>
              </a:xfrm>
              <a:prstGeom prst="straightConnector1">
                <a:avLst/>
              </a:prstGeom>
              <a:noFill/>
              <a:ln w="28575">
                <a:solidFill>
                  <a:srgbClr val="FF99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06" name="Text Box 34"/>
              <p:cNvSpPr txBox="1">
                <a:spLocks noChangeArrowheads="1"/>
              </p:cNvSpPr>
              <p:nvPr/>
            </p:nvSpPr>
            <p:spPr bwMode="auto">
              <a:xfrm>
                <a:off x="4129" y="5618"/>
                <a:ext cx="326" cy="1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写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3104" name="AutoShape 32"/>
            <p:cNvSpPr>
              <a:spLocks noChangeArrowheads="1"/>
            </p:cNvSpPr>
            <p:nvPr/>
          </p:nvSpPr>
          <p:spPr bwMode="auto">
            <a:xfrm>
              <a:off x="6240" y="6491"/>
              <a:ext cx="912" cy="311"/>
            </a:xfrm>
            <a:prstGeom prst="rightArrow">
              <a:avLst>
                <a:gd name="adj1" fmla="val 86491"/>
                <a:gd name="adj2" fmla="val 71058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</a:t>
              </a:r>
              <a:endParaRPr kumimoji="0" 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03" name="AutoShape 31"/>
            <p:cNvSpPr>
              <a:spLocks noChangeArrowheads="1"/>
            </p:cNvSpPr>
            <p:nvPr/>
          </p:nvSpPr>
          <p:spPr bwMode="auto">
            <a:xfrm>
              <a:off x="6240" y="6912"/>
              <a:ext cx="912" cy="311"/>
            </a:xfrm>
            <a:prstGeom prst="leftRightArrow">
              <a:avLst>
                <a:gd name="adj1" fmla="val 87139"/>
                <a:gd name="adj2" fmla="val 60455"/>
              </a:avLst>
            </a:prstGeom>
            <a:solidFill>
              <a:srgbClr val="92CD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</a:t>
              </a:r>
              <a:endParaRPr kumimoji="0" 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100" name="Group 28"/>
            <p:cNvGrpSpPr>
              <a:grpSpLocks/>
            </p:cNvGrpSpPr>
            <p:nvPr/>
          </p:nvGrpSpPr>
          <p:grpSpPr bwMode="auto">
            <a:xfrm>
              <a:off x="6289" y="7370"/>
              <a:ext cx="863" cy="188"/>
              <a:chOff x="6289" y="7370"/>
              <a:chExt cx="863" cy="188"/>
            </a:xfrm>
          </p:grpSpPr>
          <p:sp>
            <p:nvSpPr>
              <p:cNvPr id="3102" name="AutoShape 30"/>
              <p:cNvSpPr>
                <a:spLocks noChangeShapeType="1"/>
              </p:cNvSpPr>
              <p:nvPr/>
            </p:nvSpPr>
            <p:spPr bwMode="auto">
              <a:xfrm flipH="1">
                <a:off x="6289" y="7547"/>
                <a:ext cx="863" cy="11"/>
              </a:xfrm>
              <a:prstGeom prst="straightConnector1">
                <a:avLst/>
              </a:prstGeom>
              <a:noFill/>
              <a:ln w="28575">
                <a:solidFill>
                  <a:srgbClr val="FF99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01" name="Text Box 29"/>
              <p:cNvSpPr txBox="1">
                <a:spLocks noChangeArrowheads="1"/>
              </p:cNvSpPr>
              <p:nvPr/>
            </p:nvSpPr>
            <p:spPr bwMode="auto">
              <a:xfrm>
                <a:off x="6452" y="7370"/>
                <a:ext cx="534" cy="1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中断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942026" y="1849180"/>
            <a:ext cx="2452498" cy="2784946"/>
            <a:chOff x="4905375" y="1954698"/>
            <a:chExt cx="2452498" cy="2784946"/>
          </a:xfrm>
        </p:grpSpPr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5871874" y="2495779"/>
              <a:ext cx="1485999" cy="22381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存储器</a:t>
              </a:r>
              <a:endParaRPr kumimoji="0" 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091" name="Group 19"/>
            <p:cNvGrpSpPr>
              <a:grpSpLocks/>
            </p:cNvGrpSpPr>
            <p:nvPr/>
          </p:nvGrpSpPr>
          <p:grpSpPr bwMode="auto">
            <a:xfrm>
              <a:off x="4905375" y="2573275"/>
              <a:ext cx="966499" cy="274129"/>
              <a:chOff x="3814" y="5602"/>
              <a:chExt cx="912" cy="237"/>
            </a:xfrm>
          </p:grpSpPr>
          <p:cxnSp>
            <p:nvCxnSpPr>
              <p:cNvPr id="3092" name="AutoShape 20"/>
              <p:cNvCxnSpPr>
                <a:cxnSpLocks noChangeShapeType="1"/>
              </p:cNvCxnSpPr>
              <p:nvPr/>
            </p:nvCxnSpPr>
            <p:spPr bwMode="auto">
              <a:xfrm>
                <a:off x="3814" y="5828"/>
                <a:ext cx="912" cy="11"/>
              </a:xfrm>
              <a:prstGeom prst="straightConnector1">
                <a:avLst/>
              </a:prstGeom>
              <a:noFill/>
              <a:ln w="28575">
                <a:solidFill>
                  <a:srgbClr val="FF99CC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93" name="Text Box 21"/>
              <p:cNvSpPr txBox="1">
                <a:spLocks noChangeArrowheads="1"/>
              </p:cNvSpPr>
              <p:nvPr/>
            </p:nvSpPr>
            <p:spPr bwMode="auto">
              <a:xfrm>
                <a:off x="4094" y="5602"/>
                <a:ext cx="385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读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3094" name="Group 22"/>
            <p:cNvGrpSpPr>
              <a:grpSpLocks/>
            </p:cNvGrpSpPr>
            <p:nvPr/>
          </p:nvGrpSpPr>
          <p:grpSpPr bwMode="auto">
            <a:xfrm>
              <a:off x="4905375" y="3029001"/>
              <a:ext cx="966499" cy="303046"/>
              <a:chOff x="3814" y="5577"/>
              <a:chExt cx="912" cy="262"/>
            </a:xfrm>
          </p:grpSpPr>
          <p:cxnSp>
            <p:nvCxnSpPr>
              <p:cNvPr id="3095" name="AutoShape 23"/>
              <p:cNvCxnSpPr>
                <a:cxnSpLocks noChangeShapeType="1"/>
              </p:cNvCxnSpPr>
              <p:nvPr/>
            </p:nvCxnSpPr>
            <p:spPr bwMode="auto">
              <a:xfrm>
                <a:off x="3814" y="5828"/>
                <a:ext cx="912" cy="11"/>
              </a:xfrm>
              <a:prstGeom prst="straightConnector1">
                <a:avLst/>
              </a:prstGeom>
              <a:noFill/>
              <a:ln w="28575">
                <a:solidFill>
                  <a:srgbClr val="FF99CC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96" name="Text Box 24"/>
              <p:cNvSpPr txBox="1">
                <a:spLocks noChangeArrowheads="1"/>
              </p:cNvSpPr>
              <p:nvPr/>
            </p:nvSpPr>
            <p:spPr bwMode="auto">
              <a:xfrm>
                <a:off x="4121" y="5577"/>
                <a:ext cx="340" cy="2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写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>
              <a:off x="4905375" y="3557597"/>
              <a:ext cx="966499" cy="359723"/>
            </a:xfrm>
            <a:prstGeom prst="rightArrow">
              <a:avLst>
                <a:gd name="adj1" fmla="val 86491"/>
                <a:gd name="adj2" fmla="val 71058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地址</a:t>
              </a:r>
              <a:endParaRPr kumimoji="0" 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>
              <a:off x="4905375" y="4116265"/>
              <a:ext cx="966499" cy="359723"/>
            </a:xfrm>
            <a:prstGeom prst="leftRightArrow">
              <a:avLst>
                <a:gd name="adj1" fmla="val 87139"/>
                <a:gd name="adj2" fmla="val 60455"/>
              </a:avLst>
            </a:prstGeom>
            <a:solidFill>
              <a:srgbClr val="92CDD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数据</a:t>
              </a:r>
              <a:endParaRPr kumimoji="0" 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870115" y="2484905"/>
              <a:ext cx="1485999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71873" y="2761361"/>
              <a:ext cx="1485999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71873" y="3040873"/>
              <a:ext cx="1485999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871872" y="4459911"/>
              <a:ext cx="1485999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871871" y="4184246"/>
              <a:ext cx="1485999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871868" y="3903493"/>
              <a:ext cx="1485999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871868" y="2485394"/>
              <a:ext cx="187696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061317" y="2484454"/>
              <a:ext cx="187696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251038" y="2484453"/>
              <a:ext cx="187696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438734" y="2484452"/>
              <a:ext cx="187696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626430" y="2485925"/>
              <a:ext cx="187696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814120" y="2484451"/>
              <a:ext cx="187696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994296" y="2484450"/>
              <a:ext cx="187696" cy="279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左大括号 4"/>
            <p:cNvSpPr/>
            <p:nvPr/>
          </p:nvSpPr>
          <p:spPr>
            <a:xfrm rot="5400000">
              <a:off x="6534102" y="1583473"/>
              <a:ext cx="158023" cy="1485998"/>
            </a:xfrm>
            <a:prstGeom prst="leftBrace">
              <a:avLst/>
            </a:prstGeom>
            <a:ln w="127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6499961" y="1954698"/>
              <a:ext cx="314159" cy="2449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N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位</a:t>
              </a:r>
              <a:endParaRPr kumimoji="0" 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pic>
        <p:nvPicPr>
          <p:cNvPr id="1026" name="Picture 2" descr="https://gimg2.baidu.com/image_search/src=http%3A%2F%2Fimg1.coin163.com%2F70%2F89%2Fjqemqu.jpg&amp;refer=http%3A%2F%2Fimg1.coin163.com&amp;app=2002&amp;size=f9999,10000&amp;q=a80&amp;n=0&amp;g=0n&amp;fmt=jpeg?sec=1633765577&amp;t=7d4e33361b010661d3d725de061555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67" y="4590611"/>
            <a:ext cx="3533692" cy="21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www.chinabaike.com%2Fuploads%2Fallimg%2F160122%2F0F31332J-0.jpg&amp;refer=http%3A%2F%2Fwww.chinabaike.com&amp;app=2002&amp;size=f9999,10000&amp;q=a80&amp;n=0&amp;g=0n&amp;fmt=jpeg?sec=1633766155&amp;t=457768c54814aa2109a24322d9ffe1a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66" y="4790939"/>
            <a:ext cx="2877693" cy="20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983680" y="6540948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SRAM</a:t>
            </a:r>
            <a:r>
              <a:rPr lang="zh-CN" altLang="en-US" sz="1100" dirty="0"/>
              <a:t>结构图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100" b="1" dirty="0"/>
              <a:t>二 计算机工作过程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5403" y="1064618"/>
            <a:ext cx="587692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b="1" dirty="0"/>
              <a:t>指令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计算机执行某个操作的命令，是计算机处理的最小单元。</a:t>
            </a:r>
            <a:endParaRPr lang="en-US" altLang="zh-CN" b="1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13477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7" name="文本框 19"/>
          <p:cNvSpPr txBox="1"/>
          <p:nvPr/>
        </p:nvSpPr>
        <p:spPr>
          <a:xfrm>
            <a:off x="853408" y="2377581"/>
            <a:ext cx="5124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               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操作码</a:t>
            </a:r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操作数地址码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汇编语言：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ADD A,</a:t>
            </a:r>
            <a:r>
              <a:rPr lang="en-US" altLang="zh-CN" b="1" dirty="0"/>
              <a:t>    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57H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机器码</a:t>
            </a:r>
            <a:r>
              <a:rPr lang="zh-CN" altLang="en-US" b="1" dirty="0"/>
              <a:t>：</a:t>
            </a:r>
            <a:r>
              <a:rPr lang="en-US" altLang="zh-CN" b="1" dirty="0"/>
              <a:t>     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25H</a:t>
            </a:r>
            <a:r>
              <a:rPr lang="en-US" altLang="zh-CN" b="1" dirty="0"/>
              <a:t>        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57H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dirty="0"/>
              <a:t>将地址为</a:t>
            </a:r>
            <a:r>
              <a:rPr lang="en-US" altLang="zh-CN" dirty="0"/>
              <a:t>57H</a:t>
            </a:r>
            <a:r>
              <a:rPr lang="zh-CN" altLang="zh-CN" dirty="0"/>
              <a:t>中的数据和寄存器</a:t>
            </a:r>
            <a:r>
              <a:rPr lang="en-US" altLang="zh-CN" dirty="0"/>
              <a:t>ACC</a:t>
            </a:r>
            <a:r>
              <a:rPr lang="zh-CN" altLang="zh-CN" dirty="0"/>
              <a:t>的值相加，并将结果保存到</a:t>
            </a:r>
            <a:r>
              <a:rPr lang="en-US" altLang="zh-CN" dirty="0"/>
              <a:t>ACC</a:t>
            </a:r>
            <a:r>
              <a:rPr lang="zh-CN" altLang="zh-CN" dirty="0"/>
              <a:t>中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8" name="TextBox 87"/>
          <p:cNvSpPr txBox="1"/>
          <p:nvPr/>
        </p:nvSpPr>
        <p:spPr>
          <a:xfrm>
            <a:off x="865738" y="4713202"/>
            <a:ext cx="6543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寄存器（</a:t>
            </a:r>
            <a:r>
              <a:rPr lang="en-US" b="1" dirty="0"/>
              <a:t>Register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en-US" altLang="zh-CN" b="1" dirty="0"/>
              <a:t>PC</a:t>
            </a:r>
            <a:r>
              <a:rPr lang="zh-CN" altLang="en-US" b="1" dirty="0"/>
              <a:t>：</a:t>
            </a:r>
            <a:r>
              <a:rPr lang="zh-CN" altLang="en-US" dirty="0"/>
              <a:t>保存下一条要执行指令的地址。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b="1" dirty="0"/>
              <a:t>指令寄存器</a:t>
            </a:r>
            <a:r>
              <a:rPr lang="en-US" b="1" dirty="0"/>
              <a:t>IR</a:t>
            </a:r>
            <a:r>
              <a:rPr lang="zh-CN" altLang="en-US" b="1" dirty="0"/>
              <a:t>（</a:t>
            </a:r>
            <a:r>
              <a:rPr lang="en-US" b="1" dirty="0"/>
              <a:t>Instruction Register</a:t>
            </a:r>
            <a:r>
              <a:rPr lang="zh-CN" altLang="en-US" b="1" dirty="0"/>
              <a:t>）：</a:t>
            </a:r>
            <a:r>
              <a:rPr lang="zh-CN" altLang="en-US" dirty="0"/>
              <a:t>保存读出的指令。</a:t>
            </a:r>
          </a:p>
          <a:p>
            <a:pPr>
              <a:lnSpc>
                <a:spcPct val="125000"/>
              </a:lnSpc>
            </a:pPr>
            <a:r>
              <a:rPr lang="zh-CN" altLang="en-US" b="1" dirty="0"/>
              <a:t>累加器</a:t>
            </a:r>
            <a:r>
              <a:rPr lang="en-US" b="1" dirty="0"/>
              <a:t>Acc</a:t>
            </a:r>
            <a:r>
              <a:rPr lang="zh-CN" altLang="en-US" b="1" dirty="0"/>
              <a:t>：</a:t>
            </a:r>
            <a:r>
              <a:rPr lang="zh-CN" altLang="en-US" dirty="0"/>
              <a:t>用于缓存计算过程中的结果。</a:t>
            </a: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30" y="1606744"/>
            <a:ext cx="5665470" cy="37927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13402</TotalTime>
  <Words>5380</Words>
  <Application>Microsoft Office PowerPoint</Application>
  <PresentationFormat>宽屏</PresentationFormat>
  <Paragraphs>517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ˎ̥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Office 主题​​</vt:lpstr>
      <vt:lpstr>第一章 计算机基础</vt:lpstr>
      <vt:lpstr>微控制器</vt:lpstr>
      <vt:lpstr>一 计算机基本结构</vt:lpstr>
      <vt:lpstr>一 计算机基本结构</vt:lpstr>
      <vt:lpstr>一 计算机基本结构</vt:lpstr>
      <vt:lpstr>一 计算机基本结构</vt:lpstr>
      <vt:lpstr>一 计算机基本结构</vt:lpstr>
      <vt:lpstr>二 计算机工作过程 </vt:lpstr>
      <vt:lpstr>二 计算机工作过程 </vt:lpstr>
      <vt:lpstr>二 计算机工作过程 </vt:lpstr>
      <vt:lpstr>二 计算机工作过程 </vt:lpstr>
      <vt:lpstr>二 计算机工作过程 </vt:lpstr>
      <vt:lpstr>二 计算机工作过程 </vt:lpstr>
      <vt:lpstr>二 计算机工作过程 </vt:lpstr>
      <vt:lpstr>PowerPoint 演示文稿</vt:lpstr>
      <vt:lpstr>普林斯顿结构和哈佛结构</vt:lpstr>
      <vt:lpstr>三 计算机的架构改进 </vt:lpstr>
      <vt:lpstr>10进制、2进制、16进制</vt:lpstr>
      <vt:lpstr>PowerPoint 演示文稿</vt:lpstr>
      <vt:lpstr>PowerPoint 演示文稿</vt:lpstr>
      <vt:lpstr>定点数和浮点数</vt:lpstr>
      <vt:lpstr>浮点数</vt:lpstr>
      <vt:lpstr>字符编码</vt:lpstr>
      <vt:lpstr> 大、小端模式</vt:lpstr>
      <vt:lpstr>实验一：CCS开发环境的使用</vt:lpstr>
      <vt:lpstr>实验：CCS开发环境的使用</vt:lpstr>
      <vt:lpstr>实验：CCS开发环境的使用</vt:lpstr>
      <vt:lpstr>实验：CCS开发环境的使用</vt:lpstr>
      <vt:lpstr>1.调试练习 --新建工程，导入main.c文件 --练习单步和断点的使用，控制程序运行到该行，观察寄存器和变量的值并填写</vt:lpstr>
      <vt:lpstr>课堂实验任务</vt:lpstr>
      <vt:lpstr> 课后作业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xiao</dc:creator>
  <cp:lastModifiedBy>Windows User</cp:lastModifiedBy>
  <cp:revision>1027</cp:revision>
  <dcterms:created xsi:type="dcterms:W3CDTF">2017-08-17T12:28:16Z</dcterms:created>
  <dcterms:modified xsi:type="dcterms:W3CDTF">2021-09-10T01:51:31Z</dcterms:modified>
</cp:coreProperties>
</file>