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0" r:id="rId3"/>
    <p:sldId id="281" r:id="rId4"/>
    <p:sldId id="282" r:id="rId5"/>
    <p:sldId id="284" r:id="rId6"/>
    <p:sldId id="285" r:id="rId7"/>
    <p:sldId id="290" r:id="rId8"/>
    <p:sldId id="312" r:id="rId9"/>
    <p:sldId id="302" r:id="rId10"/>
    <p:sldId id="291" r:id="rId11"/>
    <p:sldId id="303" r:id="rId12"/>
    <p:sldId id="304" r:id="rId13"/>
    <p:sldId id="305" r:id="rId14"/>
    <p:sldId id="308" r:id="rId15"/>
    <p:sldId id="307" r:id="rId16"/>
    <p:sldId id="311" r:id="rId17"/>
    <p:sldId id="317" r:id="rId18"/>
    <p:sldId id="295" r:id="rId19"/>
    <p:sldId id="318" r:id="rId20"/>
    <p:sldId id="319" r:id="rId21"/>
    <p:sldId id="316" r:id="rId22"/>
    <p:sldId id="315" r:id="rId23"/>
    <p:sldId id="321" r:id="rId24"/>
    <p:sldId id="309" r:id="rId25"/>
    <p:sldId id="310" r:id="rId26"/>
    <p:sldId id="292" r:id="rId27"/>
    <p:sldId id="293" r:id="rId28"/>
    <p:sldId id="277" r:id="rId29"/>
    <p:sldId id="27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7" autoAdjust="0"/>
    <p:restoredTop sz="81149" autoAdjust="0"/>
  </p:normalViewPr>
  <p:slideViewPr>
    <p:cSldViewPr snapToGrid="0">
      <p:cViewPr varScale="1">
        <p:scale>
          <a:sx n="70" d="100"/>
          <a:sy n="70" d="100"/>
        </p:scale>
        <p:origin x="104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466" y="-92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4B00-2C6C-487B-AA34-BA6992DA3F0D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0D84-D869-443E-BEBA-82F81D29BE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05D0-9719-4F07-A260-F7EC046AA0DB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5724-023E-4BBE-9CD5-FE49A5F00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我们今天学习一下</a:t>
            </a:r>
            <a:r>
              <a:rPr lang="en-US" altLang="zh-CN" dirty="0" err="1"/>
              <a:t>tiva</a:t>
            </a:r>
            <a:r>
              <a:rPr lang="en-US" altLang="zh-CN" dirty="0"/>
              <a:t> c</a:t>
            </a:r>
            <a:r>
              <a:rPr lang="zh-CN" altLang="en-US" dirty="0"/>
              <a:t>系列</a:t>
            </a:r>
            <a:r>
              <a:rPr lang="en-US" altLang="zh-CN" dirty="0"/>
              <a:t>MCU</a:t>
            </a:r>
            <a:r>
              <a:rPr lang="zh-CN" altLang="en-US" dirty="0"/>
              <a:t>的处理器内核</a:t>
            </a:r>
            <a:r>
              <a:rPr lang="en-US" altLang="zh-CN" dirty="0"/>
              <a:t>Cortex M4F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内核的基本结构，会重点介绍异常或中断控制器</a:t>
            </a:r>
            <a:r>
              <a:rPr lang="en-US" altLang="zh-CN" dirty="0"/>
              <a:t>NVIC</a:t>
            </a:r>
          </a:p>
          <a:p>
            <a:r>
              <a:rPr lang="zh-CN" altLang="en-US" dirty="0"/>
              <a:t>今天还将学习中断的基本编程方法，数据手册的查阅，以及外设寄存器的操作。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什么是异常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异常与中断</a:t>
            </a:r>
            <a:r>
              <a:rPr lang="zh-CN" alt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常常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混用</a:t>
            </a:r>
            <a:r>
              <a:rPr lang="zh-CN" alt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，异常是处理器自身产生的，包括系统服务请求及各种故障。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和外设中断，从</a:t>
            </a:r>
            <a:r>
              <a:rPr lang="en-US" altLang="zh-CN" dirty="0">
                <a:solidFill>
                  <a:srgbClr val="FF0000"/>
                </a:solidFill>
              </a:rPr>
              <a:t>IRQ0</a:t>
            </a:r>
            <a:r>
              <a:rPr lang="zh-CN" altLang="en-US" dirty="0">
                <a:solidFill>
                  <a:srgbClr val="FF0000"/>
                </a:solidFill>
              </a:rPr>
              <a:t>开始，共</a:t>
            </a:r>
            <a:r>
              <a:rPr lang="en-US" altLang="zh-CN" dirty="0">
                <a:solidFill>
                  <a:srgbClr val="FF0000"/>
                </a:solidFill>
              </a:rPr>
              <a:t>240</a:t>
            </a:r>
            <a:r>
              <a:rPr lang="zh-CN" altLang="en-US" dirty="0">
                <a:solidFill>
                  <a:srgbClr val="FF0000"/>
                </a:solidFill>
              </a:rPr>
              <a:t>个外设中断。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异常的向量号，向量地址，优先级可编程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打开打开</a:t>
            </a:r>
            <a:r>
              <a:rPr lang="en-US" altLang="zh-CN" dirty="0"/>
              <a:t>tm4c1231h6pge</a:t>
            </a:r>
            <a:r>
              <a:rPr lang="zh-CN" altLang="en-US" dirty="0"/>
              <a:t>中文数据手册</a:t>
            </a:r>
            <a:r>
              <a:rPr lang="en-US" altLang="zh-CN" dirty="0"/>
              <a:t>.pdf</a:t>
            </a:r>
            <a:r>
              <a:rPr lang="zh-CN" altLang="en-US" dirty="0"/>
              <a:t>，</a:t>
            </a:r>
            <a:r>
              <a:rPr lang="en-US" altLang="zh-CN" dirty="0"/>
              <a:t>3.4</a:t>
            </a:r>
            <a:r>
              <a:rPr lang="zh-CN" altLang="en-US" dirty="0"/>
              <a:t>章，</a:t>
            </a:r>
            <a:endParaRPr lang="en-US" altLang="zh-CN" dirty="0"/>
          </a:p>
          <a:p>
            <a:r>
              <a:rPr lang="en-US" altLang="zh-CN" dirty="0"/>
              <a:t>131</a:t>
            </a:r>
            <a:r>
              <a:rPr lang="zh-CN" altLang="en-US" dirty="0"/>
              <a:t>页，查看</a:t>
            </a:r>
            <a:r>
              <a:rPr lang="en-US" altLang="zh-CN" dirty="0"/>
              <a:t>PRI0</a:t>
            </a:r>
            <a:r>
              <a:rPr lang="zh-CN" altLang="en-US" dirty="0"/>
              <a:t>的设置</a:t>
            </a:r>
            <a:endParaRPr lang="en-US" altLang="zh-CN" dirty="0"/>
          </a:p>
          <a:p>
            <a:r>
              <a:rPr lang="zh-CN" altLang="en-US" dirty="0"/>
              <a:t>分组，优先级的二进制的高位作为组（抢占）号，优先级高的组可以抢占优先级低的组，低位（子优先级）同组的不能互相抢占，子优先级高的在都挂起时优先处理。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中断在处理过程中，有两个状态信号，挂起和活跃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示范一下数据手册的查找，</a:t>
            </a:r>
            <a:r>
              <a:rPr lang="en-US" altLang="zh-CN" dirty="0"/>
              <a:t>5-10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91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示范一下数据手册的查找，</a:t>
            </a:r>
            <a:r>
              <a:rPr lang="en-US" altLang="zh-CN" dirty="0"/>
              <a:t>5-10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处理器内核是</a:t>
            </a:r>
            <a:r>
              <a:rPr lang="en-US" altLang="zh-CN" dirty="0"/>
              <a:t>MCU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r>
              <a:rPr lang="zh-CN" altLang="zh-CN" dirty="0"/>
              <a:t>芯片制造商得到</a:t>
            </a:r>
            <a:r>
              <a:rPr lang="en-US" altLang="zh-CN" dirty="0"/>
              <a:t>Cortex-M4</a:t>
            </a:r>
            <a:r>
              <a:rPr lang="zh-CN" altLang="zh-CN" dirty="0"/>
              <a:t>处理器内核的使用授权</a:t>
            </a:r>
            <a:r>
              <a:rPr lang="zh-CN" altLang="en-US" dirty="0"/>
              <a:t>后，就可以在</a:t>
            </a:r>
            <a:r>
              <a:rPr lang="en-US" altLang="zh-CN" dirty="0"/>
              <a:t>Cortex-M4</a:t>
            </a:r>
            <a:r>
              <a:rPr lang="zh-CN" altLang="en-US" dirty="0"/>
              <a:t>的基础上添加</a:t>
            </a:r>
            <a:r>
              <a:rPr lang="zh-CN" altLang="zh-CN" dirty="0"/>
              <a:t>存储器，</a:t>
            </a:r>
            <a:r>
              <a:rPr lang="en-US" altLang="zh-CN" dirty="0"/>
              <a:t>I/O</a:t>
            </a:r>
            <a:r>
              <a:rPr lang="zh-CN" altLang="en-US" dirty="0"/>
              <a:t>，各种</a:t>
            </a:r>
            <a:r>
              <a:rPr lang="zh-CN" altLang="zh-CN" dirty="0"/>
              <a:t>外设</a:t>
            </a:r>
            <a:r>
              <a:rPr lang="zh-CN" altLang="en-US" dirty="0"/>
              <a:t>，设计出自己的</a:t>
            </a:r>
            <a:r>
              <a:rPr lang="en-US" altLang="zh-CN" dirty="0"/>
              <a:t>MCU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Tiva_c</a:t>
            </a:r>
            <a:r>
              <a:rPr lang="zh-CN" altLang="en-US" dirty="0"/>
              <a:t>和</a:t>
            </a:r>
            <a:r>
              <a:rPr lang="en-US" altLang="zh-CN" dirty="0"/>
              <a:t>STM32</a:t>
            </a:r>
            <a:r>
              <a:rPr lang="zh-CN" altLang="en-US" dirty="0"/>
              <a:t>都使用的是</a:t>
            </a:r>
            <a:r>
              <a:rPr lang="en-US" altLang="zh-CN" dirty="0"/>
              <a:t>M4</a:t>
            </a:r>
            <a:r>
              <a:rPr lang="zh-CN" altLang="en-US" dirty="0"/>
              <a:t>内核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ARM Cortex</a:t>
            </a:r>
            <a:r>
              <a:rPr lang="zh-CN" altLang="en-US" dirty="0"/>
              <a:t>是</a:t>
            </a:r>
            <a:r>
              <a:rPr lang="en-US" altLang="zh-CN" dirty="0"/>
              <a:t>ARM</a:t>
            </a:r>
            <a:r>
              <a:rPr lang="zh-CN" altLang="en-US" dirty="0"/>
              <a:t>的第七个版本的体系架构，是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RISC</a:t>
            </a:r>
            <a:r>
              <a:rPr lang="zh-CN" altLang="en-US" dirty="0"/>
              <a:t>指令集，数据总线，运算单元、寄存器、存储接口都是</a:t>
            </a:r>
            <a:r>
              <a:rPr lang="en-US" altLang="zh-CN" dirty="0"/>
              <a:t>32</a:t>
            </a:r>
            <a:r>
              <a:rPr lang="zh-CN" altLang="en-US" dirty="0"/>
              <a:t>位的。</a:t>
            </a:r>
            <a:endParaRPr lang="en-US" altLang="zh-CN" dirty="0"/>
          </a:p>
          <a:p>
            <a:r>
              <a:rPr lang="zh-CN" altLang="en-US" dirty="0"/>
              <a:t>三级流水线哈佛结构，</a:t>
            </a:r>
            <a:r>
              <a:rPr lang="en-US" altLang="zh-CN" dirty="0"/>
              <a:t>thumb2</a:t>
            </a:r>
            <a:r>
              <a:rPr lang="zh-CN" altLang="en-US" dirty="0"/>
              <a:t>指令集，</a:t>
            </a:r>
            <a:r>
              <a:rPr lang="en-US" altLang="zh-CN" dirty="0"/>
              <a:t> thumb2</a:t>
            </a:r>
            <a:r>
              <a:rPr lang="zh-CN" altLang="en-US" dirty="0"/>
              <a:t>指令集是</a:t>
            </a:r>
            <a:r>
              <a:rPr lang="en-US" altLang="zh-CN" dirty="0"/>
              <a:t>32</a:t>
            </a:r>
            <a:r>
              <a:rPr lang="zh-CN" altLang="en-US" dirty="0"/>
              <a:t>位指令和</a:t>
            </a:r>
            <a:r>
              <a:rPr lang="en-US" altLang="zh-CN" dirty="0"/>
              <a:t>16</a:t>
            </a:r>
            <a:r>
              <a:rPr lang="zh-CN" altLang="en-US" dirty="0"/>
              <a:t>位指令并存。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ARM</a:t>
            </a:r>
            <a:r>
              <a:rPr lang="zh-CN" altLang="en-US" dirty="0"/>
              <a:t>效率高，但占用存储空间大。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thumb</a:t>
            </a:r>
            <a:r>
              <a:rPr lang="zh-CN" altLang="en-US" dirty="0"/>
              <a:t>指令占用空间小，但效率比</a:t>
            </a:r>
            <a:r>
              <a:rPr lang="en-US" altLang="zh-CN" dirty="0"/>
              <a:t>ARM</a:t>
            </a:r>
            <a:r>
              <a:rPr lang="zh-CN" altLang="en-US" dirty="0"/>
              <a:t>指令稍低。需要同时使用</a:t>
            </a:r>
            <a:r>
              <a:rPr lang="en-US" altLang="zh-CN" dirty="0"/>
              <a:t>ARM</a:t>
            </a:r>
            <a:r>
              <a:rPr lang="zh-CN" altLang="en-US" dirty="0"/>
              <a:t>和</a:t>
            </a:r>
            <a:r>
              <a:rPr lang="en-US" altLang="zh-CN" dirty="0"/>
              <a:t>thumb</a:t>
            </a:r>
            <a:r>
              <a:rPr lang="zh-CN" altLang="en-US" dirty="0"/>
              <a:t>进行编程，内核需要高效率用</a:t>
            </a:r>
            <a:r>
              <a:rPr lang="en-US" altLang="zh-CN" dirty="0"/>
              <a:t>ARM</a:t>
            </a:r>
            <a:r>
              <a:rPr lang="zh-CN" altLang="en-US" dirty="0"/>
              <a:t>指令，用户程序对效率要求不高，使用</a:t>
            </a:r>
            <a:r>
              <a:rPr lang="en-US" altLang="zh-CN" dirty="0"/>
              <a:t>thumb</a:t>
            </a:r>
            <a:r>
              <a:rPr lang="zh-CN" altLang="en-US" dirty="0"/>
              <a:t>指令，这样兼顾效率和空间。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2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hw_nvic.h</a:t>
            </a:r>
            <a:r>
              <a:rPr lang="zh-CN" altLang="en-US" dirty="0"/>
              <a:t>中搜索</a:t>
            </a:r>
            <a:r>
              <a:rPr lang="en-US" altLang="zh-CN" dirty="0"/>
              <a:t>NVIC_SW_TRIG</a:t>
            </a:r>
            <a:r>
              <a:rPr lang="zh-CN" altLang="en-US" dirty="0"/>
              <a:t>，可以找到该寄存器相关的位域宏定义。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57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89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50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因为中断服务函数中使用了</a:t>
            </a:r>
            <a:r>
              <a:rPr lang="en-US" altLang="zh-CN" dirty="0"/>
              <a:t>GPIO</a:t>
            </a:r>
            <a:r>
              <a:rPr lang="zh-CN" altLang="en-US" dirty="0"/>
              <a:t>，所以要加上</a:t>
            </a:r>
            <a:r>
              <a:rPr lang="en-US" altLang="zh-CN" dirty="0"/>
              <a:t>GPIO</a:t>
            </a:r>
            <a:r>
              <a:rPr lang="zh-CN" altLang="en-US" dirty="0"/>
              <a:t>相关的头文件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57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3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r>
              <a:rPr lang="en-US" altLang="zh-CN" dirty="0"/>
              <a:t>Cortex M4</a:t>
            </a:r>
            <a:r>
              <a:rPr lang="zh-CN" altLang="en-US" dirty="0"/>
              <a:t>内核如果有浮点运算单元</a:t>
            </a:r>
            <a:r>
              <a:rPr lang="en-US" altLang="zh-CN" dirty="0"/>
              <a:t>FPU</a:t>
            </a:r>
            <a:r>
              <a:rPr lang="zh-CN" altLang="en-US" dirty="0"/>
              <a:t>，则是</a:t>
            </a:r>
            <a:r>
              <a:rPr lang="en-US" altLang="zh-CN" dirty="0"/>
              <a:t>Cortex M4F</a:t>
            </a:r>
            <a:r>
              <a:rPr lang="zh-CN" altLang="en-US" dirty="0"/>
              <a:t>。包含</a:t>
            </a:r>
            <a:r>
              <a:rPr lang="en-US" altLang="zh-CN" dirty="0"/>
              <a:t>CM4</a:t>
            </a:r>
            <a:r>
              <a:rPr lang="zh-CN" altLang="en-US" dirty="0"/>
              <a:t>内核等。</a:t>
            </a:r>
            <a:r>
              <a:rPr lang="en-US" altLang="zh-CN" dirty="0"/>
              <a:t>CM4</a:t>
            </a:r>
            <a:r>
              <a:rPr lang="zh-CN" altLang="en-US" dirty="0"/>
              <a:t>是真正的内核</a:t>
            </a:r>
            <a:r>
              <a:rPr lang="en-US" altLang="zh-CN" dirty="0"/>
              <a:t>CPU</a:t>
            </a:r>
            <a:r>
              <a:rPr lang="zh-CN" altLang="en-US" dirty="0"/>
              <a:t>，包括运算器和控制器，其余的称为私有外设、内核里的外设</a:t>
            </a:r>
            <a:endParaRPr lang="en-US" altLang="zh-CN" dirty="0"/>
          </a:p>
          <a:p>
            <a:r>
              <a:rPr lang="en-US" altLang="zh-CN" dirty="0"/>
              <a:t>systick 24</a:t>
            </a:r>
            <a:r>
              <a:rPr lang="zh-CN" altLang="en-US" dirty="0"/>
              <a:t>位的定时器，一般作为操作系统的节拍器。</a:t>
            </a:r>
            <a:endParaRPr lang="en-US" altLang="zh-CN" dirty="0"/>
          </a:p>
          <a:p>
            <a:r>
              <a:rPr lang="en-US" altLang="zh-CN" dirty="0"/>
              <a:t>NVIC</a:t>
            </a:r>
            <a:r>
              <a:rPr lang="zh-CN" altLang="en-US" dirty="0"/>
              <a:t>是中断控制器。</a:t>
            </a:r>
            <a:endParaRPr lang="en-US" altLang="zh-CN" dirty="0"/>
          </a:p>
          <a:p>
            <a:r>
              <a:rPr lang="en-US" altLang="zh-CN" dirty="0"/>
              <a:t>MPU</a:t>
            </a:r>
            <a:r>
              <a:rPr lang="zh-CN" altLang="en-US" dirty="0"/>
              <a:t>存储保护单元，可以在存储区划出</a:t>
            </a:r>
            <a:r>
              <a:rPr lang="en-US" altLang="zh-CN" dirty="0"/>
              <a:t>8</a:t>
            </a:r>
            <a:r>
              <a:rPr lang="zh-CN" altLang="en-US" dirty="0"/>
              <a:t>个区块，定义不同的权限，如只读，读</a:t>
            </a:r>
            <a:r>
              <a:rPr lang="en-US" altLang="zh-CN" dirty="0"/>
              <a:t>/</a:t>
            </a:r>
            <a:r>
              <a:rPr lang="zh-CN" altLang="en-US" dirty="0"/>
              <a:t>写，不可访问，只可执行等，从而实现操作系统和用户程序数据区的隔离，或</a:t>
            </a:r>
            <a:r>
              <a:rPr lang="zh-CN" altLang="zh-CN" dirty="0"/>
              <a:t>不同任务之间的数据区隔离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FPU</a:t>
            </a:r>
            <a:r>
              <a:rPr lang="zh-CN" altLang="en-US" dirty="0"/>
              <a:t>浮点单元</a:t>
            </a:r>
            <a:r>
              <a:rPr lang="en-US" altLang="zh-CN" dirty="0"/>
              <a:t> </a:t>
            </a:r>
            <a:r>
              <a:rPr lang="zh-CN" altLang="zh-CN" dirty="0"/>
              <a:t>支持单精度浮点的加、减、乘、除、乘加以及平方根操作</a:t>
            </a:r>
            <a:endParaRPr lang="en-US" altLang="zh-CN" dirty="0"/>
          </a:p>
          <a:p>
            <a:r>
              <a:rPr lang="zh-CN" altLang="en-US" dirty="0"/>
              <a:t>调试工具</a:t>
            </a:r>
            <a:endParaRPr lang="en-US" altLang="zh-CN" dirty="0"/>
          </a:p>
          <a:p>
            <a:r>
              <a:rPr lang="zh-CN" altLang="en-US" dirty="0"/>
              <a:t>总线是哈佛结构，能同时预取指令和存取数据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I-Code</a:t>
            </a:r>
            <a:r>
              <a:rPr lang="zh-CN" altLang="zh-CN" dirty="0"/>
              <a:t>总线和</a:t>
            </a:r>
            <a:r>
              <a:rPr lang="en-US" altLang="zh-CN" dirty="0"/>
              <a:t>D-Code</a:t>
            </a:r>
            <a:r>
              <a:rPr lang="zh-CN" altLang="zh-CN" dirty="0"/>
              <a:t>总线负责对代码存储区的访问，前者用于取指，后者用于查表</a:t>
            </a:r>
            <a:endParaRPr lang="en-US" altLang="zh-CN" dirty="0"/>
          </a:p>
          <a:p>
            <a:r>
              <a:rPr lang="zh-CN" altLang="zh-CN" dirty="0"/>
              <a:t>系统总线（</a:t>
            </a:r>
            <a:r>
              <a:rPr lang="en-US" altLang="zh-CN" dirty="0"/>
              <a:t>System Bus</a:t>
            </a:r>
            <a:r>
              <a:rPr lang="zh-CN" altLang="zh-CN" dirty="0"/>
              <a:t>）用于访问内存和外设</a:t>
            </a:r>
            <a:endParaRPr lang="en-US" altLang="zh-CN" dirty="0"/>
          </a:p>
          <a:p>
            <a:r>
              <a:rPr lang="zh-CN" altLang="en-US" dirty="0"/>
              <a:t>私有外设总线访问调试接口。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上节课我们学习的内存数据观察，可以看到整个地址空间的数据。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48960" cy="4114800"/>
          </a:xfrm>
        </p:spPr>
        <p:txBody>
          <a:bodyPr>
            <a:normAutofit/>
          </a:bodyPr>
          <a:lstStyle/>
          <a:p>
            <a:r>
              <a:rPr lang="zh-CN" altLang="en-US" dirty="0"/>
              <a:t>有两种操作模式。处理</a:t>
            </a:r>
            <a:r>
              <a:rPr lang="zh-CN" altLang="zh-CN" dirty="0"/>
              <a:t>模式和线程模式，是用于区别普通状态程序的代码和异常服务程序的代码</a:t>
            </a:r>
            <a:endParaRPr lang="en-US" altLang="zh-CN" dirty="0"/>
          </a:p>
          <a:p>
            <a:r>
              <a:rPr lang="zh-CN" altLang="en-US" dirty="0"/>
              <a:t>两种权限级别。</a:t>
            </a:r>
            <a:r>
              <a:rPr lang="zh-CN" altLang="zh-CN" dirty="0"/>
              <a:t>引入特权级和用户级</a:t>
            </a:r>
            <a:r>
              <a:rPr lang="zh-CN" altLang="en-US" dirty="0"/>
              <a:t>是为操作系统做准备，操作系统工作在特权级下，拥有所有权限，用户程序工作在用户级下，不能访问内核外设，防止用户程序修改内核设置。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>
            <a:normAutofit/>
          </a:bodyPr>
          <a:lstStyle/>
          <a:p>
            <a:r>
              <a:rPr lang="zh-CN" altLang="en-US" dirty="0"/>
              <a:t>处理模式一定是特权级，线程模式有特权级和用户级，所以只有</a:t>
            </a:r>
            <a:r>
              <a:rPr lang="en-US" altLang="zh-CN" dirty="0"/>
              <a:t>3</a:t>
            </a:r>
            <a:r>
              <a:rPr lang="zh-CN" altLang="en-US" dirty="0"/>
              <a:t>个状态</a:t>
            </a:r>
            <a:r>
              <a:rPr lang="en-US" altLang="zh-CN" dirty="0"/>
              <a:t>handler</a:t>
            </a:r>
            <a:r>
              <a:rPr lang="zh-CN" altLang="en-US" dirty="0"/>
              <a:t>特权，线程特权、线程用户。</a:t>
            </a:r>
            <a:endParaRPr lang="en-US" altLang="zh-CN" dirty="0"/>
          </a:p>
          <a:p>
            <a:r>
              <a:rPr lang="zh-CN" altLang="en-US" dirty="0"/>
              <a:t>进了中断就是</a:t>
            </a:r>
            <a:r>
              <a:rPr lang="en-US" altLang="zh-CN" dirty="0"/>
              <a:t>handler</a:t>
            </a:r>
            <a:r>
              <a:rPr lang="zh-CN" altLang="en-US" dirty="0"/>
              <a:t>，没进中断就是线程。</a:t>
            </a:r>
            <a:endParaRPr lang="en-US" altLang="zh-CN" dirty="0"/>
          </a:p>
          <a:p>
            <a:r>
              <a:rPr lang="zh-CN" altLang="en-US" dirty="0"/>
              <a:t>特权和线程的切换。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内核寄存器是</a:t>
            </a:r>
            <a:r>
              <a:rPr lang="en-US" altLang="zh-CN" dirty="0"/>
              <a:t>CPU</a:t>
            </a:r>
            <a:r>
              <a:rPr lang="zh-CN" altLang="en-US" dirty="0"/>
              <a:t>的寄存器，是没有地址的，要通过指令访问。</a:t>
            </a:r>
            <a:endParaRPr lang="en-US" altLang="zh-CN" dirty="0"/>
          </a:p>
          <a:p>
            <a:r>
              <a:rPr lang="zh-CN" altLang="zh-CN" dirty="0"/>
              <a:t>通用寄存器</a:t>
            </a:r>
            <a:r>
              <a:rPr lang="zh-CN" altLang="en-US" dirty="0"/>
              <a:t>作为运算过程的缓存。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堆栈指针总是指向栈顶位置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 </a:t>
            </a:r>
            <a:r>
              <a:rPr lang="zh-CN" altLang="en-US" dirty="0"/>
              <a:t>大于和等于标志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baseline="0" dirty="0"/>
              <a:t> thumb</a:t>
            </a:r>
            <a:r>
              <a:rPr lang="zh-CN" altLang="en-US" baseline="0" dirty="0"/>
              <a:t>状态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tm4c1231h6pge</a:t>
            </a:r>
            <a:r>
              <a:rPr lang="zh-CN" altLang="en-US" dirty="0"/>
              <a:t>中文数据手册</a:t>
            </a:r>
            <a:r>
              <a:rPr lang="en-US" altLang="zh-CN" dirty="0"/>
              <a:t>.pdf</a:t>
            </a:r>
            <a:r>
              <a:rPr lang="zh-CN" altLang="en-US" dirty="0"/>
              <a:t>，</a:t>
            </a:r>
            <a:r>
              <a:rPr lang="en-US" altLang="zh-CN" dirty="0"/>
              <a:t>2.3.3</a:t>
            </a:r>
            <a:r>
              <a:rPr lang="zh-CN" altLang="en-US" dirty="0"/>
              <a:t>章节，观察内核寄存器。</a:t>
            </a:r>
            <a:endParaRPr lang="en-US" altLang="zh-CN" dirty="0"/>
          </a:p>
          <a:p>
            <a:r>
              <a:rPr lang="zh-CN" altLang="en-US" dirty="0"/>
              <a:t>我们不能直接把数据手册拿来学习，数据手册是针对掌握了基本原理和基本概念，有一定的实践经验的编写的。数据手册编写全面、繁琐。我们应把它作为工具手册，需要时查阅。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4938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5B9A-BC9F-4BD0-84D5-A736C7B7CF7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14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第二章 </a:t>
            </a:r>
            <a:r>
              <a:rPr lang="en-US" altLang="zh-CN" sz="4800" b="1" dirty="0"/>
              <a:t>ARM Cortex-M4F</a:t>
            </a:r>
            <a:r>
              <a:rPr lang="zh-CN" altLang="en-US" sz="4800" b="1" dirty="0"/>
              <a:t>处理器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9438" y="2920736"/>
            <a:ext cx="89291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1.Cortex-M4F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存储器映射、工作模式、内核寄存器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3.NVIC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（异常、优先级、</a:t>
            </a:r>
            <a:r>
              <a:rPr lang="zh-CN" altLang="en-US" sz="2400" b="1" dirty="0"/>
              <a:t>中断向量表、中断的进出、挂起与活跃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六 中断处理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3438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异常</a:t>
            </a:r>
            <a:endParaRPr lang="en-US" altLang="zh-CN" sz="2400" b="1" dirty="0"/>
          </a:p>
          <a:p>
            <a:pPr indent="457200"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凡是打断程序顺序执行的事件都叫异常，包括复位、不可屏蔽中断、系统故障和外设中断。</a:t>
            </a:r>
            <a:endParaRPr lang="en-US" altLang="zh-CN" dirty="0"/>
          </a:p>
          <a:p>
            <a:pPr indent="457200"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支持</a:t>
            </a:r>
            <a:r>
              <a:rPr lang="en-US" altLang="zh-CN" dirty="0"/>
              <a:t>16</a:t>
            </a:r>
            <a:r>
              <a:rPr lang="zh-CN" altLang="en-US" dirty="0"/>
              <a:t>个系统异常和</a:t>
            </a:r>
            <a:r>
              <a:rPr lang="en-US" altLang="zh-CN" dirty="0"/>
              <a:t>240</a:t>
            </a:r>
            <a:r>
              <a:rPr lang="zh-CN" altLang="en-US" dirty="0"/>
              <a:t>个外设中断。</a:t>
            </a:r>
            <a:endParaRPr lang="en-US" altLang="zh-CN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68292"/>
            <a:ext cx="7801829" cy="66897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六 中断处理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1" y="1061508"/>
            <a:ext cx="1124394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优先级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当多个中断同时发生，优先级会影响一个中断何时可以响应。优先级的数值越小，则优先级越高。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CM4</a:t>
            </a:r>
            <a:r>
              <a:rPr lang="zh-CN" altLang="en-US" dirty="0"/>
              <a:t>支持</a:t>
            </a:r>
            <a:r>
              <a:rPr lang="en-US" dirty="0"/>
              <a:t>3</a:t>
            </a:r>
            <a:r>
              <a:rPr lang="zh-CN" altLang="en-US" dirty="0"/>
              <a:t>个固定的高优先级（负数）和多达</a:t>
            </a:r>
            <a:r>
              <a:rPr lang="en-US" dirty="0"/>
              <a:t>256</a:t>
            </a:r>
            <a:r>
              <a:rPr lang="zh-CN" altLang="en-US" dirty="0"/>
              <a:t>级的可编程优先级。</a:t>
            </a:r>
            <a:r>
              <a:rPr lang="en-US" dirty="0" err="1"/>
              <a:t>T</a:t>
            </a:r>
            <a:r>
              <a:rPr lang="en-US" altLang="zh-CN" dirty="0" err="1"/>
              <a:t>iva_C</a:t>
            </a:r>
            <a:r>
              <a:rPr lang="zh-CN" altLang="en-US" dirty="0"/>
              <a:t>做了精简，只有</a:t>
            </a:r>
            <a:r>
              <a:rPr lang="en-US" dirty="0"/>
              <a:t>8</a:t>
            </a:r>
            <a:r>
              <a:rPr lang="zh-CN" altLang="en-US" dirty="0"/>
              <a:t>级可编程优先级，在</a:t>
            </a:r>
            <a:r>
              <a:rPr lang="en-US" altLang="zh-CN" dirty="0" err="1"/>
              <a:t>PRIn</a:t>
            </a:r>
            <a:r>
              <a:rPr lang="zh-CN" altLang="en-US" dirty="0"/>
              <a:t>寄存器的高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[7</a:t>
            </a:r>
            <a:r>
              <a:rPr lang="zh-CN" altLang="en-US" dirty="0"/>
              <a:t>：</a:t>
            </a:r>
            <a:r>
              <a:rPr lang="en-US" altLang="zh-CN" dirty="0"/>
              <a:t>5]</a:t>
            </a:r>
            <a:r>
              <a:rPr lang="zh-CN" altLang="en-US" dirty="0"/>
              <a:t>中设置。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dirty="0"/>
              <a:t>CM4</a:t>
            </a:r>
            <a:r>
              <a:rPr lang="zh-CN" altLang="en-US" dirty="0"/>
              <a:t>支持优先级分组，设置其抢占优先级（组优先级）和次优先级（子优先级），在</a:t>
            </a:r>
            <a:r>
              <a:rPr lang="en-US" altLang="zh-CN" dirty="0"/>
              <a:t>APINT</a:t>
            </a:r>
            <a:r>
              <a:rPr lang="zh-CN" altLang="zh-CN" dirty="0"/>
              <a:t>寄存器中的</a:t>
            </a:r>
            <a:r>
              <a:rPr lang="en-US" altLang="zh-CN" dirty="0"/>
              <a:t>PRIGROUP </a:t>
            </a:r>
            <a:r>
              <a:rPr lang="zh-CN" altLang="zh-CN" dirty="0"/>
              <a:t>位域</a:t>
            </a:r>
            <a:r>
              <a:rPr lang="zh-CN" altLang="en-US" dirty="0"/>
              <a:t>中设置。组优先级高的中断可以抢占组优先级低的中断；同组的中断不能互相抢占。</a:t>
            </a: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9144" y="6184293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PRIGROUP</a:t>
            </a:r>
            <a:r>
              <a:rPr lang="zh-CN" altLang="en-US" dirty="0">
                <a:solidFill>
                  <a:srgbClr val="FF0000"/>
                </a:solidFill>
              </a:rPr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0x6</a:t>
            </a:r>
            <a:r>
              <a:rPr lang="zh-CN" altLang="en-US" dirty="0">
                <a:solidFill>
                  <a:srgbClr val="FF0000"/>
                </a:solidFill>
              </a:rPr>
              <a:t>，优先级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的中断能抢占优先级为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的中断吗？优先级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的中断能抢占优先级为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的中断吗？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0589" y="3656930"/>
            <a:ext cx="272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Tiva_C</a:t>
            </a:r>
            <a:r>
              <a:rPr lang="zh-CN" altLang="en-US" dirty="0"/>
              <a:t>的优先级分组设置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59161"/>
              </p:ext>
            </p:extLst>
          </p:nvPr>
        </p:nvGraphicFramePr>
        <p:xfrm>
          <a:off x="866772" y="4029819"/>
          <a:ext cx="10776587" cy="2103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0402">
                  <a:extLst>
                    <a:ext uri="{9D8B030D-6E8A-4147-A177-3AD203B41FA5}">
                      <a16:colId xmlns:a16="http://schemas.microsoft.com/office/drawing/2014/main" val="3152597485"/>
                    </a:ext>
                  </a:extLst>
                </a:gridCol>
                <a:gridCol w="2103706">
                  <a:extLst>
                    <a:ext uri="{9D8B030D-6E8A-4147-A177-3AD203B41FA5}">
                      <a16:colId xmlns:a16="http://schemas.microsoft.com/office/drawing/2014/main" val="3109658190"/>
                    </a:ext>
                  </a:extLst>
                </a:gridCol>
                <a:gridCol w="1932063">
                  <a:extLst>
                    <a:ext uri="{9D8B030D-6E8A-4147-A177-3AD203B41FA5}">
                      <a16:colId xmlns:a16="http://schemas.microsoft.com/office/drawing/2014/main" val="350759384"/>
                    </a:ext>
                  </a:extLst>
                </a:gridCol>
                <a:gridCol w="2149612">
                  <a:extLst>
                    <a:ext uri="{9D8B030D-6E8A-4147-A177-3AD203B41FA5}">
                      <a16:colId xmlns:a16="http://schemas.microsoft.com/office/drawing/2014/main" val="451407230"/>
                    </a:ext>
                  </a:extLst>
                </a:gridCol>
                <a:gridCol w="1530402">
                  <a:extLst>
                    <a:ext uri="{9D8B030D-6E8A-4147-A177-3AD203B41FA5}">
                      <a16:colId xmlns:a16="http://schemas.microsoft.com/office/drawing/2014/main" val="2022980097"/>
                    </a:ext>
                  </a:extLst>
                </a:gridCol>
                <a:gridCol w="1530402">
                  <a:extLst>
                    <a:ext uri="{9D8B030D-6E8A-4147-A177-3AD203B41FA5}">
                      <a16:colId xmlns:a16="http://schemas.microsoft.com/office/drawing/2014/main" val="509122642"/>
                    </a:ext>
                  </a:extLst>
                </a:gridCol>
              </a:tblGrid>
              <a:tr h="42070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PRIGROUP 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优先级的</a:t>
                      </a:r>
                      <a:r>
                        <a:rPr lang="zh-CN" sz="1600" dirty="0">
                          <a:effectLst/>
                        </a:rPr>
                        <a:t>二进制表示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组优先级位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子优先级位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组优先级数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子优先级数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4173849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0x0 - 0x4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xxx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</a:t>
                      </a:r>
                      <a:r>
                        <a:rPr lang="zh-CN" sz="1600" dirty="0">
                          <a:effectLst/>
                        </a:rPr>
                        <a:t>：</a:t>
                      </a:r>
                      <a:r>
                        <a:rPr lang="en-US" sz="1600" dirty="0">
                          <a:effectLst/>
                        </a:rPr>
                        <a:t>5]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558777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xxy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</a:t>
                      </a:r>
                      <a:r>
                        <a:rPr lang="zh-CN" sz="1600" dirty="0">
                          <a:effectLst/>
                        </a:rPr>
                        <a:t>：</a:t>
                      </a:r>
                      <a:r>
                        <a:rPr lang="en-US" sz="1600" dirty="0">
                          <a:effectLst/>
                        </a:rPr>
                        <a:t>6]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[5]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221347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0x6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xyy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[7]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[6</a:t>
                      </a:r>
                      <a:r>
                        <a:rPr lang="zh-CN" sz="1600" dirty="0">
                          <a:effectLst/>
                        </a:rPr>
                        <a:t>：</a:t>
                      </a:r>
                      <a:r>
                        <a:rPr lang="en-US" sz="1600" dirty="0">
                          <a:effectLst/>
                        </a:rPr>
                        <a:t>5]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9588335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0x7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yyy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无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[7</a:t>
                      </a:r>
                      <a:r>
                        <a:rPr lang="zh-CN" sz="1600" dirty="0">
                          <a:effectLst/>
                        </a:rPr>
                        <a:t>：</a:t>
                      </a:r>
                      <a:r>
                        <a:rPr lang="en-US" sz="1600" dirty="0">
                          <a:effectLst/>
                        </a:rPr>
                        <a:t>5]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57884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48293" y="6245848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 </a:t>
            </a:r>
            <a:r>
              <a:rPr lang="zh-CN" altLang="en-US" sz="1400" dirty="0"/>
              <a:t>表示抢占优先级位</a:t>
            </a:r>
            <a:endParaRPr lang="en-US" altLang="zh-CN" sz="1400" dirty="0"/>
          </a:p>
          <a:p>
            <a:r>
              <a:rPr lang="en-US" altLang="zh-CN" sz="1400" dirty="0"/>
              <a:t>y </a:t>
            </a:r>
            <a:r>
              <a:rPr lang="zh-CN" altLang="en-US" sz="1400" dirty="0"/>
              <a:t>表示子优先级位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六 中断处理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3" y="1066799"/>
            <a:ext cx="4657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中断向量表</a:t>
            </a:r>
            <a:endParaRPr lang="en-US" altLang="zh-CN" sz="2400" b="1" dirty="0"/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当发生了中断并且要响应它时，</a:t>
            </a:r>
            <a:r>
              <a:rPr lang="en-US" dirty="0"/>
              <a:t>CM4</a:t>
            </a:r>
            <a:r>
              <a:rPr lang="zh-CN" altLang="en-US" dirty="0"/>
              <a:t>需要定位其服务函数（</a:t>
            </a:r>
            <a:r>
              <a:rPr lang="en-US" dirty="0"/>
              <a:t>ISR</a:t>
            </a:r>
            <a:r>
              <a:rPr lang="zh-CN" altLang="en-US" dirty="0"/>
              <a:t>）的入口地址。这些入口地址存储在所谓“中断向量表</a:t>
            </a:r>
            <a:r>
              <a:rPr lang="en-US" dirty="0"/>
              <a:t>”</a:t>
            </a:r>
            <a:r>
              <a:rPr lang="zh-CN" altLang="en-US" dirty="0"/>
              <a:t>内。</a:t>
            </a: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6775" y="3157256"/>
            <a:ext cx="4657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/>
              <a:t>向量表重定位 </a:t>
            </a:r>
            <a:endParaRPr lang="en-US" altLang="zh-CN" b="1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向量表默认起始地址为</a:t>
            </a:r>
            <a:r>
              <a:rPr lang="en-US" altLang="zh-CN" dirty="0"/>
              <a:t>0x0000 0000 </a:t>
            </a:r>
            <a:r>
              <a:rPr lang="zh-CN" altLang="en-US" dirty="0"/>
              <a:t>，为</a:t>
            </a:r>
            <a:r>
              <a:rPr lang="en-US" dirty="0"/>
              <a:t>Code</a:t>
            </a:r>
            <a:r>
              <a:rPr lang="zh-CN" altLang="en-US" dirty="0"/>
              <a:t>区，运行时不能修改。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可以通过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VTABLE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寄存器，</a:t>
            </a:r>
            <a:r>
              <a:rPr lang="zh-CN" altLang="en-US" dirty="0"/>
              <a:t>将向量表放在</a:t>
            </a:r>
            <a:r>
              <a:rPr lang="en-US" dirty="0"/>
              <a:t>RAM</a:t>
            </a:r>
            <a:r>
              <a:rPr lang="zh-CN" altLang="en-US" dirty="0"/>
              <a:t>区，这样就可以在程序中修改向量表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24" y="1347788"/>
            <a:ext cx="6304452" cy="40518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六 中断处理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2" y="1066799"/>
            <a:ext cx="10868028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中断的进入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入栈：</a:t>
            </a:r>
            <a:r>
              <a:rPr lang="zh-CN" altLang="en-US" dirty="0"/>
              <a:t>当处理器发生中断时，首先自动把</a:t>
            </a:r>
            <a:r>
              <a:rPr lang="en-US" dirty="0"/>
              <a:t>8</a:t>
            </a:r>
            <a:r>
              <a:rPr lang="zh-CN" altLang="en-US" dirty="0"/>
              <a:t>个寄存器</a:t>
            </a:r>
            <a:r>
              <a:rPr lang="en-US" dirty="0"/>
              <a:t>(</a:t>
            </a:r>
            <a:r>
              <a:rPr lang="en-US" dirty="0" err="1"/>
              <a:t>xPSR</a:t>
            </a:r>
            <a:r>
              <a:rPr lang="zh-CN" altLang="en-US" dirty="0"/>
              <a:t>、</a:t>
            </a:r>
            <a:r>
              <a:rPr lang="en-US" dirty="0"/>
              <a:t>PC</a:t>
            </a:r>
            <a:r>
              <a:rPr lang="zh-CN" altLang="en-US" dirty="0"/>
              <a:t>、</a:t>
            </a:r>
            <a:r>
              <a:rPr lang="en-US" dirty="0"/>
              <a:t>LR</a:t>
            </a:r>
            <a:r>
              <a:rPr lang="zh-CN" altLang="en-US" dirty="0"/>
              <a:t>、</a:t>
            </a:r>
            <a:r>
              <a:rPr lang="en-US" dirty="0"/>
              <a:t>R12</a:t>
            </a:r>
            <a:r>
              <a:rPr lang="zh-CN" altLang="en-US" dirty="0"/>
              <a:t>、</a:t>
            </a:r>
            <a:r>
              <a:rPr lang="en-US" dirty="0"/>
              <a:t>R3</a:t>
            </a:r>
            <a:r>
              <a:rPr lang="zh-CN" altLang="en-US" dirty="0"/>
              <a:t>、</a:t>
            </a:r>
            <a:r>
              <a:rPr lang="en-US" dirty="0"/>
              <a:t>R2</a:t>
            </a:r>
            <a:r>
              <a:rPr lang="zh-CN" altLang="en-US" dirty="0"/>
              <a:t>、</a:t>
            </a:r>
            <a:r>
              <a:rPr lang="en-US" dirty="0"/>
              <a:t>R1</a:t>
            </a:r>
            <a:r>
              <a:rPr lang="zh-CN" altLang="en-US" dirty="0"/>
              <a:t>、</a:t>
            </a:r>
            <a:r>
              <a:rPr lang="en-US" dirty="0"/>
              <a:t>R0)</a:t>
            </a:r>
            <a:r>
              <a:rPr lang="zh-CN" altLang="en-US" dirty="0"/>
              <a:t>压入栈，由处理器自动完成。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取向量：</a:t>
            </a:r>
            <a:r>
              <a:rPr lang="zh-CN" altLang="en-US" dirty="0"/>
              <a:t>发生异常，紧接着内核将根据向量表找出正确的中断向量。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更新寄存器：</a:t>
            </a:r>
            <a:r>
              <a:rPr lang="zh-CN" altLang="en-US" dirty="0"/>
              <a:t>入栈和取向量操作完成之后，在执行服务程序之前，还必须更新</a:t>
            </a:r>
            <a:r>
              <a:rPr lang="en-US" b="1" dirty="0"/>
              <a:t>SP</a:t>
            </a:r>
            <a:r>
              <a:rPr lang="zh-CN" altLang="en-US" b="1" dirty="0"/>
              <a:t>、</a:t>
            </a:r>
            <a:r>
              <a:rPr lang="en-US" altLang="zh-CN" b="1" dirty="0"/>
              <a:t>PC</a:t>
            </a:r>
            <a:r>
              <a:rPr lang="zh-CN" altLang="en-US" b="1" dirty="0"/>
              <a:t>、</a:t>
            </a:r>
            <a:r>
              <a:rPr lang="en-US" altLang="zh-CN" b="1" dirty="0"/>
              <a:t>PSR</a:t>
            </a:r>
            <a:r>
              <a:rPr lang="zh-CN" altLang="en-US" b="1" dirty="0"/>
              <a:t>、</a:t>
            </a:r>
            <a:r>
              <a:rPr lang="en-US" altLang="zh-CN" b="1" dirty="0"/>
              <a:t>LR</a:t>
            </a:r>
            <a:r>
              <a:rPr lang="zh-CN" altLang="en-US" b="1" dirty="0"/>
              <a:t>等</a:t>
            </a:r>
            <a:r>
              <a:rPr lang="zh-CN" altLang="en-US" dirty="0"/>
              <a:t>寄存器。</a:t>
            </a:r>
            <a:endParaRPr lang="zh-CN" altLang="en-US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57251" y="3990975"/>
            <a:ext cx="73723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/>
              <a:t>中断的退出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出栈：</a:t>
            </a:r>
            <a:r>
              <a:rPr lang="zh-CN" altLang="en-US" dirty="0"/>
              <a:t>先前压入栈中的寄存器在这里恢复。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更新</a:t>
            </a:r>
            <a:r>
              <a:rPr lang="en-US" b="1" dirty="0"/>
              <a:t>NVIC</a:t>
            </a:r>
            <a:r>
              <a:rPr lang="zh-CN" altLang="en-US" b="1" dirty="0"/>
              <a:t>寄存器：</a:t>
            </a:r>
            <a:r>
              <a:rPr lang="zh-CN" altLang="en-US" dirty="0"/>
              <a:t>伴随着中断的返回，它的活动位也被硬件清除。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六 中断处理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2" y="1066799"/>
            <a:ext cx="1086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中断的悬挂与活跃状态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7251" y="1581150"/>
            <a:ext cx="4924424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挂起（</a:t>
            </a:r>
            <a:r>
              <a:rPr lang="en-US" altLang="zh-CN" b="1" dirty="0"/>
              <a:t>Pend</a:t>
            </a:r>
            <a:r>
              <a:rPr lang="zh-CN" altLang="en-US" b="1" dirty="0"/>
              <a:t>）：</a:t>
            </a:r>
            <a:r>
              <a:rPr lang="zh-CN" altLang="en-US" dirty="0"/>
              <a:t>当中断发生时，正在处理同级或高优先级异常，中断不能立即得到响应，此时中断被挂起。一旦进入中断服务函数，则挂起被取消。</a:t>
            </a:r>
            <a:endParaRPr lang="zh-CN" altLang="en-US" b="1" dirty="0"/>
          </a:p>
          <a:p>
            <a:pPr lvl="0" indent="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中断的挂起状态可以通过</a:t>
            </a:r>
            <a:r>
              <a:rPr lang="en-US" dirty="0"/>
              <a:t>PENDn</a:t>
            </a:r>
            <a:r>
              <a:rPr lang="zh-CN" altLang="en-US" dirty="0"/>
              <a:t>寄存器读取。还可以写它们来手工挂起中断。可以通过写</a:t>
            </a:r>
            <a:r>
              <a:rPr lang="en-US" dirty="0"/>
              <a:t>UNPENDn</a:t>
            </a:r>
            <a:r>
              <a:rPr lang="zh-CN" altLang="en-US" dirty="0"/>
              <a:t>寄存器来解挂。</a:t>
            </a:r>
            <a:endParaRPr lang="en-US" altLang="zh-CN" dirty="0"/>
          </a:p>
          <a:p>
            <a:pPr lvl="0" indent="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活跃状态（</a:t>
            </a:r>
            <a:r>
              <a:rPr lang="en-US" altLang="zh-CN" b="1" dirty="0"/>
              <a:t>Active</a:t>
            </a:r>
            <a:r>
              <a:rPr lang="zh-CN" altLang="en-US" b="1" dirty="0"/>
              <a:t>）：</a:t>
            </a:r>
            <a:r>
              <a:rPr lang="zh-CN" altLang="en-US" dirty="0"/>
              <a:t>当某中断的服务函数开始执行时，就称此中断进入了“活跃”状态。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中断的活跃状态可以在</a:t>
            </a:r>
            <a:r>
              <a:rPr lang="en-US" dirty="0"/>
              <a:t>ACTIVEn</a:t>
            </a:r>
            <a:r>
              <a:rPr lang="zh-CN" altLang="en-US" dirty="0"/>
              <a:t>寄存器中查询。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2238377"/>
            <a:ext cx="6076028" cy="24694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六 中断处理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2" y="1066799"/>
            <a:ext cx="1086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嵌套向量中断控制器</a:t>
            </a:r>
            <a:r>
              <a:rPr lang="en-US" altLang="zh-CN" sz="2400" b="1" dirty="0"/>
              <a:t>(NVIC)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6772" y="1771652"/>
            <a:ext cx="6600825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中断配置内容：</a:t>
            </a: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使能与禁止寄存器（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ENn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DISn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挂起与解挂寄存器（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PENDn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UNPENDn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优先级寄存器（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活动状态寄存器（</a:t>
            </a:r>
            <a:r>
              <a:rPr lang="en-US" altLang="zh-CN" dirty="0">
                <a:latin typeface="Times New Roman" panose="02020603050405020304" pitchFamily="18" charset="0"/>
                <a:ea typeface="ArialMT"/>
              </a:rPr>
              <a:t>ACTIVE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</a:rPr>
              <a:t>）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软件触发中断寄存器（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SWTRIG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另外，下列寄存器也对中断处理有重大影响：</a:t>
            </a: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中断掩蔽寄存器（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PRIMASK,  FAULTMASK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BASEPRI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向量表偏移寄存器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(VTABLE)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应用程序中断及复位控制寄存器（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APINT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）（优先级分组）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706100" cy="49315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．</a:t>
            </a:r>
            <a:r>
              <a:rPr lang="en-US" altLang="zh-CN" sz="1600" dirty="0"/>
              <a:t>ARM Conex—M4</a:t>
            </a:r>
            <a:r>
              <a:rPr lang="zh-CN" altLang="en-US" sz="1600" dirty="0"/>
              <a:t>为</a:t>
            </a:r>
            <a:r>
              <a:rPr lang="en-US" altLang="zh-CN" sz="1600" dirty="0"/>
              <a:t>32</a:t>
            </a:r>
            <a:r>
              <a:rPr lang="zh-CN" altLang="en-US" sz="1600" dirty="0"/>
              <a:t>位微控制器，请问</a:t>
            </a:r>
            <a:r>
              <a:rPr lang="en-US" altLang="zh-CN" sz="1600" dirty="0"/>
              <a:t>32</a:t>
            </a:r>
            <a:r>
              <a:rPr lang="zh-CN" altLang="en-US" sz="1600" dirty="0"/>
              <a:t>位指的是 </a:t>
            </a:r>
            <a:r>
              <a:rPr lang="zh-CN" altLang="en-US" sz="1600" u="sng" dirty="0"/>
              <a:t>              </a:t>
            </a:r>
            <a:r>
              <a:rPr lang="zh-CN" altLang="en-US" sz="1600" dirty="0"/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．</a:t>
            </a:r>
            <a:r>
              <a:rPr lang="en-US" altLang="zh-CN" sz="1600" dirty="0"/>
              <a:t>ARM </a:t>
            </a:r>
            <a:r>
              <a:rPr lang="en-US" altLang="zh-CN" sz="1600" dirty="0" err="1"/>
              <a:t>Cotex</a:t>
            </a:r>
            <a:r>
              <a:rPr lang="en-US" altLang="zh-CN" sz="1600" dirty="0"/>
              <a:t>—M4</a:t>
            </a:r>
            <a:r>
              <a:rPr lang="zh-CN" altLang="en-US" sz="1600" dirty="0"/>
              <a:t>采用</a:t>
            </a:r>
            <a:r>
              <a:rPr lang="zh-CN" altLang="en-US" sz="1600" u="sng" dirty="0"/>
              <a:t>              </a:t>
            </a:r>
            <a:r>
              <a:rPr lang="zh-CN" altLang="en-US" sz="1600" dirty="0"/>
              <a:t>结构，拥有独立的指令总线和数据总线，可以让取指与数据访问并行进行。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．寄存器</a:t>
            </a:r>
            <a:r>
              <a:rPr lang="en-US" altLang="zh-CN" sz="1600" dirty="0"/>
              <a:t>R13</a:t>
            </a:r>
            <a:r>
              <a:rPr lang="zh-CN" altLang="en-US" sz="1600" dirty="0"/>
              <a:t>的作用是</a:t>
            </a:r>
            <a:r>
              <a:rPr lang="zh-CN" altLang="en-US" sz="1600" u="sng" dirty="0"/>
              <a:t>          </a:t>
            </a:r>
            <a:r>
              <a:rPr lang="zh-CN" altLang="en-US" sz="1600" dirty="0"/>
              <a:t> 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．寄存器</a:t>
            </a:r>
            <a:r>
              <a:rPr lang="en-US" altLang="zh-CN" sz="1600" dirty="0"/>
              <a:t>R14</a:t>
            </a:r>
            <a:r>
              <a:rPr lang="zh-CN" altLang="en-US" sz="1600" dirty="0"/>
              <a:t>的作用是</a:t>
            </a:r>
            <a:r>
              <a:rPr lang="zh-CN" altLang="en-US" sz="1600" u="sng" dirty="0"/>
              <a:t>          </a:t>
            </a:r>
            <a:r>
              <a:rPr lang="zh-CN" altLang="en-US" sz="1600" dirty="0"/>
              <a:t> 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．寄存器</a:t>
            </a:r>
            <a:r>
              <a:rPr lang="en-US" altLang="zh-CN" sz="1600" dirty="0"/>
              <a:t>R15</a:t>
            </a:r>
            <a:r>
              <a:rPr lang="zh-CN" altLang="en-US" sz="1600" dirty="0"/>
              <a:t>的作用是</a:t>
            </a:r>
            <a:r>
              <a:rPr lang="zh-CN" altLang="en-US" sz="1600" u="sng" dirty="0"/>
              <a:t>          </a:t>
            </a:r>
            <a:r>
              <a:rPr lang="zh-CN" altLang="en-US" sz="1600" dirty="0"/>
              <a:t> 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．</a:t>
            </a:r>
            <a:r>
              <a:rPr lang="en-US" altLang="zh-CN" sz="1600" dirty="0"/>
              <a:t>CM4</a:t>
            </a:r>
            <a:r>
              <a:rPr lang="zh-CN" altLang="en-US" sz="1600" dirty="0"/>
              <a:t>支持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种系统异常，和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种外设中断输入。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/>
              <a:t>．</a:t>
            </a:r>
            <a:r>
              <a:rPr lang="en-US" altLang="zh-CN" sz="1600" dirty="0"/>
              <a:t>CM4</a:t>
            </a:r>
            <a:r>
              <a:rPr lang="zh-CN" altLang="en-US" sz="1600" dirty="0"/>
              <a:t>中的优先级理论是支持</a:t>
            </a:r>
            <a:r>
              <a:rPr lang="en-US" altLang="zh-CN" sz="1600" dirty="0"/>
              <a:t>256</a:t>
            </a:r>
            <a:r>
              <a:rPr lang="zh-CN" altLang="en-US" sz="1600" dirty="0"/>
              <a:t>级优先级，但芯片厂商一般只采用</a:t>
            </a:r>
            <a:r>
              <a:rPr lang="en-US" altLang="zh-CN" sz="1600" dirty="0"/>
              <a:t>,</a:t>
            </a:r>
            <a:r>
              <a:rPr lang="zh-CN" altLang="en-US" sz="1600" dirty="0"/>
              <a:t>比如像</a:t>
            </a:r>
            <a:r>
              <a:rPr lang="en-US" altLang="zh-CN" sz="1600" dirty="0" err="1"/>
              <a:t>tiva_c</a:t>
            </a:r>
            <a:r>
              <a:rPr lang="zh-CN" altLang="en-US" sz="1600" dirty="0"/>
              <a:t>只支持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级优先级。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．异常向量表中，位于表头的是</a:t>
            </a:r>
            <a:r>
              <a:rPr lang="zh-CN" altLang="en-US" sz="1600" u="sng" dirty="0"/>
              <a:t>                  </a:t>
            </a:r>
            <a:r>
              <a:rPr lang="zh-CN" altLang="en-US" sz="1600" dirty="0"/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10</a:t>
            </a:r>
            <a:r>
              <a:rPr lang="zh-CN" altLang="en-US" sz="1600" dirty="0"/>
              <a:t>．</a:t>
            </a:r>
            <a:r>
              <a:rPr lang="en-US" altLang="zh-CN" sz="1600" dirty="0"/>
              <a:t>BASEPRI</a:t>
            </a:r>
            <a:r>
              <a:rPr lang="zh-CN" altLang="en-US" sz="1600" dirty="0"/>
              <a:t>寄存器的作用是</a:t>
            </a:r>
            <a:r>
              <a:rPr lang="zh-CN" altLang="en-US" sz="1600" u="sng" dirty="0"/>
              <a:t>                  </a:t>
            </a:r>
            <a:r>
              <a:rPr lang="zh-CN" altLang="en-US" sz="1600" dirty="0"/>
              <a:t>。</a:t>
            </a:r>
            <a:endParaRPr lang="zh-CN" altLang="en-US" sz="1600" u="sng" dirty="0"/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11</a:t>
            </a:r>
            <a:r>
              <a:rPr lang="zh-CN" altLang="en-US" sz="1600" dirty="0"/>
              <a:t>．</a:t>
            </a:r>
            <a:r>
              <a:rPr lang="en-US" altLang="zh-CN" sz="1600" dirty="0"/>
              <a:t>CM4</a:t>
            </a:r>
            <a:r>
              <a:rPr lang="zh-CN" altLang="en-US" sz="1600" dirty="0"/>
              <a:t>技持两个操作模式，它们分别是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和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模式。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12</a:t>
            </a:r>
            <a:r>
              <a:rPr lang="zh-CN" altLang="en-US" sz="1600" dirty="0"/>
              <a:t>．处理器运行应用程序时，属于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模式，即可以使用特权级，也可以使用用户级。异常服务程序必在</a:t>
            </a:r>
            <a:r>
              <a:rPr lang="zh-CN" altLang="en-US" sz="1600" u="sng" dirty="0"/>
              <a:t>    </a:t>
            </a:r>
            <a:r>
              <a:rPr lang="zh-CN" altLang="en-US" sz="1600" dirty="0"/>
              <a:t>下执行。复位后，处理器默认进入</a:t>
            </a:r>
            <a:r>
              <a:rPr lang="zh-CN" altLang="en-US" sz="1600" u="sng" dirty="0"/>
              <a:t>                </a:t>
            </a:r>
            <a:r>
              <a:rPr lang="zh-CN" altLang="en-US" sz="1600" dirty="0"/>
              <a:t> 。</a:t>
            </a:r>
            <a:endParaRPr lang="zh-CN" altLang="en-US" sz="1600" u="sng" dirty="0"/>
          </a:p>
          <a:p>
            <a:pPr>
              <a:lnSpc>
                <a:spcPct val="100000"/>
              </a:lnSpc>
              <a:buNone/>
            </a:pPr>
            <a:r>
              <a:rPr lang="en-US" altLang="zh-CN" sz="1600" dirty="0"/>
              <a:t>13</a:t>
            </a:r>
            <a:r>
              <a:rPr lang="zh-CN" altLang="en-US" sz="1600" dirty="0"/>
              <a:t>．</a:t>
            </a:r>
            <a:r>
              <a:rPr lang="en-US" altLang="zh-CN" sz="1600" dirty="0"/>
              <a:t>CM4</a:t>
            </a:r>
            <a:r>
              <a:rPr lang="zh-CN" altLang="en-US" sz="1600" dirty="0"/>
              <a:t>支持的</a:t>
            </a:r>
            <a:r>
              <a:rPr lang="en-US" altLang="zh-CN" sz="1600" dirty="0"/>
              <a:t>4GB</a:t>
            </a:r>
            <a:r>
              <a:rPr lang="zh-CN" altLang="en-US" sz="1600" dirty="0"/>
              <a:t>存储空间被划分成：</a:t>
            </a:r>
            <a:r>
              <a:rPr lang="zh-CN" altLang="en-US" sz="1600" u="sng" dirty="0"/>
              <a:t>        </a:t>
            </a:r>
            <a:r>
              <a:rPr lang="zh-CN" altLang="en-US" sz="1600" dirty="0"/>
              <a:t>、</a:t>
            </a:r>
            <a:r>
              <a:rPr lang="zh-CN" altLang="en-US" sz="1600" u="sng" dirty="0"/>
              <a:t>         </a:t>
            </a:r>
            <a:r>
              <a:rPr lang="zh-CN" altLang="en-US" sz="1600" dirty="0"/>
              <a:t>、</a:t>
            </a:r>
            <a:r>
              <a:rPr lang="zh-CN" altLang="en-US" sz="1600" u="sng" dirty="0"/>
              <a:t>        </a:t>
            </a:r>
            <a:r>
              <a:rPr lang="zh-CN" altLang="en-US" sz="1600" dirty="0"/>
              <a:t>、</a:t>
            </a:r>
            <a:r>
              <a:rPr lang="zh-CN" altLang="en-US" sz="1600" u="sng" dirty="0"/>
              <a:t>           </a:t>
            </a:r>
            <a:r>
              <a:rPr lang="zh-CN" altLang="en-US" sz="1600" dirty="0"/>
              <a:t>、</a:t>
            </a:r>
            <a:r>
              <a:rPr lang="zh-CN" altLang="en-US" sz="1600" u="sng" dirty="0"/>
              <a:t>        </a:t>
            </a:r>
            <a:r>
              <a:rPr lang="zh-CN" altLang="en-US" sz="1600" dirty="0"/>
              <a:t>、</a:t>
            </a:r>
            <a:r>
              <a:rPr lang="zh-CN" altLang="en-US" sz="1600" u="sng" dirty="0"/>
              <a:t>       </a:t>
            </a:r>
            <a:r>
              <a:rPr lang="en-US" altLang="zh-CN" sz="1600" dirty="0"/>
              <a:t>6</a:t>
            </a:r>
            <a:r>
              <a:rPr lang="zh-CN" altLang="en-US" sz="1600" dirty="0"/>
              <a:t>个区域。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1" y="365126"/>
            <a:ext cx="4095749" cy="5587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/>
              <a:t> 课堂练习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095749" cy="558799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 课堂练习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4261" y="1125421"/>
            <a:ext cx="11136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/>
              <a:t>各小组查阅</a:t>
            </a:r>
            <a:r>
              <a:rPr lang="en-US" altLang="zh-CN" b="1" dirty="0"/>
              <a:t>tm4c1231h6pge</a:t>
            </a:r>
            <a:r>
              <a:rPr lang="zh-CN" altLang="en-US" b="1" dirty="0"/>
              <a:t>中文数据手册第</a:t>
            </a:r>
            <a:r>
              <a:rPr lang="en-US" altLang="zh-CN" b="1" dirty="0"/>
              <a:t>3</a:t>
            </a:r>
            <a:r>
              <a:rPr lang="zh-CN" altLang="en-US" b="1" dirty="0"/>
              <a:t>章</a:t>
            </a:r>
            <a:r>
              <a:rPr lang="en-US" altLang="zh-CN" b="1" dirty="0"/>
              <a:t>Cortex-M4 </a:t>
            </a:r>
            <a:r>
              <a:rPr lang="zh-CN" altLang="en-US" b="1" dirty="0"/>
              <a:t>外设</a:t>
            </a:r>
            <a:endParaRPr lang="en-US" altLang="zh-CN" b="1" dirty="0"/>
          </a:p>
          <a:p>
            <a:pPr marL="342900" indent="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/>
              <a:t>Tm4c1231h6pge</a:t>
            </a:r>
            <a:r>
              <a:rPr lang="zh-CN" altLang="en-US" b="1" dirty="0"/>
              <a:t>支持多少个异常（包括中断）？</a:t>
            </a:r>
            <a:endParaRPr lang="en-US" altLang="zh-CN" b="1" dirty="0"/>
          </a:p>
          <a:p>
            <a:pPr marL="342900" indent="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PENDn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UNPENDn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ACTIVEn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寄存器各有多少个？他们第一个寄存器的起始地址？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简要说明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PENDn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UNPENDn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ACTIVEn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SWTRIG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等寄存器的作用是什么？如何设置？</a:t>
            </a:r>
          </a:p>
        </p:txBody>
      </p:sp>
    </p:spTree>
    <p:extLst>
      <p:ext uri="{BB962C8B-B14F-4D97-AF65-F5344CB8AC3E}">
        <p14:creationId xmlns:p14="http://schemas.microsoft.com/office/powerpoint/2010/main" val="255784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位运算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8"/>
          <p:cNvSpPr txBox="1"/>
          <p:nvPr/>
        </p:nvSpPr>
        <p:spPr>
          <a:xfrm>
            <a:off x="865823" y="1672098"/>
            <a:ext cx="1046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dirty="0"/>
              <a:t>计算机中的数据都是二进制的，所以很多时候对数据的读写都需要用到位运算，尤其是对寄存器的操作。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8" y="3028390"/>
            <a:ext cx="113919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9836" y="265905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语言位运算符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位域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 18"/>
          <p:cNvSpPr txBox="1"/>
          <p:nvPr/>
        </p:nvSpPr>
        <p:spPr>
          <a:xfrm>
            <a:off x="865823" y="1672098"/>
            <a:ext cx="104603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zh-CN" dirty="0"/>
              <a:t>寄存器往往有多个功能字段，用寄存器</a:t>
            </a:r>
            <a:r>
              <a:rPr lang="zh-CN" altLang="en-US" dirty="0"/>
              <a:t>中</a:t>
            </a:r>
            <a:r>
              <a:rPr lang="zh-CN" altLang="zh-CN" dirty="0"/>
              <a:t>的若干个位（</a:t>
            </a:r>
            <a:r>
              <a:rPr lang="en-US" altLang="zh-CN" dirty="0"/>
              <a:t>bit</a:t>
            </a:r>
            <a:r>
              <a:rPr lang="zh-CN" altLang="zh-CN" dirty="0"/>
              <a:t>）来实现某个功能。寄存器中这些表示不同的功能区域的字段叫做位域。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zh-CN" altLang="zh-CN" dirty="0"/>
              <a:t>例如：软件触发中断寄存器（</a:t>
            </a:r>
            <a:r>
              <a:rPr lang="en-US" altLang="zh-CN" dirty="0"/>
              <a:t>SWTRIG</a:t>
            </a:r>
            <a:r>
              <a:rPr lang="zh-CN" altLang="zh-CN" dirty="0"/>
              <a:t>）中的</a:t>
            </a:r>
            <a:r>
              <a:rPr lang="en-US" altLang="zh-CN" dirty="0"/>
              <a:t>0-7</a:t>
            </a:r>
            <a:r>
              <a:rPr lang="zh-CN" altLang="zh-CN" dirty="0"/>
              <a:t>位为</a:t>
            </a:r>
            <a:r>
              <a:rPr lang="en-US" altLang="zh-CN" dirty="0"/>
              <a:t>INTID</a:t>
            </a:r>
            <a:r>
              <a:rPr lang="zh-CN" altLang="zh-CN" dirty="0"/>
              <a:t>位域。向</a:t>
            </a:r>
            <a:r>
              <a:rPr lang="en-US" altLang="zh-CN" dirty="0"/>
              <a:t>INTID</a:t>
            </a:r>
            <a:r>
              <a:rPr lang="zh-CN" altLang="zh-CN" dirty="0"/>
              <a:t>位域写入一个</a:t>
            </a:r>
            <a:r>
              <a:rPr lang="en-US" altLang="zh-CN" dirty="0"/>
              <a:t>8</a:t>
            </a:r>
            <a:r>
              <a:rPr lang="zh-CN" altLang="zh-CN" dirty="0"/>
              <a:t>位的数值，会产生一个中断号为该数值的中断（如：写入</a:t>
            </a:r>
            <a:r>
              <a:rPr lang="en-US" altLang="zh-CN" dirty="0"/>
              <a:t>0x01</a:t>
            </a:r>
            <a:r>
              <a:rPr lang="zh-CN" altLang="zh-CN" dirty="0"/>
              <a:t>，则在</a:t>
            </a:r>
            <a:r>
              <a:rPr lang="en-US" altLang="zh-CN" dirty="0"/>
              <a:t>IRQ1</a:t>
            </a:r>
            <a:r>
              <a:rPr lang="zh-CN" altLang="zh-CN" dirty="0"/>
              <a:t>上产生中断）</a:t>
            </a:r>
            <a:r>
              <a:rPr lang="zh-CN" altLang="en-US" dirty="0"/>
              <a:t>。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260316" y="3429000"/>
            <a:ext cx="9671367" cy="21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一 </a:t>
            </a:r>
            <a:r>
              <a:rPr lang="en-US" b="1" dirty="0"/>
              <a:t>Cortex-M4</a:t>
            </a:r>
            <a:r>
              <a:rPr lang="zh-CN" altLang="en-US" b="1" dirty="0"/>
              <a:t>处理器内核和基于</a:t>
            </a:r>
            <a:r>
              <a:rPr lang="en-US" b="1" dirty="0"/>
              <a:t>Cortex-M4</a:t>
            </a:r>
            <a:r>
              <a:rPr lang="zh-CN" altLang="en-US" b="1" dirty="0"/>
              <a:t>的</a:t>
            </a:r>
            <a:r>
              <a:rPr lang="en-US" b="1" dirty="0"/>
              <a:t>MCU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500" y="5851662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Cortex-M4</a:t>
            </a:r>
            <a:r>
              <a:rPr lang="zh-CN" altLang="en-US" dirty="0"/>
              <a:t>处理器内核是</a:t>
            </a:r>
            <a:r>
              <a:rPr lang="en-US" dirty="0"/>
              <a:t>MCU</a:t>
            </a:r>
            <a:r>
              <a:rPr lang="zh-CN" altLang="en-US" dirty="0"/>
              <a:t>的</a:t>
            </a:r>
            <a:r>
              <a:rPr lang="en-US" dirty="0"/>
              <a:t>CPU</a:t>
            </a:r>
            <a:r>
              <a:rPr lang="zh-CN" altLang="en-US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0624" y="2114550"/>
            <a:ext cx="433387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位处理器内核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三级流水线的哈佛结构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16</a:t>
            </a:r>
            <a:r>
              <a:rPr lang="zh-CN" altLang="en-US" dirty="0"/>
              <a:t>位和</a:t>
            </a:r>
            <a:r>
              <a:rPr lang="en-US" dirty="0"/>
              <a:t>32</a:t>
            </a:r>
            <a:r>
              <a:rPr lang="zh-CN" altLang="en-US" dirty="0"/>
              <a:t>位指令并存的</a:t>
            </a:r>
            <a:r>
              <a:rPr lang="en-US" dirty="0"/>
              <a:t>Thumb-2</a:t>
            </a:r>
            <a:r>
              <a:rPr lang="zh-CN" altLang="en-US" dirty="0"/>
              <a:t>指令集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2369" y="1562185"/>
            <a:ext cx="59436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位域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65" y="2423043"/>
            <a:ext cx="9671367" cy="19705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0765" y="1838026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</a:t>
            </a:r>
            <a:r>
              <a:rPr lang="en-US" altLang="zh-CN" dirty="0"/>
              <a:t>PRIn</a:t>
            </a:r>
            <a:r>
              <a:rPr lang="zh-CN" altLang="en-US" dirty="0"/>
              <a:t>寄存器，有哪几个位域？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3833" y="5574682"/>
            <a:ext cx="895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如果寄存器</a:t>
            </a:r>
            <a:r>
              <a:rPr lang="en-US" altLang="zh-CN" dirty="0" err="1"/>
              <a:t>PRIn</a:t>
            </a:r>
            <a:r>
              <a:rPr lang="zh-CN" altLang="en-US" dirty="0"/>
              <a:t>的值为</a:t>
            </a:r>
            <a:r>
              <a:rPr lang="en-US" altLang="zh-CN" dirty="0"/>
              <a:t>A</a:t>
            </a:r>
            <a:r>
              <a:rPr lang="zh-CN" altLang="en-US" dirty="0"/>
              <a:t>，我们只想读出</a:t>
            </a:r>
            <a:r>
              <a:rPr lang="en-US" altLang="zh-CN" dirty="0"/>
              <a:t>INTA</a:t>
            </a:r>
            <a:r>
              <a:rPr lang="zh-CN" altLang="en-US" dirty="0"/>
              <a:t>位域的值，而让其他位得到的结果为</a:t>
            </a:r>
            <a:r>
              <a:rPr lang="en-US" altLang="zh-CN" dirty="0"/>
              <a:t>0</a:t>
            </a:r>
            <a:r>
              <a:rPr lang="zh-CN" altLang="en-US" dirty="0"/>
              <a:t>，如何用位运算实现？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3833" y="4799490"/>
            <a:ext cx="507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每个位域用</a:t>
            </a:r>
            <a:r>
              <a:rPr lang="en-US" altLang="zh-CN" dirty="0"/>
              <a:t>3</a:t>
            </a:r>
            <a:r>
              <a:rPr lang="zh-CN" altLang="en-US" dirty="0"/>
              <a:t>位（</a:t>
            </a:r>
            <a:r>
              <a:rPr lang="en-US" altLang="zh-CN" dirty="0"/>
              <a:t>bit</a:t>
            </a:r>
            <a:r>
              <a:rPr lang="zh-CN" altLang="en-US" dirty="0"/>
              <a:t>）来表示</a:t>
            </a:r>
            <a:r>
              <a:rPr lang="en-US" altLang="zh-CN" dirty="0"/>
              <a:t>1</a:t>
            </a:r>
            <a:r>
              <a:rPr lang="zh-CN" altLang="en-US" dirty="0"/>
              <a:t>个中断的优先级。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184896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C/C++</a:t>
            </a:r>
            <a:r>
              <a:rPr lang="zh-CN" altLang="en-US" sz="2400" b="1" dirty="0"/>
              <a:t>语言中的寄存器的读写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 18"/>
          <p:cNvSpPr txBox="1"/>
          <p:nvPr/>
        </p:nvSpPr>
        <p:spPr>
          <a:xfrm>
            <a:off x="847726" y="1590680"/>
            <a:ext cx="98919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err="1"/>
              <a:t>Tivaware</a:t>
            </a:r>
            <a:r>
              <a:rPr lang="zh-CN" altLang="en-US" dirty="0"/>
              <a:t>目录下的</a:t>
            </a:r>
            <a:r>
              <a:rPr lang="en-US" dirty="0"/>
              <a:t>inc/</a:t>
            </a:r>
            <a:r>
              <a:rPr lang="en-US" dirty="0" err="1"/>
              <a:t>hw_nvic.h</a:t>
            </a:r>
            <a:r>
              <a:rPr lang="zh-CN" altLang="en-US" dirty="0"/>
              <a:t>下列出了</a:t>
            </a:r>
            <a:r>
              <a:rPr lang="en-US" dirty="0"/>
              <a:t>NVIC</a:t>
            </a:r>
            <a:r>
              <a:rPr lang="zh-CN" altLang="en-US" dirty="0"/>
              <a:t>相关</a:t>
            </a:r>
            <a:r>
              <a:rPr lang="zh-CN" altLang="en-US" b="1" dirty="0"/>
              <a:t>寄存器</a:t>
            </a:r>
            <a:r>
              <a:rPr lang="zh-CN" altLang="en-US" dirty="0"/>
              <a:t>的宏定义，以及寄存器的各个</a:t>
            </a:r>
            <a:r>
              <a:rPr lang="zh-CN" altLang="en-US" b="1" dirty="0"/>
              <a:t>位域</a:t>
            </a:r>
            <a:r>
              <a:rPr lang="zh-CN" altLang="en-US" dirty="0"/>
              <a:t>。例如</a:t>
            </a:r>
            <a:r>
              <a:rPr lang="en-US" altLang="zh-CN" dirty="0"/>
              <a:t>SWTRIG</a:t>
            </a:r>
            <a:r>
              <a:rPr lang="zh-CN" altLang="en-US" dirty="0"/>
              <a:t>寄存器的宏定义：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#define </a:t>
            </a:r>
            <a:r>
              <a:rPr lang="en-US" dirty="0">
                <a:solidFill>
                  <a:srgbClr val="FF0000"/>
                </a:solidFill>
              </a:rPr>
              <a:t>NVIC_SW_TRIG     0xE000EF00  // Software Trigger Interrupt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r>
              <a:rPr lang="en-US" altLang="zh-CN" dirty="0">
                <a:solidFill>
                  <a:srgbClr val="FF0000"/>
                </a:solidFill>
              </a:rPr>
              <a:t> 0xE000EF00</a:t>
            </a:r>
            <a:r>
              <a:rPr lang="zh-CN" altLang="en-US" dirty="0">
                <a:solidFill>
                  <a:srgbClr val="FF0000"/>
                </a:solidFill>
              </a:rPr>
              <a:t>为寄存器地址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SWTRIG</a:t>
            </a:r>
            <a:r>
              <a:rPr lang="zh-CN" altLang="en-US" dirty="0"/>
              <a:t>寄存器中</a:t>
            </a:r>
            <a:r>
              <a:rPr lang="en-US" altLang="zh-CN" dirty="0"/>
              <a:t>INTID</a:t>
            </a:r>
            <a:r>
              <a:rPr lang="zh-CN" altLang="zh-CN" dirty="0"/>
              <a:t>位域</a:t>
            </a:r>
            <a:r>
              <a:rPr lang="zh-CN" altLang="en-US" dirty="0"/>
              <a:t>的宏定义：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NVIC_SW_TRIG_INTID_M    0x000000FF  // INTID</a:t>
            </a:r>
            <a:r>
              <a:rPr lang="zh-CN" altLang="zh-CN" dirty="0">
                <a:solidFill>
                  <a:srgbClr val="FF0000"/>
                </a:solidFill>
              </a:rPr>
              <a:t>位域为</a:t>
            </a:r>
            <a:r>
              <a:rPr lang="en-US" altLang="zh-CN" dirty="0">
                <a:solidFill>
                  <a:srgbClr val="FF0000"/>
                </a:solidFill>
              </a:rPr>
              <a:t>0-7</a:t>
            </a:r>
            <a:r>
              <a:rPr lang="zh-CN" altLang="zh-CN" dirty="0">
                <a:solidFill>
                  <a:srgbClr val="FF0000"/>
                </a:solidFill>
              </a:rPr>
              <a:t>位，相应位取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，其他位取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endParaRPr lang="zh-CN" altLang="zh-CN" dirty="0"/>
          </a:p>
          <a:p>
            <a:endParaRPr lang="en-US" dirty="0"/>
          </a:p>
          <a:p>
            <a:r>
              <a:rPr lang="en-US" dirty="0" err="1"/>
              <a:t>Tivaware</a:t>
            </a:r>
            <a:r>
              <a:rPr lang="zh-CN" altLang="en-US" dirty="0"/>
              <a:t>目录下的</a:t>
            </a:r>
            <a:r>
              <a:rPr lang="en-US" dirty="0"/>
              <a:t>inc/</a:t>
            </a:r>
            <a:r>
              <a:rPr lang="en-US" dirty="0" err="1"/>
              <a:t>hw_types.h</a:t>
            </a:r>
            <a:r>
              <a:rPr lang="zh-CN" altLang="en-US" dirty="0"/>
              <a:t>定义了对</a:t>
            </a:r>
            <a:r>
              <a:rPr lang="zh-CN" altLang="en-US" b="1" dirty="0"/>
              <a:t>硬件地址直接读写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的宏定义，即寄存器的地址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#define </a:t>
            </a:r>
            <a:r>
              <a:rPr lang="en-US" dirty="0">
                <a:solidFill>
                  <a:srgbClr val="FF0000"/>
                </a:solidFill>
              </a:rPr>
              <a:t>HWREG(x)        (*((</a:t>
            </a:r>
            <a:r>
              <a:rPr lang="en-US" b="1" dirty="0">
                <a:solidFill>
                  <a:srgbClr val="FF0000"/>
                </a:solidFill>
              </a:rPr>
              <a:t>volatile</a:t>
            </a:r>
            <a:r>
              <a:rPr lang="en-US" dirty="0">
                <a:solidFill>
                  <a:srgbClr val="FF0000"/>
                </a:solidFill>
              </a:rPr>
              <a:t> uint32_t *)(x)))      </a:t>
            </a:r>
            <a:r>
              <a:rPr lang="zh-CN" altLang="en-US" dirty="0">
                <a:solidFill>
                  <a:srgbClr val="FF0000"/>
                </a:solidFill>
              </a:rPr>
              <a:t>写寄存器：</a:t>
            </a:r>
            <a:r>
              <a:rPr lang="en-US" dirty="0">
                <a:solidFill>
                  <a:srgbClr val="FF0000"/>
                </a:solidFill>
              </a:rPr>
              <a:t>HWREG(x)=temp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FF0000"/>
                </a:solidFill>
              </a:rPr>
              <a:t> HWREGH(x)       (*((</a:t>
            </a:r>
            <a:r>
              <a:rPr lang="en-US" b="1" dirty="0">
                <a:solidFill>
                  <a:srgbClr val="FF0000"/>
                </a:solidFill>
              </a:rPr>
              <a:t>volatile</a:t>
            </a:r>
            <a:r>
              <a:rPr lang="en-US" dirty="0">
                <a:solidFill>
                  <a:srgbClr val="FF0000"/>
                </a:solidFill>
              </a:rPr>
              <a:t> uint16_t *)(x)))     </a:t>
            </a:r>
            <a:r>
              <a:rPr lang="zh-CN" altLang="en-US" dirty="0">
                <a:solidFill>
                  <a:srgbClr val="FF0000"/>
                </a:solidFill>
              </a:rPr>
              <a:t>读寄存器：</a:t>
            </a:r>
            <a:r>
              <a:rPr lang="en-US" dirty="0">
                <a:solidFill>
                  <a:srgbClr val="FF0000"/>
                </a:solidFill>
              </a:rPr>
              <a:t>temp=HWREG(x)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FF0000"/>
                </a:solidFill>
              </a:rPr>
              <a:t> HWREGB(x)       (*((</a:t>
            </a:r>
            <a:r>
              <a:rPr lang="en-US" b="1" dirty="0">
                <a:solidFill>
                  <a:srgbClr val="FF0000"/>
                </a:solidFill>
              </a:rPr>
              <a:t>volatile</a:t>
            </a:r>
            <a:r>
              <a:rPr lang="en-US" dirty="0">
                <a:solidFill>
                  <a:srgbClr val="FF0000"/>
                </a:solidFill>
              </a:rPr>
              <a:t> uint8_t *)(x)))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例如：将寄存器</a:t>
            </a:r>
            <a:r>
              <a:rPr lang="en-US" altLang="zh-CN" dirty="0"/>
              <a:t>SWTRIG</a:t>
            </a:r>
            <a:r>
              <a:rPr lang="zh-CN" altLang="en-US" dirty="0"/>
              <a:t>的值赋为</a:t>
            </a:r>
            <a:r>
              <a:rPr lang="en-US" altLang="zh-CN" dirty="0"/>
              <a:t>0x01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    HWREG(NVIC_SW_TRIG)=0x01</a:t>
            </a:r>
            <a:r>
              <a:rPr lang="zh-CN" altLang="en-US" dirty="0"/>
              <a:t>；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677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位域的读写</a:t>
            </a:r>
            <a:endParaRPr lang="zh-CN" altLang="en-US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 18"/>
          <p:cNvSpPr txBox="1"/>
          <p:nvPr/>
        </p:nvSpPr>
        <p:spPr>
          <a:xfrm>
            <a:off x="469231" y="1471372"/>
            <a:ext cx="112535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/>
              <a:t>对寄存器的访问往往只想访问寄存器的某个位域，比如只读取寄存器的一个位域，或者只改写寄存器的一个位域，而不影响该寄存器的其他位域。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只读取某位域的值，将寄存器的值直接和位域宏定义相与，则只读出该位域的值，其它位</a:t>
            </a:r>
            <a:r>
              <a:rPr lang="zh-CN" altLang="en-US" dirty="0"/>
              <a:t>读出来为</a:t>
            </a:r>
            <a:r>
              <a:rPr lang="en-US" altLang="zh-CN" dirty="0"/>
              <a:t>0</a:t>
            </a:r>
            <a:r>
              <a:rPr lang="zh-CN" altLang="zh-CN" dirty="0"/>
              <a:t>，例如：</a:t>
            </a:r>
            <a:r>
              <a:rPr lang="en-US" altLang="zh-CN" dirty="0">
                <a:solidFill>
                  <a:srgbClr val="FF0000"/>
                </a:solidFill>
              </a:rPr>
              <a:t>temp=HWREG(NVIC_SW_TRIG) &amp; NVIC_SW_TRIG_INTID_M; 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     假定 </a:t>
            </a:r>
            <a:r>
              <a:rPr lang="en-US" altLang="zh-CN" dirty="0">
                <a:solidFill>
                  <a:srgbClr val="FF0000"/>
                </a:solidFill>
              </a:rPr>
              <a:t>SWTRIG</a:t>
            </a:r>
            <a:r>
              <a:rPr lang="zh-CN" altLang="en-US" dirty="0">
                <a:solidFill>
                  <a:srgbClr val="FF0000"/>
                </a:solidFill>
              </a:rPr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0x00002078</a:t>
            </a:r>
            <a:r>
              <a:rPr lang="zh-CN" altLang="en-US" dirty="0">
                <a:solidFill>
                  <a:srgbClr val="FF0000"/>
                </a:solidFill>
              </a:rPr>
              <a:t>，则：</a:t>
            </a:r>
            <a:r>
              <a:rPr lang="en-US" altLang="zh-CN" dirty="0">
                <a:solidFill>
                  <a:srgbClr val="FF0000"/>
                </a:solidFill>
              </a:rPr>
              <a:t>temp = 0x00002078 &amp; 0x000000ff = 0x00000078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要将寄存器某位域全置</a:t>
            </a:r>
            <a:r>
              <a:rPr lang="en-US" altLang="zh-CN" dirty="0"/>
              <a:t>1</a:t>
            </a:r>
            <a:r>
              <a:rPr lang="zh-CN" altLang="zh-CN" dirty="0"/>
              <a:t>，其他位保持不变，则将寄存器的值和位域宏定义相或，例如：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HWREG(NVIC_SW_TRIG) |= NVIC_SW_TRIG_INTID_M;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     假定 </a:t>
            </a:r>
            <a:r>
              <a:rPr lang="en-US" altLang="zh-CN" dirty="0">
                <a:solidFill>
                  <a:srgbClr val="FF0000"/>
                </a:solidFill>
              </a:rPr>
              <a:t>SWTRIG</a:t>
            </a:r>
            <a:r>
              <a:rPr lang="zh-CN" altLang="en-US" dirty="0">
                <a:solidFill>
                  <a:srgbClr val="FF0000"/>
                </a:solidFill>
              </a:rPr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0x00002078</a:t>
            </a:r>
            <a:r>
              <a:rPr lang="zh-CN" altLang="en-US" dirty="0">
                <a:solidFill>
                  <a:srgbClr val="FF0000"/>
                </a:solidFill>
              </a:rPr>
              <a:t>，则：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SWTRIG</a:t>
            </a:r>
            <a:r>
              <a:rPr lang="zh-CN" altLang="en-US" dirty="0">
                <a:solidFill>
                  <a:srgbClr val="FF0000"/>
                </a:solidFill>
              </a:rPr>
              <a:t>的值 </a:t>
            </a:r>
            <a:r>
              <a:rPr lang="en-US" altLang="zh-CN" dirty="0">
                <a:solidFill>
                  <a:srgbClr val="FF0000"/>
                </a:solidFill>
              </a:rPr>
              <a:t>= 0x00002078 | 0x000000ff = 0x000020ff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要将寄存器某位域清</a:t>
            </a:r>
            <a:r>
              <a:rPr lang="en-US" altLang="zh-CN" dirty="0"/>
              <a:t>0</a:t>
            </a:r>
            <a:r>
              <a:rPr lang="zh-CN" altLang="zh-CN" dirty="0"/>
              <a:t>，其他位保持不变，则将该位域宏定义取反后，和寄存器的值相与，例如：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HWREG(NVIC_SW_TRIG) &amp;= ~(NVIC_SW_TRIG_INTID_M);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    假定 </a:t>
            </a:r>
            <a:r>
              <a:rPr lang="en-US" altLang="zh-CN" dirty="0">
                <a:solidFill>
                  <a:srgbClr val="FF0000"/>
                </a:solidFill>
              </a:rPr>
              <a:t>SWTRIG</a:t>
            </a:r>
            <a:r>
              <a:rPr lang="zh-CN" altLang="en-US" dirty="0">
                <a:solidFill>
                  <a:srgbClr val="FF0000"/>
                </a:solidFill>
              </a:rPr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0x00002078</a:t>
            </a:r>
            <a:r>
              <a:rPr lang="zh-CN" altLang="en-US" dirty="0">
                <a:solidFill>
                  <a:srgbClr val="FF0000"/>
                </a:solidFill>
              </a:rPr>
              <a:t>，则：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SWTRIG</a:t>
            </a:r>
            <a:r>
              <a:rPr lang="zh-CN" altLang="en-US" dirty="0">
                <a:solidFill>
                  <a:srgbClr val="FF0000"/>
                </a:solidFill>
              </a:rPr>
              <a:t>的值 </a:t>
            </a:r>
            <a:r>
              <a:rPr lang="en-US" altLang="zh-CN" dirty="0">
                <a:solidFill>
                  <a:srgbClr val="FF0000"/>
                </a:solidFill>
              </a:rPr>
              <a:t>= 0x00002078 &amp; ~(0x000000ff) = 0x00002000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1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位域的读写</a:t>
            </a:r>
            <a:endParaRPr lang="zh-CN" altLang="en-US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 18"/>
          <p:cNvSpPr txBox="1"/>
          <p:nvPr/>
        </p:nvSpPr>
        <p:spPr>
          <a:xfrm>
            <a:off x="838200" y="1473279"/>
            <a:ext cx="1093349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要将寄存器某位域赋值，其他位保持不变，则需先将该位域的值清零，再与赋值相或（赋值需位移到该位域的位置）。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HWREG(NVIC_SW_TRIG) &amp;= ~(NVIC_SW_TRIG_INTID_M);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HWREG(NVIC_SW_TRIG) |= temp &amp; NVIC_SW_TRIG_INTID_M;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993" y="3231621"/>
            <a:ext cx="10387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</a:t>
            </a:r>
            <a:r>
              <a:rPr lang="en-US" altLang="zh-CN" dirty="0"/>
              <a:t> SWTRIG</a:t>
            </a:r>
            <a:r>
              <a:rPr lang="zh-CN" altLang="en-US" dirty="0"/>
              <a:t>的值为</a:t>
            </a:r>
            <a:r>
              <a:rPr lang="en-US" altLang="zh-CN" dirty="0"/>
              <a:t>0x00002078</a:t>
            </a:r>
            <a:r>
              <a:rPr lang="zh-CN" altLang="en-US" dirty="0"/>
              <a:t>，其</a:t>
            </a:r>
            <a:r>
              <a:rPr lang="en-US" altLang="zh-CN" dirty="0"/>
              <a:t>INTID</a:t>
            </a:r>
            <a:r>
              <a:rPr lang="zh-CN" altLang="en-US" dirty="0"/>
              <a:t>位域要改为</a:t>
            </a:r>
            <a:r>
              <a:rPr lang="en-US" altLang="zh-CN" dirty="0"/>
              <a:t>temp=0x00030057</a:t>
            </a:r>
            <a:r>
              <a:rPr lang="zh-CN" altLang="en-US" dirty="0"/>
              <a:t>中相应位的值：而</a:t>
            </a:r>
            <a:r>
              <a:rPr lang="en-US" altLang="zh-CN" dirty="0"/>
              <a:t>SWTRIG</a:t>
            </a:r>
            <a:r>
              <a:rPr lang="zh-CN" altLang="en-US" dirty="0"/>
              <a:t>寄存器其它位的值不变。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0x00002078 &amp; (~(0x000000ff)) = 0x00002078 &amp; 0xffffff00 =0x00002000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0x00002000 I (0x00030057 &amp; 0x000000ff) = 0x00002000 I 0x00000057=0x00002057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17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504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中断例程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 18"/>
          <p:cNvSpPr txBox="1"/>
          <p:nvPr/>
        </p:nvSpPr>
        <p:spPr>
          <a:xfrm>
            <a:off x="847727" y="1590680"/>
            <a:ext cx="80829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stdint.h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stdbool.h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#include "inc/tm4c123gh6pm.h"</a:t>
            </a:r>
          </a:p>
          <a:p>
            <a:r>
              <a:rPr lang="en-US" altLang="zh-CN" sz="1400" b="1" dirty="0"/>
              <a:t>#include "inc/</a:t>
            </a:r>
            <a:r>
              <a:rPr lang="en-US" altLang="zh-CN" sz="1400" b="1" dirty="0" err="1"/>
              <a:t>hw_memmap.h</a:t>
            </a:r>
            <a:r>
              <a:rPr lang="en-US" altLang="zh-CN" sz="1400" b="1" dirty="0"/>
              <a:t>"</a:t>
            </a:r>
          </a:p>
          <a:p>
            <a:r>
              <a:rPr lang="en-US" altLang="zh-CN" sz="1400" b="1" dirty="0"/>
              <a:t>#include "</a:t>
            </a:r>
            <a:r>
              <a:rPr lang="en-US" altLang="zh-CN" sz="1400" b="1" dirty="0" err="1"/>
              <a:t>inc</a:t>
            </a:r>
            <a:r>
              <a:rPr lang="en-US" altLang="zh-CN" sz="1400" b="1" dirty="0"/>
              <a:t>/_</a:t>
            </a:r>
            <a:r>
              <a:rPr lang="en-US" altLang="zh-CN" sz="1400" b="1" dirty="0" err="1"/>
              <a:t>types.h</a:t>
            </a:r>
            <a:r>
              <a:rPr lang="en-US" altLang="zh-CN" sz="1400" b="1" dirty="0"/>
              <a:t>"</a:t>
            </a:r>
          </a:p>
          <a:p>
            <a:r>
              <a:rPr lang="en-US" altLang="zh-CN" sz="1400" b="1" dirty="0"/>
              <a:t>#include "inc/</a:t>
            </a:r>
            <a:r>
              <a:rPr lang="en-US" altLang="zh-CN" sz="1400" b="1" dirty="0" err="1"/>
              <a:t>hhww_nvic.h</a:t>
            </a:r>
            <a:r>
              <a:rPr lang="en-US" altLang="zh-CN" sz="1400" b="1" dirty="0"/>
              <a:t>"</a:t>
            </a:r>
          </a:p>
          <a:p>
            <a:r>
              <a:rPr lang="en-US" altLang="zh-CN" sz="1400" b="1" dirty="0"/>
              <a:t>#include "</a:t>
            </a:r>
            <a:r>
              <a:rPr lang="en-US" altLang="zh-CN" sz="1400" b="1" dirty="0" err="1"/>
              <a:t>driverlib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sysctl.h</a:t>
            </a:r>
            <a:r>
              <a:rPr lang="en-US" altLang="zh-CN" sz="1400" b="1" dirty="0"/>
              <a:t>"</a:t>
            </a:r>
          </a:p>
          <a:p>
            <a:r>
              <a:rPr lang="en-US" altLang="zh-CN" sz="1400" b="1" dirty="0"/>
              <a:t>#include "</a:t>
            </a:r>
            <a:r>
              <a:rPr lang="en-US" altLang="zh-CN" sz="1400" b="1" dirty="0" err="1"/>
              <a:t>driverlib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gpio.h</a:t>
            </a:r>
            <a:r>
              <a:rPr lang="en-US" altLang="zh-CN" sz="1400" b="1" dirty="0"/>
              <a:t>"</a:t>
            </a:r>
          </a:p>
          <a:p>
            <a:endParaRPr lang="zh-CN" altLang="en-US" sz="1400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main(void)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b="1" dirty="0"/>
              <a:t>    SysCtlClockSet(SYSCTL_SYSDIV_4|SYSCTL_USE_PLL|SYSCTL_XTAL_16MHZ|SYSCTL_OSC_MAIN);</a:t>
            </a:r>
          </a:p>
          <a:p>
            <a:r>
              <a:rPr lang="en-US" altLang="zh-CN" sz="1400" b="1" dirty="0"/>
              <a:t>    </a:t>
            </a:r>
            <a:r>
              <a:rPr lang="en-US" altLang="zh-CN" sz="1400" b="1" dirty="0" err="1"/>
              <a:t>SysCtlPeripheralEnable</a:t>
            </a:r>
            <a:r>
              <a:rPr lang="en-US" altLang="zh-CN" sz="1400" b="1" dirty="0"/>
              <a:t>(SYSCTL_PERIPH_GPIOF);</a:t>
            </a:r>
          </a:p>
          <a:p>
            <a:r>
              <a:rPr lang="en-US" altLang="zh-CN" sz="1400" b="1" dirty="0"/>
              <a:t>    </a:t>
            </a:r>
            <a:r>
              <a:rPr lang="en-US" altLang="zh-CN" sz="1400" b="1" dirty="0" err="1"/>
              <a:t>GPIOPinTypeGPIOOutput</a:t>
            </a:r>
            <a:r>
              <a:rPr lang="en-US" altLang="zh-CN" sz="1400" b="1" dirty="0"/>
              <a:t>(GPIO_PORTF_BASE, GPIO_PIN_1|GPIO_PIN_2|GPIO_PIN_3);</a:t>
            </a:r>
          </a:p>
          <a:p>
            <a:endParaRPr lang="en-US" altLang="zh-CN" sz="1400" b="1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HWREG(NVIC_EN0) |= 0x00000002;        //</a:t>
            </a:r>
            <a:r>
              <a:rPr lang="zh-CN" altLang="en-US" sz="1400" b="1" dirty="0">
                <a:solidFill>
                  <a:srgbClr val="FF0000"/>
                </a:solidFill>
              </a:rPr>
              <a:t>使能</a:t>
            </a:r>
            <a:r>
              <a:rPr lang="en-US" altLang="zh-CN" sz="1400" b="1" dirty="0">
                <a:solidFill>
                  <a:srgbClr val="FF0000"/>
                </a:solidFill>
              </a:rPr>
              <a:t>IRQ1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    while(1)</a:t>
            </a:r>
          </a:p>
          <a:p>
            <a:r>
              <a:rPr lang="en-US" altLang="zh-CN" sz="1400" b="1" dirty="0"/>
              <a:t>    {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    HWREG(NVIC_SW_TRIG) = 1;           //</a:t>
            </a:r>
            <a:r>
              <a:rPr lang="zh-CN" altLang="en-US" sz="1400" b="1" dirty="0">
                <a:solidFill>
                  <a:srgbClr val="FF0000"/>
                </a:solidFill>
              </a:rPr>
              <a:t>触发中断</a:t>
            </a:r>
            <a:r>
              <a:rPr lang="en-US" altLang="zh-CN" sz="1400" b="1" dirty="0">
                <a:solidFill>
                  <a:srgbClr val="FF0000"/>
                </a:solidFill>
              </a:rPr>
              <a:t>IRQ1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SysCtlDelay</a:t>
            </a:r>
            <a:r>
              <a:rPr lang="en-US" altLang="zh-CN" sz="1400" b="1" dirty="0"/>
              <a:t>(2000000);			   //</a:t>
            </a:r>
            <a:r>
              <a:rPr lang="zh-CN" altLang="en-US" sz="1400" b="1" dirty="0"/>
              <a:t>延时</a:t>
            </a:r>
          </a:p>
          <a:p>
            <a:r>
              <a:rPr lang="zh-CN" altLang="en-US" sz="1400" b="1" dirty="0"/>
              <a:t>    </a:t>
            </a:r>
            <a:r>
              <a:rPr lang="en-US" altLang="zh-CN" sz="1400" b="1" dirty="0"/>
              <a:t>}</a:t>
            </a:r>
          </a:p>
          <a:p>
            <a:r>
              <a:rPr lang="en-US" altLang="zh-CN" sz="1400" b="1" dirty="0"/>
              <a:t>}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76937" y="923272"/>
            <a:ext cx="5172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中断程序的编写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/>
              <a:t>包括中断的初始化</a:t>
            </a:r>
            <a:r>
              <a:rPr lang="zh-CN" altLang="en-US" dirty="0"/>
              <a:t>（配置和使能）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/>
              <a:t>中断服务函数的编写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修改中断向量表</a:t>
            </a:r>
            <a:endParaRPr lang="en-US" altLang="zh-CN" dirty="0"/>
          </a:p>
          <a:p>
            <a:pPr indent="457200"/>
            <a:endParaRPr lang="en-US" altLang="zh-CN" dirty="0"/>
          </a:p>
          <a:p>
            <a:pPr indent="457200"/>
            <a:r>
              <a:rPr lang="zh-CN" altLang="en-US" dirty="0"/>
              <a:t>在</a:t>
            </a:r>
            <a:r>
              <a:rPr lang="en-US" dirty="0"/>
              <a:t>NVIC</a:t>
            </a:r>
            <a:r>
              <a:rPr lang="zh-CN" altLang="en-US" dirty="0"/>
              <a:t>中有软件触发中断寄存器</a:t>
            </a:r>
            <a:r>
              <a:rPr lang="en-US" dirty="0"/>
              <a:t>SWTRIG </a:t>
            </a:r>
            <a:r>
              <a:rPr lang="zh-CN" altLang="en-US" dirty="0"/>
              <a:t>，对其写入相应</a:t>
            </a:r>
            <a:r>
              <a:rPr lang="en-US" dirty="0"/>
              <a:t>IRQ</a:t>
            </a:r>
            <a:r>
              <a:rPr lang="zh-CN" altLang="en-US" dirty="0"/>
              <a:t>的号码，即可触发相应的</a:t>
            </a:r>
            <a:r>
              <a:rPr lang="en-US" dirty="0"/>
              <a:t>IRQ</a:t>
            </a:r>
            <a:r>
              <a:rPr lang="zh-CN" altLang="en-US" dirty="0"/>
              <a:t>。例如写入</a:t>
            </a:r>
            <a:r>
              <a:rPr lang="en-US" dirty="0"/>
              <a:t>1</a:t>
            </a:r>
            <a:r>
              <a:rPr lang="zh-CN" altLang="en-US" dirty="0"/>
              <a:t>，即可触发</a:t>
            </a:r>
            <a:r>
              <a:rPr lang="en-US" dirty="0"/>
              <a:t>IRQ1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879721" y="5983889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zh-CN" b="1" dirty="0">
                <a:solidFill>
                  <a:srgbClr val="FF0000"/>
                </a:solidFill>
              </a:rPr>
              <a:t>循环中，每延时一段时间，触发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次中断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345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中断服务例程</a:t>
            </a:r>
            <a:endParaRPr lang="en-US" altLang="zh-CN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85824" y="1543051"/>
            <a:ext cx="905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startup_ccs.c</a:t>
            </a:r>
            <a:r>
              <a:rPr lang="zh-CN" altLang="en-US" dirty="0"/>
              <a:t>的最后添加</a:t>
            </a:r>
            <a:r>
              <a:rPr lang="en-US" altLang="zh-CN" dirty="0"/>
              <a:t>IRQ1</a:t>
            </a:r>
            <a:r>
              <a:rPr lang="zh-CN" altLang="en-US" dirty="0"/>
              <a:t>的中断服务函数</a:t>
            </a:r>
            <a:r>
              <a:rPr lang="en-US" dirty="0"/>
              <a:t>IRQ1IntHandler</a:t>
            </a:r>
            <a:r>
              <a:rPr lang="zh-CN" altLang="en-US" dirty="0"/>
              <a:t>的定义。</a:t>
            </a:r>
            <a:endParaRPr lang="en-US" altLang="zh-C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9651" y="1885950"/>
            <a:ext cx="65341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static</a:t>
            </a:r>
            <a:r>
              <a:rPr lang="en-US" sz="1400" dirty="0"/>
              <a:t> </a:t>
            </a:r>
            <a:r>
              <a:rPr lang="en-US" sz="1400" b="1" dirty="0"/>
              <a:t>void IRQ1IntHandler</a:t>
            </a:r>
            <a:r>
              <a:rPr lang="en-US" sz="1400" dirty="0"/>
              <a:t>(</a:t>
            </a:r>
            <a:r>
              <a:rPr lang="en-US" sz="1400" b="1" dirty="0"/>
              <a:t>void</a:t>
            </a:r>
            <a:r>
              <a:rPr lang="en-US" sz="1400" dirty="0"/>
              <a:t>)</a:t>
            </a:r>
            <a:endParaRPr lang="zh-CN" altLang="en-US" sz="1400" dirty="0"/>
          </a:p>
          <a:p>
            <a:r>
              <a:rPr lang="en-US" sz="1400" dirty="0"/>
              <a:t>{</a:t>
            </a:r>
            <a:endParaRPr lang="zh-CN" alt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static</a:t>
            </a:r>
            <a:r>
              <a:rPr lang="en-US" sz="1400" dirty="0"/>
              <a:t> </a:t>
            </a:r>
            <a:r>
              <a:rPr lang="en-US" sz="1400" b="1" dirty="0"/>
              <a:t>unsigned</a:t>
            </a:r>
            <a:r>
              <a:rPr lang="en-US" sz="1400" dirty="0"/>
              <a:t> </a:t>
            </a:r>
            <a:r>
              <a:rPr lang="en-US" sz="1400" b="1" dirty="0"/>
              <a:t>char</a:t>
            </a:r>
            <a:r>
              <a:rPr lang="en-US" sz="1400" dirty="0"/>
              <a:t> </a:t>
            </a:r>
            <a:r>
              <a:rPr lang="en-US" sz="1400" dirty="0" err="1"/>
              <a:t>led_on</a:t>
            </a:r>
            <a:r>
              <a:rPr lang="en-US" sz="1400" dirty="0"/>
              <a:t>;		//</a:t>
            </a:r>
            <a:r>
              <a:rPr lang="zh-CN" altLang="en-US" sz="1400" dirty="0"/>
              <a:t>静态局部变量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if</a:t>
            </a:r>
            <a:r>
              <a:rPr lang="en-US" sz="1400" dirty="0"/>
              <a:t>(</a:t>
            </a:r>
            <a:r>
              <a:rPr lang="en-US" sz="1400" dirty="0" err="1"/>
              <a:t>led_on</a:t>
            </a:r>
            <a:r>
              <a:rPr lang="en-US" sz="1400" dirty="0"/>
              <a:t> == 0)			//</a:t>
            </a:r>
            <a:r>
              <a:rPr lang="zh-CN" altLang="en-US" sz="1400" dirty="0"/>
              <a:t>改变</a:t>
            </a:r>
            <a:r>
              <a:rPr lang="en-US" altLang="zh-CN" sz="1400" dirty="0"/>
              <a:t>led</a:t>
            </a:r>
            <a:r>
              <a:rPr lang="zh-CN" altLang="en-US" sz="1400" dirty="0"/>
              <a:t>灯的状态</a:t>
            </a:r>
          </a:p>
          <a:p>
            <a:r>
              <a:rPr lang="en-US" sz="1400" dirty="0"/>
              <a:t>    {</a:t>
            </a:r>
            <a:endParaRPr lang="zh-CN" altLang="en-US" sz="1400" dirty="0"/>
          </a:p>
          <a:p>
            <a:r>
              <a:rPr lang="en-US" sz="1400" b="1" dirty="0"/>
              <a:t>        </a:t>
            </a:r>
            <a:r>
              <a:rPr lang="en-US" sz="1400" b="1" dirty="0" err="1"/>
              <a:t>GPIOPinWrite</a:t>
            </a:r>
            <a:r>
              <a:rPr lang="en-US" sz="1400" dirty="0"/>
              <a:t>(GPIO_PORTF_BASE, GPIO_PIN_1|GPIO_PIN_2|GPIO_PIN_3, 0);</a:t>
            </a:r>
            <a:endParaRPr lang="zh-CN" alt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led_on</a:t>
            </a:r>
            <a:r>
              <a:rPr lang="en-US" sz="1400" dirty="0"/>
              <a:t> = 1;</a:t>
            </a:r>
            <a:endParaRPr lang="zh-CN" altLang="en-US" sz="1400" dirty="0"/>
          </a:p>
          <a:p>
            <a:r>
              <a:rPr lang="en-US" sz="1400" dirty="0"/>
              <a:t>    }</a:t>
            </a:r>
            <a:endParaRPr lang="zh-CN" altLang="en-US" sz="1400" dirty="0"/>
          </a:p>
          <a:p>
            <a:r>
              <a:rPr lang="en-US" sz="1400" b="1" dirty="0"/>
              <a:t>    else</a:t>
            </a:r>
            <a:endParaRPr lang="zh-CN" altLang="en-US" sz="1400" dirty="0"/>
          </a:p>
          <a:p>
            <a:r>
              <a:rPr lang="en-US" sz="1400" dirty="0"/>
              <a:t>   {</a:t>
            </a:r>
            <a:endParaRPr lang="zh-CN" altLang="en-US" sz="1400" dirty="0"/>
          </a:p>
          <a:p>
            <a:r>
              <a:rPr lang="en-US" sz="1400" dirty="0"/>
              <a:t>       </a:t>
            </a:r>
            <a:r>
              <a:rPr lang="en-US" sz="1400" b="1" dirty="0" err="1"/>
              <a:t>GPIOPinWrite</a:t>
            </a:r>
            <a:r>
              <a:rPr lang="en-US" sz="1400" dirty="0"/>
              <a:t>(GPIO_PORTF_BASE, GPIO_PIN_2, 4);</a:t>
            </a:r>
            <a:endParaRPr lang="zh-CN" altLang="en-US" sz="1400" dirty="0"/>
          </a:p>
          <a:p>
            <a:r>
              <a:rPr lang="en-US" sz="1400" dirty="0"/>
              <a:t>       </a:t>
            </a:r>
            <a:r>
              <a:rPr lang="en-US" altLang="zh-CN" sz="1400" dirty="0" err="1"/>
              <a:t>l</a:t>
            </a:r>
            <a:r>
              <a:rPr lang="en-US" sz="1400" dirty="0" err="1"/>
              <a:t>ed_on</a:t>
            </a:r>
            <a:r>
              <a:rPr lang="en-US" sz="1400" dirty="0"/>
              <a:t> = 0;</a:t>
            </a:r>
            <a:endParaRPr lang="zh-CN" altLang="en-US" sz="1400" dirty="0"/>
          </a:p>
          <a:p>
            <a:r>
              <a:rPr lang="en-US" sz="1400" dirty="0"/>
              <a:t>    }</a:t>
            </a:r>
            <a:endParaRPr lang="zh-CN" altLang="en-US" sz="1400" dirty="0"/>
          </a:p>
          <a:p>
            <a:r>
              <a:rPr lang="en-US" sz="1400" dirty="0"/>
              <a:t>}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349" y="5143501"/>
            <a:ext cx="555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在文件的前面添加包含头文件和中断服务函数的声明。</a:t>
            </a:r>
            <a:endParaRPr lang="en-US" altLang="zh-C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81075" y="5473005"/>
            <a:ext cx="656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#include</a:t>
            </a:r>
            <a:r>
              <a:rPr lang="en-US" sz="1400" dirty="0"/>
              <a:t> &lt;stdint.h&gt;</a:t>
            </a:r>
            <a:endParaRPr lang="zh-CN" altLang="en-US" sz="1400" dirty="0"/>
          </a:p>
          <a:p>
            <a:r>
              <a:rPr lang="en-US" sz="1400" b="1" dirty="0"/>
              <a:t>#include</a:t>
            </a:r>
            <a:r>
              <a:rPr lang="en-US" sz="1400" dirty="0"/>
              <a:t> &lt;stdbool.h&gt;</a:t>
            </a:r>
            <a:endParaRPr lang="zh-CN" alt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#include "inc/</a:t>
            </a:r>
            <a:r>
              <a:rPr lang="en-US" sz="1400" b="1" dirty="0" err="1">
                <a:solidFill>
                  <a:srgbClr val="FF0000"/>
                </a:solidFill>
              </a:rPr>
              <a:t>hw_memmap.h</a:t>
            </a:r>
            <a:r>
              <a:rPr lang="en-US" sz="1400" b="1" dirty="0">
                <a:solidFill>
                  <a:srgbClr val="FF0000"/>
                </a:solidFill>
              </a:rPr>
              <a:t>"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#include "</a:t>
            </a:r>
            <a:r>
              <a:rPr lang="en-US" sz="1400" b="1" dirty="0" err="1">
                <a:solidFill>
                  <a:srgbClr val="FF0000"/>
                </a:solidFill>
              </a:rPr>
              <a:t>driverlib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b="1" dirty="0" err="1">
                <a:solidFill>
                  <a:srgbClr val="FF0000"/>
                </a:solidFill>
              </a:rPr>
              <a:t>gpio.h</a:t>
            </a:r>
            <a:r>
              <a:rPr lang="en-US" sz="1400" b="1" dirty="0">
                <a:solidFill>
                  <a:srgbClr val="FF0000"/>
                </a:solidFill>
              </a:rPr>
              <a:t>"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 </a:t>
            </a:r>
            <a:endParaRPr lang="zh-CN" alt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static void IRQ1IntHandler(void);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0" y="5984240"/>
            <a:ext cx="675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因为中断服务函数中使用了</a:t>
            </a:r>
            <a:r>
              <a:rPr lang="en-US" altLang="zh-CN" b="1" dirty="0">
                <a:solidFill>
                  <a:srgbClr val="FF0000"/>
                </a:solidFill>
              </a:rPr>
              <a:t>GPIO</a:t>
            </a:r>
            <a:r>
              <a:rPr lang="zh-CN" altLang="en-US" b="1" dirty="0">
                <a:solidFill>
                  <a:srgbClr val="FF0000"/>
                </a:solidFill>
              </a:rPr>
              <a:t>，所以要加上</a:t>
            </a:r>
            <a:r>
              <a:rPr lang="en-US" altLang="zh-CN" b="1" dirty="0">
                <a:solidFill>
                  <a:srgbClr val="FF0000"/>
                </a:solidFill>
              </a:rPr>
              <a:t>GPIO</a:t>
            </a:r>
            <a:r>
              <a:rPr lang="zh-CN" altLang="en-US" b="1" dirty="0">
                <a:solidFill>
                  <a:srgbClr val="FF0000"/>
                </a:solidFill>
              </a:rPr>
              <a:t>相关的头文件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63736" y="6453942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IRQ1IntHandler</a:t>
            </a:r>
            <a:r>
              <a:rPr lang="zh-CN" altLang="en-US" b="1" dirty="0">
                <a:solidFill>
                  <a:srgbClr val="FF0000"/>
                </a:solidFill>
              </a:rPr>
              <a:t>中断服务函数的声明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实验二 寄存器操作和中断处理编程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345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修改向量表</a:t>
            </a:r>
            <a:endParaRPr lang="en-US" altLang="zh-CN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85824" y="1543051"/>
            <a:ext cx="106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dirty="0"/>
              <a:t>tm4c123</a:t>
            </a:r>
            <a:r>
              <a:rPr lang="en-US" altLang="zh-CN" dirty="0"/>
              <a:t>g</a:t>
            </a:r>
            <a:r>
              <a:rPr lang="en-US" dirty="0"/>
              <a:t>h6pm_startup_ccs.c</a:t>
            </a:r>
            <a:r>
              <a:rPr lang="zh-CN" altLang="en-US" dirty="0"/>
              <a:t>文件中，定义了中断向量表和中断服务例程。将</a:t>
            </a:r>
            <a:r>
              <a:rPr lang="en-US" dirty="0"/>
              <a:t>IRQ1</a:t>
            </a:r>
            <a:r>
              <a:rPr lang="zh-CN" altLang="en-US" dirty="0"/>
              <a:t>的中断向量改为</a:t>
            </a:r>
            <a:r>
              <a:rPr lang="en-US" dirty="0"/>
              <a:t>IRQ1IntHandler</a:t>
            </a:r>
            <a:r>
              <a:rPr lang="zh-CN" altLang="en-US" dirty="0"/>
              <a:t>。</a:t>
            </a:r>
            <a:endParaRPr lang="en-US" altLang="zh-CN" b="1" dirty="0"/>
          </a:p>
        </p:txBody>
      </p:sp>
      <p:pic>
        <p:nvPicPr>
          <p:cNvPr id="27" name="图片 2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616" y="2256438"/>
            <a:ext cx="7821283" cy="394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椭圆 27"/>
          <p:cNvSpPr/>
          <p:nvPr/>
        </p:nvSpPr>
        <p:spPr>
          <a:xfrm>
            <a:off x="1038225" y="5981700"/>
            <a:ext cx="7962900" cy="2857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23587" y="5801409"/>
            <a:ext cx="27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修改</a:t>
            </a:r>
            <a:r>
              <a:rPr lang="en-US" altLang="zh-CN" b="1" dirty="0">
                <a:solidFill>
                  <a:srgbClr val="FF0000"/>
                </a:solidFill>
              </a:rPr>
              <a:t>IRQ1</a:t>
            </a:r>
            <a:r>
              <a:rPr lang="zh-CN" altLang="en-US" b="1" dirty="0">
                <a:solidFill>
                  <a:srgbClr val="FF0000"/>
                </a:solidFill>
              </a:rPr>
              <a:t>的中断向量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IRQ1</a:t>
            </a:r>
            <a:r>
              <a:rPr lang="zh-CN" altLang="en-US" b="1" dirty="0">
                <a:solidFill>
                  <a:srgbClr val="FF0000"/>
                </a:solidFill>
              </a:rPr>
              <a:t>的中断服务函数</a:t>
            </a:r>
            <a:r>
              <a:rPr lang="en-US" altLang="zh-CN" b="1" dirty="0">
                <a:solidFill>
                  <a:srgbClr val="FF0000"/>
                </a:solidFill>
              </a:rPr>
              <a:t>IRQ1IntHandler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3100" b="1" dirty="0" err="1"/>
              <a:t>SysTick</a:t>
            </a:r>
            <a:r>
              <a:rPr lang="zh-CN" altLang="en-US" sz="3100" b="1" dirty="0"/>
              <a:t>定时器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2500" y="1338444"/>
            <a:ext cx="1162391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/>
              <a:t>重载值寄存器（</a:t>
            </a:r>
            <a:r>
              <a:rPr lang="en-US" sz="1600" b="1" dirty="0"/>
              <a:t>STRELOAD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，当例计数至零时将被重装载的值。</a:t>
            </a:r>
          </a:p>
          <a:p>
            <a:pPr>
              <a:lnSpc>
                <a:spcPct val="125000"/>
              </a:lnSpc>
            </a:pPr>
            <a:r>
              <a:rPr lang="zh-CN" altLang="en-US" sz="1600" b="1" dirty="0"/>
              <a:t>当前值寄存器（</a:t>
            </a:r>
            <a:r>
              <a:rPr lang="en-US" sz="1600" b="1" dirty="0"/>
              <a:t>STCURRENT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，读取时返回当前例计数的值，写它则使之清</a:t>
            </a:r>
            <a:r>
              <a:rPr lang="en-US" sz="1600" dirty="0"/>
              <a:t>0</a:t>
            </a:r>
            <a:r>
              <a:rPr lang="zh-CN" altLang="en-US" sz="1600" dirty="0"/>
              <a:t>，同时还会清除</a:t>
            </a:r>
            <a:r>
              <a:rPr lang="en-US" sz="1600" dirty="0" err="1"/>
              <a:t>SysTick</a:t>
            </a:r>
            <a:r>
              <a:rPr lang="zh-CN" altLang="en-US" sz="1600" dirty="0"/>
              <a:t>控制及状态寄存器标志。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1600" b="1" dirty="0"/>
              <a:t>控制及状态寄存器（</a:t>
            </a:r>
            <a:r>
              <a:rPr lang="en-US" altLang="zh-CN" sz="1600" b="1" dirty="0"/>
              <a:t>STCTRL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449" name="Rectangle 81"/>
          <p:cNvSpPr>
            <a:spLocks noChangeArrowheads="1"/>
          </p:cNvSpPr>
          <p:nvPr/>
        </p:nvSpPr>
        <p:spPr bwMode="auto">
          <a:xfrm>
            <a:off x="0" y="29416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13642"/>
              </p:ext>
            </p:extLst>
          </p:nvPr>
        </p:nvGraphicFramePr>
        <p:xfrm>
          <a:off x="2020351" y="2959221"/>
          <a:ext cx="8225155" cy="1493520"/>
        </p:xfrm>
        <a:graphic>
          <a:graphicData uri="http://schemas.openxmlformats.org/drawingml/2006/table">
            <a:tbl>
              <a:tblPr/>
              <a:tblGrid>
                <a:gridCol w="57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9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altLang="en-US" sz="1400" dirty="0">
                          <a:latin typeface="Times New Roman"/>
                          <a:ea typeface="宋体"/>
                          <a:cs typeface="Times New Roman"/>
                        </a:rPr>
                        <a:t>域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latin typeface="Times New Roman"/>
                          <a:ea typeface="宋体"/>
                          <a:cs typeface="Times New Roman"/>
                        </a:rPr>
                        <a:t>复位值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4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COUNT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RO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如果在上次读取本寄存器后，</a:t>
                      </a:r>
                      <a:r>
                        <a:rPr lang="en-US" sz="1400" dirty="0" err="1">
                          <a:latin typeface="Times New Roman"/>
                          <a:ea typeface="宋体"/>
                          <a:cs typeface="Times New Roman"/>
                        </a:rPr>
                        <a:t>SysTick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已经计数到了</a:t>
                      </a: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，则该位为</a:t>
                      </a: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。如果读取该位，该位将自动清零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CLK_SRC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宋体"/>
                          <a:cs typeface="Times New Roman"/>
                        </a:rPr>
                        <a:t>R/W</a:t>
                      </a:r>
                      <a:endParaRPr lang="zh-CN" sz="14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0 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精确内部振荡器</a:t>
                      </a: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 (PIOSC) 4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分频</a:t>
                      </a:r>
                      <a:r>
                        <a:rPr lang="en-US" altLang="zh-CN" sz="1400" dirty="0">
                          <a:latin typeface="Times New Roman"/>
                          <a:ea typeface="宋体"/>
                          <a:cs typeface="Times New Roman"/>
                        </a:rPr>
                        <a:t>(4M)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系统时钟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INTEN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R/W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1 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中断启用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宋体"/>
                          <a:cs typeface="Times New Roman"/>
                        </a:rPr>
                        <a:t>ENABLE</a:t>
                      </a:r>
                      <a:endParaRPr lang="zh-CN" sz="14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R/W</a:t>
                      </a:r>
                      <a:endParaRPr lang="zh-CN" sz="14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宋体"/>
                          <a:cs typeface="Times New Roman"/>
                        </a:rPr>
                        <a:t>1 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使</a:t>
                      </a:r>
                      <a:r>
                        <a:rPr lang="en-US" sz="1400" dirty="0" err="1">
                          <a:latin typeface="Times New Roman"/>
                          <a:ea typeface="宋体"/>
                          <a:cs typeface="Times New Roman"/>
                        </a:rPr>
                        <a:t>SysTick</a:t>
                      </a:r>
                      <a:r>
                        <a:rPr lang="zh-CN" sz="1400" dirty="0">
                          <a:latin typeface="Times New Roman"/>
                          <a:ea typeface="宋体"/>
                          <a:cs typeface="Times New Roman"/>
                        </a:rPr>
                        <a:t>以多次触发方式进行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95800" y="2545916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SysTick</a:t>
            </a:r>
            <a:r>
              <a:rPr lang="zh-CN" altLang="en-US" sz="1400" b="1" dirty="0"/>
              <a:t>控制及状态寄存器（</a:t>
            </a:r>
            <a:r>
              <a:rPr lang="en-US" sz="1400" b="1" dirty="0"/>
              <a:t>STCTRL</a:t>
            </a:r>
            <a:r>
              <a:rPr lang="zh-CN" altLang="en-US" sz="1400" b="1" dirty="0"/>
              <a:t>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500" y="1047750"/>
            <a:ext cx="856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SysTick</a:t>
            </a:r>
            <a:r>
              <a:rPr lang="zh-CN" altLang="en-US" sz="1600" dirty="0"/>
              <a:t>：</a:t>
            </a:r>
            <a:r>
              <a:rPr lang="en-US" altLang="zh-CN" sz="1600" dirty="0"/>
              <a:t>24</a:t>
            </a:r>
            <a:r>
              <a:rPr lang="zh-CN" altLang="en-US" sz="1600" dirty="0"/>
              <a:t>位递减定时器，主要用于操作系统的</a:t>
            </a:r>
            <a:r>
              <a:rPr lang="en-US" sz="1600" dirty="0"/>
              <a:t>“</a:t>
            </a:r>
            <a:r>
              <a:rPr lang="zh-CN" altLang="en-US" sz="1600" dirty="0"/>
              <a:t>滴答</a:t>
            </a:r>
            <a:r>
              <a:rPr lang="en-US" sz="1600" dirty="0"/>
              <a:t>”</a:t>
            </a:r>
            <a:r>
              <a:rPr lang="zh-CN" altLang="en-US" sz="1600" dirty="0"/>
              <a:t>中断，作为整个系统的时基。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52500" y="5160771"/>
            <a:ext cx="445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600" dirty="0"/>
              <a:t>STCURRENT</a:t>
            </a:r>
            <a:r>
              <a:rPr lang="zh-CN" altLang="en-US" sz="1600" dirty="0"/>
              <a:t>装入</a:t>
            </a:r>
            <a:r>
              <a:rPr lang="en-US" altLang="zh-CN" sz="1600" dirty="0"/>
              <a:t>STRELOAD</a:t>
            </a:r>
            <a:r>
              <a:rPr lang="zh-CN" altLang="en-US" sz="1600" dirty="0"/>
              <a:t>中的</a:t>
            </a:r>
            <a:r>
              <a:rPr lang="en-US" altLang="zh-CN" sz="1600" dirty="0"/>
              <a:t>RELOAD</a:t>
            </a:r>
            <a:r>
              <a:rPr lang="zh-CN" altLang="en-US" sz="1600" dirty="0"/>
              <a:t>值并开始递减计数，每个时钟减</a:t>
            </a:r>
            <a:r>
              <a:rPr lang="en-US" altLang="zh-CN" sz="1600" dirty="0"/>
              <a:t>1 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indent="457200"/>
            <a:r>
              <a:rPr lang="zh-CN" altLang="en-US" sz="1600" dirty="0"/>
              <a:t>当递减到</a:t>
            </a:r>
            <a:r>
              <a:rPr lang="en-US" altLang="zh-CN" sz="1600" dirty="0"/>
              <a:t>0</a:t>
            </a:r>
            <a:r>
              <a:rPr lang="zh-CN" altLang="en-US" sz="1600" dirty="0"/>
              <a:t>时，将产生一个中断。然后，计数器自动装入</a:t>
            </a:r>
            <a:r>
              <a:rPr lang="en-US" altLang="zh-CN" sz="1600" dirty="0"/>
              <a:t>RELOAD</a:t>
            </a:r>
            <a:r>
              <a:rPr lang="zh-CN" altLang="en-US" sz="1600" dirty="0"/>
              <a:t>值并重新开始递减。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63" y="4530213"/>
            <a:ext cx="4917043" cy="23277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1" y="1238251"/>
            <a:ext cx="10811608" cy="462406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/>
              <a:t>在</a:t>
            </a:r>
            <a:r>
              <a:rPr lang="en-US" sz="1800" dirty="0" err="1"/>
              <a:t>Tivaware</a:t>
            </a:r>
            <a:r>
              <a:rPr lang="zh-CN" altLang="en-US" sz="1800" dirty="0"/>
              <a:t>目录下的</a:t>
            </a:r>
            <a:r>
              <a:rPr lang="en-US" sz="1800" dirty="0"/>
              <a:t>inc/</a:t>
            </a:r>
            <a:r>
              <a:rPr lang="en-US" sz="1800" dirty="0" err="1"/>
              <a:t>hw_nvic.h</a:t>
            </a:r>
            <a:r>
              <a:rPr lang="zh-CN" altLang="en-US" sz="1800" dirty="0"/>
              <a:t>中找到</a:t>
            </a:r>
            <a:r>
              <a:rPr lang="en-US" sz="1800" dirty="0" err="1"/>
              <a:t>SysTick</a:t>
            </a:r>
            <a:r>
              <a:rPr lang="zh-CN" altLang="en-US" sz="1800" dirty="0"/>
              <a:t>的各个寄存器定义和寄存器</a:t>
            </a:r>
            <a:r>
              <a:rPr lang="en-US" sz="1800" dirty="0"/>
              <a:t>STCTRL</a:t>
            </a:r>
            <a:r>
              <a:rPr lang="zh-CN" altLang="en-US" sz="1800" dirty="0"/>
              <a:t>的位域定义并记录。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/>
              <a:t>编写一个</a:t>
            </a:r>
            <a:r>
              <a:rPr lang="en-US" altLang="zh-CN" sz="1800" dirty="0"/>
              <a:t>systick</a:t>
            </a:r>
            <a:r>
              <a:rPr lang="zh-CN" altLang="en-US" sz="1800" dirty="0"/>
              <a:t>中断程序，其时钟源设为精确内部振荡器</a:t>
            </a:r>
            <a:r>
              <a:rPr lang="en-US" altLang="zh-CN" sz="1800" dirty="0"/>
              <a:t> (PIOSC) 4</a:t>
            </a:r>
            <a:r>
              <a:rPr lang="zh-CN" altLang="en-US" sz="1800" dirty="0"/>
              <a:t>分频（此时频率为</a:t>
            </a:r>
            <a:r>
              <a:rPr lang="en-US" altLang="zh-CN" sz="1800" dirty="0"/>
              <a:t>4MHz</a:t>
            </a:r>
            <a:r>
              <a:rPr lang="zh-CN" altLang="en-US" sz="1800" dirty="0"/>
              <a:t>），使其每次定时时间为</a:t>
            </a:r>
            <a:r>
              <a:rPr lang="en-US" altLang="zh-CN" sz="1800" dirty="0"/>
              <a:t>0.5</a:t>
            </a:r>
            <a:r>
              <a:rPr lang="zh-CN" altLang="en-US" sz="1800" dirty="0"/>
              <a:t>秒，即</a:t>
            </a:r>
            <a:r>
              <a:rPr lang="en-US" altLang="zh-CN" sz="1800" dirty="0"/>
              <a:t>led</a:t>
            </a:r>
            <a:r>
              <a:rPr lang="zh-CN" altLang="en-US" sz="1800" dirty="0"/>
              <a:t>亮</a:t>
            </a:r>
            <a:r>
              <a:rPr lang="en-US" altLang="zh-CN" sz="1800" dirty="0"/>
              <a:t>0.5</a:t>
            </a:r>
            <a:r>
              <a:rPr lang="zh-CN" altLang="en-US" sz="1800" dirty="0"/>
              <a:t>秒，熄</a:t>
            </a:r>
            <a:r>
              <a:rPr lang="en-US" altLang="zh-CN" sz="1800" dirty="0"/>
              <a:t>0.5</a:t>
            </a:r>
            <a:r>
              <a:rPr lang="zh-CN" altLang="en-US" sz="1800" dirty="0"/>
              <a:t>秒。</a:t>
            </a:r>
          </a:p>
        </p:txBody>
      </p:sp>
      <p:sp>
        <p:nvSpPr>
          <p:cNvPr id="3" name="矩形 2"/>
          <p:cNvSpPr/>
          <p:nvPr/>
        </p:nvSpPr>
        <p:spPr>
          <a:xfrm>
            <a:off x="1219200" y="2950120"/>
            <a:ext cx="593344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中断程序的编写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zh-CN" altLang="zh-CN" dirty="0"/>
              <a:t>中断的初始化</a:t>
            </a:r>
            <a:r>
              <a:rPr lang="zh-CN" altLang="en-US" dirty="0"/>
              <a:t>（配置和使能）</a:t>
            </a:r>
            <a:endParaRPr lang="en-US" altLang="zh-CN" dirty="0"/>
          </a:p>
          <a:p>
            <a:r>
              <a:rPr lang="en-US" altLang="zh-CN" sz="1600" dirty="0"/>
              <a:t>             </a:t>
            </a:r>
            <a:r>
              <a:rPr lang="zh-CN" altLang="en-US" sz="1600" dirty="0"/>
              <a:t>按题目要求配置</a:t>
            </a:r>
            <a:r>
              <a:rPr lang="en-US" altLang="zh-CN" sz="1600" dirty="0"/>
              <a:t>RELOAD</a:t>
            </a:r>
            <a:r>
              <a:rPr lang="zh-CN" altLang="en-US" sz="1600" dirty="0"/>
              <a:t>值，配置</a:t>
            </a:r>
            <a:r>
              <a:rPr lang="en-US" altLang="zh-CN" sz="1600" dirty="0" err="1"/>
              <a:t>systick</a:t>
            </a:r>
            <a:r>
              <a:rPr lang="zh-CN" altLang="en-US" sz="1600" dirty="0"/>
              <a:t>时钟</a:t>
            </a:r>
            <a:endParaRPr lang="en-US" altLang="zh-CN" sz="1600" dirty="0"/>
          </a:p>
          <a:p>
            <a:r>
              <a:rPr lang="en-US" altLang="zh-CN" sz="1600" dirty="0"/>
              <a:t>             </a:t>
            </a:r>
            <a:r>
              <a:rPr lang="zh-CN" altLang="en-US" sz="1600" dirty="0"/>
              <a:t>使能</a:t>
            </a:r>
            <a:r>
              <a:rPr lang="en-US" altLang="zh-CN" sz="1600" dirty="0" err="1"/>
              <a:t>systick</a:t>
            </a:r>
            <a:r>
              <a:rPr lang="zh-CN" altLang="en-US" sz="1600" dirty="0"/>
              <a:t>中断</a:t>
            </a:r>
            <a:endParaRPr lang="en-US" altLang="zh-CN" sz="1600" dirty="0"/>
          </a:p>
          <a:p>
            <a:r>
              <a:rPr lang="en-US" altLang="zh-CN" sz="1600" dirty="0"/>
              <a:t>             </a:t>
            </a:r>
            <a:r>
              <a:rPr lang="zh-CN" altLang="en-US" sz="1600" dirty="0"/>
              <a:t>启动定时器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dirty="0"/>
              <a:t>②</a:t>
            </a:r>
            <a:r>
              <a:rPr lang="zh-CN" altLang="zh-CN" dirty="0"/>
              <a:t>编写中断服务函数</a:t>
            </a:r>
            <a:endParaRPr lang="en-US" altLang="zh-CN" dirty="0"/>
          </a:p>
          <a:p>
            <a:pPr lvl="1"/>
            <a:r>
              <a:rPr lang="zh-CN" altLang="en-US" sz="1600" dirty="0"/>
              <a:t>    每进</a:t>
            </a:r>
            <a:r>
              <a:rPr lang="en-US" altLang="zh-CN" sz="1600" dirty="0"/>
              <a:t>1</a:t>
            </a:r>
            <a:r>
              <a:rPr lang="zh-CN" altLang="en-US" sz="1600" dirty="0"/>
              <a:t>次中断服务函数改变</a:t>
            </a:r>
            <a:r>
              <a:rPr lang="en-US" altLang="zh-CN" sz="1600" dirty="0"/>
              <a:t>1</a:t>
            </a:r>
            <a:r>
              <a:rPr lang="zh-CN" altLang="en-US" sz="1600" dirty="0"/>
              <a:t>次</a:t>
            </a:r>
            <a:r>
              <a:rPr lang="en-US" altLang="zh-CN" sz="1600" dirty="0"/>
              <a:t>led</a:t>
            </a:r>
            <a:r>
              <a:rPr lang="zh-CN" altLang="en-US" sz="1600" dirty="0"/>
              <a:t>的状态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dirty="0"/>
              <a:t>③修改中断向量表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           </a:t>
            </a:r>
            <a:r>
              <a:rPr lang="zh-CN" altLang="en-US" sz="1600" dirty="0"/>
              <a:t>修改</a:t>
            </a:r>
            <a:r>
              <a:rPr lang="en-US" altLang="zh-CN" sz="1600" dirty="0" err="1"/>
              <a:t>systick</a:t>
            </a:r>
            <a:r>
              <a:rPr lang="zh-CN" altLang="en-US" sz="1600" dirty="0"/>
              <a:t>中断的中断向量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9718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114"/>
            <a:ext cx="11028680" cy="5846885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/>
              <a:t>查询</a:t>
            </a:r>
            <a:r>
              <a:rPr lang="en-US" sz="1800" dirty="0" err="1"/>
              <a:t>Tivaware</a:t>
            </a:r>
            <a:r>
              <a:rPr lang="zh-CN" altLang="en-US" sz="1800" dirty="0"/>
              <a:t>目录下的</a:t>
            </a:r>
            <a:r>
              <a:rPr lang="en-US" sz="1800" dirty="0"/>
              <a:t>doc/SW-TM4C-DRL-UG-2.1.4.178.pdf</a:t>
            </a:r>
            <a:r>
              <a:rPr lang="zh-CN" altLang="en-US" sz="1800" dirty="0"/>
              <a:t>中</a:t>
            </a:r>
            <a:r>
              <a:rPr lang="en-US" sz="1800" dirty="0"/>
              <a:t>28</a:t>
            </a:r>
            <a:r>
              <a:rPr lang="zh-CN" altLang="en-US" sz="1800" dirty="0"/>
              <a:t>章</a:t>
            </a:r>
            <a:r>
              <a:rPr lang="en-US" sz="1800" dirty="0"/>
              <a:t>System Tick</a:t>
            </a:r>
            <a:r>
              <a:rPr lang="zh-CN" altLang="en-US" sz="1800" dirty="0"/>
              <a:t>（</a:t>
            </a:r>
            <a:r>
              <a:rPr lang="en-US" sz="1800" dirty="0" err="1"/>
              <a:t>SysTick</a:t>
            </a:r>
            <a:r>
              <a:rPr lang="zh-CN" altLang="en-US" sz="1800" dirty="0"/>
              <a:t>）章节，列出</a:t>
            </a:r>
            <a:r>
              <a:rPr lang="en-US" sz="1800" dirty="0" err="1"/>
              <a:t>SysTick</a:t>
            </a:r>
            <a:r>
              <a:rPr lang="zh-CN" altLang="en-US" sz="1800" dirty="0"/>
              <a:t>的所有库函数，并简略说明其功能（</a:t>
            </a:r>
            <a:r>
              <a:rPr lang="en-US" sz="1800" dirty="0" err="1"/>
              <a:t>Tivaware</a:t>
            </a:r>
            <a:r>
              <a:rPr lang="zh-CN" altLang="en-US" sz="1800" dirty="0"/>
              <a:t>目录下的</a:t>
            </a:r>
            <a:r>
              <a:rPr lang="en-US" sz="1800" dirty="0" err="1"/>
              <a:t>driverlib</a:t>
            </a:r>
            <a:r>
              <a:rPr lang="en-US" sz="1800" dirty="0"/>
              <a:t>\</a:t>
            </a:r>
            <a:r>
              <a:rPr lang="en-US" sz="1800" dirty="0" err="1"/>
              <a:t>systick.c</a:t>
            </a:r>
            <a:r>
              <a:rPr lang="zh-CN" altLang="en-US" sz="1800" dirty="0"/>
              <a:t>有库函数的原码）。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/>
              <a:t>使用库函数完成课堂实验第</a:t>
            </a:r>
            <a:r>
              <a:rPr lang="en-US" sz="1800" dirty="0"/>
              <a:t>2</a:t>
            </a:r>
            <a:r>
              <a:rPr lang="zh-CN" altLang="en-US" sz="1800" dirty="0"/>
              <a:t>题的编程，并运行验证。</a:t>
            </a:r>
            <a:r>
              <a:rPr lang="en-US" altLang="zh-CN" sz="1800" dirty="0"/>
              <a:t>sysytick</a:t>
            </a:r>
            <a:r>
              <a:rPr lang="zh-CN" altLang="en-US" sz="1800" dirty="0"/>
              <a:t>时钟源设为系统时钟（需将系统时钟设为</a:t>
            </a:r>
            <a:r>
              <a:rPr lang="en-US" altLang="zh-CN" sz="1800" dirty="0"/>
              <a:t>4MHz</a:t>
            </a:r>
            <a:r>
              <a:rPr lang="zh-CN" altLang="en-US" sz="1800" dirty="0"/>
              <a:t>）。（库函数默认</a:t>
            </a:r>
            <a:r>
              <a:rPr lang="en-US" altLang="zh-CN" sz="1800" dirty="0"/>
              <a:t>systick</a:t>
            </a:r>
            <a:r>
              <a:rPr lang="zh-CN" altLang="en-US" sz="1800" dirty="0"/>
              <a:t>时钟为系统时钟，系统时钟由</a:t>
            </a:r>
            <a:r>
              <a:rPr lang="en-US" altLang="zh-CN" sz="1800" dirty="0"/>
              <a:t>SysCtlClockSet</a:t>
            </a:r>
            <a:r>
              <a:rPr lang="zh-CN" altLang="en-US" sz="1800" dirty="0"/>
              <a:t>函数设置，修改</a:t>
            </a:r>
            <a:r>
              <a:rPr lang="en-US" altLang="zh-CN" sz="1800" dirty="0"/>
              <a:t>main</a:t>
            </a:r>
            <a:r>
              <a:rPr lang="zh-CN" altLang="en-US" sz="1800" dirty="0"/>
              <a:t>中的</a:t>
            </a:r>
            <a:r>
              <a:rPr lang="en-US" altLang="zh-CN" sz="1800" dirty="0"/>
              <a:t>SysCtlClockSet</a:t>
            </a:r>
            <a:r>
              <a:rPr lang="zh-CN" altLang="en-US" sz="1800" dirty="0"/>
              <a:t>函数，配置系统时钟为</a:t>
            </a:r>
            <a:r>
              <a:rPr lang="en-US" altLang="zh-CN" sz="1800" dirty="0"/>
              <a:t>4M</a:t>
            </a:r>
            <a:r>
              <a:rPr lang="zh-CN" altLang="en-US" sz="1800" dirty="0"/>
              <a:t>：</a:t>
            </a:r>
            <a:r>
              <a:rPr lang="en-US" altLang="zh-CN" sz="1800" dirty="0"/>
              <a:t>SysCtlClockSet(</a:t>
            </a:r>
            <a:r>
              <a:rPr lang="en-US" altLang="zh-CN" sz="1800" b="1" dirty="0">
                <a:solidFill>
                  <a:srgbClr val="FF0000"/>
                </a:solidFill>
              </a:rPr>
              <a:t>SYSCTL_SYSDIV_50</a:t>
            </a:r>
            <a:r>
              <a:rPr lang="en-US" altLang="zh-CN" sz="1800" dirty="0"/>
              <a:t>|SYSCTL_USE_PLL|SYSCTL_XTAL_16MHZ|SYSCTL_OSC_MAIN);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600" b="1" dirty="0"/>
              <a:t>预习：</a:t>
            </a:r>
            <a:endParaRPr lang="en-US" altLang="zh-CN" sz="2600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1800" dirty="0"/>
              <a:t>观看视频</a:t>
            </a:r>
            <a:endParaRPr lang="en-US" altLang="zh-CN" sz="18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0</a:t>
            </a:r>
            <a:r>
              <a:rPr lang="en-US" altLang="zh-CN" sz="1600" dirty="0"/>
              <a:t>9TM4C123G </a:t>
            </a:r>
            <a:r>
              <a:rPr lang="en-US" altLang="zh-CN" sz="1600" dirty="0" err="1"/>
              <a:t>LaunchPad</a:t>
            </a:r>
            <a:r>
              <a:rPr lang="en-US" altLang="zh-CN" sz="1600" dirty="0"/>
              <a:t> </a:t>
            </a:r>
            <a:r>
              <a:rPr lang="zh-CN" altLang="en-US" sz="1600" dirty="0"/>
              <a:t>入门讲座第三课 </a:t>
            </a:r>
            <a:r>
              <a:rPr lang="en-US" altLang="zh-CN" sz="1600" dirty="0"/>
              <a:t>—— </a:t>
            </a:r>
            <a:r>
              <a:rPr lang="en-US" altLang="zh-CN" sz="1600" dirty="0" err="1"/>
              <a:t>TivaWare</a:t>
            </a:r>
            <a:r>
              <a:rPr lang="zh-CN" altLang="en-US" sz="1600" dirty="0"/>
              <a:t>时钟以及</a:t>
            </a:r>
            <a:r>
              <a:rPr lang="en-US" altLang="zh-CN" sz="1600" dirty="0"/>
              <a:t>GPIO</a:t>
            </a:r>
            <a:r>
              <a:rPr lang="zh-CN" altLang="en-US" sz="1600" dirty="0"/>
              <a:t>的介绍</a:t>
            </a:r>
            <a:r>
              <a:rPr lang="en-US" altLang="zh-CN" sz="1600" dirty="0"/>
              <a:t>(</a:t>
            </a:r>
            <a:r>
              <a:rPr lang="zh-CN" altLang="en-US" sz="1600" dirty="0"/>
              <a:t>上</a:t>
            </a:r>
            <a:r>
              <a:rPr lang="en-US" altLang="zh-CN" sz="1600" dirty="0"/>
              <a:t>).mp4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18TM4C123G </a:t>
            </a:r>
            <a:r>
              <a:rPr lang="en-US" altLang="zh-CN" sz="1600" dirty="0" err="1"/>
              <a:t>LaunchPad</a:t>
            </a:r>
            <a:r>
              <a:rPr lang="en-US" altLang="zh-CN" sz="1600" dirty="0"/>
              <a:t> </a:t>
            </a:r>
            <a:r>
              <a:rPr lang="zh-CN" altLang="en-US" sz="1600" dirty="0"/>
              <a:t>入门讲座第八课</a:t>
            </a:r>
            <a:r>
              <a:rPr lang="en-US" altLang="zh-CN" sz="1600" dirty="0"/>
              <a:t>——</a:t>
            </a:r>
            <a:r>
              <a:rPr lang="zh-CN" altLang="en-US" sz="1600" dirty="0"/>
              <a:t>存储器的介绍</a:t>
            </a:r>
            <a:r>
              <a:rPr lang="en-US" altLang="zh-CN" sz="1600" dirty="0"/>
              <a:t>(</a:t>
            </a:r>
            <a:r>
              <a:rPr lang="zh-CN" altLang="en-US" sz="1600" dirty="0"/>
              <a:t>上</a:t>
            </a:r>
            <a:r>
              <a:rPr lang="en-US" altLang="zh-CN" sz="1600" dirty="0"/>
              <a:t>).mp4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19TM4C123G </a:t>
            </a:r>
            <a:r>
              <a:rPr lang="en-US" altLang="zh-CN" sz="1600" dirty="0" err="1"/>
              <a:t>LaunchPad</a:t>
            </a:r>
            <a:r>
              <a:rPr lang="en-US" altLang="zh-CN" sz="1600" dirty="0"/>
              <a:t> </a:t>
            </a:r>
            <a:r>
              <a:rPr lang="zh-CN" altLang="en-US" sz="1600" dirty="0"/>
              <a:t>入门讲座第八课</a:t>
            </a:r>
            <a:r>
              <a:rPr lang="en-US" altLang="zh-CN" sz="1600" dirty="0"/>
              <a:t>——</a:t>
            </a:r>
            <a:r>
              <a:rPr lang="zh-CN" altLang="en-US" sz="1600" dirty="0"/>
              <a:t>存储器的介绍</a:t>
            </a:r>
            <a:r>
              <a:rPr lang="en-US" altLang="zh-CN" sz="1600" dirty="0"/>
              <a:t>(</a:t>
            </a:r>
            <a:r>
              <a:rPr lang="zh-CN" altLang="en-US" sz="1600" dirty="0"/>
              <a:t>下</a:t>
            </a:r>
            <a:r>
              <a:rPr lang="en-US" altLang="zh-CN" sz="1600" dirty="0"/>
              <a:t>).mp4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23TM4C123G </a:t>
            </a:r>
            <a:r>
              <a:rPr lang="en-US" altLang="zh-CN" sz="1600" dirty="0" err="1"/>
              <a:t>LaunchPad</a:t>
            </a:r>
            <a:r>
              <a:rPr lang="en-US" altLang="zh-CN" sz="1600" dirty="0"/>
              <a:t> </a:t>
            </a:r>
            <a:r>
              <a:rPr lang="zh-CN" altLang="en-US" sz="1600" dirty="0"/>
              <a:t>入门讲座第八课</a:t>
            </a:r>
            <a:r>
              <a:rPr lang="en-US" altLang="zh-CN" sz="1600" dirty="0"/>
              <a:t>——</a:t>
            </a:r>
            <a:r>
              <a:rPr lang="zh-CN" altLang="en-US" sz="1600" dirty="0"/>
              <a:t>实验</a:t>
            </a:r>
            <a:r>
              <a:rPr lang="en-US" altLang="zh-CN" sz="1600" dirty="0"/>
              <a:t>8 FLASH.mp4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并参照视频</a:t>
            </a:r>
            <a:r>
              <a:rPr lang="en-US" altLang="zh-CN" sz="1600" dirty="0"/>
              <a:t>21</a:t>
            </a:r>
            <a:r>
              <a:rPr lang="zh-CN" altLang="en-US" sz="1600" dirty="0"/>
              <a:t>，完成实验</a:t>
            </a:r>
            <a:r>
              <a:rPr lang="en-US" altLang="zh-CN" sz="1600" dirty="0"/>
              <a:t>8</a:t>
            </a:r>
            <a:r>
              <a:rPr lang="zh-CN" altLang="en-US" sz="1600" dirty="0"/>
              <a:t>的</a:t>
            </a:r>
            <a:r>
              <a:rPr lang="en-US" altLang="zh-CN" sz="1600" dirty="0"/>
              <a:t>FLASH</a:t>
            </a:r>
            <a:r>
              <a:rPr lang="zh-CN" altLang="en-US" sz="1600" dirty="0"/>
              <a:t>实验，实验结果截图（改写的</a:t>
            </a:r>
            <a:r>
              <a:rPr lang="en-US" altLang="zh-CN" sz="1600" dirty="0"/>
              <a:t>flash </a:t>
            </a:r>
            <a:r>
              <a:rPr lang="zh-CN" altLang="en-US" sz="1600" dirty="0"/>
              <a:t>截图），放到报告中。</a:t>
            </a:r>
            <a:endParaRPr lang="en-US" altLang="zh-CN" sz="16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76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 </a:t>
            </a:r>
            <a:r>
              <a:rPr lang="en-US" b="1" dirty="0"/>
              <a:t>Cortex-M4F</a:t>
            </a:r>
            <a:r>
              <a:rPr lang="zh-CN" altLang="en-US" b="1" dirty="0"/>
              <a:t>处理器结构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775" y="2010410"/>
            <a:ext cx="39469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/>
              <a:t>嵌套式向量化中断控制器（</a:t>
            </a:r>
            <a:r>
              <a:rPr lang="en-US" b="1" dirty="0"/>
              <a:t>NVIC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b="1" dirty="0" err="1"/>
              <a:t>SysTick</a:t>
            </a:r>
            <a:endParaRPr lang="zh-CN" altLang="en-US" dirty="0"/>
          </a:p>
          <a:p>
            <a:pPr lvl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/>
              <a:t>存储器保护单元</a:t>
            </a:r>
            <a:r>
              <a:rPr lang="en-US" b="1" dirty="0"/>
              <a:t> (MPU)</a:t>
            </a:r>
            <a:endParaRPr lang="zh-CN" altLang="en-US" dirty="0"/>
          </a:p>
          <a:p>
            <a:pPr lvl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/>
              <a:t>浮点单元</a:t>
            </a:r>
            <a:r>
              <a:rPr lang="en-US" b="1" dirty="0"/>
              <a:t> (FPU)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/>
              <a:t>调试跟踪接口</a:t>
            </a:r>
            <a:endParaRPr lang="zh-CN" altLang="en-US" dirty="0"/>
          </a:p>
          <a:p>
            <a:pPr lvl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/>
              <a:t>总线接口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72" y="1448000"/>
            <a:ext cx="7253139" cy="4327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存储器映射</a:t>
            </a:r>
            <a:endParaRPr lang="zh-CN" alt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4822" y="2808677"/>
            <a:ext cx="4895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Cortex‐M4</a:t>
            </a:r>
            <a:r>
              <a:rPr lang="zh-CN" altLang="en-US" dirty="0"/>
              <a:t>预先定义好了“粗线条的”存储器映射。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好处是为应用软件在不同型号的微控制器间移植提供了方便。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处于最高地址的系统级存储区，是</a:t>
            </a:r>
            <a:r>
              <a:rPr lang="en-US" dirty="0"/>
              <a:t>Cortex‐M4</a:t>
            </a:r>
            <a:r>
              <a:rPr lang="zh-CN" altLang="en-US" dirty="0"/>
              <a:t>的私有空间。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8320" y="1488244"/>
            <a:ext cx="4808854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统一编址，程序存储器和数据存储器都在一套地址内，包括各外设。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457200"/>
            <a:ext cx="6696075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  操作模式和权限级别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808" y="1285878"/>
            <a:ext cx="969904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/>
              <a:t>操作模式：</a:t>
            </a:r>
            <a:endParaRPr lang="en-US" altLang="zh-CN" sz="2400" b="1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（</a:t>
            </a:r>
            <a:r>
              <a:rPr lang="zh-CN" altLang="zh-CN" sz="1600" dirty="0"/>
              <a:t>用于区别普通状态程序和异常服务程序</a:t>
            </a:r>
            <a:r>
              <a:rPr lang="zh-CN" altLang="en-US" sz="1600" dirty="0"/>
              <a:t>）</a:t>
            </a:r>
            <a:endParaRPr lang="en-US" altLang="zh-CN" sz="1600" b="1" dirty="0"/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dirty="0"/>
              <a:t>线程模式（</a:t>
            </a:r>
            <a:r>
              <a:rPr lang="en-US" dirty="0"/>
              <a:t>Thread Mode</a:t>
            </a:r>
            <a:r>
              <a:rPr lang="zh-CN" altLang="en-US" dirty="0"/>
              <a:t>）：不处于异常服务状态时，处理器在线程模式下。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dirty="0"/>
              <a:t>处理模式（</a:t>
            </a:r>
            <a:r>
              <a:rPr lang="en-US" dirty="0"/>
              <a:t>Handler Mode</a:t>
            </a:r>
            <a:r>
              <a:rPr lang="zh-CN" altLang="en-US" dirty="0"/>
              <a:t>）：用于处理异常（包括中断），当处理器完成异常的处理之后返回到线程模式。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808" y="3805434"/>
            <a:ext cx="982980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/>
              <a:t>权限级别：</a:t>
            </a:r>
            <a:endParaRPr lang="en-US" altLang="zh-CN" sz="2400" b="1" dirty="0"/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dirty="0"/>
              <a:t>用户级：对系统控制空间</a:t>
            </a:r>
            <a:r>
              <a:rPr lang="en-US" altLang="en-US" dirty="0"/>
              <a:t>(SCS</a:t>
            </a:r>
            <a:r>
              <a:rPr lang="zh-CN" altLang="en-US" dirty="0"/>
              <a:t>，</a:t>
            </a:r>
            <a:r>
              <a:rPr lang="en-US" altLang="en-US" dirty="0"/>
              <a:t>0xE000E000—0xE000EFFF)</a:t>
            </a:r>
            <a:r>
              <a:rPr lang="zh-CN" altLang="en-US" dirty="0"/>
              <a:t>的访问将被禁止。除此之外，还禁止使用</a:t>
            </a:r>
            <a:r>
              <a:rPr lang="en-US" altLang="en-US" dirty="0"/>
              <a:t>MRS</a:t>
            </a:r>
            <a:r>
              <a:rPr lang="zh-CN" altLang="en-US" dirty="0"/>
              <a:t>／</a:t>
            </a:r>
            <a:r>
              <a:rPr lang="en-US" altLang="en-US" dirty="0"/>
              <a:t>MSR</a:t>
            </a:r>
            <a:r>
              <a:rPr lang="zh-CN" altLang="en-US" dirty="0"/>
              <a:t>指令访问除了</a:t>
            </a:r>
            <a:r>
              <a:rPr lang="en-US" altLang="en-US" dirty="0"/>
              <a:t>APSR</a:t>
            </a:r>
            <a:r>
              <a:rPr lang="zh-CN" altLang="en-US" dirty="0"/>
              <a:t>之外的特殊功能寄存器。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dirty="0"/>
              <a:t>特权级：在特权级下，软件可以使用所有的指令和访问所有的资源。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（</a:t>
            </a:r>
            <a:r>
              <a:rPr lang="zh-CN" altLang="zh-CN" sz="1600" dirty="0"/>
              <a:t>引入特权级和用户级</a:t>
            </a:r>
            <a:r>
              <a:rPr lang="zh-CN" altLang="en-US" sz="1600" dirty="0"/>
              <a:t>是为操作系统做准备，操作系统工作在特权级下，拥有所有权限；用户程序工作在用户级下，不能访问系统空间。对于没有操作系统的裸机程序，往往一直工作在特权级。）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  操作模式和权限级别</a:t>
            </a:r>
            <a:endParaRPr lang="zh-CN" alt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85769"/>
              </p:ext>
            </p:extLst>
          </p:nvPr>
        </p:nvGraphicFramePr>
        <p:xfrm>
          <a:off x="8098473" y="1000124"/>
          <a:ext cx="3779202" cy="1018539"/>
        </p:xfrm>
        <a:graphic>
          <a:graphicData uri="http://schemas.openxmlformats.org/drawingml/2006/table">
            <a:tbl>
              <a:tblPr/>
              <a:tblGrid>
                <a:gridCol w="163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1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  <a:cs typeface="Times New Roman"/>
                        </a:rPr>
                        <a:t>特权级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latin typeface="Times New Roman"/>
                          <a:ea typeface="宋体"/>
                          <a:cs typeface="Times New Roman"/>
                        </a:rPr>
                        <a:t>用户级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1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  <a:r>
                        <a:rPr lang="zh-CN" sz="1800" dirty="0">
                          <a:latin typeface="Times New Roman"/>
                          <a:ea typeface="宋体"/>
                          <a:cs typeface="Times New Roman"/>
                        </a:rPr>
                        <a:t>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  <a:cs typeface="Times New Roman"/>
                        </a:rPr>
                        <a:t>不可能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1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  <a:cs typeface="Times New Roman"/>
                        </a:rPr>
                        <a:t>线程模式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/>
                          <a:ea typeface="宋体"/>
                          <a:cs typeface="Times New Roman"/>
                        </a:rPr>
                        <a:t>线程模式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5648325" y="1362075"/>
            <a:ext cx="2409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异常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处理的代码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普通程序的代码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473" y="1000124"/>
            <a:ext cx="1142909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在处理模式下，总是处于特权级。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线程模式可以是特权级，也可以是用户级。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在复位后，处理器进入线程模式</a:t>
            </a:r>
            <a:r>
              <a:rPr lang="en-US" dirty="0"/>
              <a:t>+</a:t>
            </a:r>
            <a:r>
              <a:rPr lang="zh-CN" altLang="en-US" dirty="0"/>
              <a:t>特权级。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特权级可通过置位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］</a:t>
            </a:r>
            <a:r>
              <a:rPr lang="zh-CN" altLang="en-US" dirty="0"/>
              <a:t>来进入用户级。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用户级下的代码只能通过</a:t>
            </a:r>
            <a:r>
              <a:rPr lang="en-US" altLang="zh-CN" dirty="0"/>
              <a:t>SVC</a:t>
            </a:r>
            <a:r>
              <a:rPr lang="zh-CN" altLang="en-US" dirty="0"/>
              <a:t>异常，进入</a:t>
            </a:r>
            <a:r>
              <a:rPr lang="en-US" dirty="0"/>
              <a:t>handler</a:t>
            </a:r>
            <a:r>
              <a:rPr lang="zh-CN" altLang="en-US" dirty="0"/>
              <a:t>模式，在</a:t>
            </a:r>
            <a:r>
              <a:rPr lang="en-US" dirty="0"/>
              <a:t>handler</a:t>
            </a:r>
            <a:r>
              <a:rPr lang="zh-CN" altLang="en-US" dirty="0"/>
              <a:t>模式下修改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CONTROL[0]</a:t>
            </a:r>
            <a:r>
              <a:rPr lang="zh-CN" altLang="en-US" dirty="0"/>
              <a:t>来返回特权级。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7" y="4116955"/>
            <a:ext cx="11609686" cy="2351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5048250" cy="673100"/>
          </a:xfrm>
        </p:spPr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五 </a:t>
            </a:r>
            <a:r>
              <a:rPr lang="zh-CN" altLang="en-US" sz="3200" b="1" dirty="0"/>
              <a:t>内核寄存器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2642" y="1304925"/>
            <a:ext cx="5763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dirty="0"/>
              <a:t>13</a:t>
            </a:r>
            <a:r>
              <a:rPr lang="zh-CN" altLang="en-US" dirty="0"/>
              <a:t>个通用寄存器（</a:t>
            </a:r>
            <a:r>
              <a:rPr lang="en-US" altLang="zh-CN" dirty="0"/>
              <a:t>R0-R12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程序计数器</a:t>
            </a:r>
            <a:r>
              <a:rPr lang="en-US" altLang="zh-CN" dirty="0"/>
              <a:t>PC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堆栈指针：</a:t>
            </a:r>
            <a:r>
              <a:rPr lang="en-US" altLang="zh-CN" dirty="0"/>
              <a:t>SP(R13),</a:t>
            </a:r>
            <a:r>
              <a:rPr lang="zh-CN" altLang="en-US" dirty="0"/>
              <a:t>任何时刻只能是</a:t>
            </a:r>
            <a:r>
              <a:rPr lang="en-US" altLang="zh-CN" dirty="0"/>
              <a:t>MSP</a:t>
            </a:r>
            <a:r>
              <a:rPr lang="zh-CN" altLang="en-US" dirty="0"/>
              <a:t>和</a:t>
            </a:r>
            <a:r>
              <a:rPr lang="en-US" altLang="zh-CN" dirty="0"/>
              <a:t>PSP</a:t>
            </a:r>
            <a:r>
              <a:rPr lang="zh-CN" altLang="en-US" dirty="0"/>
              <a:t>中的一个，一般是</a:t>
            </a:r>
            <a:r>
              <a:rPr lang="en-US" altLang="zh-CN" dirty="0"/>
              <a:t>MSP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链接寄存器：存储子程序返回地址。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特殊寄存器</a:t>
            </a:r>
            <a:endParaRPr lang="en-US" altLang="zh-CN" dirty="0"/>
          </a:p>
          <a:p>
            <a:pPr indent="360000">
              <a:spcAft>
                <a:spcPts val="600"/>
              </a:spcAft>
            </a:pPr>
            <a:r>
              <a:rPr lang="en-US" altLang="zh-CN" dirty="0"/>
              <a:t>PSR</a:t>
            </a:r>
            <a:r>
              <a:rPr lang="zh-CN" altLang="en-US" dirty="0"/>
              <a:t>：存储程序状态</a:t>
            </a:r>
            <a:endParaRPr lang="en-US" altLang="zh-CN" dirty="0"/>
          </a:p>
          <a:p>
            <a:pPr indent="360000">
              <a:spcAft>
                <a:spcPts val="600"/>
              </a:spcAft>
            </a:pPr>
            <a:r>
              <a:rPr lang="en-US" altLang="zh-CN" dirty="0"/>
              <a:t>PRIMASK</a:t>
            </a:r>
            <a:r>
              <a:rPr lang="zh-CN" altLang="en-US" dirty="0"/>
              <a:t>：屏蔽所有可配置优先级异常。</a:t>
            </a:r>
            <a:endParaRPr lang="en-US" altLang="zh-CN" dirty="0"/>
          </a:p>
          <a:p>
            <a:pPr indent="360000">
              <a:spcAft>
                <a:spcPts val="600"/>
              </a:spcAft>
            </a:pPr>
            <a:r>
              <a:rPr lang="en-US" altLang="zh-CN" dirty="0"/>
              <a:t>FAULTMASK</a:t>
            </a:r>
            <a:r>
              <a:rPr lang="zh-CN" altLang="en-US" dirty="0"/>
              <a:t>：屏蔽所有系统故障。</a:t>
            </a:r>
            <a:endParaRPr lang="en-US" altLang="zh-CN" dirty="0"/>
          </a:p>
          <a:p>
            <a:pPr indent="360000">
              <a:spcAft>
                <a:spcPts val="600"/>
              </a:spcAft>
            </a:pPr>
            <a:r>
              <a:rPr lang="en-US" altLang="zh-CN" dirty="0"/>
              <a:t>BASEPRI</a:t>
            </a:r>
            <a:r>
              <a:rPr lang="zh-CN" altLang="en-US" dirty="0"/>
              <a:t>：屏蔽优先级不高于某个数值的异常</a:t>
            </a:r>
            <a:endParaRPr lang="en-US" altLang="zh-CN" dirty="0"/>
          </a:p>
          <a:p>
            <a:pPr indent="360000">
              <a:spcAft>
                <a:spcPts val="600"/>
              </a:spcAft>
            </a:pPr>
            <a:r>
              <a:rPr lang="en-US" altLang="zh-CN" dirty="0"/>
              <a:t>CONTROL</a:t>
            </a:r>
            <a:r>
              <a:rPr lang="zh-CN" altLang="en-US" dirty="0"/>
              <a:t>：定义处理器权限级别和选择堆栈指针</a:t>
            </a:r>
            <a:endParaRPr lang="en-US" altLang="zh-CN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44" y="774438"/>
            <a:ext cx="6113578" cy="50548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5048250" cy="673100"/>
          </a:xfrm>
        </p:spPr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五 </a:t>
            </a:r>
            <a:r>
              <a:rPr lang="zh-CN" altLang="en-US" sz="3200" b="1" dirty="0"/>
              <a:t>内核寄存器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0646" y="1295401"/>
            <a:ext cx="933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堆栈</a:t>
            </a:r>
            <a:r>
              <a:rPr lang="zh-CN" altLang="en-US" dirty="0"/>
              <a:t>是个特殊的存储区，主要功能是暂时存放数据和地址，通常用来保护断点和现场。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堆栈只允许在一端进行操作，按照</a:t>
            </a:r>
            <a:r>
              <a:rPr lang="zh-CN" altLang="en-US" b="1" dirty="0"/>
              <a:t>后进先出（</a:t>
            </a:r>
            <a:r>
              <a:rPr lang="en-US" b="1" dirty="0"/>
              <a:t>LIFO-Last In First Out</a:t>
            </a:r>
            <a:r>
              <a:rPr lang="zh-CN" altLang="en-US" b="1" dirty="0"/>
              <a:t>）</a:t>
            </a:r>
            <a:r>
              <a:rPr lang="zh-CN" altLang="en-US" dirty="0"/>
              <a:t>的原理运作。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ARM</a:t>
            </a:r>
            <a:r>
              <a:rPr lang="zh-CN" altLang="en-US" dirty="0"/>
              <a:t>编译器按照</a:t>
            </a:r>
            <a:r>
              <a:rPr lang="zh-CN" altLang="en-US" b="1" dirty="0"/>
              <a:t>满栈递减</a:t>
            </a:r>
            <a:r>
              <a:rPr lang="zh-CN" altLang="en-US" dirty="0"/>
              <a:t>的方式组织堆栈，压栈后堆栈指针</a:t>
            </a:r>
            <a:r>
              <a:rPr lang="en-US" dirty="0"/>
              <a:t>SP</a:t>
            </a:r>
            <a:r>
              <a:rPr lang="zh-CN" altLang="en-US" dirty="0"/>
              <a:t>需要向低地址递减。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堆栈操作是通过</a:t>
            </a:r>
            <a:r>
              <a:rPr lang="en-US" dirty="0"/>
              <a:t>PUSH</a:t>
            </a:r>
            <a:r>
              <a:rPr lang="zh-CN" altLang="en-US" dirty="0"/>
              <a:t>（入栈）和</a:t>
            </a:r>
            <a:r>
              <a:rPr lang="en-US" dirty="0"/>
              <a:t>POP</a:t>
            </a:r>
            <a:r>
              <a:rPr lang="zh-CN" altLang="en-US" dirty="0"/>
              <a:t>（出栈）指令来完成操作的。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altLang="zh-CN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266737" y="3632434"/>
            <a:ext cx="4171822" cy="2775539"/>
            <a:chOff x="1803634" y="2223083"/>
            <a:chExt cx="4171822" cy="277553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57550" y="2581275"/>
              <a:ext cx="1115825" cy="2037280"/>
              <a:chOff x="3257550" y="2581275"/>
              <a:chExt cx="1115825" cy="203728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257550" y="2581275"/>
                <a:ext cx="1114426" cy="314325"/>
              </a:xfrm>
              <a:prstGeom prst="rect">
                <a:avLst/>
              </a:prstGeom>
              <a:ln w="381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57550" y="2926556"/>
                <a:ext cx="1114426" cy="3143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258949" y="3266005"/>
                <a:ext cx="1114426" cy="3143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57550" y="3619500"/>
                <a:ext cx="1114426" cy="3143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57550" y="3964781"/>
                <a:ext cx="1114426" cy="3143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258949" y="4304230"/>
                <a:ext cx="1114426" cy="3143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803634" y="2223083"/>
              <a:ext cx="1494638" cy="2775539"/>
              <a:chOff x="1677799" y="2239861"/>
              <a:chExt cx="1494638" cy="2775539"/>
            </a:xfrm>
          </p:grpSpPr>
          <p:sp>
            <p:nvSpPr>
              <p:cNvPr id="20" name="下箭头 19"/>
              <p:cNvSpPr/>
              <p:nvPr/>
            </p:nvSpPr>
            <p:spPr>
              <a:xfrm flipH="1" flipV="1">
                <a:off x="2654512" y="2644004"/>
                <a:ext cx="161863" cy="19028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65696" y="2239861"/>
                <a:ext cx="788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高地址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83872" y="4707623"/>
                <a:ext cx="788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低地址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7799" y="3414319"/>
                <a:ext cx="939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压栈方向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429387" y="2498368"/>
              <a:ext cx="1546069" cy="523220"/>
              <a:chOff x="4429387" y="2498368"/>
              <a:chExt cx="1546069" cy="523220"/>
            </a:xfrm>
          </p:grpSpPr>
          <p:sp>
            <p:nvSpPr>
              <p:cNvPr id="26" name="左箭头 25"/>
              <p:cNvSpPr/>
              <p:nvPr/>
            </p:nvSpPr>
            <p:spPr>
              <a:xfrm>
                <a:off x="4429387" y="2684477"/>
                <a:ext cx="704675" cy="15100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69786" y="2498368"/>
                <a:ext cx="1305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1400" dirty="0"/>
                  <a:t>SP </a:t>
                </a:r>
                <a:r>
                  <a:rPr lang="zh-CN" altLang="en-US" sz="1400" dirty="0"/>
                  <a:t>堆栈指针</a:t>
                </a: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5814968" y="3709333"/>
            <a:ext cx="4095851" cy="2775539"/>
            <a:chOff x="1266737" y="3632434"/>
            <a:chExt cx="4095851" cy="2775539"/>
          </a:xfrm>
        </p:grpSpPr>
        <p:grpSp>
          <p:nvGrpSpPr>
            <p:cNvPr id="58" name="组合 29"/>
            <p:cNvGrpSpPr/>
            <p:nvPr/>
          </p:nvGrpSpPr>
          <p:grpSpPr>
            <a:xfrm>
              <a:off x="1266737" y="3632434"/>
              <a:ext cx="4095851" cy="2775539"/>
              <a:chOff x="1803634" y="2223083"/>
              <a:chExt cx="4095851" cy="2775539"/>
            </a:xfrm>
          </p:grpSpPr>
          <p:grpSp>
            <p:nvGrpSpPr>
              <p:cNvPr id="65" name="组合 28"/>
              <p:cNvGrpSpPr/>
              <p:nvPr/>
            </p:nvGrpSpPr>
            <p:grpSpPr>
              <a:xfrm>
                <a:off x="3257550" y="2581275"/>
                <a:ext cx="1115825" cy="2037280"/>
                <a:chOff x="3257550" y="2581275"/>
                <a:chExt cx="1115825" cy="2037280"/>
              </a:xfrm>
            </p:grpSpPr>
            <p:sp>
              <p:nvSpPr>
                <p:cNvPr id="74" name="矩形 10"/>
                <p:cNvSpPr/>
                <p:nvPr/>
              </p:nvSpPr>
              <p:spPr>
                <a:xfrm>
                  <a:off x="3257550" y="2581275"/>
                  <a:ext cx="1114426" cy="314325"/>
                </a:xfrm>
                <a:prstGeom prst="rect">
                  <a:avLst/>
                </a:prstGeom>
                <a:ln w="381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3257550" y="2926556"/>
                  <a:ext cx="1114426" cy="314325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258949" y="3266005"/>
                  <a:ext cx="1114426" cy="3143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257550" y="3619500"/>
                  <a:ext cx="1114426" cy="3143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3257550" y="3964781"/>
                  <a:ext cx="1114426" cy="3143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3258949" y="4304230"/>
                  <a:ext cx="1114426" cy="3143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24"/>
              <p:cNvGrpSpPr/>
              <p:nvPr/>
            </p:nvGrpSpPr>
            <p:grpSpPr>
              <a:xfrm>
                <a:off x="1803634" y="2223083"/>
                <a:ext cx="1494638" cy="2775539"/>
                <a:chOff x="1677799" y="2239861"/>
                <a:chExt cx="1494638" cy="2775539"/>
              </a:xfrm>
            </p:grpSpPr>
            <p:sp>
              <p:nvSpPr>
                <p:cNvPr id="70" name="下箭头 69"/>
                <p:cNvSpPr/>
                <p:nvPr/>
              </p:nvSpPr>
              <p:spPr>
                <a:xfrm flipV="1">
                  <a:off x="2642449" y="2561150"/>
                  <a:ext cx="148372" cy="207886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65696" y="2239861"/>
                  <a:ext cx="788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高地址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383872" y="4707623"/>
                  <a:ext cx="788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低地址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77799" y="3414319"/>
                  <a:ext cx="9395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压栈方向</a:t>
                  </a:r>
                </a:p>
              </p:txBody>
            </p:sp>
          </p:grpSp>
          <p:grpSp>
            <p:nvGrpSpPr>
              <p:cNvPr id="67" name="组合 27"/>
              <p:cNvGrpSpPr/>
              <p:nvPr/>
            </p:nvGrpSpPr>
            <p:grpSpPr>
              <a:xfrm>
                <a:off x="4420998" y="2828910"/>
                <a:ext cx="1478487" cy="523220"/>
                <a:chOff x="4420998" y="2828910"/>
                <a:chExt cx="1478487" cy="523220"/>
              </a:xfrm>
            </p:grpSpPr>
            <p:sp>
              <p:nvSpPr>
                <p:cNvPr id="68" name="左箭头 67"/>
                <p:cNvSpPr/>
                <p:nvPr/>
              </p:nvSpPr>
              <p:spPr>
                <a:xfrm>
                  <a:off x="4420998" y="3020037"/>
                  <a:ext cx="704675" cy="151002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111264" y="2828910"/>
                  <a:ext cx="7882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SP </a:t>
                  </a:r>
                  <a:r>
                    <a:rPr lang="zh-CN" altLang="en-US" sz="1400" dirty="0"/>
                    <a:t>堆栈指针</a:t>
                  </a:r>
                </a:p>
              </p:txBody>
            </p:sp>
          </p:grpSp>
        </p:grpSp>
        <p:grpSp>
          <p:nvGrpSpPr>
            <p:cNvPr id="59" name="组合 52"/>
            <p:cNvGrpSpPr/>
            <p:nvPr/>
          </p:nvGrpSpPr>
          <p:grpSpPr>
            <a:xfrm>
              <a:off x="2417509" y="4636185"/>
              <a:ext cx="662648" cy="547094"/>
              <a:chOff x="2417509" y="4636185"/>
              <a:chExt cx="662648" cy="547094"/>
            </a:xfrm>
          </p:grpSpPr>
          <p:sp>
            <p:nvSpPr>
              <p:cNvPr id="63" name="上弧形箭头 62"/>
              <p:cNvSpPr/>
              <p:nvPr/>
            </p:nvSpPr>
            <p:spPr>
              <a:xfrm flipV="1">
                <a:off x="2417509" y="4636185"/>
                <a:ext cx="522716" cy="276596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42593" y="4875502"/>
                <a:ext cx="637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入栈</a:t>
                </a:r>
              </a:p>
            </p:txBody>
          </p:sp>
        </p:grpSp>
        <p:grpSp>
          <p:nvGrpSpPr>
            <p:cNvPr id="60" name="组合 54"/>
            <p:cNvGrpSpPr/>
            <p:nvPr/>
          </p:nvGrpSpPr>
          <p:grpSpPr>
            <a:xfrm>
              <a:off x="3618763" y="4646402"/>
              <a:ext cx="1120934" cy="340809"/>
              <a:chOff x="3618763" y="4646402"/>
              <a:chExt cx="1120934" cy="340809"/>
            </a:xfrm>
          </p:grpSpPr>
          <p:sp>
            <p:nvSpPr>
              <p:cNvPr id="61" name="上弧形箭头 60"/>
              <p:cNvSpPr/>
              <p:nvPr/>
            </p:nvSpPr>
            <p:spPr>
              <a:xfrm flipV="1">
                <a:off x="3618763" y="4646402"/>
                <a:ext cx="566030" cy="25606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02133" y="4679434"/>
                <a:ext cx="637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出栈</a:t>
                </a:r>
              </a:p>
            </p:txBody>
          </p:sp>
        </p:grpSp>
      </p:grpSp>
      <p:sp>
        <p:nvSpPr>
          <p:cNvPr id="80" name="上弧形箭头 79"/>
          <p:cNvSpPr/>
          <p:nvPr/>
        </p:nvSpPr>
        <p:spPr>
          <a:xfrm flipV="1">
            <a:off x="2405313" y="4271531"/>
            <a:ext cx="522716" cy="2765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TextBox 63"/>
          <p:cNvSpPr txBox="1"/>
          <p:nvPr/>
        </p:nvSpPr>
        <p:spPr>
          <a:xfrm>
            <a:off x="2430397" y="4510848"/>
            <a:ext cx="63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入栈</a:t>
            </a:r>
          </a:p>
        </p:txBody>
      </p:sp>
      <p:sp>
        <p:nvSpPr>
          <p:cNvPr id="83" name="TextBox 61"/>
          <p:cNvSpPr txBox="1"/>
          <p:nvPr/>
        </p:nvSpPr>
        <p:spPr>
          <a:xfrm>
            <a:off x="4110729" y="4379225"/>
            <a:ext cx="63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出栈</a:t>
            </a:r>
          </a:p>
        </p:txBody>
      </p:sp>
      <p:sp>
        <p:nvSpPr>
          <p:cNvPr id="84" name="上弧形箭头 83"/>
          <p:cNvSpPr/>
          <p:nvPr/>
        </p:nvSpPr>
        <p:spPr>
          <a:xfrm flipV="1">
            <a:off x="3674456" y="4314780"/>
            <a:ext cx="522716" cy="2765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5048250" cy="673100"/>
          </a:xfrm>
        </p:spPr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五 </a:t>
            </a:r>
            <a:r>
              <a:rPr lang="zh-CN" altLang="en-US" sz="3200" b="1" dirty="0"/>
              <a:t>内核寄存器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830" y="103472"/>
            <a:ext cx="6752827" cy="5109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86" y="5474438"/>
            <a:ext cx="5652913" cy="1200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12552</TotalTime>
  <Words>4270</Words>
  <Application>Microsoft Office PowerPoint</Application>
  <PresentationFormat>宽屏</PresentationFormat>
  <Paragraphs>413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ArialMT</vt:lpstr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第二章 ARM Cortex-M4F处理器</vt:lpstr>
      <vt:lpstr>一 Cortex-M4处理器内核和基于Cortex-M4的MCU</vt:lpstr>
      <vt:lpstr>二 Cortex-M4F处理器结构</vt:lpstr>
      <vt:lpstr>三 存储器映射</vt:lpstr>
      <vt:lpstr>四  操作模式和权限级别</vt:lpstr>
      <vt:lpstr>四  操作模式和权限级别</vt:lpstr>
      <vt:lpstr>五 内核寄存器 </vt:lpstr>
      <vt:lpstr>五 内核寄存器 </vt:lpstr>
      <vt:lpstr>五 内核寄存器 </vt:lpstr>
      <vt:lpstr>六 中断处理</vt:lpstr>
      <vt:lpstr>六 中断处理</vt:lpstr>
      <vt:lpstr>六 中断处理</vt:lpstr>
      <vt:lpstr>六 中断处理</vt:lpstr>
      <vt:lpstr>六 中断处理</vt:lpstr>
      <vt:lpstr>六 中断处理</vt:lpstr>
      <vt:lpstr>PowerPoint 演示文稿</vt:lpstr>
      <vt:lpstr> 课堂练习</vt:lpstr>
      <vt:lpstr>实验二 寄存器操作和中断处理编程 </vt:lpstr>
      <vt:lpstr>实验二 寄存器操作和中断处理编程 </vt:lpstr>
      <vt:lpstr>实验二 寄存器操作和中断处理编程 </vt:lpstr>
      <vt:lpstr>实验二 寄存器操作和中断处理编程 </vt:lpstr>
      <vt:lpstr>实验二 寄存器操作和中断处理编程 </vt:lpstr>
      <vt:lpstr>实验二 寄存器操作和中断处理编程 </vt:lpstr>
      <vt:lpstr>实验二 寄存器操作和中断处理编程 </vt:lpstr>
      <vt:lpstr>实验二 寄存器操作和中断处理编程 </vt:lpstr>
      <vt:lpstr>实验二 寄存器操作和中断处理编程 </vt:lpstr>
      <vt:lpstr>SysTick定时器 </vt:lpstr>
      <vt:lpstr>课堂实验</vt:lpstr>
      <vt:lpstr> 课后作业：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xiao</dc:creator>
  <cp:lastModifiedBy>Windows User</cp:lastModifiedBy>
  <cp:revision>1294</cp:revision>
  <dcterms:created xsi:type="dcterms:W3CDTF">2017-08-17T12:28:16Z</dcterms:created>
  <dcterms:modified xsi:type="dcterms:W3CDTF">2021-09-18T03:19:36Z</dcterms:modified>
</cp:coreProperties>
</file>