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0" r:id="rId3"/>
    <p:sldId id="282" r:id="rId4"/>
    <p:sldId id="289" r:id="rId5"/>
    <p:sldId id="288" r:id="rId6"/>
    <p:sldId id="290" r:id="rId7"/>
    <p:sldId id="281" r:id="rId8"/>
    <p:sldId id="297" r:id="rId9"/>
    <p:sldId id="291" r:id="rId10"/>
    <p:sldId id="293" r:id="rId11"/>
    <p:sldId id="295" r:id="rId12"/>
    <p:sldId id="296" r:id="rId13"/>
    <p:sldId id="292" r:id="rId14"/>
    <p:sldId id="285" r:id="rId15"/>
    <p:sldId id="298" r:id="rId16"/>
    <p:sldId id="299" r:id="rId17"/>
    <p:sldId id="300" r:id="rId18"/>
    <p:sldId id="301" r:id="rId19"/>
    <p:sldId id="286" r:id="rId20"/>
    <p:sldId id="302" r:id="rId21"/>
    <p:sldId id="277" r:id="rId22"/>
    <p:sldId id="27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5" autoAdjust="0"/>
    <p:restoredTop sz="86410"/>
  </p:normalViewPr>
  <p:slideViewPr>
    <p:cSldViewPr snapToGrid="0">
      <p:cViewPr varScale="1">
        <p:scale>
          <a:sx n="72" d="100"/>
          <a:sy n="72" d="100"/>
        </p:scale>
        <p:origin x="43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34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50" d="100"/>
          <a:sy n="150" d="100"/>
        </p:scale>
        <p:origin x="1320" y="-235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64B00-2C6C-487B-AA34-BA6992DA3F0D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50D84-D869-443E-BEBA-82F81D29BE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705D0-9719-4F07-A260-F7EC046AA0DB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A5724-023E-4BBE-9CD5-FE49A5F006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659120" cy="4114800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100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659120" cy="4114800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247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659120" cy="4114800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494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659120" cy="4114800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87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659120" cy="4114800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166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659120" cy="4114800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164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/>
              <a:t>driverlib</a:t>
            </a:r>
            <a:r>
              <a:rPr lang="en-US" altLang="zh-CN" sz="1200" dirty="0"/>
              <a:t>/</a:t>
            </a:r>
            <a:r>
              <a:rPr lang="en-US" altLang="zh-CN" sz="1200" dirty="0" err="1"/>
              <a:t>flash.c</a:t>
            </a:r>
            <a:r>
              <a:rPr lang="zh-CN" altLang="en-US" sz="1200" dirty="0"/>
              <a:t>中的</a:t>
            </a:r>
            <a:r>
              <a:rPr lang="en-US" altLang="zh-CN" sz="1200" dirty="0" err="1"/>
              <a:t>FlashProgram</a:t>
            </a:r>
            <a:r>
              <a:rPr lang="zh-CN" altLang="en-US" sz="1200" dirty="0"/>
              <a:t>函数。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6710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/>
              <a:t>driverlib</a:t>
            </a:r>
            <a:r>
              <a:rPr lang="en-US" altLang="zh-CN" sz="1200" dirty="0"/>
              <a:t>/</a:t>
            </a:r>
            <a:r>
              <a:rPr lang="en-US" altLang="zh-CN" sz="1200" dirty="0" err="1"/>
              <a:t>flash.c</a:t>
            </a:r>
            <a:r>
              <a:rPr lang="zh-CN" altLang="en-US" sz="1200" dirty="0"/>
              <a:t>中的</a:t>
            </a:r>
            <a:r>
              <a:rPr lang="en-US" altLang="zh-CN" sz="1200" dirty="0" err="1"/>
              <a:t>FlashProgram</a:t>
            </a:r>
            <a:r>
              <a:rPr lang="zh-CN" altLang="en-US" sz="1200" dirty="0"/>
              <a:t>函数。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937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457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635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659120" cy="4114800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579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659120" cy="4114800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544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659120" cy="4114800"/>
          </a:xfrm>
        </p:spPr>
        <p:txBody>
          <a:bodyPr>
            <a:normAutofit/>
          </a:bodyPr>
          <a:lstStyle/>
          <a:p>
            <a:r>
              <a:rPr lang="zh-CN" altLang="en-US" dirty="0"/>
              <a:t>低压差线性稳压器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919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659120" cy="4114800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667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659120" cy="4114800"/>
          </a:xfrm>
        </p:spPr>
        <p:txBody>
          <a:bodyPr>
            <a:normAutofit/>
          </a:bodyPr>
          <a:lstStyle/>
          <a:p>
            <a:r>
              <a:rPr lang="en-US" altLang="zh-CN" dirty="0"/>
              <a:t>32.768=2^15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659120" cy="4114800"/>
          </a:xfrm>
        </p:spPr>
        <p:txBody>
          <a:bodyPr>
            <a:normAutofit/>
          </a:bodyPr>
          <a:lstStyle/>
          <a:p>
            <a:r>
              <a:rPr lang="en-US" altLang="zh-CN" dirty="0"/>
              <a:t>32.768=2^15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324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659120" cy="4114800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09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6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37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2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77475" cy="6731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8250"/>
            <a:ext cx="10610850" cy="49387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20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31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51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41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74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51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15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47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E5B9A-BC9F-4BD0-84D5-A736C7B7CF70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69145"/>
          </a:xfrm>
        </p:spPr>
        <p:txBody>
          <a:bodyPr>
            <a:normAutofit/>
          </a:bodyPr>
          <a:lstStyle/>
          <a:p>
            <a:r>
              <a:rPr lang="zh-CN" altLang="en-US" sz="4800" b="1" dirty="0"/>
              <a:t>第三章 </a:t>
            </a:r>
            <a:r>
              <a:rPr lang="en-US" altLang="zh-CN" sz="4800" b="1" dirty="0"/>
              <a:t>TM4C123GH6PM</a:t>
            </a:r>
            <a:r>
              <a:rPr lang="zh-CN" altLang="en-US" sz="4800" b="1" dirty="0"/>
              <a:t>微控制器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76650" y="2991394"/>
            <a:ext cx="39304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硬件最小电路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系统时钟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低功耗模式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库函数编程和寄存器编程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2607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4919"/>
            <a:ext cx="10277475" cy="673100"/>
          </a:xfrm>
        </p:spPr>
        <p:txBody>
          <a:bodyPr/>
          <a:lstStyle/>
          <a:p>
            <a:r>
              <a:rPr lang="zh-CN" altLang="en-US" b="1" dirty="0"/>
              <a:t>三 存储器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0721" y="1125416"/>
            <a:ext cx="10891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/>
              <a:t>TM4C123x</a:t>
            </a:r>
            <a:r>
              <a:rPr lang="zh-CN" altLang="zh-CN" dirty="0"/>
              <a:t>系列</a:t>
            </a:r>
            <a:r>
              <a:rPr lang="zh-CN" altLang="zh-CN" sz="2000" dirty="0"/>
              <a:t>对内存和外设进行了统一编址</a:t>
            </a:r>
            <a:r>
              <a:rPr lang="zh-CN" altLang="en-US" sz="2000" dirty="0"/>
              <a:t>。</a:t>
            </a:r>
            <a:r>
              <a:rPr lang="en-US" altLang="zh-CN" sz="2000" dirty="0"/>
              <a:t> 32 KB </a:t>
            </a:r>
            <a:r>
              <a:rPr lang="zh-CN" altLang="zh-CN" sz="2000" dirty="0"/>
              <a:t>的</a:t>
            </a:r>
            <a:r>
              <a:rPr lang="en-US" altLang="zh-CN" sz="2000" dirty="0"/>
              <a:t>SRAM</a:t>
            </a:r>
            <a:r>
              <a:rPr lang="zh-CN" altLang="zh-CN" sz="2000" dirty="0"/>
              <a:t>、内部</a:t>
            </a:r>
            <a:r>
              <a:rPr lang="en-US" altLang="zh-CN" sz="2000" dirty="0"/>
              <a:t>ROM</a:t>
            </a:r>
            <a:r>
              <a:rPr lang="zh-CN" altLang="zh-CN" sz="2000" dirty="0"/>
              <a:t>、</a:t>
            </a:r>
            <a:r>
              <a:rPr lang="en-US" altLang="zh-CN" sz="2000" dirty="0"/>
              <a:t>256 KB</a:t>
            </a:r>
            <a:r>
              <a:rPr lang="zh-CN" altLang="zh-CN" sz="2000" dirty="0"/>
              <a:t>的</a:t>
            </a:r>
            <a:r>
              <a:rPr lang="en-US" altLang="zh-CN" sz="2000" dirty="0"/>
              <a:t>flash</a:t>
            </a:r>
            <a:r>
              <a:rPr lang="zh-CN" altLang="zh-CN" sz="2000" dirty="0"/>
              <a:t>和</a:t>
            </a:r>
            <a:r>
              <a:rPr lang="en-US" altLang="zh-CN" sz="2000" dirty="0"/>
              <a:t>2KB </a:t>
            </a:r>
            <a:r>
              <a:rPr lang="zh-CN" altLang="zh-CN" sz="2000" dirty="0"/>
              <a:t>的</a:t>
            </a:r>
            <a:r>
              <a:rPr lang="en-US" altLang="zh-CN" sz="2000" dirty="0"/>
              <a:t>EEPROM</a:t>
            </a:r>
            <a:r>
              <a:rPr lang="zh-CN" altLang="zh-CN" sz="2000" dirty="0"/>
              <a:t>对应的地址</a:t>
            </a:r>
            <a:r>
              <a:rPr lang="zh-CN" altLang="en-US" sz="2000" dirty="0"/>
              <a:t>如下</a:t>
            </a:r>
            <a:r>
              <a:rPr lang="zh-CN" altLang="zh-CN" sz="2000" dirty="0"/>
              <a:t>。</a:t>
            </a:r>
            <a:endParaRPr lang="zh-CN" altLang="en-US" sz="20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09965"/>
              </p:ext>
            </p:extLst>
          </p:nvPr>
        </p:nvGraphicFramePr>
        <p:xfrm>
          <a:off x="5646857" y="2575873"/>
          <a:ext cx="5715001" cy="277110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33740">
                  <a:extLst>
                    <a:ext uri="{9D8B030D-6E8A-4147-A177-3AD203B41FA5}">
                      <a16:colId xmlns:a16="http://schemas.microsoft.com/office/drawing/2014/main" val="3435715647"/>
                    </a:ext>
                  </a:extLst>
                </a:gridCol>
                <a:gridCol w="1574466">
                  <a:extLst>
                    <a:ext uri="{9D8B030D-6E8A-4147-A177-3AD203B41FA5}">
                      <a16:colId xmlns:a16="http://schemas.microsoft.com/office/drawing/2014/main" val="3392539098"/>
                    </a:ext>
                  </a:extLst>
                </a:gridCol>
                <a:gridCol w="1665845">
                  <a:extLst>
                    <a:ext uri="{9D8B030D-6E8A-4147-A177-3AD203B41FA5}">
                      <a16:colId xmlns:a16="http://schemas.microsoft.com/office/drawing/2014/main" val="3429845351"/>
                    </a:ext>
                  </a:extLst>
                </a:gridCol>
                <a:gridCol w="840950">
                  <a:extLst>
                    <a:ext uri="{9D8B030D-6E8A-4147-A177-3AD203B41FA5}">
                      <a16:colId xmlns:a16="http://schemas.microsoft.com/office/drawing/2014/main" val="506416209"/>
                    </a:ext>
                  </a:extLst>
                </a:gridCol>
              </a:tblGrid>
              <a:tr h="404719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存储器类型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起始地址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结束地址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大小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4767497"/>
                  </a:ext>
                </a:extLst>
              </a:tr>
              <a:tr h="3943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FLASH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0x00000000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0x0003FFFF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256K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160349"/>
                  </a:ext>
                </a:extLst>
              </a:tr>
              <a:tr h="3943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ROM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0x10000000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0x1FFFFFFF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7927312"/>
                  </a:ext>
                </a:extLst>
              </a:tr>
              <a:tr h="3943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SRAM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0x20000000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0x20007FFF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32K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6411854"/>
                  </a:ext>
                </a:extLst>
              </a:tr>
              <a:tr h="3943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SRAM</a:t>
                      </a:r>
                      <a:r>
                        <a:rPr lang="zh-CN" sz="1800" kern="0">
                          <a:effectLst/>
                        </a:rPr>
                        <a:t>位带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0x22000000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0x220FFFFF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1M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9693818"/>
                  </a:ext>
                </a:extLst>
              </a:tr>
              <a:tr h="3943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外设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0x40000000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0x400FFFFF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1M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2106099"/>
                  </a:ext>
                </a:extLst>
              </a:tr>
              <a:tr h="3943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外设位带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0x42000000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0x43FFFFFF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758477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91818" y="2358476"/>
            <a:ext cx="470154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b="1" dirty="0"/>
              <a:t>SRAM</a:t>
            </a:r>
            <a:r>
              <a:rPr lang="zh-CN" altLang="en-US" dirty="0"/>
              <a:t>：</a:t>
            </a:r>
            <a:r>
              <a:rPr lang="zh-CN" altLang="zh-CN" dirty="0"/>
              <a:t>易失性存储器，存储数据。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b="1" dirty="0"/>
              <a:t>ROM</a:t>
            </a:r>
            <a:r>
              <a:rPr lang="zh-CN" altLang="en-US" dirty="0"/>
              <a:t>：</a:t>
            </a:r>
            <a:r>
              <a:rPr lang="zh-CN" altLang="zh-CN" dirty="0"/>
              <a:t>非易失性存储器，只能读出</a:t>
            </a:r>
            <a:r>
              <a:rPr lang="zh-CN" altLang="en-US" dirty="0"/>
              <a:t>，</a:t>
            </a:r>
            <a:r>
              <a:rPr lang="zh-CN" altLang="zh-CN" dirty="0"/>
              <a:t>包含</a:t>
            </a:r>
            <a:r>
              <a:rPr lang="en-US" altLang="zh-CN" dirty="0"/>
              <a:t>Boot Load</a:t>
            </a:r>
            <a:r>
              <a:rPr lang="zh-CN" altLang="en-US" dirty="0"/>
              <a:t>、</a:t>
            </a:r>
            <a:r>
              <a:rPr lang="en-US" altLang="zh-CN" dirty="0" err="1"/>
              <a:t>DriverLib</a:t>
            </a:r>
            <a:r>
              <a:rPr lang="zh-CN" altLang="en-US" dirty="0"/>
              <a:t>、</a:t>
            </a:r>
            <a:r>
              <a:rPr lang="en-US" altLang="zh-CN" dirty="0"/>
              <a:t>AES</a:t>
            </a:r>
            <a:r>
              <a:rPr lang="zh-CN" altLang="en-US" dirty="0"/>
              <a:t>和</a:t>
            </a:r>
            <a:r>
              <a:rPr lang="en-US" altLang="zh-CN" dirty="0"/>
              <a:t>CRC</a:t>
            </a:r>
            <a:r>
              <a:rPr lang="zh-CN" altLang="zh-CN" dirty="0"/>
              <a:t>组件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b="1" dirty="0"/>
              <a:t>FLASH</a:t>
            </a:r>
            <a:r>
              <a:rPr lang="zh-CN" altLang="en-US" dirty="0"/>
              <a:t>：</a:t>
            </a:r>
            <a:r>
              <a:rPr lang="zh-CN" altLang="zh-CN" dirty="0"/>
              <a:t>非易失性存储器，存储程序和不经常修改的数据。</a:t>
            </a:r>
            <a:endParaRPr lang="en-US" altLang="zh-CN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b="1" dirty="0"/>
              <a:t>EPPROM</a:t>
            </a:r>
            <a:r>
              <a:rPr lang="zh-CN" altLang="en-US" dirty="0"/>
              <a:t>：</a:t>
            </a:r>
            <a:r>
              <a:rPr lang="zh-CN" altLang="zh-CN" dirty="0"/>
              <a:t>非易失性存储器，存储不经常修改的数据。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91819" y="5536816"/>
            <a:ext cx="3672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600" dirty="0"/>
              <a:t>易失性存储器</a:t>
            </a:r>
            <a:r>
              <a:rPr lang="zh-CN" altLang="en-US" sz="1600" dirty="0"/>
              <a:t>：掉电后数据会丢失</a:t>
            </a:r>
            <a:endParaRPr lang="en-US" altLang="zh-CN" sz="1600" dirty="0"/>
          </a:p>
          <a:p>
            <a:r>
              <a:rPr lang="zh-CN" altLang="en-US" sz="1600" dirty="0"/>
              <a:t>非易失性存储器：掉电后数据不会丢失</a:t>
            </a:r>
          </a:p>
        </p:txBody>
      </p:sp>
    </p:spTree>
    <p:extLst>
      <p:ext uri="{BB962C8B-B14F-4D97-AF65-F5344CB8AC3E}">
        <p14:creationId xmlns:p14="http://schemas.microsoft.com/office/powerpoint/2010/main" val="3299958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三 存储器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333108" y="1038226"/>
            <a:ext cx="1330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位带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14703" y="1644867"/>
            <a:ext cx="3859398" cy="1963859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1800" dirty="0"/>
              <a:t>位带：对</a:t>
            </a:r>
            <a:r>
              <a:rPr lang="en-US" altLang="zh-CN" sz="1800" dirty="0"/>
              <a:t>SRAM</a:t>
            </a:r>
            <a:r>
              <a:rPr lang="zh-CN" altLang="zh-CN" sz="1800" dirty="0"/>
              <a:t>和外设中的</a:t>
            </a:r>
            <a:r>
              <a:rPr lang="zh-CN" altLang="en-US" sz="1800" dirty="0"/>
              <a:t>前面</a:t>
            </a:r>
            <a:r>
              <a:rPr lang="en-US" altLang="zh-CN" sz="1800" dirty="0"/>
              <a:t>1M</a:t>
            </a:r>
            <a:r>
              <a:rPr lang="zh-CN" altLang="zh-CN" sz="1800" dirty="0"/>
              <a:t>区域，可以使用地址别名来访问</a:t>
            </a:r>
            <a:r>
              <a:rPr lang="zh-CN" altLang="en-US" sz="1800" dirty="0"/>
              <a:t>其</a:t>
            </a:r>
            <a:r>
              <a:rPr lang="zh-CN" altLang="zh-CN" sz="1800" dirty="0"/>
              <a:t>单个位。</a:t>
            </a:r>
            <a:endParaRPr lang="en-US" altLang="zh-CN" sz="1800" dirty="0"/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1800" dirty="0"/>
              <a:t>SRAM </a:t>
            </a:r>
            <a:r>
              <a:rPr lang="zh-CN" altLang="en-US" sz="1800" dirty="0"/>
              <a:t>：                        </a:t>
            </a:r>
            <a:r>
              <a:rPr lang="en-US" altLang="zh-CN" sz="1800" dirty="0"/>
              <a:t>0x20000000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SRAM</a:t>
            </a:r>
            <a:r>
              <a:rPr lang="zh-CN" altLang="en-US" sz="1800" dirty="0"/>
              <a:t>位带别名区</a:t>
            </a:r>
            <a:r>
              <a:rPr lang="en-US" altLang="zh-CN" sz="1800" dirty="0"/>
              <a:t> </a:t>
            </a:r>
            <a:r>
              <a:rPr lang="zh-CN" altLang="en-US" sz="1800" dirty="0"/>
              <a:t>：     </a:t>
            </a:r>
            <a:r>
              <a:rPr lang="en-US" altLang="zh-CN" sz="1800" dirty="0"/>
              <a:t>0x22000000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1800" dirty="0"/>
              <a:t>外设：                            </a:t>
            </a:r>
            <a:r>
              <a:rPr lang="en-US" altLang="zh-CN" sz="1800" dirty="0"/>
              <a:t>0x40000000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dirty="0"/>
              <a:t>外设位带别名区</a:t>
            </a:r>
            <a:r>
              <a:rPr lang="en-US" altLang="zh-CN" sz="1800" dirty="0"/>
              <a:t> </a:t>
            </a:r>
            <a:r>
              <a:rPr lang="zh-CN" altLang="en-US" sz="1800" dirty="0"/>
              <a:t>：        </a:t>
            </a:r>
            <a:r>
              <a:rPr lang="en-US" altLang="zh-CN" sz="1800" dirty="0"/>
              <a:t>0x42000000</a:t>
            </a:r>
          </a:p>
          <a:p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14704" y="4435225"/>
            <a:ext cx="106574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位带别名地址</a:t>
            </a:r>
            <a:r>
              <a:rPr lang="en-US" altLang="zh-CN" dirty="0"/>
              <a:t> =</a:t>
            </a:r>
            <a:r>
              <a:rPr lang="zh-CN" altLang="zh-CN" dirty="0"/>
              <a:t>基地址</a:t>
            </a:r>
            <a:r>
              <a:rPr lang="en-US" altLang="zh-CN" dirty="0"/>
              <a:t> +</a:t>
            </a:r>
            <a:r>
              <a:rPr lang="zh-CN" altLang="zh-CN" dirty="0"/>
              <a:t>（偏移量</a:t>
            </a:r>
            <a:r>
              <a:rPr lang="en-US" altLang="zh-CN" dirty="0"/>
              <a:t> *32</a:t>
            </a:r>
            <a:r>
              <a:rPr lang="zh-CN" altLang="zh-CN" dirty="0"/>
              <a:t>） </a:t>
            </a:r>
            <a:r>
              <a:rPr lang="en-US" altLang="zh-CN" dirty="0"/>
              <a:t>+ (</a:t>
            </a:r>
            <a:r>
              <a:rPr lang="zh-CN" altLang="zh-CN" dirty="0"/>
              <a:t>位编号</a:t>
            </a:r>
            <a:r>
              <a:rPr lang="en-US" altLang="zh-CN" dirty="0"/>
              <a:t> *4)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例如，如果要修改</a:t>
            </a:r>
            <a:r>
              <a:rPr lang="en-US" altLang="zh-CN" dirty="0"/>
              <a:t> SRAM </a:t>
            </a:r>
            <a:r>
              <a:rPr lang="zh-CN" altLang="zh-CN" dirty="0"/>
              <a:t>地址</a:t>
            </a:r>
            <a:r>
              <a:rPr lang="en-US" altLang="zh-CN" dirty="0"/>
              <a:t>0x20001000</a:t>
            </a:r>
            <a:r>
              <a:rPr lang="zh-CN" altLang="zh-CN" dirty="0"/>
              <a:t>的第</a:t>
            </a:r>
            <a:r>
              <a:rPr lang="en-US" altLang="zh-CN" dirty="0"/>
              <a:t>3</a:t>
            </a:r>
            <a:r>
              <a:rPr lang="zh-CN" altLang="zh-CN" dirty="0"/>
              <a:t>位，则位带别名地址计算如下：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zh-CN" dirty="0"/>
              <a:t>位带别名地址</a:t>
            </a:r>
            <a:r>
              <a:rPr lang="en-US" altLang="zh-CN" dirty="0"/>
              <a:t> =0x22001000 +</a:t>
            </a:r>
            <a:r>
              <a:rPr lang="zh-CN" altLang="zh-CN" dirty="0"/>
              <a:t>（</a:t>
            </a:r>
            <a:r>
              <a:rPr lang="en-US" altLang="zh-CN" dirty="0"/>
              <a:t>0x1000 *32</a:t>
            </a:r>
            <a:r>
              <a:rPr lang="zh-CN" altLang="zh-CN" dirty="0"/>
              <a:t>） </a:t>
            </a:r>
            <a:r>
              <a:rPr lang="en-US" altLang="zh-CN" dirty="0"/>
              <a:t>+ (3 *4) =0x2202000C</a:t>
            </a:r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tivaware</a:t>
            </a:r>
            <a:r>
              <a:rPr lang="zh-CN" altLang="en-US" dirty="0"/>
              <a:t>的</a:t>
            </a:r>
            <a:r>
              <a:rPr lang="en-US" altLang="zh-CN" dirty="0" err="1"/>
              <a:t>inc</a:t>
            </a:r>
            <a:r>
              <a:rPr lang="en-US" altLang="zh-CN" dirty="0"/>
              <a:t>\</a:t>
            </a:r>
            <a:r>
              <a:rPr lang="en-US" altLang="zh-CN" dirty="0" err="1"/>
              <a:t>hw_types.h</a:t>
            </a:r>
            <a:r>
              <a:rPr lang="zh-CN" altLang="en-US" dirty="0"/>
              <a:t>中有位带别名地址转换的宏定义</a:t>
            </a:r>
            <a:endParaRPr lang="en-US" altLang="zh-CN" dirty="0"/>
          </a:p>
          <a:p>
            <a:r>
              <a:rPr lang="en-US" altLang="zh-CN" b="1" dirty="0"/>
              <a:t>#define</a:t>
            </a:r>
            <a:r>
              <a:rPr lang="en-US" altLang="zh-CN" dirty="0"/>
              <a:t> HWREGBITW(</a:t>
            </a:r>
            <a:r>
              <a:rPr lang="en-US" altLang="zh-CN" dirty="0" err="1"/>
              <a:t>x,b</a:t>
            </a:r>
            <a:r>
              <a:rPr lang="en-US" altLang="zh-CN" dirty="0"/>
              <a:t>)   HWREG(((uint32_t)(x)&amp;0xF0000000)|0x02000000|(((uint32_t)(x)&amp;0x000FFFFF) &lt;&lt;5)|((b)&lt;&lt;2))</a:t>
            </a:r>
          </a:p>
          <a:p>
            <a:r>
              <a:rPr lang="zh-CN" altLang="en-US" dirty="0"/>
              <a:t>其中</a:t>
            </a:r>
            <a:r>
              <a:rPr lang="en-US" altLang="zh-CN" dirty="0"/>
              <a:t>x</a:t>
            </a:r>
            <a:r>
              <a:rPr lang="zh-CN" altLang="en-US" dirty="0"/>
              <a:t>为地址，</a:t>
            </a:r>
            <a:r>
              <a:rPr lang="en-US" altLang="zh-CN" dirty="0"/>
              <a:t>b</a:t>
            </a:r>
            <a:r>
              <a:rPr lang="zh-CN" altLang="en-US" dirty="0"/>
              <a:t>为相应的位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00987" y="1038225"/>
            <a:ext cx="152074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28101"/>
              </p:ext>
            </p:extLst>
          </p:nvPr>
        </p:nvGraphicFramePr>
        <p:xfrm>
          <a:off x="4836859" y="1061084"/>
          <a:ext cx="7037383" cy="3177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Visio" r:id="rId4" imgW="5249932" imgH="2369616" progId="Visio.Drawing.15">
                  <p:embed/>
                </p:oleObj>
              </mc:Choice>
              <mc:Fallback>
                <p:oleObj name="Visio" r:id="rId4" imgW="5249932" imgH="236961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6859" y="1061084"/>
                        <a:ext cx="7037383" cy="31771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240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三 存储器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333108" y="1038226"/>
            <a:ext cx="1330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flash</a:t>
            </a:r>
            <a:endParaRPr lang="zh-CN" altLang="en-US" sz="2400" b="1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838199" y="1586645"/>
            <a:ext cx="10908323" cy="5271355"/>
          </a:xfrm>
        </p:spPr>
        <p:txBody>
          <a:bodyPr>
            <a:normAutofit/>
          </a:bodyPr>
          <a:lstStyle/>
          <a:p>
            <a:pPr marL="0" indent="457200">
              <a:spcAft>
                <a:spcPts val="600"/>
              </a:spcAft>
              <a:buNone/>
            </a:pPr>
            <a:r>
              <a:rPr lang="en-US" altLang="zh-CN" sz="1800" dirty="0"/>
              <a:t>Flash </a:t>
            </a:r>
            <a:r>
              <a:rPr lang="zh-CN" altLang="en-US" sz="1800" dirty="0"/>
              <a:t>存储器由一系列 </a:t>
            </a:r>
            <a:r>
              <a:rPr lang="en-US" altLang="zh-CN" sz="1800" dirty="0"/>
              <a:t>1 KB </a:t>
            </a:r>
            <a:r>
              <a:rPr lang="zh-CN" altLang="en-US" sz="1800" dirty="0"/>
              <a:t>的块组织在一起，这些块可以被单独擦除。</a:t>
            </a:r>
            <a:endParaRPr lang="en-US" altLang="zh-CN" sz="1800" dirty="0"/>
          </a:p>
          <a:p>
            <a:pPr marL="0" indent="457200">
              <a:spcAft>
                <a:spcPts val="600"/>
              </a:spcAft>
              <a:buNone/>
            </a:pPr>
            <a:r>
              <a:rPr lang="en-US" altLang="zh-CN" sz="1800" b="1" dirty="0"/>
              <a:t>1.  FLASH </a:t>
            </a:r>
            <a:r>
              <a:rPr lang="zh-CN" altLang="en-US" sz="1800" b="1" dirty="0"/>
              <a:t>编程和擦除</a:t>
            </a:r>
            <a:endParaRPr lang="en-US" altLang="zh-CN" sz="1800" b="1" dirty="0"/>
          </a:p>
          <a:p>
            <a:pPr marL="0" indent="457200">
              <a:lnSpc>
                <a:spcPct val="125000"/>
              </a:lnSpc>
              <a:spcAft>
                <a:spcPts val="600"/>
              </a:spcAft>
              <a:buNone/>
            </a:pPr>
            <a:r>
              <a:rPr lang="en-US" altLang="zh-CN" sz="1800" dirty="0"/>
              <a:t>Flash</a:t>
            </a:r>
            <a:r>
              <a:rPr lang="zh-CN" altLang="en-US" sz="1800" dirty="0"/>
              <a:t>只有擦除才能将存储的数据按二进制位从 </a:t>
            </a:r>
            <a:r>
              <a:rPr lang="en-US" altLang="zh-CN" sz="1800" dirty="0"/>
              <a:t>0 </a:t>
            </a:r>
            <a:r>
              <a:rPr lang="zh-CN" altLang="en-US" sz="1800" dirty="0"/>
              <a:t>变成 </a:t>
            </a:r>
            <a:r>
              <a:rPr lang="en-US" altLang="zh-CN" sz="1800" dirty="0"/>
              <a:t>1</a:t>
            </a:r>
            <a:r>
              <a:rPr lang="zh-CN" altLang="en-US" sz="1800" dirty="0"/>
              <a:t>，而写入操作只能将位从 </a:t>
            </a:r>
            <a:r>
              <a:rPr lang="en-US" altLang="zh-CN" sz="1800" dirty="0"/>
              <a:t>1 </a:t>
            </a:r>
            <a:r>
              <a:rPr lang="zh-CN" altLang="en-US" sz="1800" dirty="0"/>
              <a:t>变成 </a:t>
            </a:r>
            <a:r>
              <a:rPr lang="en-US" altLang="zh-CN" sz="1800" dirty="0"/>
              <a:t>0</a:t>
            </a:r>
            <a:r>
              <a:rPr lang="zh-CN" altLang="en-US" sz="1800" dirty="0"/>
              <a:t>。</a:t>
            </a:r>
            <a:r>
              <a:rPr lang="zh-CN" altLang="zh-CN" sz="1800" dirty="0"/>
              <a:t>所以进行写入操作之前必须先执行擦除。</a:t>
            </a:r>
            <a:r>
              <a:rPr lang="zh-CN" altLang="en-US" sz="1800" dirty="0"/>
              <a:t>编程</a:t>
            </a:r>
            <a:r>
              <a:rPr lang="en-US" altLang="zh-CN" sz="1800" dirty="0"/>
              <a:t>/</a:t>
            </a:r>
            <a:r>
              <a:rPr lang="zh-CN" altLang="en-US" sz="1800" dirty="0"/>
              <a:t>擦除通过</a:t>
            </a:r>
            <a:r>
              <a:rPr lang="en-US" altLang="zh-CN" sz="1800" dirty="0"/>
              <a:t>FMA</a:t>
            </a:r>
            <a:r>
              <a:rPr lang="zh-CN" altLang="en-US" sz="1800" dirty="0"/>
              <a:t>、</a:t>
            </a:r>
            <a:r>
              <a:rPr lang="en-US" altLang="zh-CN" sz="1800" dirty="0"/>
              <a:t>FMD</a:t>
            </a:r>
            <a:r>
              <a:rPr lang="zh-CN" altLang="en-US" sz="1800" dirty="0"/>
              <a:t>和</a:t>
            </a:r>
            <a:r>
              <a:rPr lang="en-US" altLang="zh-CN" sz="1800" dirty="0"/>
              <a:t>FMC(FMC2)</a:t>
            </a:r>
            <a:r>
              <a:rPr lang="zh-CN" altLang="en-US" sz="1800" dirty="0"/>
              <a:t>等几个寄存器完成。</a:t>
            </a:r>
            <a:endParaRPr lang="en-US" altLang="zh-CN" sz="1800" dirty="0"/>
          </a:p>
          <a:p>
            <a:pPr marL="457200" indent="457200">
              <a:spcAft>
                <a:spcPts val="600"/>
              </a:spcAft>
              <a:buAutoNum type="arabicPeriod" startAt="2"/>
            </a:pPr>
            <a:r>
              <a:rPr lang="en-US" altLang="zh-CN" sz="1800" b="1" dirty="0"/>
              <a:t>Flash</a:t>
            </a:r>
            <a:r>
              <a:rPr lang="zh-CN" altLang="en-US" sz="1800" b="1" dirty="0"/>
              <a:t>存储器保护</a:t>
            </a:r>
            <a:endParaRPr lang="en-US" altLang="zh-CN" sz="1800" b="1" dirty="0"/>
          </a:p>
          <a:p>
            <a:pPr marL="0" indent="45720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1800" dirty="0"/>
              <a:t>1KB </a:t>
            </a:r>
            <a:r>
              <a:rPr lang="zh-CN" altLang="zh-CN" sz="1800" dirty="0"/>
              <a:t>的块可成对配成</a:t>
            </a:r>
            <a:r>
              <a:rPr lang="en-US" altLang="zh-CN" sz="1800" dirty="0"/>
              <a:t> 2K </a:t>
            </a:r>
            <a:r>
              <a:rPr lang="zh-CN" altLang="zh-CN" sz="1800" dirty="0"/>
              <a:t>的块形成保护块</a:t>
            </a:r>
            <a:r>
              <a:rPr lang="zh-CN" altLang="en-US" sz="1800" dirty="0"/>
              <a:t>，可以设置为</a:t>
            </a:r>
            <a:r>
              <a:rPr lang="zh-CN" altLang="zh-CN" sz="1800" dirty="0"/>
              <a:t>只读或只执行</a:t>
            </a:r>
            <a:r>
              <a:rPr lang="zh-CN" altLang="en-US" sz="1800" dirty="0"/>
              <a:t>保护。</a:t>
            </a:r>
            <a:endParaRPr lang="en-US" altLang="zh-CN" sz="1800" dirty="0"/>
          </a:p>
          <a:p>
            <a:pPr marL="0" indent="45720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zh-CN" sz="1800" dirty="0"/>
              <a:t>只读块不能被</a:t>
            </a:r>
            <a:r>
              <a:rPr lang="zh-CN" altLang="en-US" sz="1800" dirty="0"/>
              <a:t>擦</a:t>
            </a:r>
            <a:r>
              <a:rPr lang="zh-CN" altLang="zh-CN" sz="1800" dirty="0"/>
              <a:t>除或编程。</a:t>
            </a:r>
            <a:endParaRPr lang="en-US" altLang="zh-CN" sz="1800" dirty="0"/>
          </a:p>
          <a:p>
            <a:pPr marL="0" indent="45720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zh-CN" sz="1800" dirty="0"/>
              <a:t>只执行块不能被</a:t>
            </a:r>
            <a:r>
              <a:rPr lang="zh-CN" altLang="en-US" sz="1800" dirty="0"/>
              <a:t>擦</a:t>
            </a:r>
            <a:r>
              <a:rPr lang="zh-CN" altLang="zh-CN" sz="1800" dirty="0"/>
              <a:t>除或编程，不能被控制器或调试器读取，只能通过控制器取</a:t>
            </a:r>
            <a:r>
              <a:rPr lang="zh-CN" altLang="en-US" sz="1800" dirty="0"/>
              <a:t>指</a:t>
            </a:r>
            <a:r>
              <a:rPr lang="zh-CN" altLang="zh-CN" sz="1800" dirty="0"/>
              <a:t>机制来</a:t>
            </a:r>
            <a:r>
              <a:rPr lang="zh-CN" altLang="en-US" sz="1800" dirty="0"/>
              <a:t>来取出其中保存的指令</a:t>
            </a:r>
            <a:r>
              <a:rPr lang="zh-CN" altLang="zh-CN" sz="1800" dirty="0"/>
              <a:t>。</a:t>
            </a:r>
          </a:p>
          <a:p>
            <a:pPr marL="0" indent="457200">
              <a:spcAft>
                <a:spcPts val="600"/>
              </a:spcAft>
              <a:buNone/>
            </a:pPr>
            <a:r>
              <a:rPr lang="en-US" altLang="zh-CN" sz="1800" b="1" dirty="0"/>
              <a:t>3.   </a:t>
            </a:r>
            <a:r>
              <a:rPr lang="zh-CN" altLang="en-US" sz="1800" b="1" dirty="0"/>
              <a:t>中断</a:t>
            </a:r>
            <a:endParaRPr lang="en-US" altLang="zh-CN" sz="1800" b="1" dirty="0"/>
          </a:p>
          <a:p>
            <a:pPr marL="0" indent="45720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1800" dirty="0"/>
              <a:t>编程结束中断：编程或擦除结束可产生中断。</a:t>
            </a:r>
            <a:endParaRPr lang="en-US" altLang="zh-CN" sz="1800" dirty="0"/>
          </a:p>
          <a:p>
            <a:pPr marL="0" indent="45720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1800" dirty="0"/>
              <a:t>访问中断：当企图编程或擦除一个被保护的块时会产生中断。</a:t>
            </a:r>
          </a:p>
        </p:txBody>
      </p:sp>
    </p:spTree>
    <p:extLst>
      <p:ext uri="{BB962C8B-B14F-4D97-AF65-F5344CB8AC3E}">
        <p14:creationId xmlns:p14="http://schemas.microsoft.com/office/powerpoint/2010/main" val="2098868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四 低功耗模式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49131" y="1737398"/>
            <a:ext cx="998415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zh-CN" b="1" dirty="0"/>
              <a:t>睡眠模式</a:t>
            </a:r>
            <a:r>
              <a:rPr lang="zh-CN" altLang="zh-CN" dirty="0"/>
              <a:t>：</a:t>
            </a:r>
            <a:r>
              <a:rPr lang="zh-CN" altLang="zh-CN" dirty="0">
                <a:solidFill>
                  <a:srgbClr val="FF0000"/>
                </a:solidFill>
              </a:rPr>
              <a:t>停止处理器时钟和存储器时钟，不执行代码</a:t>
            </a:r>
            <a:r>
              <a:rPr lang="zh-CN" altLang="en-US" dirty="0"/>
              <a:t>。</a:t>
            </a:r>
            <a:r>
              <a:rPr lang="zh-CN" altLang="zh-CN" dirty="0"/>
              <a:t>但对于有些智能外设，其时钟频率不变，仍然可以运行。</a:t>
            </a:r>
            <a:r>
              <a:rPr lang="zh-CN" altLang="zh-CN" dirty="0">
                <a:solidFill>
                  <a:srgbClr val="FF0000"/>
                </a:solidFill>
              </a:rPr>
              <a:t>中断事件</a:t>
            </a:r>
            <a:r>
              <a:rPr lang="zh-CN" altLang="zh-CN" dirty="0"/>
              <a:t>能使系统回归到运行模式。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zh-CN" b="1" dirty="0"/>
              <a:t>深度睡眠模式</a:t>
            </a:r>
            <a:r>
              <a:rPr lang="zh-CN" altLang="zh-CN" dirty="0"/>
              <a:t>：</a:t>
            </a:r>
            <a:r>
              <a:rPr lang="zh-CN" altLang="zh-CN" dirty="0">
                <a:solidFill>
                  <a:srgbClr val="FF0000"/>
                </a:solidFill>
              </a:rPr>
              <a:t>停止系统时钟并关闭</a:t>
            </a:r>
            <a:r>
              <a:rPr lang="en-US" altLang="zh-CN" dirty="0">
                <a:solidFill>
                  <a:srgbClr val="FF0000"/>
                </a:solidFill>
              </a:rPr>
              <a:t>PLL</a:t>
            </a:r>
            <a:r>
              <a:rPr lang="zh-CN" altLang="zh-CN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Flash</a:t>
            </a:r>
            <a:r>
              <a:rPr lang="zh-CN" altLang="zh-CN" dirty="0">
                <a:solidFill>
                  <a:srgbClr val="FF0000"/>
                </a:solidFill>
              </a:rPr>
              <a:t>存储器，不执行代码</a:t>
            </a:r>
            <a:r>
              <a:rPr lang="zh-CN" altLang="zh-CN" dirty="0"/>
              <a:t>。外设运行在内置低频振荡器的</a:t>
            </a:r>
            <a:r>
              <a:rPr lang="en-US" altLang="zh-CN" dirty="0"/>
              <a:t>30KHz</a:t>
            </a:r>
            <a:r>
              <a:rPr lang="zh-CN" altLang="zh-CN" dirty="0"/>
              <a:t>频率下。在该模式下，中断事件能使系统回归到运行模式。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zh-CN" b="1" dirty="0"/>
              <a:t>休眠模式</a:t>
            </a:r>
            <a:r>
              <a:rPr lang="zh-CN" altLang="zh-CN" dirty="0"/>
              <a:t>：</a:t>
            </a:r>
            <a:r>
              <a:rPr lang="zh-CN" altLang="zh-CN" dirty="0">
                <a:solidFill>
                  <a:srgbClr val="FF0000"/>
                </a:solidFill>
              </a:rPr>
              <a:t>处理器和外设的电源都关断，只维持休眠模块的供电</a:t>
            </a:r>
            <a:r>
              <a:rPr lang="zh-CN" altLang="zh-CN" dirty="0"/>
              <a:t>。电源供电可以用外部信号</a:t>
            </a:r>
            <a:r>
              <a:rPr lang="en-US" altLang="zh-CN" dirty="0"/>
              <a:t>WAKE</a:t>
            </a:r>
            <a:r>
              <a:rPr lang="zh-CN" altLang="zh-CN" dirty="0"/>
              <a:t>触发恢复，也可以利用内置实时时钟</a:t>
            </a:r>
            <a:r>
              <a:rPr lang="en-US" altLang="zh-CN" dirty="0"/>
              <a:t>(RTC)</a:t>
            </a:r>
            <a:r>
              <a:rPr lang="zh-CN" altLang="zh-CN" dirty="0"/>
              <a:t>，在经过一段特定的时间之后恢复。休眠模块可以由外部电池或者辅助电源单独供电。</a:t>
            </a:r>
            <a:endParaRPr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1349131" y="4796124"/>
            <a:ext cx="53294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1600" dirty="0"/>
              <a:t>CMOS</a:t>
            </a:r>
            <a:r>
              <a:rPr lang="zh-CN" altLang="en-US" sz="1600" dirty="0"/>
              <a:t>门电路的功耗主要是门电路开关过程中产生的功耗，其静态功耗很小。因此，其功耗正比于时钟频率，时钟频率越高，功耗越大；停止其时钟，则基本没有功耗。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170" y="4413250"/>
            <a:ext cx="3509541" cy="19773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49131" y="977427"/>
            <a:ext cx="998415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zh-CN" dirty="0"/>
              <a:t>低功耗模式可以让处理器在没有外部任务</a:t>
            </a:r>
            <a:r>
              <a:rPr lang="zh-CN" altLang="en-US" dirty="0"/>
              <a:t>需要</a:t>
            </a:r>
            <a:r>
              <a:rPr lang="zh-CN" altLang="zh-CN" dirty="0"/>
              <a:t>执行时保持休眠，当有外部请求后，唤醒处理器进行工作，任务完成后处理器再度进入休眠。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8307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+mj-ea"/>
              </a:rPr>
              <a:t>五 </a:t>
            </a:r>
            <a:r>
              <a:rPr lang="zh-CN" altLang="en-US" dirty="0">
                <a:latin typeface="+mj-ea"/>
              </a:rPr>
              <a:t>库函数编程和寄存器编程</a:t>
            </a:r>
            <a:endParaRPr lang="zh-CN" altLang="en-US" b="1" dirty="0">
              <a:latin typeface="+mj-ea"/>
            </a:endParaRPr>
          </a:p>
        </p:txBody>
      </p:sp>
      <p:sp>
        <p:nvSpPr>
          <p:cNvPr id="6" name="内容占位符 5"/>
          <p:cNvSpPr txBox="1">
            <a:spLocks noGrp="1"/>
          </p:cNvSpPr>
          <p:nvPr>
            <p:ph idx="1"/>
          </p:nvPr>
        </p:nvSpPr>
        <p:spPr>
          <a:xfrm>
            <a:off x="838200" y="3712149"/>
            <a:ext cx="1060546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25000"/>
              </a:lnSpc>
              <a:buNone/>
            </a:pPr>
            <a:r>
              <a:rPr lang="zh-CN" altLang="zh-CN" sz="1800" dirty="0"/>
              <a:t>外设驱动库（</a:t>
            </a:r>
            <a:r>
              <a:rPr lang="en-US" altLang="zh-CN" sz="1800" dirty="0" err="1"/>
              <a:t>Tiva</a:t>
            </a:r>
            <a:r>
              <a:rPr lang="en-US" altLang="zh-CN" sz="1800" dirty="0"/>
              <a:t> ware Peripheral Driver Library</a:t>
            </a:r>
            <a:r>
              <a:rPr lang="zh-CN" altLang="zh-CN" sz="1800" dirty="0"/>
              <a:t>）是用来访问</a:t>
            </a:r>
            <a:r>
              <a:rPr lang="en-US" altLang="zh-CN" sz="1800" dirty="0" err="1"/>
              <a:t>Tiva</a:t>
            </a:r>
            <a:r>
              <a:rPr lang="zh-CN" altLang="zh-CN" sz="1800" dirty="0"/>
              <a:t>系列处理器外设的一系列驱动程序。</a:t>
            </a:r>
            <a:endParaRPr lang="en-US" altLang="zh-CN" sz="1800" dirty="0"/>
          </a:p>
          <a:p>
            <a:pPr marL="514350" indent="-285750">
              <a:lnSpc>
                <a:spcPct val="125000"/>
              </a:lnSpc>
              <a:spcBef>
                <a:spcPts val="0"/>
              </a:spcBef>
            </a:pPr>
            <a:r>
              <a:rPr lang="zh-CN" altLang="zh-CN" sz="1800" dirty="0"/>
              <a:t>外设驱动库的说明文档为</a:t>
            </a:r>
            <a:r>
              <a:rPr lang="en-US" altLang="zh-CN" sz="1800" dirty="0"/>
              <a:t>docs/SW-TM4C-DRL-UG-2.1.4.178.pdf</a:t>
            </a:r>
            <a:r>
              <a:rPr lang="zh-CN" altLang="zh-CN" sz="1800" dirty="0"/>
              <a:t>。</a:t>
            </a:r>
            <a:endParaRPr lang="en-US" altLang="zh-CN" sz="1800" dirty="0"/>
          </a:p>
          <a:p>
            <a:pPr marL="514350" indent="-285750">
              <a:lnSpc>
                <a:spcPct val="125000"/>
              </a:lnSpc>
              <a:spcBef>
                <a:spcPts val="0"/>
              </a:spcBef>
            </a:pPr>
            <a:r>
              <a:rPr lang="en-US" altLang="zh-CN" sz="1800" dirty="0" err="1"/>
              <a:t>Driverlib</a:t>
            </a:r>
            <a:r>
              <a:rPr lang="en-US" altLang="zh-CN" sz="1800" dirty="0"/>
              <a:t>\</a:t>
            </a:r>
            <a:r>
              <a:rPr lang="zh-CN" altLang="zh-CN" sz="1800" dirty="0"/>
              <a:t>：该目录</a:t>
            </a:r>
            <a:r>
              <a:rPr lang="zh-CN" altLang="en-US" sz="1800" dirty="0"/>
              <a:t>下的</a:t>
            </a:r>
            <a:r>
              <a:rPr lang="en-US" altLang="zh-CN" sz="1800" dirty="0"/>
              <a:t>*.c</a:t>
            </a:r>
            <a:r>
              <a:rPr lang="zh-CN" altLang="en-US" sz="1800" dirty="0"/>
              <a:t>和</a:t>
            </a:r>
            <a:r>
              <a:rPr lang="en-US" altLang="zh-CN" sz="1800" dirty="0"/>
              <a:t>*.h</a:t>
            </a:r>
            <a:r>
              <a:rPr lang="zh-CN" altLang="en-US" sz="1800" dirty="0"/>
              <a:t>文件为外设</a:t>
            </a:r>
            <a:r>
              <a:rPr lang="zh-CN" altLang="zh-CN" sz="1800" dirty="0"/>
              <a:t>驱动</a:t>
            </a:r>
            <a:r>
              <a:rPr lang="zh-CN" altLang="en-US" sz="1800" dirty="0"/>
              <a:t>库函数</a:t>
            </a:r>
            <a:r>
              <a:rPr lang="zh-CN" altLang="zh-CN" sz="1800" dirty="0"/>
              <a:t>的源代码。</a:t>
            </a:r>
            <a:endParaRPr lang="en-US" altLang="zh-CN" sz="1800" dirty="0"/>
          </a:p>
          <a:p>
            <a:pPr marL="514350" indent="-285750">
              <a:lnSpc>
                <a:spcPct val="125000"/>
              </a:lnSpc>
              <a:spcBef>
                <a:spcPts val="0"/>
              </a:spcBef>
            </a:pPr>
            <a:r>
              <a:rPr lang="en-US" altLang="zh-CN" sz="1800" dirty="0" err="1"/>
              <a:t>Driverlib</a:t>
            </a:r>
            <a:r>
              <a:rPr lang="en-US" altLang="zh-CN" sz="1800" dirty="0"/>
              <a:t>\CCS \debug\driverlib.lib</a:t>
            </a:r>
            <a:r>
              <a:rPr lang="zh-CN" altLang="en-US" sz="1800" dirty="0"/>
              <a:t>：包含了所有外设驱动库函数的二进制可执行代码。</a:t>
            </a:r>
            <a:endParaRPr lang="en-US" altLang="zh-CN" sz="1800" dirty="0"/>
          </a:p>
          <a:p>
            <a:pPr marL="514350" indent="-285750">
              <a:lnSpc>
                <a:spcPct val="125000"/>
              </a:lnSpc>
              <a:spcBef>
                <a:spcPts val="0"/>
              </a:spcBef>
            </a:pPr>
            <a:r>
              <a:rPr lang="en-US" altLang="zh-CN" sz="1800" dirty="0" err="1"/>
              <a:t>Inc</a:t>
            </a:r>
            <a:r>
              <a:rPr lang="en-US" altLang="zh-CN" sz="1800" dirty="0"/>
              <a:t>\</a:t>
            </a:r>
            <a:r>
              <a:rPr lang="zh-CN" altLang="en-US" sz="1800" dirty="0"/>
              <a:t>：</a:t>
            </a:r>
            <a:r>
              <a:rPr lang="en-US" altLang="zh-CN" sz="1800" dirty="0" err="1"/>
              <a:t>hw</a:t>
            </a:r>
            <a:r>
              <a:rPr lang="en-US" altLang="zh-CN" sz="1800" dirty="0"/>
              <a:t>_*.h</a:t>
            </a:r>
            <a:r>
              <a:rPr lang="zh-CN" altLang="zh-CN" sz="1800" dirty="0"/>
              <a:t>：每个外设对应一个头文件，描述了每个外设的所有寄存器以及寄存器中的</a:t>
            </a:r>
            <a:r>
              <a:rPr lang="zh-CN" altLang="en-US" sz="1800" dirty="0"/>
              <a:t>位域</a:t>
            </a:r>
            <a:r>
              <a:rPr lang="zh-CN" altLang="zh-CN" sz="1800" dirty="0"/>
              <a:t>。</a:t>
            </a:r>
            <a:endParaRPr lang="en-US" altLang="zh-CN" sz="1800" dirty="0"/>
          </a:p>
          <a:p>
            <a:pPr marL="514350" indent="-285750">
              <a:lnSpc>
                <a:spcPct val="125000"/>
              </a:lnSpc>
              <a:spcBef>
                <a:spcPts val="0"/>
              </a:spcBef>
            </a:pPr>
            <a:r>
              <a:rPr lang="zh-CN" altLang="zh-CN" sz="1800" dirty="0"/>
              <a:t>外设驱动程序库</a:t>
            </a:r>
            <a:r>
              <a:rPr lang="zh-CN" altLang="en-US" sz="1800" dirty="0"/>
              <a:t>也</a:t>
            </a:r>
            <a:r>
              <a:rPr lang="zh-CN" altLang="zh-CN" sz="1800" dirty="0"/>
              <a:t>存储在片内</a:t>
            </a:r>
            <a:r>
              <a:rPr lang="en-US" altLang="zh-CN" sz="1800" dirty="0"/>
              <a:t>ROM</a:t>
            </a:r>
            <a:r>
              <a:rPr lang="zh-CN" altLang="zh-CN" sz="1800" dirty="0"/>
              <a:t>中</a:t>
            </a:r>
            <a:r>
              <a:rPr lang="zh-CN" altLang="en-US" sz="1800" dirty="0"/>
              <a:t>。</a:t>
            </a: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1003850" y="1443355"/>
            <a:ext cx="10559086" cy="195181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>
              <a:lnSpc>
                <a:spcPct val="125000"/>
              </a:lnSpc>
              <a:buNone/>
            </a:pPr>
            <a:r>
              <a:rPr lang="en-US" altLang="zh-CN" sz="1800" dirty="0" err="1"/>
              <a:t>TivaWare</a:t>
            </a:r>
            <a:r>
              <a:rPr lang="zh-CN" altLang="zh-CN" sz="1800" dirty="0"/>
              <a:t>是针对</a:t>
            </a:r>
            <a:r>
              <a:rPr lang="en-US" altLang="zh-CN" sz="1800" dirty="0" err="1"/>
              <a:t>TivaC</a:t>
            </a:r>
            <a:r>
              <a:rPr lang="zh-CN" altLang="zh-CN" sz="1800" dirty="0"/>
              <a:t>系列微处理器的一套软件开发包</a:t>
            </a:r>
            <a:r>
              <a:rPr lang="zh-CN" altLang="en-US" sz="1800" dirty="0"/>
              <a:t>，</a:t>
            </a:r>
            <a:r>
              <a:rPr lang="zh-CN" altLang="zh-CN" sz="1800" dirty="0"/>
              <a:t>是一个</a:t>
            </a:r>
            <a:r>
              <a:rPr lang="zh-CN" altLang="en-US" sz="1800" dirty="0"/>
              <a:t>函数</a:t>
            </a:r>
            <a:r>
              <a:rPr lang="zh-CN" altLang="zh-CN" sz="1800" dirty="0"/>
              <a:t>库</a:t>
            </a:r>
            <a:r>
              <a:rPr lang="zh-CN" altLang="en-US" sz="1800" dirty="0"/>
              <a:t>。</a:t>
            </a:r>
            <a:r>
              <a:rPr lang="zh-CN" altLang="zh-CN" sz="1800" dirty="0"/>
              <a:t>将微处理器所执行的常用基础操作指令模块化、函数化，免去了开发过程中可能出现的冗长代码和繁琐的工作，减少出错的几率</a:t>
            </a:r>
            <a:r>
              <a:rPr lang="zh-CN" altLang="en-US" sz="1800" dirty="0"/>
              <a:t>。基于库函数来开发编程：</a:t>
            </a:r>
            <a:endParaRPr lang="en-US" altLang="zh-CN" dirty="0"/>
          </a:p>
          <a:p>
            <a:pPr marL="432000">
              <a:lnSpc>
                <a:spcPct val="125000"/>
              </a:lnSpc>
            </a:pPr>
            <a:r>
              <a:rPr lang="zh-CN" altLang="en-US" sz="1800" dirty="0"/>
              <a:t>开发更容易，可移植性更强，是主流的开发方式</a:t>
            </a:r>
            <a:endParaRPr lang="en-US" altLang="zh-CN" sz="1800" dirty="0"/>
          </a:p>
          <a:p>
            <a:pPr marL="432000">
              <a:lnSpc>
                <a:spcPct val="125000"/>
              </a:lnSpc>
              <a:spcBef>
                <a:spcPts val="0"/>
              </a:spcBef>
            </a:pPr>
            <a:r>
              <a:rPr lang="zh-CN" altLang="en-US" sz="1800" dirty="0"/>
              <a:t>不是所有操作都可以用库函数实现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10640" y="970434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TivaWare</a:t>
            </a:r>
            <a:r>
              <a:rPr lang="zh-CN" altLang="en-US" sz="2400" b="1" dirty="0"/>
              <a:t>函数库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216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五 库函数编程和寄存器编程</a:t>
            </a:r>
          </a:p>
        </p:txBody>
      </p:sp>
      <p:sp>
        <p:nvSpPr>
          <p:cNvPr id="6" name="内容占位符 5"/>
          <p:cNvSpPr txBox="1">
            <a:spLocks noGrp="1"/>
          </p:cNvSpPr>
          <p:nvPr>
            <p:ph idx="1"/>
          </p:nvPr>
        </p:nvSpPr>
        <p:spPr>
          <a:xfrm>
            <a:off x="1085131" y="1432099"/>
            <a:ext cx="7296870" cy="2208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25000"/>
              </a:lnSpc>
              <a:spcBef>
                <a:spcPts val="600"/>
              </a:spcBef>
              <a:buNone/>
            </a:pPr>
            <a:r>
              <a:rPr lang="zh-CN" altLang="en-US" sz="1800" dirty="0"/>
              <a:t>开发者需要掌握直接访问寄存器编程的方法。</a:t>
            </a:r>
            <a:endParaRPr lang="en-US" altLang="zh-CN" sz="1800" dirty="0"/>
          </a:p>
          <a:p>
            <a:pPr indent="0">
              <a:lnSpc>
                <a:spcPct val="125000"/>
              </a:lnSpc>
              <a:spcBef>
                <a:spcPts val="1200"/>
              </a:spcBef>
              <a:buNone/>
            </a:pPr>
            <a:r>
              <a:rPr lang="zh-CN" altLang="en-US" sz="1800" dirty="0"/>
              <a:t>直接寄存器编程，需要仔细阅读的数据手册和开发文档，了解：</a:t>
            </a:r>
            <a:endParaRPr lang="en-US" altLang="zh-CN" sz="1800" dirty="0"/>
          </a:p>
          <a:p>
            <a:pPr marL="514350" indent="-285750">
              <a:lnSpc>
                <a:spcPct val="125000"/>
              </a:lnSpc>
              <a:spcBef>
                <a:spcPts val="600"/>
              </a:spcBef>
            </a:pPr>
            <a:r>
              <a:rPr lang="zh-CN" altLang="en-US" sz="1800" dirty="0"/>
              <a:t>外设的寄存器框架</a:t>
            </a:r>
            <a:endParaRPr lang="en-US" altLang="zh-CN" sz="1800" dirty="0"/>
          </a:p>
          <a:p>
            <a:pPr marL="514350" indent="-285750">
              <a:lnSpc>
                <a:spcPct val="125000"/>
              </a:lnSpc>
              <a:spcBef>
                <a:spcPts val="600"/>
              </a:spcBef>
            </a:pPr>
            <a:r>
              <a:rPr lang="zh-CN" altLang="en-US" sz="1800" dirty="0"/>
              <a:t>每个寄存器及其各位域的含义及作用和各寄存器相互之间的联系</a:t>
            </a:r>
            <a:endParaRPr lang="en-US" altLang="zh-CN" sz="1800" dirty="0"/>
          </a:p>
          <a:p>
            <a:pPr marL="514350" indent="-285750">
              <a:lnSpc>
                <a:spcPct val="125000"/>
              </a:lnSpc>
              <a:spcBef>
                <a:spcPts val="600"/>
              </a:spcBef>
            </a:pPr>
            <a:r>
              <a:rPr lang="zh-CN" altLang="en-US" sz="1800" dirty="0"/>
              <a:t>实现某个功能时操作的顺序及内容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310640" y="97043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直接寄存器编程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085131" y="4034269"/>
            <a:ext cx="93621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直接学习库函数的寄存器编程方式也是一个很好的学习路径。</a:t>
            </a:r>
            <a:endParaRPr lang="en-US" altLang="zh-CN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学习库函数的实现方式和风格</a:t>
            </a:r>
            <a:endParaRPr lang="en-US" altLang="zh-CN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或者在其基础上进行修改，实现新的功能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dirty="0"/>
              <a:t>下面学习</a:t>
            </a:r>
            <a:r>
              <a:rPr lang="en-US" altLang="zh-CN" dirty="0"/>
              <a:t>Flash</a:t>
            </a:r>
            <a:r>
              <a:rPr lang="zh-CN" altLang="en-US" dirty="0"/>
              <a:t>写缓冲器写入库函数的直接寄存器编写。</a:t>
            </a:r>
          </a:p>
        </p:txBody>
      </p:sp>
    </p:spTree>
    <p:extLst>
      <p:ext uri="{BB962C8B-B14F-4D97-AF65-F5344CB8AC3E}">
        <p14:creationId xmlns:p14="http://schemas.microsoft.com/office/powerpoint/2010/main" val="159343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实验三 </a:t>
            </a:r>
            <a:r>
              <a:rPr lang="en-US" altLang="zh-CN" b="1" dirty="0"/>
              <a:t>flash</a:t>
            </a:r>
            <a:r>
              <a:rPr lang="zh-CN" altLang="en-US" b="1" dirty="0"/>
              <a:t>直接寄存器编程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10817" y="6212167"/>
            <a:ext cx="46153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tm4c123gh6pm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数据手册的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8.1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节内部存储器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P524</a:t>
            </a:r>
            <a:endParaRPr lang="zh-CN" altLang="en-US" sz="16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5807443" y="560703"/>
            <a:ext cx="5887649" cy="5820741"/>
            <a:chOff x="5807443" y="560703"/>
            <a:chExt cx="5887649" cy="5820741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7443" y="831611"/>
              <a:ext cx="5887649" cy="5549833"/>
            </a:xfrm>
            <a:prstGeom prst="rect">
              <a:avLst/>
            </a:prstGeom>
          </p:spPr>
        </p:pic>
        <p:sp>
          <p:nvSpPr>
            <p:cNvPr id="6" name="矩形标注 5"/>
            <p:cNvSpPr/>
            <p:nvPr/>
          </p:nvSpPr>
          <p:spPr>
            <a:xfrm>
              <a:off x="10010617" y="560703"/>
              <a:ext cx="1427480" cy="328294"/>
            </a:xfrm>
            <a:prstGeom prst="wedgeRectCallout">
              <a:avLst>
                <a:gd name="adj1" fmla="val -63480"/>
                <a:gd name="adj2" fmla="val 16113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操作地址寄存器</a:t>
              </a:r>
            </a:p>
          </p:txBody>
        </p:sp>
        <p:sp>
          <p:nvSpPr>
            <p:cNvPr id="8" name="矩形标注 7"/>
            <p:cNvSpPr/>
            <p:nvPr/>
          </p:nvSpPr>
          <p:spPr>
            <a:xfrm>
              <a:off x="10168097" y="4732289"/>
              <a:ext cx="1427480" cy="356234"/>
            </a:xfrm>
            <a:prstGeom prst="wedgeRectCallout">
              <a:avLst>
                <a:gd name="adj1" fmla="val -75055"/>
                <a:gd name="adj2" fmla="val -6807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Flash</a:t>
              </a:r>
              <a:r>
                <a:rPr lang="zh-CN" altLang="en-US" sz="12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写入缓冲区</a:t>
              </a:r>
            </a:p>
          </p:txBody>
        </p:sp>
        <p:sp>
          <p:nvSpPr>
            <p:cNvPr id="9" name="矩形标注 8"/>
            <p:cNvSpPr/>
            <p:nvPr/>
          </p:nvSpPr>
          <p:spPr>
            <a:xfrm>
              <a:off x="10168097" y="4276995"/>
              <a:ext cx="1427480" cy="356234"/>
            </a:xfrm>
            <a:prstGeom prst="wedgeRectCallout">
              <a:avLst>
                <a:gd name="adj1" fmla="val -73347"/>
                <a:gd name="adj2" fmla="val -5952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缓冲区有效寄存器</a:t>
              </a:r>
            </a:p>
          </p:txBody>
        </p:sp>
        <p:sp>
          <p:nvSpPr>
            <p:cNvPr id="10" name="矩形标注 9"/>
            <p:cNvSpPr/>
            <p:nvPr/>
          </p:nvSpPr>
          <p:spPr>
            <a:xfrm>
              <a:off x="10149809" y="3738579"/>
              <a:ext cx="1427480" cy="356234"/>
            </a:xfrm>
            <a:prstGeom prst="wedgeRectCallout">
              <a:avLst>
                <a:gd name="adj1" fmla="val -71746"/>
                <a:gd name="adj2" fmla="val 46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Flash</a:t>
              </a:r>
              <a:r>
                <a:rPr lang="zh-CN" altLang="en-US" sz="12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控制寄存器</a:t>
              </a:r>
              <a:r>
                <a:rPr lang="en-US" altLang="zh-CN" sz="12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zh-CN" altLang="en-US" sz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" name="矩形标注 10"/>
            <p:cNvSpPr/>
            <p:nvPr/>
          </p:nvSpPr>
          <p:spPr>
            <a:xfrm>
              <a:off x="10088849" y="1543702"/>
              <a:ext cx="1427480" cy="356234"/>
            </a:xfrm>
            <a:prstGeom prst="wedgeRectCallout">
              <a:avLst>
                <a:gd name="adj1" fmla="val -71746"/>
                <a:gd name="adj2" fmla="val 5384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Flash</a:t>
              </a:r>
              <a:r>
                <a:rPr lang="zh-CN" altLang="en-US" sz="12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控制寄存器</a:t>
              </a:r>
            </a:p>
          </p:txBody>
        </p:sp>
        <p:sp>
          <p:nvSpPr>
            <p:cNvPr id="12" name="右大括号 11"/>
            <p:cNvSpPr/>
            <p:nvPr/>
          </p:nvSpPr>
          <p:spPr>
            <a:xfrm>
              <a:off x="9888697" y="2048143"/>
              <a:ext cx="121920" cy="853440"/>
            </a:xfrm>
            <a:prstGeom prst="rightBrac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34458" y="2336363"/>
              <a:ext cx="1415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中断相关的寄存器</a:t>
              </a:r>
            </a:p>
          </p:txBody>
        </p:sp>
        <p:sp>
          <p:nvSpPr>
            <p:cNvPr id="14" name="矩形标注 13"/>
            <p:cNvSpPr/>
            <p:nvPr/>
          </p:nvSpPr>
          <p:spPr>
            <a:xfrm>
              <a:off x="10088849" y="1147372"/>
              <a:ext cx="1427480" cy="356234"/>
            </a:xfrm>
            <a:prstGeom prst="wedgeRectCallout">
              <a:avLst>
                <a:gd name="adj1" fmla="val -67476"/>
                <a:gd name="adj2" fmla="val 7951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Flash</a:t>
              </a:r>
              <a:r>
                <a:rPr lang="zh-CN" altLang="en-US" sz="12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数据寄存器</a:t>
              </a: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310640" y="970434"/>
            <a:ext cx="3353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Flash</a:t>
            </a:r>
            <a:r>
              <a:rPr lang="zh-CN" altLang="en-US" sz="2400" b="1" dirty="0"/>
              <a:t>控制器寄存器框架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838200" y="1494766"/>
            <a:ext cx="4018280" cy="413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FMA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存放对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Flash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存储器操作的起始地址，此地址必须字（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字节）对齐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FMD</a:t>
            </a:r>
            <a:r>
              <a:rPr lang="zh-CN" altLang="en-US" dirty="0"/>
              <a:t>：存放要向</a:t>
            </a:r>
            <a:r>
              <a:rPr lang="en-US" altLang="zh-CN" dirty="0"/>
              <a:t>Flash</a:t>
            </a:r>
            <a:r>
              <a:rPr lang="zh-CN" altLang="en-US" dirty="0"/>
              <a:t>写入的数据。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FMC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/>
              <a:t>Flash </a:t>
            </a:r>
            <a:r>
              <a:rPr lang="zh-CN" altLang="en-US" dirty="0"/>
              <a:t>存储器控制寄存器。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FCMISC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dirty="0"/>
              <a:t>查询和清除中断和错误状态。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FMC2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dirty="0"/>
              <a:t>启动写缓冲区写入。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FWBVAL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dirty="0"/>
              <a:t>记录写缓冲区是否有数据。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FWBn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dirty="0"/>
              <a:t>共有</a:t>
            </a:r>
            <a:r>
              <a:rPr lang="en-US" altLang="zh-CN" dirty="0"/>
              <a:t>32</a:t>
            </a:r>
            <a:r>
              <a:rPr lang="zh-CN" altLang="en-US" dirty="0"/>
              <a:t>个，</a:t>
            </a:r>
            <a:r>
              <a:rPr lang="en-US" altLang="zh-CN" dirty="0"/>
              <a:t>n</a:t>
            </a:r>
            <a:r>
              <a:rPr lang="zh-CN" altLang="en-US" dirty="0"/>
              <a:t>的取值范围为</a:t>
            </a:r>
            <a:r>
              <a:rPr lang="en-US" altLang="zh-CN" dirty="0"/>
              <a:t>0~31</a:t>
            </a:r>
            <a:r>
              <a:rPr lang="zh-CN" altLang="en-US" dirty="0"/>
              <a:t>，共同组成了</a:t>
            </a:r>
            <a:r>
              <a:rPr lang="en-US" altLang="zh-CN" dirty="0"/>
              <a:t>32</a:t>
            </a:r>
            <a:r>
              <a:rPr lang="zh-CN" altLang="en-US" dirty="0"/>
              <a:t>字的写缓冲区。</a:t>
            </a:r>
          </a:p>
        </p:txBody>
      </p:sp>
    </p:spTree>
    <p:extLst>
      <p:ext uri="{BB962C8B-B14F-4D97-AF65-F5344CB8AC3E}">
        <p14:creationId xmlns:p14="http://schemas.microsoft.com/office/powerpoint/2010/main" val="1878899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实验三 </a:t>
            </a:r>
            <a:r>
              <a:rPr lang="en-US" altLang="zh-CN" b="1" dirty="0"/>
              <a:t>flash</a:t>
            </a:r>
            <a:r>
              <a:rPr lang="zh-CN" altLang="en-US" b="1" dirty="0"/>
              <a:t>直接寄存器编程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10817" y="6212167"/>
            <a:ext cx="44101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tm4c123gh6pm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数据手册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8.3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节寄存器映射，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P540</a:t>
            </a:r>
            <a:endParaRPr lang="zh-CN" alt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310639" y="1080772"/>
            <a:ext cx="3661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Flash</a:t>
            </a:r>
            <a:r>
              <a:rPr lang="zh-CN" altLang="en-US" sz="2400" b="1" dirty="0"/>
              <a:t>控制器的寄存器映射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223" y="246062"/>
            <a:ext cx="6267450" cy="6467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1218" y="1592273"/>
            <a:ext cx="4660423" cy="3516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  <a:spcBef>
                <a:spcPts val="1200"/>
              </a:spcBef>
            </a:pPr>
            <a:r>
              <a:rPr lang="zh-CN" altLang="en-US" dirty="0"/>
              <a:t>在程序中对于</a:t>
            </a:r>
            <a:r>
              <a:rPr lang="en-US" altLang="zh-CN" dirty="0"/>
              <a:t>Flash</a:t>
            </a:r>
            <a:r>
              <a:rPr lang="zh-CN" altLang="en-US" dirty="0"/>
              <a:t>的擦除和写入操作需要通过访问</a:t>
            </a:r>
            <a:r>
              <a:rPr lang="en-US" altLang="zh-CN" dirty="0"/>
              <a:t>Flash</a:t>
            </a:r>
            <a:r>
              <a:rPr lang="zh-CN" altLang="en-US" dirty="0"/>
              <a:t>控制器的相关寄存器来实现。</a:t>
            </a:r>
          </a:p>
          <a:p>
            <a:pPr indent="457200">
              <a:lnSpc>
                <a:spcPct val="125000"/>
              </a:lnSpc>
              <a:spcBef>
                <a:spcPts val="1200"/>
              </a:spcBef>
            </a:pPr>
            <a:r>
              <a:rPr lang="zh-CN" altLang="en-US" dirty="0"/>
              <a:t>外设寄存器挂在系统总线上，在存储空间具有相应的地址。对这些地址进行读写操作即可实现对外设寄存器的访问。</a:t>
            </a:r>
            <a:endParaRPr lang="en-US" altLang="zh-CN" dirty="0"/>
          </a:p>
          <a:p>
            <a:pPr indent="457200">
              <a:lnSpc>
                <a:spcPct val="125000"/>
              </a:lnSpc>
              <a:spcBef>
                <a:spcPts val="1200"/>
              </a:spcBef>
            </a:pPr>
            <a:r>
              <a:rPr lang="zh-CN" altLang="zh-CN" dirty="0"/>
              <a:t>偏移量是指寄存器地址对于</a:t>
            </a:r>
            <a:r>
              <a:rPr lang="zh-CN" altLang="en-US" dirty="0"/>
              <a:t>外设</a:t>
            </a:r>
            <a:r>
              <a:rPr lang="zh-CN" altLang="zh-CN" dirty="0"/>
              <a:t>模块基地址的偏移量</a:t>
            </a:r>
            <a:r>
              <a:rPr lang="zh-CN" altLang="en-US" dirty="0"/>
              <a:t>。例如</a:t>
            </a:r>
            <a:r>
              <a:rPr lang="en-US" altLang="zh-CN" dirty="0"/>
              <a:t>Flash</a:t>
            </a:r>
            <a:r>
              <a:rPr lang="zh-CN" altLang="zh-CN" dirty="0"/>
              <a:t>控制器的基地址为</a:t>
            </a:r>
            <a:r>
              <a:rPr lang="en-US" altLang="zh-CN" dirty="0"/>
              <a:t>0x400F E000</a:t>
            </a:r>
            <a:r>
              <a:rPr lang="zh-CN" altLang="en-US" dirty="0"/>
              <a:t>，则</a:t>
            </a:r>
            <a:r>
              <a:rPr lang="en-US" altLang="zh-CN" dirty="0"/>
              <a:t>FMD</a:t>
            </a:r>
            <a:r>
              <a:rPr lang="zh-CN" altLang="zh-CN" dirty="0"/>
              <a:t>寄存器的地址为基地址加偏移量，即</a:t>
            </a:r>
            <a:r>
              <a:rPr lang="en-US" altLang="zh-CN" dirty="0"/>
              <a:t>0x400F E004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997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4729480" cy="673100"/>
          </a:xfrm>
        </p:spPr>
        <p:txBody>
          <a:bodyPr/>
          <a:lstStyle/>
          <a:p>
            <a:r>
              <a:rPr lang="zh-CN" altLang="en-US" b="1" dirty="0"/>
              <a:t>实验三 </a:t>
            </a:r>
            <a:r>
              <a:rPr lang="en-US" altLang="zh-CN" b="1" dirty="0"/>
              <a:t>flash</a:t>
            </a:r>
            <a:r>
              <a:rPr lang="zh-CN" altLang="en-US" b="1" dirty="0"/>
              <a:t>直接寄存器编程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20920" y="3456064"/>
            <a:ext cx="53751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tm4c123gh6pm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数据手册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8.2.3.9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flash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写入缓冲，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P532</a:t>
            </a:r>
            <a:endParaRPr lang="zh-CN" alt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310639" y="1080772"/>
            <a:ext cx="3046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Flash</a:t>
            </a:r>
            <a:r>
              <a:rPr lang="zh-CN" altLang="en-US" sz="2400" b="1" dirty="0"/>
              <a:t>写缓冲写入步骤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009160" y="1584983"/>
            <a:ext cx="10197319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1. </a:t>
            </a:r>
            <a:r>
              <a:rPr lang="zh-CN" altLang="zh-CN" dirty="0"/>
              <a:t>将源数据写入</a:t>
            </a:r>
            <a:r>
              <a:rPr lang="en-US" altLang="zh-CN" dirty="0" err="1"/>
              <a:t>FWBn</a:t>
            </a:r>
            <a:r>
              <a:rPr lang="zh-CN" altLang="zh-CN" dirty="0"/>
              <a:t>寄存器。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2. </a:t>
            </a:r>
            <a:r>
              <a:rPr lang="zh-CN" altLang="zh-CN" dirty="0"/>
              <a:t>将目标地址写入</a:t>
            </a:r>
            <a:r>
              <a:rPr lang="en-US" altLang="zh-CN" dirty="0"/>
              <a:t>FMA</a:t>
            </a:r>
            <a:r>
              <a:rPr lang="zh-CN" altLang="zh-CN" dirty="0"/>
              <a:t>寄存器。该地址必须是一个</a:t>
            </a:r>
            <a:r>
              <a:rPr lang="en-US" altLang="zh-CN" dirty="0"/>
              <a:t>32</a:t>
            </a:r>
            <a:r>
              <a:rPr lang="zh-CN" altLang="zh-CN" dirty="0"/>
              <a:t>字对齐的地址（即</a:t>
            </a:r>
            <a:r>
              <a:rPr lang="en-US" altLang="zh-CN" dirty="0"/>
              <a:t>FMA</a:t>
            </a:r>
            <a:r>
              <a:rPr lang="zh-CN" altLang="zh-CN" dirty="0"/>
              <a:t>的</a:t>
            </a:r>
            <a:r>
              <a:rPr lang="en-US" altLang="zh-CN" dirty="0"/>
              <a:t>[6:0] </a:t>
            </a:r>
            <a:r>
              <a:rPr lang="zh-CN" altLang="zh-CN" dirty="0"/>
              <a:t>必须全是</a:t>
            </a:r>
            <a:r>
              <a:rPr lang="en-US" altLang="zh-CN" dirty="0"/>
              <a:t>0</a:t>
            </a:r>
            <a:r>
              <a:rPr lang="zh-CN" altLang="zh-CN" dirty="0"/>
              <a:t>）。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3. </a:t>
            </a:r>
            <a:r>
              <a:rPr lang="zh-CN" altLang="zh-CN" dirty="0"/>
              <a:t>将</a:t>
            </a:r>
            <a:r>
              <a:rPr lang="en-US" altLang="zh-CN" dirty="0"/>
              <a:t>Flash</a:t>
            </a:r>
            <a:r>
              <a:rPr lang="zh-CN" altLang="zh-CN" dirty="0"/>
              <a:t>存储器写入密钥和</a:t>
            </a:r>
            <a:r>
              <a:rPr lang="en-US" altLang="zh-CN" dirty="0"/>
              <a:t>WRBUF</a:t>
            </a:r>
            <a:r>
              <a:rPr lang="zh-CN" altLang="zh-CN" dirty="0"/>
              <a:t>位写入</a:t>
            </a:r>
            <a:r>
              <a:rPr lang="en-US" altLang="zh-CN" dirty="0"/>
              <a:t>FMC2</a:t>
            </a:r>
            <a:r>
              <a:rPr lang="zh-CN" altLang="zh-CN" dirty="0"/>
              <a:t>寄存器。要写入</a:t>
            </a:r>
            <a:r>
              <a:rPr lang="en-US" altLang="zh-CN" dirty="0"/>
              <a:t>Flash</a:t>
            </a:r>
            <a:r>
              <a:rPr lang="zh-CN" altLang="zh-CN" dirty="0"/>
              <a:t>存储器，必须将值</a:t>
            </a:r>
            <a:r>
              <a:rPr lang="en-US" altLang="zh-CN" dirty="0"/>
              <a:t>0xA442</a:t>
            </a:r>
            <a:r>
              <a:rPr lang="zh-CN" altLang="zh-CN" dirty="0"/>
              <a:t>或</a:t>
            </a:r>
            <a:r>
              <a:rPr lang="en-US" altLang="zh-CN" dirty="0"/>
              <a:t>0x71D5 </a:t>
            </a:r>
            <a:r>
              <a:rPr lang="zh-CN" altLang="zh-CN" dirty="0"/>
              <a:t>写入</a:t>
            </a:r>
            <a:r>
              <a:rPr lang="en-US" altLang="zh-CN" dirty="0"/>
              <a:t>WRKEY</a:t>
            </a:r>
            <a:r>
              <a:rPr lang="zh-CN" altLang="zh-CN" dirty="0"/>
              <a:t>域中。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4. </a:t>
            </a:r>
            <a:r>
              <a:rPr lang="zh-CN" altLang="zh-CN" dirty="0"/>
              <a:t>查询</a:t>
            </a:r>
            <a:r>
              <a:rPr lang="en-US" altLang="zh-CN" dirty="0"/>
              <a:t>FMC2</a:t>
            </a:r>
            <a:r>
              <a:rPr lang="zh-CN" altLang="zh-CN" dirty="0"/>
              <a:t>寄存器，直到</a:t>
            </a:r>
            <a:r>
              <a:rPr lang="en-US" altLang="zh-CN" dirty="0"/>
              <a:t>WRBUF</a:t>
            </a:r>
            <a:r>
              <a:rPr lang="zh-CN" altLang="zh-CN" dirty="0"/>
              <a:t>位被清零。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489" y="4397155"/>
            <a:ext cx="6772911" cy="20025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601339" y="6316267"/>
            <a:ext cx="15648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数据手册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P540)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33598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idx="1"/>
          </p:nvPr>
        </p:nvSpPr>
        <p:spPr>
          <a:xfrm>
            <a:off x="70339" y="896816"/>
            <a:ext cx="12121661" cy="5961184"/>
          </a:xfrm>
        </p:spPr>
        <p:txBody>
          <a:bodyPr numCol="2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int32_t </a:t>
            </a:r>
            <a:r>
              <a:rPr lang="en-US" altLang="zh-CN" sz="1400" b="1" dirty="0"/>
              <a:t>FlashProgram(uint32_t *pui32Data, uint32_t ui32Address, uint32_t ui32Count)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1" dirty="0">
                <a:solidFill>
                  <a:srgbClr val="FF0000"/>
                </a:solidFill>
              </a:rPr>
              <a:t>    // </a:t>
            </a:r>
            <a:r>
              <a:rPr lang="zh-CN" altLang="en-US" sz="1400" b="1" dirty="0">
                <a:solidFill>
                  <a:srgbClr val="FF0000"/>
                </a:solidFill>
              </a:rPr>
              <a:t>检查输入参数的合法性，</a:t>
            </a:r>
            <a:r>
              <a:rPr lang="en-US" altLang="zh-CN" sz="1400" b="1" dirty="0">
                <a:solidFill>
                  <a:srgbClr val="FF0000"/>
                </a:solidFill>
              </a:rPr>
              <a:t>ASSERT</a:t>
            </a:r>
            <a:r>
              <a:rPr lang="zh-CN" altLang="en-US" sz="1400" b="1" dirty="0">
                <a:solidFill>
                  <a:srgbClr val="FF0000"/>
                </a:solidFill>
              </a:rPr>
              <a:t>：如果错误（为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zh-CN" altLang="en-US" sz="1400" b="1" dirty="0">
                <a:solidFill>
                  <a:srgbClr val="FF0000"/>
                </a:solidFill>
              </a:rPr>
              <a:t>），则终止程序执行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    ASSERT(!(ui32Address &amp; 3)); </a:t>
            </a:r>
            <a:r>
              <a:rPr lang="en-US" altLang="zh-CN" sz="1400" b="1" dirty="0">
                <a:solidFill>
                  <a:srgbClr val="FF0000"/>
                </a:solidFill>
              </a:rPr>
              <a:t>//</a:t>
            </a:r>
            <a:r>
              <a:rPr lang="zh-CN" altLang="en-US" sz="1400" b="1" dirty="0">
                <a:solidFill>
                  <a:srgbClr val="FF0000"/>
                </a:solidFill>
              </a:rPr>
              <a:t>检查地址是否为</a:t>
            </a:r>
            <a:r>
              <a:rPr lang="en-US" altLang="zh-CN" sz="1400" b="1" dirty="0">
                <a:solidFill>
                  <a:srgbClr val="FF0000"/>
                </a:solidFill>
              </a:rPr>
              <a:t>4</a:t>
            </a:r>
            <a:r>
              <a:rPr lang="zh-CN" altLang="en-US" sz="1400" b="1" dirty="0">
                <a:solidFill>
                  <a:srgbClr val="FF0000"/>
                </a:solidFill>
              </a:rPr>
              <a:t>的整数倍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    ASSERT(!(ui32Count &amp; 3));</a:t>
            </a:r>
            <a:r>
              <a:rPr lang="en-US" altLang="zh-CN" sz="1400" b="1" dirty="0">
                <a:solidFill>
                  <a:srgbClr val="FF0000"/>
                </a:solidFill>
              </a:rPr>
              <a:t>    //</a:t>
            </a:r>
            <a:r>
              <a:rPr lang="zh-CN" altLang="en-US" sz="1400" b="1" dirty="0">
                <a:solidFill>
                  <a:srgbClr val="FF0000"/>
                </a:solidFill>
              </a:rPr>
              <a:t>检查传输数量为</a:t>
            </a:r>
            <a:r>
              <a:rPr lang="en-US" altLang="zh-CN" sz="1400" b="1" dirty="0">
                <a:solidFill>
                  <a:srgbClr val="FF0000"/>
                </a:solidFill>
              </a:rPr>
              <a:t>4</a:t>
            </a:r>
            <a:r>
              <a:rPr lang="zh-CN" altLang="en-US" sz="1400" b="1" dirty="0">
                <a:solidFill>
                  <a:srgbClr val="FF0000"/>
                </a:solidFill>
              </a:rPr>
              <a:t>的整数倍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zh-CN" alt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    </a:t>
            </a:r>
            <a:r>
              <a:rPr lang="en-US" altLang="zh-CN" sz="1400" b="1" dirty="0">
                <a:solidFill>
                  <a:srgbClr val="FF0000"/>
                </a:solidFill>
              </a:rPr>
              <a:t>// </a:t>
            </a:r>
            <a:r>
              <a:rPr lang="zh-CN" altLang="en-US" sz="1400" b="1" dirty="0">
                <a:solidFill>
                  <a:srgbClr val="FF0000"/>
                </a:solidFill>
              </a:rPr>
              <a:t>清除中断和错误状态标志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    HWREG(FLASH_FCMISC) = (FLASH_FCMISC_AMISC | FLASH_FCMISC_VOLTMISC |FLASH_FCMISC_INVDMISC | FLASH_FCMISC_PROGMISC);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1" dirty="0"/>
              <a:t>    while(ui32Count)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dirty="0"/>
              <a:t>    </a:t>
            </a:r>
            <a:r>
              <a:rPr lang="en-US" altLang="zh-CN" sz="14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        </a:t>
            </a:r>
            <a:r>
              <a:rPr lang="en-US" altLang="zh-CN" sz="1400" b="1" dirty="0">
                <a:solidFill>
                  <a:srgbClr val="FF0000"/>
                </a:solidFill>
              </a:rPr>
              <a:t>//</a:t>
            </a:r>
            <a:r>
              <a:rPr lang="zh-CN" altLang="zh-CN" sz="1400" b="1" dirty="0">
                <a:solidFill>
                  <a:srgbClr val="FF0000"/>
                </a:solidFill>
              </a:rPr>
              <a:t>将目标地址写入</a:t>
            </a:r>
            <a:r>
              <a:rPr lang="en-US" altLang="zh-CN" sz="1400" b="1" dirty="0">
                <a:solidFill>
                  <a:srgbClr val="FF0000"/>
                </a:solidFill>
              </a:rPr>
              <a:t>FMA</a:t>
            </a:r>
            <a:r>
              <a:rPr lang="zh-CN" altLang="zh-CN" sz="1400" b="1" dirty="0">
                <a:solidFill>
                  <a:srgbClr val="FF0000"/>
                </a:solidFill>
              </a:rPr>
              <a:t>寄存器。该地址必须是一个</a:t>
            </a:r>
            <a:r>
              <a:rPr lang="en-US" altLang="zh-CN" sz="1400" b="1" dirty="0">
                <a:solidFill>
                  <a:srgbClr val="FF0000"/>
                </a:solidFill>
              </a:rPr>
              <a:t>32</a:t>
            </a:r>
            <a:r>
              <a:rPr lang="zh-CN" altLang="zh-CN" sz="1400" b="1" dirty="0">
                <a:solidFill>
                  <a:srgbClr val="FF0000"/>
                </a:solidFill>
              </a:rPr>
              <a:t>字对齐的地址</a:t>
            </a:r>
            <a:endParaRPr lang="zh-CN" altLang="en-US" sz="14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        HWREG(FLASH_FMA) = ui32Address &amp; ~(0x7f);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        </a:t>
            </a:r>
            <a:r>
              <a:rPr lang="en-US" altLang="zh-CN" sz="1400" b="1" dirty="0">
                <a:solidFill>
                  <a:srgbClr val="FF0000"/>
                </a:solidFill>
              </a:rPr>
              <a:t>// Loop over the words in this 32-word block.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1" dirty="0"/>
              <a:t>        while(((ui32Address &amp; 0x7c) || (HWREG(FLASH_FWBVAL) == 0)) &amp;&amp; (ui32Count != 0))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            </a:t>
            </a:r>
            <a:r>
              <a:rPr lang="en-US" altLang="zh-CN" sz="1400" b="1" dirty="0">
                <a:solidFill>
                  <a:srgbClr val="FF0000"/>
                </a:solidFill>
              </a:rPr>
              <a:t>//</a:t>
            </a:r>
            <a:r>
              <a:rPr lang="zh-CN" altLang="en-US" sz="1400" b="1" dirty="0">
                <a:solidFill>
                  <a:srgbClr val="FF0000"/>
                </a:solidFill>
              </a:rPr>
              <a:t>将源数据写入</a:t>
            </a:r>
            <a:r>
              <a:rPr lang="en-US" altLang="zh-CN" sz="1400" b="1" dirty="0" err="1">
                <a:solidFill>
                  <a:srgbClr val="FF0000"/>
                </a:solidFill>
              </a:rPr>
              <a:t>FWBn</a:t>
            </a:r>
            <a:r>
              <a:rPr lang="zh-CN" altLang="en-US" sz="1400" b="1" dirty="0">
                <a:solidFill>
                  <a:srgbClr val="FF0000"/>
                </a:solidFill>
              </a:rPr>
              <a:t>寄存器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            HWREG(FLASH_FWBN + (ui32Address &amp; 0x7c)) = *pui32Data++;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            ui32Address +=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            ui32Count -=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}</a:t>
            </a:r>
          </a:p>
          <a:p>
            <a:pPr>
              <a:spcBef>
                <a:spcPts val="0"/>
              </a:spcBef>
            </a:pPr>
            <a:endParaRPr lang="zh-CN" alt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           </a:t>
            </a:r>
            <a:r>
              <a:rPr lang="en-US" altLang="zh-CN" sz="1400" b="1" dirty="0">
                <a:solidFill>
                  <a:srgbClr val="FF0000"/>
                </a:solidFill>
              </a:rPr>
              <a:t>//</a:t>
            </a:r>
            <a:r>
              <a:rPr lang="zh-CN" altLang="zh-CN" sz="1400" b="1" dirty="0">
                <a:solidFill>
                  <a:srgbClr val="FF0000"/>
                </a:solidFill>
              </a:rPr>
              <a:t>将</a:t>
            </a:r>
            <a:r>
              <a:rPr lang="en-US" altLang="zh-CN" sz="1400" b="1" dirty="0">
                <a:solidFill>
                  <a:srgbClr val="FF0000"/>
                </a:solidFill>
              </a:rPr>
              <a:t>Flash</a:t>
            </a:r>
            <a:r>
              <a:rPr lang="zh-CN" altLang="zh-CN" sz="1400" b="1" dirty="0">
                <a:solidFill>
                  <a:srgbClr val="FF0000"/>
                </a:solidFill>
              </a:rPr>
              <a:t>存储器写入密钥和</a:t>
            </a:r>
            <a:r>
              <a:rPr lang="en-US" altLang="zh-CN" sz="1400" b="1" dirty="0">
                <a:solidFill>
                  <a:srgbClr val="FF0000"/>
                </a:solidFill>
              </a:rPr>
              <a:t>WRBUF</a:t>
            </a:r>
            <a:r>
              <a:rPr lang="zh-CN" altLang="zh-CN" sz="1400" b="1" dirty="0">
                <a:solidFill>
                  <a:srgbClr val="FF0000"/>
                </a:solidFill>
              </a:rPr>
              <a:t>位写入</a:t>
            </a:r>
            <a:r>
              <a:rPr lang="en-US" altLang="zh-CN" sz="1400" b="1" dirty="0">
                <a:solidFill>
                  <a:srgbClr val="FF0000"/>
                </a:solidFill>
              </a:rPr>
              <a:t>FMC2</a:t>
            </a:r>
            <a:r>
              <a:rPr lang="zh-CN" altLang="zh-CN" sz="1400" b="1" dirty="0">
                <a:solidFill>
                  <a:srgbClr val="FF0000"/>
                </a:solidFill>
              </a:rPr>
              <a:t>寄存器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        HWREG(FLASH_FMC2) = FLASH_FMC2_WRKEY | FLASH_FMC2_WRBUF;</a:t>
            </a:r>
          </a:p>
          <a:p>
            <a:pPr>
              <a:spcBef>
                <a:spcPts val="0"/>
              </a:spcBef>
            </a:pPr>
            <a:endParaRPr lang="zh-CN" alt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          </a:t>
            </a:r>
            <a:r>
              <a:rPr lang="en-US" altLang="zh-CN" sz="1400" b="1" dirty="0">
                <a:solidFill>
                  <a:srgbClr val="FF0000"/>
                </a:solidFill>
              </a:rPr>
              <a:t>//</a:t>
            </a:r>
            <a:r>
              <a:rPr lang="zh-CN" altLang="en-US" sz="1400" b="1" dirty="0">
                <a:solidFill>
                  <a:srgbClr val="FF0000"/>
                </a:solidFill>
              </a:rPr>
              <a:t>查询</a:t>
            </a:r>
            <a:r>
              <a:rPr lang="en-US" altLang="zh-CN" sz="1400" b="1" dirty="0">
                <a:solidFill>
                  <a:srgbClr val="FF0000"/>
                </a:solidFill>
              </a:rPr>
              <a:t>FMC2</a:t>
            </a:r>
            <a:r>
              <a:rPr lang="zh-CN" altLang="en-US" sz="1400" b="1" dirty="0">
                <a:solidFill>
                  <a:srgbClr val="FF0000"/>
                </a:solidFill>
              </a:rPr>
              <a:t>寄存器，直到</a:t>
            </a:r>
            <a:r>
              <a:rPr lang="en-US" altLang="zh-CN" sz="1400" b="1" dirty="0">
                <a:solidFill>
                  <a:srgbClr val="FF0000"/>
                </a:solidFill>
              </a:rPr>
              <a:t>WRBUF</a:t>
            </a:r>
            <a:r>
              <a:rPr lang="zh-CN" altLang="en-US" sz="1400" b="1" dirty="0">
                <a:solidFill>
                  <a:srgbClr val="FF0000"/>
                </a:solidFill>
              </a:rPr>
              <a:t>位被清零。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1" dirty="0"/>
              <a:t>        while(HWREG(FLASH_FMC2) &amp; FLASH_FMC2_WRBUF)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dirty="0"/>
              <a:t>    </a:t>
            </a:r>
            <a:r>
              <a:rPr lang="en-US" altLang="zh-CN" sz="1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    </a:t>
            </a:r>
            <a:r>
              <a:rPr lang="en-US" altLang="zh-CN" sz="1400" b="1" dirty="0">
                <a:solidFill>
                  <a:srgbClr val="FF0000"/>
                </a:solidFill>
              </a:rPr>
              <a:t>// </a:t>
            </a:r>
            <a:r>
              <a:rPr lang="zh-CN" altLang="en-US" sz="1400" b="1" dirty="0">
                <a:solidFill>
                  <a:srgbClr val="FF0000"/>
                </a:solidFill>
              </a:rPr>
              <a:t>读取中断和错误状态标志，检查</a:t>
            </a:r>
            <a:r>
              <a:rPr lang="en-US" altLang="zh-CN" sz="1400" b="1" dirty="0">
                <a:solidFill>
                  <a:srgbClr val="FF0000"/>
                </a:solidFill>
              </a:rPr>
              <a:t>flash</a:t>
            </a:r>
            <a:r>
              <a:rPr lang="zh-CN" altLang="en-US" sz="1400" b="1" dirty="0">
                <a:solidFill>
                  <a:srgbClr val="FF0000"/>
                </a:solidFill>
              </a:rPr>
              <a:t>烧写过程中是否有中断或错误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    </a:t>
            </a:r>
            <a:r>
              <a:rPr lang="en-US" altLang="zh-CN" sz="1400" b="1" dirty="0"/>
              <a:t>if(HWREG(FLASH_FCRIS) &amp; (FLASH_FCRIS_ARIS | FLASH_FCRIS_VOLTRIS |</a:t>
            </a:r>
            <a:r>
              <a:rPr lang="en-US" altLang="zh-CN" sz="1400" dirty="0"/>
              <a:t> FLASH_FCRIS_INVDRIS | FLASH_FCRIS_PROGRIS))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dirty="0"/>
              <a:t>    </a:t>
            </a:r>
            <a:r>
              <a:rPr lang="en-US" altLang="zh-CN" sz="14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        </a:t>
            </a:r>
            <a:r>
              <a:rPr lang="en-US" altLang="zh-CN" sz="1400" b="1" dirty="0"/>
              <a:t>return(-1);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dirty="0"/>
              <a:t>    </a:t>
            </a:r>
            <a:r>
              <a:rPr lang="en-US" altLang="zh-CN" sz="1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    // Success.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    </a:t>
            </a:r>
            <a:r>
              <a:rPr lang="en-US" altLang="zh-CN" sz="1400" b="1" dirty="0"/>
              <a:t>return(0);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}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58680" y="4211710"/>
            <a:ext cx="62755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源代码：</a:t>
            </a:r>
            <a:r>
              <a:rPr lang="en-US" altLang="zh-CN" sz="1600" dirty="0" err="1"/>
              <a:t>drivelib</a:t>
            </a:r>
            <a:r>
              <a:rPr lang="en-US" altLang="zh-CN" sz="1600" dirty="0"/>
              <a:t>\</a:t>
            </a:r>
            <a:r>
              <a:rPr lang="en-US" altLang="zh-CN" sz="1600" dirty="0" err="1"/>
              <a:t>flash.c</a:t>
            </a:r>
            <a:endParaRPr lang="zh-CN" altLang="zh-CN" sz="1600" dirty="0"/>
          </a:p>
          <a:p>
            <a:r>
              <a:rPr lang="zh-CN" altLang="en-US" sz="1600" dirty="0"/>
              <a:t>函数说明：</a:t>
            </a:r>
            <a:r>
              <a:rPr lang="en-US" altLang="zh-CN" sz="1600" dirty="0"/>
              <a:t>docs\SW-TM4C-DRL-UG-2.1.4.178.pdf(P243)</a:t>
            </a:r>
          </a:p>
          <a:p>
            <a:r>
              <a:rPr lang="zh-CN" altLang="en-US" sz="1600" dirty="0"/>
              <a:t>相关寄存器和位域宏定义：</a:t>
            </a:r>
            <a:r>
              <a:rPr lang="en-US" altLang="zh-CN" sz="1600" dirty="0" err="1"/>
              <a:t>inc</a:t>
            </a:r>
            <a:r>
              <a:rPr lang="en-US" altLang="zh-CN" sz="1600" dirty="0"/>
              <a:t>\</a:t>
            </a:r>
            <a:r>
              <a:rPr lang="en-US" altLang="zh-CN" sz="1600" dirty="0" err="1"/>
              <a:t>hw_flash.h</a:t>
            </a:r>
            <a:r>
              <a:rPr lang="zh-CN" altLang="en-US" sz="1600" dirty="0"/>
              <a:t>，例如：</a:t>
            </a:r>
            <a:endParaRPr lang="en-US" altLang="zh-CN" sz="1600" dirty="0"/>
          </a:p>
          <a:p>
            <a:r>
              <a:rPr lang="en-US" altLang="zh-CN" sz="1600" dirty="0"/>
              <a:t>#define FLASH_FMA               0x400FD000  // Flash Memory Address</a:t>
            </a:r>
          </a:p>
          <a:p>
            <a:r>
              <a:rPr lang="en-US" altLang="zh-CN" sz="1600" dirty="0"/>
              <a:t>#define FLASH_FMD               0x400FD004  // Flash Memory Data</a:t>
            </a:r>
          </a:p>
          <a:p>
            <a:r>
              <a:rPr lang="en-US" altLang="zh-CN" sz="1600" dirty="0"/>
              <a:t>#define FLASH_FMC               0x400FD008  // Flash Memory Control</a:t>
            </a:r>
          </a:p>
          <a:p>
            <a:r>
              <a:rPr lang="en-US" altLang="zh-CN" sz="1600" dirty="0"/>
              <a:t>……</a:t>
            </a:r>
          </a:p>
          <a:p>
            <a:r>
              <a:rPr lang="en-US" altLang="zh-CN" sz="1600" dirty="0"/>
              <a:t>#define FLASH_FMC2_WRBUF        0x00000001  </a:t>
            </a:r>
          </a:p>
          <a:p>
            <a:r>
              <a:rPr lang="en-US" altLang="zh-CN" sz="1600" dirty="0"/>
              <a:t>#define FLASH_FMC2_WRKEY        0xA4420000  // FLASH write key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38201" y="365126"/>
            <a:ext cx="4729480" cy="673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实验三 </a:t>
            </a:r>
            <a:r>
              <a:rPr lang="en-US" altLang="zh-CN" b="1" dirty="0"/>
              <a:t>flash</a:t>
            </a:r>
            <a:r>
              <a:rPr lang="zh-CN" altLang="en-US" b="1" dirty="0"/>
              <a:t>直接寄存器编程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793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/>
              <a:t>TM4C123GH6PM</a:t>
            </a:r>
            <a:r>
              <a:rPr lang="zh-CN" altLang="en-US" b="1" dirty="0"/>
              <a:t>微控制器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202657"/>
              </p:ext>
            </p:extLst>
          </p:nvPr>
        </p:nvGraphicFramePr>
        <p:xfrm>
          <a:off x="5223655" y="1152183"/>
          <a:ext cx="6715760" cy="5194437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2058511">
                  <a:extLst>
                    <a:ext uri="{9D8B030D-6E8A-4147-A177-3AD203B41FA5}">
                      <a16:colId xmlns:a16="http://schemas.microsoft.com/office/drawing/2014/main" val="1272254927"/>
                    </a:ext>
                  </a:extLst>
                </a:gridCol>
                <a:gridCol w="4657249">
                  <a:extLst>
                    <a:ext uri="{9D8B030D-6E8A-4147-A177-3AD203B41FA5}">
                      <a16:colId xmlns:a16="http://schemas.microsoft.com/office/drawing/2014/main" val="1429926149"/>
                    </a:ext>
                  </a:extLst>
                </a:gridCol>
              </a:tblGrid>
              <a:tr h="264759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性能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80-MHz</a:t>
                      </a:r>
                      <a:r>
                        <a:rPr lang="zh-CN" sz="1400" kern="0" dirty="0">
                          <a:effectLst/>
                        </a:rPr>
                        <a:t>运行速度；</a:t>
                      </a:r>
                      <a:r>
                        <a:rPr lang="en-US" sz="1400" kern="0" dirty="0">
                          <a:effectLst/>
                        </a:rPr>
                        <a:t>100DMIPS</a:t>
                      </a:r>
                      <a:r>
                        <a:rPr lang="zh-CN" sz="1400" kern="0" dirty="0">
                          <a:effectLst/>
                        </a:rPr>
                        <a:t>性能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0101848"/>
                  </a:ext>
                </a:extLst>
              </a:tr>
              <a:tr h="27021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Flash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256 KB </a:t>
                      </a:r>
                      <a:r>
                        <a:rPr lang="zh-CN" sz="1400" kern="0" dirty="0">
                          <a:effectLst/>
                        </a:rPr>
                        <a:t>单周期</a:t>
                      </a:r>
                      <a:r>
                        <a:rPr lang="en-US" sz="1400" kern="0" dirty="0">
                          <a:effectLst/>
                        </a:rPr>
                        <a:t>Flash</a:t>
                      </a:r>
                      <a:r>
                        <a:rPr lang="zh-CN" sz="1400" kern="0" dirty="0">
                          <a:effectLst/>
                        </a:rPr>
                        <a:t>存储器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8583045"/>
                  </a:ext>
                </a:extLst>
              </a:tr>
              <a:tr h="27021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系统</a:t>
                      </a:r>
                      <a:r>
                        <a:rPr lang="en-US" sz="1400" kern="0" dirty="0">
                          <a:effectLst/>
                        </a:rPr>
                        <a:t>SRAM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32 KB </a:t>
                      </a:r>
                      <a:r>
                        <a:rPr lang="zh-CN" sz="1400" kern="0">
                          <a:effectLst/>
                        </a:rPr>
                        <a:t>单周期访问的</a:t>
                      </a:r>
                      <a:r>
                        <a:rPr lang="en-US" sz="1400" kern="0">
                          <a:effectLst/>
                        </a:rPr>
                        <a:t>SRAM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8149075"/>
                  </a:ext>
                </a:extLst>
              </a:tr>
              <a:tr h="27021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EEPROM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2KB EEPROM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942709"/>
                  </a:ext>
                </a:extLst>
              </a:tr>
              <a:tr h="27021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内置</a:t>
                      </a:r>
                      <a:r>
                        <a:rPr lang="en-US" sz="1400" kern="0" dirty="0">
                          <a:effectLst/>
                        </a:rPr>
                        <a:t>ROM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搭载</a:t>
                      </a:r>
                      <a:r>
                        <a:rPr lang="en-US" sz="1400" kern="0" dirty="0" err="1">
                          <a:effectLst/>
                        </a:rPr>
                        <a:t>TivaWare</a:t>
                      </a:r>
                      <a:r>
                        <a:rPr lang="en-US" sz="1400" kern="0" dirty="0">
                          <a:effectLst/>
                        </a:rPr>
                        <a:t>™</a:t>
                      </a:r>
                      <a:r>
                        <a:rPr lang="zh-CN" sz="1400" kern="0" dirty="0">
                          <a:effectLst/>
                        </a:rPr>
                        <a:t>（适用于</a:t>
                      </a:r>
                      <a:r>
                        <a:rPr lang="en-US" sz="1400" kern="0" dirty="0">
                          <a:effectLst/>
                        </a:rPr>
                        <a:t>C</a:t>
                      </a:r>
                      <a:r>
                        <a:rPr lang="zh-CN" sz="1400" kern="0" dirty="0">
                          <a:effectLst/>
                        </a:rPr>
                        <a:t>系列）软件的内置</a:t>
                      </a:r>
                      <a:r>
                        <a:rPr lang="en-US" sz="1400" kern="0" dirty="0">
                          <a:effectLst/>
                        </a:rPr>
                        <a:t>ROM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8428393"/>
                  </a:ext>
                </a:extLst>
              </a:tr>
              <a:tr h="27021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UART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八个</a:t>
                      </a:r>
                      <a:r>
                        <a:rPr lang="en-US" sz="1400" kern="0" dirty="0">
                          <a:effectLst/>
                        </a:rPr>
                        <a:t>UART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3828372"/>
                  </a:ext>
                </a:extLst>
              </a:tr>
              <a:tr h="27021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同步串行接口（</a:t>
                      </a:r>
                      <a:r>
                        <a:rPr lang="en-US" sz="1400" kern="0" dirty="0">
                          <a:effectLst/>
                        </a:rPr>
                        <a:t>SSI</a:t>
                      </a:r>
                      <a:r>
                        <a:rPr lang="zh-CN" sz="1400" kern="0" dirty="0">
                          <a:effectLst/>
                        </a:rPr>
                        <a:t>）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四个</a:t>
                      </a:r>
                      <a:r>
                        <a:rPr lang="en-US" sz="1400" kern="0" dirty="0">
                          <a:effectLst/>
                        </a:rPr>
                        <a:t>SSI</a:t>
                      </a:r>
                      <a:r>
                        <a:rPr lang="zh-CN" sz="1400" kern="0" dirty="0">
                          <a:effectLst/>
                        </a:rPr>
                        <a:t>模块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123531"/>
                  </a:ext>
                </a:extLst>
              </a:tr>
              <a:tr h="27021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内部集成电路</a:t>
                      </a:r>
                      <a:r>
                        <a:rPr lang="en-US" sz="1400" kern="0">
                          <a:effectLst/>
                        </a:rPr>
                        <a:t> (I2C)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6</a:t>
                      </a:r>
                      <a:r>
                        <a:rPr lang="zh-CN" sz="1400" kern="0" dirty="0">
                          <a:effectLst/>
                        </a:rPr>
                        <a:t>个</a:t>
                      </a:r>
                      <a:r>
                        <a:rPr lang="en-US" sz="1400" kern="0" dirty="0">
                          <a:effectLst/>
                        </a:rPr>
                        <a:t>I2C</a:t>
                      </a:r>
                      <a:r>
                        <a:rPr lang="zh-CN" sz="1400" kern="0" dirty="0">
                          <a:effectLst/>
                        </a:rPr>
                        <a:t>模块，具有四种传输速率（包括高速模式）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2935932"/>
                  </a:ext>
                </a:extLst>
              </a:tr>
              <a:tr h="27021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控制器局域网</a:t>
                      </a:r>
                      <a:r>
                        <a:rPr lang="en-US" sz="1400" kern="0">
                          <a:effectLst/>
                        </a:rPr>
                        <a:t> (CAN)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</a:t>
                      </a:r>
                      <a:r>
                        <a:rPr lang="zh-CN" sz="1400" kern="0" dirty="0">
                          <a:effectLst/>
                        </a:rPr>
                        <a:t>个</a:t>
                      </a:r>
                      <a:r>
                        <a:rPr lang="en-US" sz="1400" kern="0" dirty="0">
                          <a:effectLst/>
                        </a:rPr>
                        <a:t>CAN 2.0 A/B</a:t>
                      </a:r>
                      <a:r>
                        <a:rPr lang="zh-CN" sz="1400" kern="0" dirty="0">
                          <a:effectLst/>
                        </a:rPr>
                        <a:t>控制器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217716"/>
                  </a:ext>
                </a:extLst>
              </a:tr>
              <a:tr h="27021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USB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USB 2.0 OTG/Host/Device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7055661"/>
                  </a:ext>
                </a:extLst>
              </a:tr>
              <a:tr h="264759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err="1">
                          <a:effectLst/>
                        </a:rPr>
                        <a:t>uDMA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32</a:t>
                      </a:r>
                      <a:r>
                        <a:rPr lang="zh-CN" sz="1400" kern="0" dirty="0">
                          <a:effectLst/>
                        </a:rPr>
                        <a:t>通道的可配置</a:t>
                      </a:r>
                      <a:r>
                        <a:rPr lang="en-US" sz="1400" kern="0" dirty="0" err="1">
                          <a:effectLst/>
                        </a:rPr>
                        <a:t>uDMA</a:t>
                      </a:r>
                      <a:r>
                        <a:rPr lang="zh-CN" sz="1400" kern="0" dirty="0">
                          <a:effectLst/>
                        </a:rPr>
                        <a:t>控制器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7473978"/>
                  </a:ext>
                </a:extLst>
              </a:tr>
              <a:tr h="27021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通用定时器</a:t>
                      </a:r>
                      <a:r>
                        <a:rPr lang="en-US" sz="1400" kern="0">
                          <a:effectLst/>
                        </a:rPr>
                        <a:t> (GPTM)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6</a:t>
                      </a:r>
                      <a:r>
                        <a:rPr lang="zh-CN" sz="1400" kern="0" dirty="0">
                          <a:effectLst/>
                        </a:rPr>
                        <a:t>个</a:t>
                      </a:r>
                      <a:r>
                        <a:rPr lang="en-US" sz="1400" kern="0" dirty="0">
                          <a:effectLst/>
                        </a:rPr>
                        <a:t>16/32</a:t>
                      </a:r>
                      <a:r>
                        <a:rPr lang="zh-CN" sz="1400" kern="0" dirty="0">
                          <a:effectLst/>
                        </a:rPr>
                        <a:t>位</a:t>
                      </a:r>
                      <a:r>
                        <a:rPr lang="en-US" sz="1400" kern="0" dirty="0">
                          <a:effectLst/>
                        </a:rPr>
                        <a:t>GPTM</a:t>
                      </a:r>
                      <a:r>
                        <a:rPr lang="zh-CN" sz="1400" kern="0" dirty="0">
                          <a:effectLst/>
                        </a:rPr>
                        <a:t>模块和</a:t>
                      </a:r>
                      <a:r>
                        <a:rPr lang="en-US" sz="1400" kern="0" dirty="0">
                          <a:effectLst/>
                        </a:rPr>
                        <a:t>6</a:t>
                      </a:r>
                      <a:r>
                        <a:rPr lang="zh-CN" sz="1400" kern="0" dirty="0">
                          <a:effectLst/>
                        </a:rPr>
                        <a:t>个</a:t>
                      </a:r>
                      <a:r>
                        <a:rPr lang="en-US" sz="1400" kern="0" dirty="0">
                          <a:effectLst/>
                        </a:rPr>
                        <a:t>32/64</a:t>
                      </a:r>
                      <a:r>
                        <a:rPr lang="zh-CN" sz="1400" kern="0" dirty="0">
                          <a:effectLst/>
                        </a:rPr>
                        <a:t>位宽</a:t>
                      </a:r>
                      <a:r>
                        <a:rPr lang="en-US" sz="1400" kern="0" dirty="0">
                          <a:effectLst/>
                        </a:rPr>
                        <a:t>GPTM</a:t>
                      </a:r>
                      <a:r>
                        <a:rPr lang="zh-CN" sz="1400" kern="0" dirty="0">
                          <a:effectLst/>
                        </a:rPr>
                        <a:t>模块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43550091"/>
                  </a:ext>
                </a:extLst>
              </a:tr>
              <a:tr h="27021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看门狗定时器</a:t>
                      </a:r>
                      <a:r>
                        <a:rPr lang="en-US" sz="1400" kern="0">
                          <a:effectLst/>
                        </a:rPr>
                        <a:t> (WDT)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 </a:t>
                      </a:r>
                      <a:r>
                        <a:rPr lang="zh-CN" sz="1400" kern="0" dirty="0">
                          <a:effectLst/>
                        </a:rPr>
                        <a:t>个看门狗定时器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2055810"/>
                  </a:ext>
                </a:extLst>
              </a:tr>
              <a:tr h="341463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通用输入</a:t>
                      </a:r>
                      <a:r>
                        <a:rPr lang="en-US" sz="1400" kern="0" dirty="0">
                          <a:effectLst/>
                        </a:rPr>
                        <a:t>/</a:t>
                      </a:r>
                      <a:r>
                        <a:rPr lang="zh-CN" sz="1400" kern="0" dirty="0">
                          <a:effectLst/>
                        </a:rPr>
                        <a:t>输出</a:t>
                      </a:r>
                      <a:r>
                        <a:rPr lang="en-US" sz="1400" kern="0" dirty="0">
                          <a:effectLst/>
                        </a:rPr>
                        <a:t> (GPIO)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6</a:t>
                      </a:r>
                      <a:r>
                        <a:rPr lang="zh-CN" sz="1400" kern="0" dirty="0">
                          <a:effectLst/>
                        </a:rPr>
                        <a:t>个</a:t>
                      </a:r>
                      <a:r>
                        <a:rPr lang="en-US" sz="1400" kern="0" dirty="0">
                          <a:effectLst/>
                        </a:rPr>
                        <a:t>GPIO</a:t>
                      </a:r>
                      <a:r>
                        <a:rPr lang="zh-CN" sz="1400" kern="0" dirty="0">
                          <a:effectLst/>
                        </a:rPr>
                        <a:t>模块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9867436"/>
                  </a:ext>
                </a:extLst>
              </a:tr>
              <a:tr h="27021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PWM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</a:t>
                      </a:r>
                      <a:r>
                        <a:rPr lang="zh-CN" sz="1400" kern="0" dirty="0">
                          <a:effectLst/>
                        </a:rPr>
                        <a:t>个</a:t>
                      </a:r>
                      <a:r>
                        <a:rPr lang="en-US" sz="1400" kern="0" dirty="0">
                          <a:effectLst/>
                        </a:rPr>
                        <a:t>PWM</a:t>
                      </a:r>
                      <a:r>
                        <a:rPr lang="zh-CN" sz="1400" kern="0" dirty="0">
                          <a:effectLst/>
                        </a:rPr>
                        <a:t>模块，共</a:t>
                      </a:r>
                      <a:r>
                        <a:rPr lang="en-US" sz="1400" kern="0" dirty="0">
                          <a:effectLst/>
                        </a:rPr>
                        <a:t>16</a:t>
                      </a:r>
                      <a:r>
                        <a:rPr lang="zh-CN" sz="1400" kern="0" dirty="0">
                          <a:effectLst/>
                        </a:rPr>
                        <a:t>个高级</a:t>
                      </a:r>
                      <a:r>
                        <a:rPr lang="en-US" sz="1400" kern="0" dirty="0">
                          <a:effectLst/>
                        </a:rPr>
                        <a:t>PWM</a:t>
                      </a:r>
                      <a:r>
                        <a:rPr lang="zh-CN" sz="1400" kern="0" dirty="0">
                          <a:effectLst/>
                        </a:rPr>
                        <a:t>信号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3381337"/>
                  </a:ext>
                </a:extLst>
              </a:tr>
              <a:tr h="27021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QEI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</a:t>
                      </a:r>
                      <a:r>
                        <a:rPr lang="zh-CN" altLang="en-US" sz="1400" kern="0" dirty="0">
                          <a:effectLst/>
                        </a:rPr>
                        <a:t>个</a:t>
                      </a:r>
                      <a:r>
                        <a:rPr lang="en-US" sz="1400" kern="0" dirty="0">
                          <a:effectLst/>
                        </a:rPr>
                        <a:t>QEI</a:t>
                      </a:r>
                      <a:r>
                        <a:rPr lang="zh-CN" sz="1400" kern="0" dirty="0">
                          <a:effectLst/>
                        </a:rPr>
                        <a:t>模块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6039304"/>
                  </a:ext>
                </a:extLst>
              </a:tr>
              <a:tr h="27021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模</a:t>
                      </a:r>
                      <a:r>
                        <a:rPr lang="en-US" sz="1400" kern="0">
                          <a:effectLst/>
                        </a:rPr>
                        <a:t>-</a:t>
                      </a:r>
                      <a:r>
                        <a:rPr lang="zh-CN" sz="1400" kern="0">
                          <a:effectLst/>
                        </a:rPr>
                        <a:t>数转换器（</a:t>
                      </a:r>
                      <a:r>
                        <a:rPr lang="en-US" sz="1400" kern="0">
                          <a:effectLst/>
                        </a:rPr>
                        <a:t>ADC</a:t>
                      </a:r>
                      <a:r>
                        <a:rPr lang="zh-CN" sz="1400" kern="0">
                          <a:effectLst/>
                        </a:rPr>
                        <a:t>）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</a:t>
                      </a:r>
                      <a:r>
                        <a:rPr lang="zh-CN" sz="1400" kern="0" dirty="0">
                          <a:effectLst/>
                        </a:rPr>
                        <a:t>个</a:t>
                      </a:r>
                      <a:r>
                        <a:rPr lang="en-US" sz="1400" kern="0" dirty="0">
                          <a:effectLst/>
                        </a:rPr>
                        <a:t>12</a:t>
                      </a:r>
                      <a:r>
                        <a:rPr lang="zh-CN" sz="1400" kern="0" dirty="0">
                          <a:effectLst/>
                        </a:rPr>
                        <a:t>位</a:t>
                      </a:r>
                      <a:r>
                        <a:rPr lang="en-US" sz="1400" kern="0" dirty="0">
                          <a:effectLst/>
                        </a:rPr>
                        <a:t>ADC</a:t>
                      </a:r>
                      <a:r>
                        <a:rPr lang="zh-CN" sz="1400" kern="0" dirty="0">
                          <a:effectLst/>
                        </a:rPr>
                        <a:t>模块，每个的最大采样速率达</a:t>
                      </a:r>
                      <a:r>
                        <a:rPr lang="en-US" sz="1400" kern="0" dirty="0">
                          <a:effectLst/>
                        </a:rPr>
                        <a:t>1M</a:t>
                      </a:r>
                      <a:r>
                        <a:rPr lang="zh-CN" sz="1400" kern="0" dirty="0">
                          <a:effectLst/>
                        </a:rPr>
                        <a:t>次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076451"/>
                  </a:ext>
                </a:extLst>
              </a:tr>
              <a:tr h="27021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模拟比较器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</a:t>
                      </a:r>
                      <a:r>
                        <a:rPr lang="zh-CN" sz="1400" kern="0" dirty="0">
                          <a:effectLst/>
                        </a:rPr>
                        <a:t>个模拟比较器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3818425"/>
                  </a:ext>
                </a:extLst>
              </a:tr>
              <a:tr h="27021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数字比较器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16</a:t>
                      </a:r>
                      <a:r>
                        <a:rPr lang="zh-CN" sz="1400" kern="0" dirty="0">
                          <a:effectLst/>
                        </a:rPr>
                        <a:t>个数字比较器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0816106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27565" y="1805779"/>
            <a:ext cx="4896090" cy="2620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  <a:spcBef>
                <a:spcPts val="600"/>
              </a:spcBef>
            </a:pPr>
            <a:r>
              <a:rPr lang="zh-CN" altLang="zh-CN" dirty="0"/>
              <a:t>微控制器是由处理器（</a:t>
            </a:r>
            <a:r>
              <a:rPr lang="en-US" altLang="zh-CN" dirty="0"/>
              <a:t>CPU</a:t>
            </a:r>
            <a:r>
              <a:rPr lang="zh-CN" altLang="zh-CN" dirty="0"/>
              <a:t>）和存储器、以及</a:t>
            </a:r>
            <a:r>
              <a:rPr lang="zh-CN" altLang="en-US" dirty="0"/>
              <a:t>许多</a:t>
            </a:r>
            <a:r>
              <a:rPr lang="zh-CN" altLang="zh-CN" dirty="0"/>
              <a:t>外设（</a:t>
            </a:r>
            <a:r>
              <a:rPr lang="en-US" altLang="zh-CN" dirty="0"/>
              <a:t>peripheral</a:t>
            </a:r>
            <a:r>
              <a:rPr lang="zh-CN" altLang="zh-CN" dirty="0"/>
              <a:t>）集成到一片芯片里</a:t>
            </a:r>
            <a:r>
              <a:rPr lang="zh-CN" altLang="en-US" dirty="0"/>
              <a:t>构</a:t>
            </a:r>
            <a:r>
              <a:rPr lang="zh-CN" altLang="zh-CN" dirty="0"/>
              <a:t>成的。</a:t>
            </a:r>
            <a:endParaRPr lang="en-US" altLang="zh-CN" dirty="0"/>
          </a:p>
          <a:p>
            <a:pPr indent="457200">
              <a:lnSpc>
                <a:spcPct val="150000"/>
              </a:lnSpc>
              <a:spcBef>
                <a:spcPts val="600"/>
              </a:spcBef>
            </a:pPr>
            <a:r>
              <a:rPr lang="zh-CN" altLang="zh-CN" dirty="0"/>
              <a:t>外设和</a:t>
            </a:r>
            <a:r>
              <a:rPr lang="en-US" altLang="zh-CN" dirty="0"/>
              <a:t>CPU</a:t>
            </a:r>
            <a:r>
              <a:rPr lang="zh-CN" altLang="zh-CN" dirty="0"/>
              <a:t>相对独立，且以寄存器的形式呈现给</a:t>
            </a:r>
            <a:r>
              <a:rPr lang="en-US" altLang="zh-CN" dirty="0"/>
              <a:t>CPU</a:t>
            </a:r>
            <a:r>
              <a:rPr lang="zh-CN" altLang="zh-CN" dirty="0"/>
              <a:t>，</a:t>
            </a:r>
            <a:r>
              <a:rPr lang="en-US" altLang="zh-CN" dirty="0"/>
              <a:t>CPU</a:t>
            </a:r>
            <a:r>
              <a:rPr lang="zh-CN" altLang="zh-CN" dirty="0"/>
              <a:t>通过总线对寄存器进行读写，实现对外设的配置和数据通信。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231" y="904876"/>
            <a:ext cx="6845300" cy="5602030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838201" y="365126"/>
            <a:ext cx="4729480" cy="673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实验三 </a:t>
            </a:r>
            <a:r>
              <a:rPr lang="en-US" altLang="zh-CN" b="1" dirty="0"/>
              <a:t>flash</a:t>
            </a:r>
            <a:r>
              <a:rPr lang="zh-CN" altLang="en-US" b="1" dirty="0"/>
              <a:t>直接寄存器编程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0523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067534"/>
            <a:ext cx="10776437" cy="2577611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25000"/>
              </a:lnSpc>
              <a:buFont typeface="+mj-lt"/>
              <a:buAutoNum type="arabicPeriod"/>
            </a:pPr>
            <a:r>
              <a:rPr lang="zh-CN" altLang="zh-CN" sz="1800" dirty="0"/>
              <a:t>重复</a:t>
            </a:r>
            <a:r>
              <a:rPr lang="en-US" altLang="zh-CN" sz="1800" dirty="0"/>
              <a:t>Lab2</a:t>
            </a:r>
            <a:r>
              <a:rPr lang="zh-CN" altLang="zh-CN" sz="1800" dirty="0"/>
              <a:t>实验</a:t>
            </a:r>
            <a:r>
              <a:rPr lang="en-US" altLang="zh-CN" sz="1800" dirty="0"/>
              <a:t>,</a:t>
            </a:r>
            <a:r>
              <a:rPr lang="zh-CN" altLang="zh-CN" sz="1800" dirty="0"/>
              <a:t>分别使用外部时钟和内部时钟源将系统时钟修改为</a:t>
            </a:r>
            <a:r>
              <a:rPr lang="en-US" altLang="zh-CN" sz="1800" dirty="0"/>
              <a:t>80MHz</a:t>
            </a:r>
            <a:r>
              <a:rPr lang="zh-CN" altLang="zh-CN" sz="1800" dirty="0"/>
              <a:t>，</a:t>
            </a:r>
            <a:r>
              <a:rPr lang="en-US" altLang="zh-CN" sz="1800" dirty="0"/>
              <a:t>50MHz</a:t>
            </a:r>
            <a:r>
              <a:rPr lang="zh-CN" altLang="zh-CN" sz="1800" dirty="0"/>
              <a:t>，</a:t>
            </a:r>
            <a:r>
              <a:rPr lang="en-US" altLang="zh-CN" sz="1800" dirty="0"/>
              <a:t>16MHz</a:t>
            </a:r>
            <a:r>
              <a:rPr lang="zh-CN" altLang="zh-CN" sz="1800" dirty="0"/>
              <a:t>，</a:t>
            </a:r>
            <a:r>
              <a:rPr lang="en-US" altLang="zh-CN" sz="1800" dirty="0"/>
              <a:t>8MHz</a:t>
            </a:r>
            <a:r>
              <a:rPr lang="zh-CN" altLang="zh-CN" sz="1800" dirty="0"/>
              <a:t>，其中</a:t>
            </a:r>
            <a:r>
              <a:rPr lang="en-US" altLang="zh-CN" sz="1800" dirty="0"/>
              <a:t>8MHz</a:t>
            </a:r>
            <a:r>
              <a:rPr lang="zh-CN" altLang="zh-CN" sz="1800" dirty="0"/>
              <a:t>不使用</a:t>
            </a:r>
            <a:r>
              <a:rPr lang="en-US" altLang="zh-CN" sz="1800" dirty="0"/>
              <a:t>PLL,</a:t>
            </a:r>
            <a:r>
              <a:rPr lang="zh-CN" altLang="zh-CN" sz="1800" dirty="0"/>
              <a:t>并观察</a:t>
            </a:r>
            <a:r>
              <a:rPr lang="en-US" altLang="zh-CN" sz="1800" dirty="0"/>
              <a:t>led</a:t>
            </a:r>
            <a:r>
              <a:rPr lang="zh-CN" altLang="zh-CN" sz="1800" dirty="0"/>
              <a:t>灯的闪烁快慢。注意：此实验禁止使用内部</a:t>
            </a:r>
            <a:r>
              <a:rPr lang="en-US" altLang="zh-CN" sz="1800" dirty="0"/>
              <a:t>30kHz</a:t>
            </a:r>
            <a:r>
              <a:rPr lang="zh-CN" altLang="zh-CN" sz="1800" dirty="0"/>
              <a:t>时钟。</a:t>
            </a:r>
          </a:p>
          <a:p>
            <a:pPr marL="342900" lvl="0" indent="-3429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1800" dirty="0"/>
              <a:t>修改</a:t>
            </a:r>
            <a:r>
              <a:rPr lang="en-US" altLang="zh-CN" sz="1800" dirty="0"/>
              <a:t>workshop</a:t>
            </a:r>
            <a:r>
              <a:rPr lang="zh-CN" altLang="zh-CN" sz="1800" dirty="0"/>
              <a:t>实验</a:t>
            </a:r>
            <a:r>
              <a:rPr lang="en-US" altLang="zh-CN" sz="1800" dirty="0"/>
              <a:t>lab8</a:t>
            </a:r>
            <a:r>
              <a:rPr lang="zh-CN" altLang="zh-CN" sz="1800" dirty="0"/>
              <a:t>（</a:t>
            </a:r>
            <a:r>
              <a:rPr lang="en-US" altLang="zh-CN" sz="1800" dirty="0"/>
              <a:t>main2.c</a:t>
            </a:r>
            <a:r>
              <a:rPr lang="zh-CN" altLang="zh-CN" sz="1800" dirty="0"/>
              <a:t>）</a:t>
            </a:r>
            <a:r>
              <a:rPr lang="zh-CN" altLang="en-US" sz="1800" dirty="0"/>
              <a:t>（另建工程），</a:t>
            </a:r>
            <a:r>
              <a:rPr lang="zh-CN" altLang="zh-CN" sz="1800" dirty="0"/>
              <a:t>参照</a:t>
            </a:r>
            <a:r>
              <a:rPr lang="en-US" altLang="zh-CN" sz="1800" dirty="0"/>
              <a:t>32</a:t>
            </a:r>
            <a:r>
              <a:rPr lang="zh-CN" altLang="zh-CN" sz="1800" dirty="0"/>
              <a:t>字写入函数</a:t>
            </a:r>
            <a:r>
              <a:rPr lang="en-US" altLang="zh-CN" sz="1800" dirty="0"/>
              <a:t>FlashProgram</a:t>
            </a:r>
            <a:r>
              <a:rPr lang="zh-CN" altLang="zh-CN" sz="1800" dirty="0"/>
              <a:t>（函数源码见</a:t>
            </a:r>
            <a:r>
              <a:rPr lang="en-US" altLang="zh-CN" sz="1800" dirty="0"/>
              <a:t>tivaware</a:t>
            </a:r>
            <a:r>
              <a:rPr lang="zh-CN" altLang="zh-CN" sz="1800" dirty="0"/>
              <a:t>目录下</a:t>
            </a:r>
            <a:r>
              <a:rPr lang="en-US" altLang="zh-CN" sz="1800" dirty="0"/>
              <a:t>driverlib/</a:t>
            </a:r>
            <a:r>
              <a:rPr lang="en-US" altLang="zh-CN" sz="1800" dirty="0" err="1"/>
              <a:t>flash.c</a:t>
            </a:r>
            <a:r>
              <a:rPr lang="zh-CN" altLang="zh-CN" sz="1800" dirty="0"/>
              <a:t>），编写一个</a:t>
            </a:r>
            <a:r>
              <a:rPr lang="en-US" altLang="zh-CN" sz="1800" dirty="0"/>
              <a:t>Flash</a:t>
            </a:r>
            <a:r>
              <a:rPr lang="zh-CN" altLang="zh-CN" sz="1800" dirty="0"/>
              <a:t>单字写入的函数</a:t>
            </a:r>
            <a:r>
              <a:rPr lang="en-US" altLang="zh-CN" sz="1800" dirty="0"/>
              <a:t>(</a:t>
            </a:r>
            <a:r>
              <a:rPr lang="zh-CN" altLang="zh-CN" sz="1800" dirty="0">
                <a:solidFill>
                  <a:srgbClr val="FF0000"/>
                </a:solidFill>
              </a:rPr>
              <a:t>操作方法见数据手册</a:t>
            </a:r>
            <a:r>
              <a:rPr lang="en-US" altLang="zh-CN" sz="1800" dirty="0">
                <a:solidFill>
                  <a:srgbClr val="FF0000"/>
                </a:solidFill>
              </a:rPr>
              <a:t>8.2.3.8</a:t>
            </a:r>
            <a:r>
              <a:rPr lang="zh-CN" altLang="zh-CN" sz="1800" dirty="0">
                <a:solidFill>
                  <a:srgbClr val="FF0000"/>
                </a:solidFill>
              </a:rPr>
              <a:t>编程</a:t>
            </a:r>
            <a:r>
              <a:rPr lang="en-US" altLang="zh-CN" sz="1800" dirty="0">
                <a:solidFill>
                  <a:srgbClr val="FF0000"/>
                </a:solidFill>
              </a:rPr>
              <a:t>1</a:t>
            </a:r>
            <a:r>
              <a:rPr lang="zh-CN" altLang="zh-CN" sz="1800" dirty="0">
                <a:solidFill>
                  <a:srgbClr val="FF0000"/>
                </a:solidFill>
              </a:rPr>
              <a:t>个</a:t>
            </a:r>
            <a:r>
              <a:rPr lang="en-US" altLang="zh-CN" sz="1800" dirty="0">
                <a:solidFill>
                  <a:srgbClr val="FF0000"/>
                </a:solidFill>
              </a:rPr>
              <a:t>32</a:t>
            </a:r>
            <a:r>
              <a:rPr lang="zh-CN" altLang="zh-CN" sz="1800" dirty="0">
                <a:solidFill>
                  <a:srgbClr val="FF0000"/>
                </a:solidFill>
              </a:rPr>
              <a:t>位字</a:t>
            </a:r>
            <a:r>
              <a:rPr lang="en-US" altLang="zh-CN" sz="1800" dirty="0"/>
              <a:t>)</a:t>
            </a:r>
            <a:r>
              <a:rPr lang="zh-CN" altLang="zh-CN" sz="1800" dirty="0"/>
              <a:t>，并在程序中验证（替换掉</a:t>
            </a:r>
            <a:r>
              <a:rPr lang="en-US" altLang="zh-CN" sz="1800" dirty="0"/>
              <a:t>FlashProgram</a:t>
            </a:r>
            <a:r>
              <a:rPr lang="zh-CN" altLang="zh-CN" sz="1800" dirty="0"/>
              <a:t>）。</a:t>
            </a:r>
            <a:endParaRPr lang="en-US" altLang="zh-CN" sz="1800" dirty="0"/>
          </a:p>
          <a:p>
            <a:pPr marL="0" lvl="0" indent="32400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zh-CN" sz="1800" dirty="0"/>
              <a:t>单字写入函数定义为：</a:t>
            </a:r>
            <a:r>
              <a:rPr lang="en-US" altLang="zh-CN" sz="1800" dirty="0"/>
              <a:t>int32_t FlashProgramOne(uint32_t ui32Data</a:t>
            </a:r>
            <a:r>
              <a:rPr lang="zh-CN" altLang="zh-CN" sz="1800" dirty="0"/>
              <a:t>，</a:t>
            </a:r>
            <a:r>
              <a:rPr lang="en-US" altLang="zh-CN" sz="1800" dirty="0"/>
              <a:t>uint32_t ui32Address)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0" lvl="0" indent="32400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 </a:t>
            </a:r>
            <a:r>
              <a:rPr lang="zh-CN" altLang="en-US" sz="1800" b="1" dirty="0">
                <a:solidFill>
                  <a:srgbClr val="FF0000"/>
                </a:solidFill>
              </a:rPr>
              <a:t>（不使用</a:t>
            </a:r>
            <a:r>
              <a:rPr lang="en-US" altLang="zh-CN" sz="1800" b="1" dirty="0">
                <a:solidFill>
                  <a:srgbClr val="FF0000"/>
                </a:solidFill>
              </a:rPr>
              <a:t>ASSERT</a:t>
            </a:r>
            <a:r>
              <a:rPr lang="zh-CN" altLang="en-US" sz="1800" b="1" dirty="0">
                <a:solidFill>
                  <a:srgbClr val="FF0000"/>
                </a:solidFill>
              </a:rPr>
              <a:t>来检查输入参数的合法性）</a:t>
            </a:r>
            <a:endParaRPr lang="zh-CN" altLang="zh-CN" sz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940777" y="4157297"/>
            <a:ext cx="1067386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flash</a:t>
            </a:r>
            <a:r>
              <a:rPr lang="zh-CN" altLang="en-US" dirty="0"/>
              <a:t>单字写入</a:t>
            </a:r>
            <a:r>
              <a:rPr lang="zh-CN" altLang="zh-CN" dirty="0"/>
              <a:t>的方法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1. </a:t>
            </a:r>
            <a:r>
              <a:rPr lang="zh-CN" altLang="zh-CN" dirty="0"/>
              <a:t>将源数据写入</a:t>
            </a:r>
            <a:r>
              <a:rPr lang="en-US" altLang="zh-CN" dirty="0"/>
              <a:t>FMD</a:t>
            </a:r>
            <a:r>
              <a:rPr lang="zh-CN" altLang="zh-CN" dirty="0"/>
              <a:t>寄存器。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2. </a:t>
            </a:r>
            <a:r>
              <a:rPr lang="zh-CN" altLang="zh-CN" dirty="0"/>
              <a:t>将目标地址写入</a:t>
            </a:r>
            <a:r>
              <a:rPr lang="en-US" altLang="zh-CN" dirty="0"/>
              <a:t>FMA</a:t>
            </a:r>
            <a:r>
              <a:rPr lang="zh-CN" altLang="zh-CN" dirty="0"/>
              <a:t>寄存器。</a:t>
            </a:r>
            <a:endParaRPr lang="en-US" altLang="zh-CN"/>
          </a:p>
          <a:p>
            <a:pPr>
              <a:lnSpc>
                <a:spcPct val="125000"/>
              </a:lnSpc>
            </a:pPr>
            <a:r>
              <a:rPr lang="en-US" altLang="zh-CN"/>
              <a:t>3</a:t>
            </a:r>
            <a:r>
              <a:rPr lang="en-US" altLang="zh-CN" dirty="0"/>
              <a:t>. </a:t>
            </a:r>
            <a:r>
              <a:rPr lang="zh-CN" altLang="zh-CN" dirty="0"/>
              <a:t>将</a:t>
            </a:r>
            <a:r>
              <a:rPr lang="en-US" altLang="zh-CN" dirty="0"/>
              <a:t>Flash</a:t>
            </a:r>
            <a:r>
              <a:rPr lang="zh-CN" altLang="zh-CN" dirty="0"/>
              <a:t>存储器写入密钥和</a:t>
            </a:r>
            <a:r>
              <a:rPr lang="en-US" altLang="zh-CN" dirty="0"/>
              <a:t>WRITE</a:t>
            </a:r>
            <a:r>
              <a:rPr lang="zh-CN" altLang="zh-CN" dirty="0"/>
              <a:t>位写入</a:t>
            </a:r>
            <a:r>
              <a:rPr lang="en-US" altLang="zh-CN" dirty="0"/>
              <a:t>FMC</a:t>
            </a:r>
            <a:r>
              <a:rPr lang="zh-CN" altLang="zh-CN" dirty="0"/>
              <a:t>寄存器。要写入</a:t>
            </a:r>
            <a:r>
              <a:rPr lang="en-US" altLang="zh-CN" dirty="0"/>
              <a:t>Flash</a:t>
            </a:r>
            <a:r>
              <a:rPr lang="zh-CN" altLang="zh-CN" dirty="0"/>
              <a:t>存储器，必须将值</a:t>
            </a:r>
            <a:r>
              <a:rPr lang="en-US" altLang="zh-CN" dirty="0"/>
              <a:t>0xA442</a:t>
            </a:r>
            <a:r>
              <a:rPr lang="zh-CN" altLang="zh-CN" dirty="0"/>
              <a:t>或</a:t>
            </a:r>
            <a:r>
              <a:rPr lang="en-US" altLang="zh-CN" dirty="0"/>
              <a:t>0x71D5</a:t>
            </a:r>
            <a:r>
              <a:rPr lang="zh-CN" altLang="zh-CN" dirty="0"/>
              <a:t>写入</a:t>
            </a:r>
            <a:r>
              <a:rPr lang="en-US" altLang="zh-CN" dirty="0"/>
              <a:t>WRKEY</a:t>
            </a:r>
            <a:r>
              <a:rPr lang="zh-CN" altLang="zh-CN" dirty="0"/>
              <a:t>域中，具体取决于</a:t>
            </a:r>
            <a:r>
              <a:rPr lang="en-US" altLang="zh-CN" dirty="0"/>
              <a:t>BOOTCFG</a:t>
            </a:r>
            <a:r>
              <a:rPr lang="zh-CN" altLang="zh-CN" dirty="0"/>
              <a:t>寄存器</a:t>
            </a:r>
            <a:r>
              <a:rPr lang="en-US" altLang="zh-CN" dirty="0"/>
              <a:t>KEY</a:t>
            </a:r>
            <a:r>
              <a:rPr lang="zh-CN" altLang="zh-CN" dirty="0"/>
              <a:t>位的值。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4. </a:t>
            </a:r>
            <a:r>
              <a:rPr lang="zh-CN" altLang="zh-CN" dirty="0"/>
              <a:t>查询</a:t>
            </a:r>
            <a:r>
              <a:rPr lang="en-US" altLang="zh-CN" dirty="0"/>
              <a:t>FMC</a:t>
            </a:r>
            <a:r>
              <a:rPr lang="zh-CN" altLang="zh-CN" dirty="0"/>
              <a:t>寄存器，直至</a:t>
            </a:r>
            <a:r>
              <a:rPr lang="en-US" altLang="zh-CN" dirty="0"/>
              <a:t>WRITE</a:t>
            </a:r>
            <a:r>
              <a:rPr lang="zh-CN" altLang="zh-CN" dirty="0"/>
              <a:t>位被清零。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838201" y="365126"/>
            <a:ext cx="4729480" cy="673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实验三 </a:t>
            </a:r>
            <a:r>
              <a:rPr lang="en-US" altLang="zh-CN" b="1" dirty="0"/>
              <a:t>flash</a:t>
            </a:r>
            <a:r>
              <a:rPr lang="zh-CN" altLang="en-US" b="1" dirty="0"/>
              <a:t>直接寄存器编程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0777" y="6302243"/>
            <a:ext cx="34868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tm4c123gh6pm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数据手册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8.2.3.8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P531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97187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898"/>
          </a:xfrm>
        </p:spPr>
        <p:txBody>
          <a:bodyPr>
            <a:normAutofit fontScale="90000"/>
          </a:bodyPr>
          <a:lstStyle/>
          <a:p>
            <a:br>
              <a:rPr lang="en-US" altLang="zh-CN" b="1" dirty="0"/>
            </a:b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课后作业：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4884"/>
            <a:ext cx="10301654" cy="1688124"/>
          </a:xfrm>
        </p:spPr>
        <p:txBody>
          <a:bodyPr>
            <a:normAutofit fontScale="92500"/>
          </a:bodyPr>
          <a:lstStyle/>
          <a:p>
            <a:pPr marL="0" lvl="0" indent="0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zh-CN" altLang="en-US" sz="3200" b="1" dirty="0"/>
              <a:t>    各组完成综合任务的方案设计</a:t>
            </a:r>
            <a:r>
              <a:rPr lang="en-US" altLang="zh-CN" sz="3200" b="1" dirty="0"/>
              <a:t>,</a:t>
            </a:r>
            <a:r>
              <a:rPr lang="zh-CN" altLang="en-US" sz="3200" b="1" dirty="0"/>
              <a:t>撰写</a:t>
            </a:r>
            <a:r>
              <a:rPr lang="en-US" altLang="zh-CN" sz="3200" b="1" dirty="0"/>
              <a:t>PPT</a:t>
            </a:r>
            <a:r>
              <a:rPr lang="zh-CN" altLang="en-US" sz="3200" b="1" dirty="0"/>
              <a:t>，准备开题答辩。</a:t>
            </a:r>
            <a:endParaRPr lang="en-US" altLang="zh-CN" sz="3200" b="1" dirty="0"/>
          </a:p>
          <a:p>
            <a:pPr marL="0" lvl="0" indent="0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zh-CN" altLang="en-US" sz="3200" b="1" dirty="0"/>
              <a:t>    阅读</a:t>
            </a:r>
            <a:r>
              <a:rPr lang="en-US" altLang="zh-CN" sz="3200" b="1" dirty="0"/>
              <a:t>《</a:t>
            </a:r>
            <a:r>
              <a:rPr lang="zh-CN" altLang="en-US" sz="3200" b="1" dirty="0"/>
              <a:t>第四章 嵌入式</a:t>
            </a:r>
            <a:r>
              <a:rPr lang="en-US" altLang="zh-CN" sz="3200" b="1" dirty="0"/>
              <a:t>C</a:t>
            </a:r>
            <a:r>
              <a:rPr lang="zh-CN" altLang="en-US" sz="3200" b="1" dirty="0"/>
              <a:t>语言程序设计</a:t>
            </a:r>
            <a:r>
              <a:rPr lang="en-US" altLang="zh-CN" sz="3200" b="1" dirty="0"/>
              <a:t>》</a:t>
            </a:r>
            <a:r>
              <a:rPr lang="zh-CN" altLang="en-US" sz="3200" b="1" dirty="0"/>
              <a:t>讲义。</a:t>
            </a:r>
          </a:p>
        </p:txBody>
      </p:sp>
    </p:spTree>
    <p:extLst>
      <p:ext uri="{BB962C8B-B14F-4D97-AF65-F5344CB8AC3E}">
        <p14:creationId xmlns:p14="http://schemas.microsoft.com/office/powerpoint/2010/main" val="343769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" y="1605280"/>
            <a:ext cx="3799446" cy="396848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02977" y="5817657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43</a:t>
            </a:r>
            <a:r>
              <a:rPr lang="zh-CN" altLang="en-US" dirty="0"/>
              <a:t>个</a:t>
            </a:r>
            <a:r>
              <a:rPr lang="en-US" altLang="zh-CN" dirty="0"/>
              <a:t>GPIO</a:t>
            </a:r>
          </a:p>
          <a:p>
            <a:r>
              <a:rPr lang="en-US" altLang="zh-CN" dirty="0"/>
              <a:t>64</a:t>
            </a:r>
            <a:r>
              <a:rPr lang="zh-CN" altLang="zh-CN" dirty="0"/>
              <a:t>管脚</a:t>
            </a:r>
            <a:r>
              <a:rPr lang="en-US" altLang="zh-CN" dirty="0"/>
              <a:t>LQFP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77475" cy="6731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/>
              <a:t>TM4C123GH6PM</a:t>
            </a:r>
            <a:r>
              <a:rPr lang="zh-CN" altLang="en-US" b="1" dirty="0"/>
              <a:t>微控制器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081" y="0"/>
            <a:ext cx="3982720" cy="686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7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一 </a:t>
            </a:r>
            <a:r>
              <a:rPr lang="zh-CN" altLang="en-US" b="1" kern="2200" dirty="0"/>
              <a:t>硬件最小电路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389091" y="1038226"/>
            <a:ext cx="990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/>
              <a:t>硬件最小电路：保障</a:t>
            </a:r>
            <a:r>
              <a:rPr lang="en-US" altLang="zh-CN" dirty="0"/>
              <a:t>MCU</a:t>
            </a:r>
            <a:r>
              <a:rPr lang="zh-CN" altLang="en-US" dirty="0"/>
              <a:t>能正常运行的最小电路，包括了电源、晶振、复位以及写入调试接口等电路。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795" y="1861055"/>
            <a:ext cx="9326880" cy="484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一 </a:t>
            </a:r>
            <a:r>
              <a:rPr lang="zh-CN" altLang="en-US" b="1" kern="2200" dirty="0"/>
              <a:t>硬件最小电路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412240" y="1171574"/>
            <a:ext cx="163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电源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091878" y="1877461"/>
            <a:ext cx="4693921" cy="3354875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VDDA </a:t>
            </a:r>
            <a:r>
              <a:rPr lang="zh-CN" altLang="zh-CN" sz="2000" dirty="0"/>
              <a:t>是可用于设备上的所有的模拟电路，包括时钟电路，典型值</a:t>
            </a:r>
            <a:r>
              <a:rPr lang="en-US" altLang="zh-CN" sz="2000" dirty="0"/>
              <a:t>3.3V</a:t>
            </a:r>
            <a:r>
              <a:rPr lang="zh-CN" altLang="zh-CN" sz="2000" dirty="0"/>
              <a:t>。</a:t>
            </a:r>
          </a:p>
          <a:p>
            <a:r>
              <a:rPr lang="en-US" altLang="zh-CN" sz="2000" dirty="0"/>
              <a:t>VDD</a:t>
            </a:r>
            <a:r>
              <a:rPr lang="zh-CN" altLang="zh-CN" sz="2000" dirty="0"/>
              <a:t>：</a:t>
            </a:r>
            <a:r>
              <a:rPr lang="en-US" altLang="zh-CN" sz="2000" dirty="0"/>
              <a:t>I/O</a:t>
            </a:r>
            <a:r>
              <a:rPr lang="zh-CN" altLang="zh-CN" sz="2000" dirty="0"/>
              <a:t>和某些逻辑的电源，典型值</a:t>
            </a:r>
            <a:r>
              <a:rPr lang="en-US" altLang="zh-CN" sz="2000" dirty="0"/>
              <a:t>3.3V</a:t>
            </a:r>
            <a:r>
              <a:rPr lang="zh-CN" altLang="zh-CN" sz="2000" dirty="0"/>
              <a:t>。</a:t>
            </a:r>
          </a:p>
          <a:p>
            <a:r>
              <a:rPr lang="en-US" altLang="zh-CN" sz="2000" dirty="0"/>
              <a:t>VDDC</a:t>
            </a:r>
            <a:r>
              <a:rPr lang="zh-CN" altLang="zh-CN" sz="2000" dirty="0"/>
              <a:t>：为主要的逻辑部分（包括处理器内核以及大部分片上外设）的电源。典型值</a:t>
            </a:r>
            <a:r>
              <a:rPr lang="en-US" altLang="zh-CN" sz="2000" dirty="0"/>
              <a:t>1.2 V</a:t>
            </a:r>
            <a:r>
              <a:rPr lang="zh-CN" altLang="zh-CN" sz="2000" dirty="0"/>
              <a:t>，由片上</a:t>
            </a:r>
            <a:r>
              <a:rPr lang="en-US" altLang="zh-CN" sz="2000" dirty="0"/>
              <a:t> LDO </a:t>
            </a:r>
            <a:r>
              <a:rPr lang="zh-CN" altLang="zh-CN" sz="2000" dirty="0"/>
              <a:t>提供。</a:t>
            </a:r>
          </a:p>
          <a:p>
            <a:r>
              <a:rPr lang="en-US" altLang="zh-CN" sz="2000" dirty="0"/>
              <a:t>VBAT</a:t>
            </a:r>
            <a:r>
              <a:rPr lang="zh-CN" altLang="zh-CN" sz="2000" dirty="0"/>
              <a:t>：休眠模块的电源供应源，它通常连接到电池的正极端并用作备用电池，典型值</a:t>
            </a:r>
            <a:r>
              <a:rPr lang="en-US" altLang="zh-CN" sz="2000" dirty="0"/>
              <a:t>3.3V</a:t>
            </a:r>
            <a:r>
              <a:rPr lang="zh-CN" altLang="zh-CN" sz="2000" dirty="0"/>
              <a:t>。</a:t>
            </a: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442" y="1171575"/>
            <a:ext cx="3696563" cy="431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4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一 </a:t>
            </a:r>
            <a:r>
              <a:rPr lang="zh-CN" altLang="en-US" b="1" kern="2200" dirty="0"/>
              <a:t>硬件最小电路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412240" y="1171574"/>
            <a:ext cx="163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复位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12240" y="1704375"/>
            <a:ext cx="5537200" cy="2768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复位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使处理器恢复到起始状态。</a:t>
            </a:r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711569" y="2282296"/>
            <a:ext cx="2672862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zh-CN" dirty="0"/>
              <a:t>上电复位</a:t>
            </a:r>
            <a:r>
              <a:rPr lang="en-US" altLang="zh-CN" dirty="0"/>
              <a:t> </a:t>
            </a:r>
          </a:p>
          <a:p>
            <a:pPr marL="285750" lvl="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/>
              <a:t> /RST</a:t>
            </a:r>
            <a:r>
              <a:rPr lang="zh-CN" altLang="zh-CN" dirty="0"/>
              <a:t>引脚复位</a:t>
            </a:r>
            <a:endParaRPr lang="en-US" altLang="zh-CN" dirty="0"/>
          </a:p>
          <a:p>
            <a:pPr marL="285750" lvl="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zh-CN" dirty="0"/>
              <a:t>内部掉电</a:t>
            </a:r>
            <a:endParaRPr lang="en-US" altLang="zh-CN" dirty="0"/>
          </a:p>
          <a:p>
            <a:pPr marL="285750" lvl="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zh-CN" dirty="0"/>
              <a:t>软件复位</a:t>
            </a:r>
            <a:endParaRPr lang="en-US" altLang="zh-CN" dirty="0"/>
          </a:p>
          <a:p>
            <a:pPr marL="285750" lvl="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zh-CN" dirty="0"/>
              <a:t>看门狗定时器复位</a:t>
            </a:r>
            <a:endParaRPr lang="en-US" altLang="zh-CN" dirty="0"/>
          </a:p>
          <a:p>
            <a:pPr marL="285750" lvl="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zh-CN" dirty="0"/>
              <a:t>主振荡器失效复位</a:t>
            </a: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05169" y="5375450"/>
            <a:ext cx="9810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zh-CN" dirty="0"/>
              <a:t>复位后，会根据</a:t>
            </a:r>
            <a:r>
              <a:rPr lang="en-US" altLang="zh-CN" dirty="0"/>
              <a:t>BOOTCFG</a:t>
            </a:r>
            <a:r>
              <a:rPr lang="zh-CN" altLang="zh-CN" dirty="0"/>
              <a:t>寄存器中的配置及相应的</a:t>
            </a:r>
            <a:r>
              <a:rPr lang="en-US" altLang="zh-CN" dirty="0"/>
              <a:t>GPIO</a:t>
            </a:r>
            <a:r>
              <a:rPr lang="zh-CN" altLang="zh-CN" dirty="0"/>
              <a:t>信号，决定执行</a:t>
            </a:r>
            <a:r>
              <a:rPr lang="en-US" altLang="zh-CN" dirty="0"/>
              <a:t>ROM</a:t>
            </a:r>
            <a:r>
              <a:rPr lang="zh-CN" altLang="zh-CN" dirty="0"/>
              <a:t>中的</a:t>
            </a:r>
            <a:r>
              <a:rPr lang="en-US" altLang="zh-CN" dirty="0"/>
              <a:t>Boot Loader</a:t>
            </a:r>
            <a:r>
              <a:rPr lang="zh-CN" altLang="zh-CN" dirty="0"/>
              <a:t>或是</a:t>
            </a:r>
            <a:r>
              <a:rPr lang="en-US" altLang="zh-CN" dirty="0"/>
              <a:t>FLASH</a:t>
            </a:r>
            <a:r>
              <a:rPr lang="zh-CN" altLang="zh-CN" dirty="0"/>
              <a:t>上的应用程序。如果从</a:t>
            </a:r>
            <a:r>
              <a:rPr lang="en-US" altLang="zh-CN" dirty="0"/>
              <a:t>FLASH</a:t>
            </a:r>
            <a:r>
              <a:rPr lang="zh-CN" altLang="zh-CN" dirty="0"/>
              <a:t>启动，则会从</a:t>
            </a:r>
            <a:r>
              <a:rPr lang="en-US" altLang="zh-CN" dirty="0"/>
              <a:t>0X000 0004</a:t>
            </a:r>
            <a:r>
              <a:rPr lang="zh-CN" altLang="zh-CN" dirty="0"/>
              <a:t>地址的复位向量开始执行。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520" y="1927215"/>
            <a:ext cx="4166870" cy="25298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61680" y="448787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复位电路</a:t>
            </a:r>
          </a:p>
        </p:txBody>
      </p:sp>
    </p:spTree>
    <p:extLst>
      <p:ext uri="{BB962C8B-B14F-4D97-AF65-F5344CB8AC3E}">
        <p14:creationId xmlns:p14="http://schemas.microsoft.com/office/powerpoint/2010/main" val="211352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二 系统时钟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959" y="2718497"/>
            <a:ext cx="7569835" cy="270284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68937" y="2349165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LaunchPad</a:t>
            </a:r>
            <a:r>
              <a:rPr lang="en-US" altLang="zh-CN" b="1" dirty="0"/>
              <a:t> </a:t>
            </a:r>
            <a:r>
              <a:rPr lang="zh-CN" altLang="en-US" b="1" dirty="0"/>
              <a:t>的时钟源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12240" y="1137920"/>
            <a:ext cx="9703435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系统时钟是处理器的运行时钟，一般外设的运行速度比处理器要慢，所以外设都有自己的时钟。外设时钟也都是通过基本时钟源或系统时钟分频和锁相环倍频得到。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二系统时钟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630" y="918006"/>
            <a:ext cx="9390030" cy="569972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38354" y="6248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时钟树</a:t>
            </a:r>
          </a:p>
        </p:txBody>
      </p:sp>
    </p:spTree>
    <p:extLst>
      <p:ext uri="{BB962C8B-B14F-4D97-AF65-F5344CB8AC3E}">
        <p14:creationId xmlns:p14="http://schemas.microsoft.com/office/powerpoint/2010/main" val="3120416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二系统时钟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05070" y="1038226"/>
            <a:ext cx="9980050" cy="486473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b="1" dirty="0"/>
              <a:t>系统时钟设置函数：</a:t>
            </a:r>
            <a:r>
              <a:rPr lang="en-US" altLang="zh-CN" sz="1800" b="1" dirty="0" err="1"/>
              <a:t>SysCtlClockSet</a:t>
            </a:r>
            <a:r>
              <a:rPr lang="en-US" altLang="zh-CN" sz="1800" b="1" dirty="0"/>
              <a:t>(SYSCTL_SYSDIV_4|SYSCTL_USE_PLL|SYSCTL_XTAL_16MHZ|SYSCTL_OSC_MAIN)</a:t>
            </a:r>
          </a:p>
          <a:p>
            <a:pPr>
              <a:lnSpc>
                <a:spcPct val="100000"/>
              </a:lnSpc>
            </a:pPr>
            <a:r>
              <a:rPr lang="zh-CN" altLang="en-US" sz="1800" dirty="0"/>
              <a:t>输入时钟源：</a:t>
            </a:r>
            <a:r>
              <a:rPr lang="en-US" altLang="zh-CN" sz="1800" dirty="0"/>
              <a:t> SYSCTL_OSC_MAIN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            SYSCTL_OSC_INT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                    SYSCTL_OSC_INT4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                    SYSCTL_OSC_INT30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                    SYSCTL_OSC_EXT32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1800" dirty="0"/>
              <a:t>是否使用</a:t>
            </a:r>
            <a:r>
              <a:rPr lang="en-US" altLang="zh-CN" sz="1800" dirty="0"/>
              <a:t>PLL</a:t>
            </a:r>
            <a:r>
              <a:rPr lang="zh-CN" altLang="en-US" sz="1800" dirty="0"/>
              <a:t>：</a:t>
            </a:r>
            <a:r>
              <a:rPr lang="en-US" altLang="zh-CN" sz="1800" dirty="0"/>
              <a:t>SYSCTL_USE_PLL</a:t>
            </a:r>
            <a:r>
              <a:rPr lang="zh-CN" altLang="zh-CN" sz="1800" dirty="0"/>
              <a:t>（使用</a:t>
            </a:r>
            <a:r>
              <a:rPr lang="en-US" altLang="zh-CN" sz="1800" dirty="0"/>
              <a:t>PLL</a:t>
            </a:r>
            <a:r>
              <a:rPr lang="zh-CN" altLang="zh-CN" sz="1800" dirty="0"/>
              <a:t>）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                    SYSCTL_USE_OSC</a:t>
            </a:r>
            <a:r>
              <a:rPr lang="zh-CN" altLang="zh-CN" sz="1800" dirty="0"/>
              <a:t>（不使用</a:t>
            </a:r>
            <a:r>
              <a:rPr lang="en-US" altLang="zh-CN" sz="1800" dirty="0"/>
              <a:t>PLL</a:t>
            </a:r>
            <a:r>
              <a:rPr lang="zh-CN" altLang="zh-CN" sz="1800" dirty="0"/>
              <a:t>）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如果使用</a:t>
            </a:r>
            <a:r>
              <a:rPr lang="en-US" altLang="zh-CN" sz="1800" dirty="0"/>
              <a:t>PLL</a:t>
            </a:r>
            <a:r>
              <a:rPr lang="zh-CN" altLang="en-US" sz="1800" dirty="0"/>
              <a:t>，且使用外部主振荡器，则需指定外部主振荡器的频率：</a:t>
            </a:r>
            <a:r>
              <a:rPr lang="en-US" altLang="zh-CN" sz="1800" dirty="0"/>
              <a:t> SYSCTL_XTAL_16MHZ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zh-CN" sz="1800" dirty="0"/>
              <a:t>系统时钟分频器：</a:t>
            </a:r>
            <a:r>
              <a:rPr lang="en-US" altLang="zh-CN" sz="1800" dirty="0"/>
              <a:t>SYSCTL_SYSDIV_1</a:t>
            </a:r>
            <a:r>
              <a:rPr lang="zh-CN" altLang="zh-CN" sz="1800" dirty="0"/>
              <a:t>，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                                ....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                          SYSCTL_SYSDIV_64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94703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10058</TotalTime>
  <Words>2746</Words>
  <Application>Microsoft Office PowerPoint</Application>
  <PresentationFormat>宽屏</PresentationFormat>
  <Paragraphs>298</Paragraphs>
  <Slides>22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等线</vt:lpstr>
      <vt:lpstr>等线 Light</vt:lpstr>
      <vt:lpstr>楷体</vt:lpstr>
      <vt:lpstr>宋体</vt:lpstr>
      <vt:lpstr>微软雅黑</vt:lpstr>
      <vt:lpstr>Arial</vt:lpstr>
      <vt:lpstr>Calibri</vt:lpstr>
      <vt:lpstr>Times New Roman</vt:lpstr>
      <vt:lpstr>Wingdings</vt:lpstr>
      <vt:lpstr>Office 主题​​</vt:lpstr>
      <vt:lpstr>Visio</vt:lpstr>
      <vt:lpstr>第三章 TM4C123GH6PM微控制器</vt:lpstr>
      <vt:lpstr>TM4C123GH6PM微控制器</vt:lpstr>
      <vt:lpstr>TM4C123GH6PM微控制器</vt:lpstr>
      <vt:lpstr>一 硬件最小电路</vt:lpstr>
      <vt:lpstr>一 硬件最小电路</vt:lpstr>
      <vt:lpstr>一 硬件最小电路</vt:lpstr>
      <vt:lpstr>二 系统时钟</vt:lpstr>
      <vt:lpstr>二系统时钟</vt:lpstr>
      <vt:lpstr>二系统时钟</vt:lpstr>
      <vt:lpstr>三 存储器</vt:lpstr>
      <vt:lpstr>三 存储器</vt:lpstr>
      <vt:lpstr>三 存储器</vt:lpstr>
      <vt:lpstr>四 低功耗模式</vt:lpstr>
      <vt:lpstr>五 库函数编程和寄存器编程</vt:lpstr>
      <vt:lpstr>五 库函数编程和寄存器编程</vt:lpstr>
      <vt:lpstr>实验三 flash直接寄存器编程</vt:lpstr>
      <vt:lpstr>实验三 flash直接寄存器编程</vt:lpstr>
      <vt:lpstr>实验三 flash直接寄存器编程</vt:lpstr>
      <vt:lpstr>PowerPoint 演示文稿</vt:lpstr>
      <vt:lpstr>PowerPoint 演示文稿</vt:lpstr>
      <vt:lpstr>PowerPoint 演示文稿</vt:lpstr>
      <vt:lpstr> 课后作业：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 xiao</dc:creator>
  <cp:lastModifiedBy>Windows User</cp:lastModifiedBy>
  <cp:revision>1219</cp:revision>
  <dcterms:created xsi:type="dcterms:W3CDTF">2017-08-17T12:28:16Z</dcterms:created>
  <dcterms:modified xsi:type="dcterms:W3CDTF">2021-09-16T09:50:39Z</dcterms:modified>
</cp:coreProperties>
</file>