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88" r:id="rId4"/>
    <p:sldId id="289" r:id="rId5"/>
    <p:sldId id="312" r:id="rId6"/>
    <p:sldId id="313" r:id="rId7"/>
    <p:sldId id="290" r:id="rId8"/>
    <p:sldId id="291" r:id="rId9"/>
    <p:sldId id="292" r:id="rId10"/>
    <p:sldId id="293" r:id="rId11"/>
    <p:sldId id="294" r:id="rId12"/>
    <p:sldId id="307" r:id="rId13"/>
    <p:sldId id="308" r:id="rId14"/>
    <p:sldId id="309" r:id="rId15"/>
    <p:sldId id="310" r:id="rId16"/>
    <p:sldId id="315" r:id="rId17"/>
    <p:sldId id="314" r:id="rId18"/>
    <p:sldId id="311" r:id="rId19"/>
    <p:sldId id="317" r:id="rId20"/>
    <p:sldId id="295" r:id="rId21"/>
    <p:sldId id="296" r:id="rId22"/>
    <p:sldId id="297" r:id="rId23"/>
    <p:sldId id="298" r:id="rId24"/>
    <p:sldId id="316" r:id="rId25"/>
    <p:sldId id="301" r:id="rId26"/>
    <p:sldId id="302" r:id="rId27"/>
    <p:sldId id="303" r:id="rId28"/>
    <p:sldId id="304" r:id="rId29"/>
    <p:sldId id="305" r:id="rId30"/>
    <p:sldId id="306" r:id="rId31"/>
    <p:sldId id="280" r:id="rId32"/>
    <p:sldId id="286" r:id="rId33"/>
    <p:sldId id="27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6700" autoAdjust="0"/>
  </p:normalViewPr>
  <p:slideViewPr>
    <p:cSldViewPr snapToGrid="0">
      <p:cViewPr varScale="1">
        <p:scale>
          <a:sx n="75" d="100"/>
          <a:sy n="75" d="100"/>
        </p:scale>
        <p:origin x="12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320" y="-163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4B00-2C6C-487B-AA34-BA6992DA3F0D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0D84-D869-443E-BEBA-82F81D29BE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05D0-9719-4F07-A260-F7EC046AA0DB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5724-023E-4BBE-9CD5-FE49A5F00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作为程序员，我们必须理解</a:t>
            </a:r>
            <a:r>
              <a:rPr lang="en-US" altLang="zh-CN" dirty="0"/>
              <a:t>C</a:t>
            </a:r>
            <a:r>
              <a:rPr lang="zh-CN" altLang="en-US" dirty="0"/>
              <a:t>语言在微控制器上的工作原理（如何转化为机器码，如何进行存储），这样才能在</a:t>
            </a:r>
            <a:r>
              <a:rPr lang="en-US" altLang="zh-CN" dirty="0"/>
              <a:t>C</a:t>
            </a:r>
            <a:r>
              <a:rPr lang="zh-CN" altLang="en-US" dirty="0"/>
              <a:t>语言使用过程中出现错误时，知道如何查找原因，解决问题。另外，我们还将学习如何工程化的建构一个大型</a:t>
            </a:r>
            <a:r>
              <a:rPr lang="en-US" altLang="zh-CN" dirty="0"/>
              <a:t>C</a:t>
            </a:r>
            <a:r>
              <a:rPr lang="zh-CN" altLang="en-US" dirty="0"/>
              <a:t>语言微控制器程序，包括模块化编程的概念，如何规范的编写代码，嵌入式的软件架构。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5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对变量和函数如何命名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0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3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目的：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计算机只能识别二进制的机器码，用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语言或汇编语言编写的源程序，需要翻译成机器码才能在计算机上运行。这个翻译过程就是靠编译和链接实现的。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过程：</a:t>
            </a:r>
            <a:endParaRPr lang="en-US" altLang="zh-CN" dirty="0"/>
          </a:p>
          <a:p>
            <a:r>
              <a:rPr lang="zh-CN" altLang="en-US" dirty="0"/>
              <a:t>编译将</a:t>
            </a:r>
            <a:r>
              <a:rPr lang="zh-CN" altLang="zh-CN" dirty="0"/>
              <a:t>一个源文件</a:t>
            </a:r>
            <a:r>
              <a:rPr lang="en-US" altLang="zh-CN" dirty="0"/>
              <a:t>(</a:t>
            </a:r>
            <a:r>
              <a:rPr lang="zh-CN" altLang="zh-CN" dirty="0"/>
              <a:t>汇编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zh-CN" dirty="0"/>
              <a:t>语言源文件</a:t>
            </a:r>
            <a:r>
              <a:rPr lang="en-US" altLang="zh-CN" dirty="0"/>
              <a:t>)</a:t>
            </a:r>
            <a:r>
              <a:rPr lang="zh-CN" altLang="zh-CN" dirty="0"/>
              <a:t> 编译或汇编到</a:t>
            </a:r>
            <a:r>
              <a:rPr lang="zh-CN" altLang="en-US" dirty="0"/>
              <a:t>机器码文件（目标（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</a:t>
            </a:r>
            <a:r>
              <a:rPr lang="zh-CN" altLang="zh-CN" dirty="0"/>
              <a:t>文件</a:t>
            </a:r>
            <a:r>
              <a:rPr lang="zh-CN" altLang="en-US" dirty="0"/>
              <a:t>）；目标文件中，指令和数据会分开，放到不同的段；目标文件中还包含未解决的符号（从其它函数调用的函数和全局变量）</a:t>
            </a:r>
            <a:endParaRPr lang="en-US" altLang="zh-CN" dirty="0"/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链接将</a:t>
            </a:r>
            <a:r>
              <a:rPr lang="zh-CN" altLang="en-US" dirty="0"/>
              <a:t>多个</a:t>
            </a:r>
            <a:r>
              <a:rPr lang="zh-CN" altLang="zh-CN" dirty="0"/>
              <a:t>目标文件</a:t>
            </a:r>
            <a:r>
              <a:rPr lang="zh-CN" altLang="en-US" dirty="0"/>
              <a:t>，包括各个库函数。</a:t>
            </a:r>
            <a:r>
              <a:rPr lang="zh-CN" altLang="zh-CN" dirty="0"/>
              <a:t>链接成一个目标文</a:t>
            </a:r>
            <a:r>
              <a:rPr lang="zh-CN" altLang="en-US" dirty="0"/>
              <a:t>件。将多个</a:t>
            </a:r>
            <a:r>
              <a:rPr lang="zh-CN" altLang="zh-CN" dirty="0"/>
              <a:t>目标文件</a:t>
            </a:r>
            <a:r>
              <a:rPr lang="zh-CN" altLang="en-US" dirty="0"/>
              <a:t>的每个段放到一起（指令段</a:t>
            </a:r>
            <a:r>
              <a:rPr lang="en-US" altLang="zh-CN" dirty="0"/>
              <a:t>text</a:t>
            </a:r>
            <a:r>
              <a:rPr lang="zh-CN" altLang="en-US" dirty="0"/>
              <a:t>、数据段</a:t>
            </a:r>
            <a:r>
              <a:rPr lang="en-US" altLang="zh-CN" dirty="0"/>
              <a:t>data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查找所有的目标文件，解决未解决的符号。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给各个段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分配绝对地址。</a:t>
            </a:r>
            <a:r>
              <a:rPr lang="zh-CN" altLang="zh-CN" dirty="0"/>
              <a:t>产生可执行二进制文件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8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全局变量、</a:t>
            </a:r>
            <a:r>
              <a:rPr lang="en-US" altLang="zh-CN" b="1" dirty="0"/>
              <a:t>static</a:t>
            </a:r>
            <a:r>
              <a:rPr lang="zh-CN" altLang="zh-CN" b="1" dirty="0"/>
              <a:t>变量</a:t>
            </a:r>
            <a:r>
              <a:rPr lang="zh-CN" altLang="en-US" b="1" dirty="0"/>
              <a:t>会分配一个固定地址，会一直存在。</a:t>
            </a:r>
            <a:endParaRPr lang="en-US" altLang="zh-CN" b="1" dirty="0"/>
          </a:p>
          <a:p>
            <a:r>
              <a:rPr lang="zh-CN" altLang="zh-CN" b="1" dirty="0"/>
              <a:t>局部变量</a:t>
            </a:r>
            <a:r>
              <a:rPr lang="zh-CN" altLang="en-US" b="1" dirty="0"/>
              <a:t>是函数内部的变量（生存期和作用域），只在函数被调用的时候存在，是分配到栈区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4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4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比如按键、通讯请求。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为什么要采用前后台系统？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6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4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头文件就是接口，包含那些可以被其它文件调用的函数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或全局变量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的声明。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只有其它模块调用的函数才会出现在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文件中，像本地函数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void delay()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即使出现在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文件中也是在做无用功，因为其它模块根本不去调用它，实际上也调用不了它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关键字的限制作用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3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4938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5B9A-BC9F-4BD0-84D5-A736C7B7CF70}" type="datetimeFigureOut">
              <a:rPr lang="zh-CN" altLang="en-US" smtClean="0"/>
              <a:pPr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14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第四章 嵌入式</a:t>
            </a:r>
            <a:r>
              <a:rPr lang="en-US" altLang="zh-CN" sz="4800" b="1" dirty="0"/>
              <a:t>C</a:t>
            </a:r>
            <a:r>
              <a:rPr lang="zh-CN" altLang="en-US" sz="4800" b="1" dirty="0"/>
              <a:t>语言设计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6411" y="2899954"/>
            <a:ext cx="3898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编译和链接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裸机嵌入式软件流程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</p:spTree>
    <p:extLst>
      <p:ext uri="{BB962C8B-B14F-4D97-AF65-F5344CB8AC3E}">
        <p14:creationId xmlns:p14="http://schemas.microsoft.com/office/powerpoint/2010/main" val="2826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堆栈和函数调用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838200" y="1763114"/>
            <a:ext cx="6044921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程序执行到调用函数 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func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()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时：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1) C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编译器增加汇编代码，将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func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函数中可能用到的寄存器的值压入栈中保存起来。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func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函数执行时，会使用一些寄存器来保存临时数据。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2)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将上一级函数的返回地址压到栈中；更新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LR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寄存器，保存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func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函数执行完时的返回地址。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3)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在栈中为函数的形参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parm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分配存储空间，并减小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SP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的值。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4)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在栈中为函数的局部变量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temp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分配存储空间，并减小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SP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的值。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5) 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在函数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func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执行完时，会增加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SP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的值，同时将函数的返回值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temp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存放在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R0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中，由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R0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来传递给调用函数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main()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2498" y="1715570"/>
            <a:ext cx="38603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uint32_t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func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(uint32_t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parm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 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被调函数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uint32_t temp;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……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Return temp;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5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main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uint32_t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arg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……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arg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func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arg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                 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调用函数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……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4388" y="1253905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函数调用栈</a:t>
            </a:r>
          </a:p>
        </p:txBody>
      </p:sp>
    </p:spTree>
    <p:extLst>
      <p:ext uri="{BB962C8B-B14F-4D97-AF65-F5344CB8AC3E}">
        <p14:creationId xmlns:p14="http://schemas.microsoft.com/office/powerpoint/2010/main" val="247931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堆栈和函数调用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0DAA2-472E-4916-8D3D-AEBC3178CCAB}"/>
              </a:ext>
            </a:extLst>
          </p:cNvPr>
          <p:cNvSpPr txBox="1"/>
          <p:nvPr/>
        </p:nvSpPr>
        <p:spPr>
          <a:xfrm>
            <a:off x="530873" y="1665293"/>
            <a:ext cx="92863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       与调用函数类似，处理中断时也会使用堆栈，与函数调用的不同之处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: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、由硬件自动执行，将处理器的状态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+mn-ea"/>
              </a:rPr>
              <a:t>xPSR</a:t>
            </a:r>
            <a:r>
              <a:rPr lang="en-US" altLang="zh-CN" dirty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和其他一些寄存器的值压入栈中保存；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+mn-ea"/>
              </a:rPr>
              <a:t>、中断处理函数没有输入参数和返回值，因此在中断栈中也没有所传递的参数。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4169ED-7CF4-41C8-8EE7-DDCAA8BC1A61}"/>
              </a:ext>
            </a:extLst>
          </p:cNvPr>
          <p:cNvSpPr txBox="1"/>
          <p:nvPr/>
        </p:nvSpPr>
        <p:spPr>
          <a:xfrm>
            <a:off x="530872" y="3772598"/>
            <a:ext cx="1073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堆栈溢出是指堆栈中压栈的数据过多，以致超过了堆栈的最大空间，压栈的数据进入了其他的存储空间。堆栈溢出会造成压栈的数据丢失或者其他内存空间的数据被修改，往往表现为一些出乎意外地错误。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4388" y="1253905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中断栈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8103" y="3310933"/>
            <a:ext cx="14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堆栈溢出</a:t>
            </a:r>
          </a:p>
        </p:txBody>
      </p:sp>
      <p:sp>
        <p:nvSpPr>
          <p:cNvPr id="2" name="矩形 1"/>
          <p:cNvSpPr/>
          <p:nvPr/>
        </p:nvSpPr>
        <p:spPr>
          <a:xfrm>
            <a:off x="1018103" y="47257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+mn-ea"/>
              </a:rPr>
              <a:t>堆栈溢出的常见原因：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栈的空间太小。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函数中使用了大容量的局部变量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大数组。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arenR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程序使用了过深的函数递归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或产生了过深的中断嵌套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裸机嵌入式软件流程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87780" y="1621980"/>
            <a:ext cx="8663819" cy="2169825"/>
            <a:chOff x="1006291" y="1714500"/>
            <a:chExt cx="8663819" cy="2169825"/>
          </a:xfrm>
        </p:grpSpPr>
        <p:grpSp>
          <p:nvGrpSpPr>
            <p:cNvPr id="4" name="组合 3"/>
            <p:cNvGrpSpPr/>
            <p:nvPr/>
          </p:nvGrpSpPr>
          <p:grpSpPr>
            <a:xfrm>
              <a:off x="1006291" y="1844583"/>
              <a:ext cx="8663819" cy="1740007"/>
              <a:chOff x="1006291" y="1844583"/>
              <a:chExt cx="8663819" cy="1740007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8641" y="1970277"/>
                <a:ext cx="2421469" cy="1614313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1006291" y="1844583"/>
                <a:ext cx="365478" cy="36547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itchFamily="34" charset="-122"/>
                    <a:sym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A7E3E8-2077-421F-A209-87B317245589}"/>
                </a:ext>
              </a:extLst>
            </p:cNvPr>
            <p:cNvSpPr txBox="1"/>
            <p:nvPr/>
          </p:nvSpPr>
          <p:spPr>
            <a:xfrm>
              <a:off x="1485900" y="1714500"/>
              <a:ext cx="520881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/>
                  </a:solidFill>
                  <a:latin typeface="+mn-ea"/>
                </a:rPr>
                <a:t>有操作系统：</a:t>
              </a:r>
              <a:endParaRPr lang="en-US" altLang="zh-CN" dirty="0">
                <a:solidFill>
                  <a:prstClr val="black"/>
                </a:solidFill>
                <a:latin typeface="+mn-ea"/>
              </a:endParaRPr>
            </a:p>
            <a:p>
              <a:pPr indent="457200">
                <a:lnSpc>
                  <a:spcPct val="150000"/>
                </a:lnSpc>
              </a:pPr>
              <a:r>
                <a:rPr lang="zh-CN" altLang="en-US" dirty="0">
                  <a:solidFill>
                    <a:prstClr val="black"/>
                  </a:solidFill>
                  <a:latin typeface="+mn-ea"/>
                </a:rPr>
                <a:t>操作系统</a:t>
              </a:r>
              <a:r>
                <a:rPr lang="zh-CN" altLang="zh-CN" dirty="0">
                  <a:solidFill>
                    <a:prstClr val="black"/>
                  </a:solidFill>
                  <a:latin typeface="+mn-ea"/>
                </a:rPr>
                <a:t>充当了我们硬件与应用软件之间的纽带，使得应用软件只需要调用系统软件的应用程序接口</a:t>
              </a:r>
              <a:r>
                <a:rPr lang="en-US" altLang="zh-CN" dirty="0">
                  <a:solidFill>
                    <a:prstClr val="black"/>
                  </a:solidFill>
                  <a:latin typeface="+mn-ea"/>
                </a:rPr>
                <a:t>API</a:t>
              </a:r>
              <a:r>
                <a:rPr lang="zh-CN" altLang="zh-CN" dirty="0">
                  <a:solidFill>
                    <a:prstClr val="black"/>
                  </a:solidFill>
                  <a:latin typeface="+mn-ea"/>
                </a:rPr>
                <a:t>就可以让硬件去完成要求的开发，而应用软件则不需要关心硬件到底是如何工作的。</a:t>
              </a:r>
              <a:endParaRPr lang="zh-CN" altLang="en-US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87780" y="4035099"/>
            <a:ext cx="8673315" cy="1754326"/>
            <a:chOff x="1046126" y="3779659"/>
            <a:chExt cx="8673315" cy="1754326"/>
          </a:xfrm>
        </p:grpSpPr>
        <p:grpSp>
          <p:nvGrpSpPr>
            <p:cNvPr id="10" name="组合 9"/>
            <p:cNvGrpSpPr/>
            <p:nvPr/>
          </p:nvGrpSpPr>
          <p:grpSpPr>
            <a:xfrm>
              <a:off x="1046126" y="3902370"/>
              <a:ext cx="8673315" cy="1631615"/>
              <a:chOff x="1015787" y="3277953"/>
              <a:chExt cx="8673315" cy="1631615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8137" y="3295255"/>
                <a:ext cx="2430965" cy="1614313"/>
              </a:xfrm>
              <a:prstGeom prst="rect">
                <a:avLst/>
              </a:prstGeom>
            </p:spPr>
          </p:pic>
          <p:sp>
            <p:nvSpPr>
              <p:cNvPr id="13" name="椭圆 12"/>
              <p:cNvSpPr/>
              <p:nvPr/>
            </p:nvSpPr>
            <p:spPr>
              <a:xfrm>
                <a:off x="1015787" y="3277953"/>
                <a:ext cx="365478" cy="36547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itchFamily="34" charset="-122"/>
                    <a:sym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prstClr val="white"/>
                  </a:solidFill>
                  <a:latin typeface="Arial" panose="020B0604020202020204" pitchFamily="34" charset="0"/>
                  <a:ea typeface="微软雅黑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7C04F2-9AFC-4A14-BD78-EDB3C68A5D3F}"/>
                </a:ext>
              </a:extLst>
            </p:cNvPr>
            <p:cNvSpPr txBox="1"/>
            <p:nvPr/>
          </p:nvSpPr>
          <p:spPr>
            <a:xfrm>
              <a:off x="1592036" y="3779659"/>
              <a:ext cx="48414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+mn-ea"/>
                </a:rPr>
                <a:t>裸机</a:t>
              </a:r>
              <a:r>
                <a:rPr lang="zh-CN" altLang="en-US" dirty="0">
                  <a:solidFill>
                    <a:prstClr val="black"/>
                  </a:solidFill>
                  <a:latin typeface="+mn-ea"/>
                </a:rPr>
                <a:t>：无操作系统</a:t>
              </a:r>
              <a:endParaRPr lang="en-US" altLang="zh-CN" dirty="0">
                <a:solidFill>
                  <a:prstClr val="black"/>
                </a:solidFill>
                <a:latin typeface="+mn-ea"/>
              </a:endParaRPr>
            </a:p>
            <a:p>
              <a:pPr indent="457200">
                <a:lnSpc>
                  <a:spcPct val="150000"/>
                </a:lnSpc>
              </a:pPr>
              <a:r>
                <a:rPr lang="zh-CN" altLang="zh-CN" dirty="0">
                  <a:solidFill>
                    <a:prstClr val="black"/>
                  </a:solidFill>
                  <a:latin typeface="+mn-ea"/>
                </a:rPr>
                <a:t>系统结构比较单一、功能简单，只能</a:t>
              </a:r>
              <a:r>
                <a:rPr lang="zh-CN" altLang="en-US" dirty="0">
                  <a:solidFill>
                    <a:prstClr val="black"/>
                  </a:solidFill>
                  <a:latin typeface="+mn-ea"/>
                </a:rPr>
                <a:t>宏观串行的执行多个任务，</a:t>
              </a:r>
              <a:r>
                <a:rPr lang="zh-CN" altLang="zh-CN" dirty="0">
                  <a:solidFill>
                    <a:prstClr val="black"/>
                  </a:solidFill>
                  <a:latin typeface="+mn-ea"/>
                </a:rPr>
                <a:t>软件架构通常都是在一个无限循环中对设备中断进行检测或者轮询</a:t>
              </a:r>
              <a:r>
                <a:rPr lang="zh-CN" altLang="en-US" dirty="0">
                  <a:solidFill>
                    <a:prstClr val="black"/>
                  </a:solidFill>
                  <a:latin typeface="+mn-ea"/>
                </a:rPr>
                <a:t>。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87780" y="1042308"/>
            <a:ext cx="272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嵌入式软件分类</a:t>
            </a:r>
          </a:p>
        </p:txBody>
      </p:sp>
    </p:spTree>
    <p:extLst>
      <p:ext uri="{BB962C8B-B14F-4D97-AF65-F5344CB8AC3E}">
        <p14:creationId xmlns:p14="http://schemas.microsoft.com/office/powerpoint/2010/main" val="328139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裸机嵌入式软件流程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基本流程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6539" y="1463933"/>
            <a:ext cx="92015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最简单的程序只有一个任务，基本流程为：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+mn-ea"/>
                <a:sym typeface="Arial" panose="020B0604020202020204" pitchFamily="34" charset="0"/>
              </a:rPr>
              <a:t>1) 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从</a:t>
            </a:r>
            <a:r>
              <a:rPr lang="en-US" altLang="zh-CN" dirty="0">
                <a:latin typeface="+mn-ea"/>
                <a:sym typeface="Arial" panose="020B0604020202020204" pitchFamily="34" charset="0"/>
              </a:rPr>
              <a:t>CPU 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复位时的指定地址开始执行</a:t>
            </a:r>
            <a:r>
              <a:rPr lang="en-US" altLang="zh-CN" dirty="0">
                <a:latin typeface="+mn-ea"/>
                <a:sym typeface="Arial" panose="020B0604020202020204" pitchFamily="34" charset="0"/>
              </a:rPr>
              <a:t>startup 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代码，然后跳转至用户主程序</a:t>
            </a:r>
            <a:r>
              <a:rPr lang="en-US" altLang="zh-CN" dirty="0">
                <a:latin typeface="+mn-ea"/>
                <a:sym typeface="Arial" panose="020B0604020202020204" pitchFamily="34" charset="0"/>
              </a:rPr>
              <a:t>main()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；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+mn-ea"/>
                <a:sym typeface="Arial" panose="020B0604020202020204" pitchFamily="34" charset="0"/>
              </a:rPr>
              <a:t>2) 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初试化各硬件设备和各软件模块；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+mn-ea"/>
                <a:sym typeface="Arial" panose="020B0604020202020204" pitchFamily="34" charset="0"/>
              </a:rPr>
              <a:t>3) 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进入无限循环，处理任务。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sym typeface="Arial" panose="020B0604020202020204" pitchFamily="34" charset="0"/>
              </a:rPr>
              <a:t>所有的嵌入式主程序最后都会进入一个死循环，其首选方案是：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1207" y="3766457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while(1)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{ 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}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45" y="2672861"/>
            <a:ext cx="2418505" cy="35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裸机嵌入式软件流程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7250" y="2403503"/>
            <a:ext cx="284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循环轮询系统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925268" y="2998823"/>
            <a:ext cx="789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>
                <a:latin typeface="+mn-ea"/>
              </a:rPr>
              <a:t>程序依次检查每一个</a:t>
            </a:r>
            <a:r>
              <a:rPr lang="zh-CN" altLang="en-US" dirty="0">
                <a:latin typeface="+mn-ea"/>
              </a:rPr>
              <a:t>任务</a:t>
            </a:r>
            <a:r>
              <a:rPr lang="zh-CN" altLang="zh-CN" dirty="0">
                <a:latin typeface="+mn-ea"/>
              </a:rPr>
              <a:t>的执行条件，满足条件则执行，一直循环下去。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7250" y="973212"/>
            <a:ext cx="73739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对于大多数嵌入式软件，都会有多个事件需要处理，例如对于一个仪表程序，在执行过程中需要执行</a:t>
            </a:r>
            <a:r>
              <a:rPr lang="en-US" altLang="zh-CN" dirty="0">
                <a:latin typeface="+mn-ea"/>
              </a:rPr>
              <a:t>AD</a:t>
            </a:r>
            <a:r>
              <a:rPr lang="zh-CN" altLang="zh-CN" dirty="0">
                <a:latin typeface="+mn-ea"/>
              </a:rPr>
              <a:t>采样、计算测量结果、监测按键、串行通信，显示测量结果等等多个</a:t>
            </a:r>
            <a:r>
              <a:rPr lang="zh-CN" altLang="en-US" dirty="0">
                <a:latin typeface="+mn-ea"/>
              </a:rPr>
              <a:t>任务</a:t>
            </a:r>
            <a:r>
              <a:rPr lang="zh-CN" altLang="zh-CN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86645" y="5218444"/>
            <a:ext cx="242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缺点：</a:t>
            </a:r>
            <a:r>
              <a:rPr lang="zh-CN" altLang="zh-CN" dirty="0">
                <a:latin typeface="+mn-ea"/>
              </a:rPr>
              <a:t>很多时候紧急的事件不能得到及时响应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87" y="3594141"/>
            <a:ext cx="3310298" cy="291726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960" y="56994"/>
            <a:ext cx="2409245" cy="68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4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裸机嵌入式软件流程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中断驱动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3580" y="1463933"/>
            <a:ext cx="496949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循环轮询在没有任务需要执行的时候，也会一直循环查询，处理器持续运行，因此能量消耗较大。</a:t>
            </a:r>
            <a:endParaRPr lang="en-US" altLang="zh-CN" dirty="0">
              <a:latin typeface="+mn-ea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latin typeface="+mn-ea"/>
              </a:rPr>
              <a:t>很多微控制器采用了</a:t>
            </a:r>
            <a:r>
              <a:rPr lang="zh-CN" altLang="en-US" b="1" dirty="0">
                <a:latin typeface="+mn-ea"/>
              </a:rPr>
              <a:t>中断驱动</a:t>
            </a:r>
            <a:r>
              <a:rPr lang="zh-CN" altLang="en-US" dirty="0">
                <a:latin typeface="+mn-ea"/>
              </a:rPr>
              <a:t>的模式，在没有外部事件需要处理的时候，处理器保持休眠，有事件到来时，使用中断唤醒处理器，处理完事件后再次进入休眠。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8902" y="5088420"/>
            <a:ext cx="522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循环轮询和中断驱动结合起来，就产生了前后台系统。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81" y="1567543"/>
            <a:ext cx="5119334" cy="36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3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裸机嵌入式软件流程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前后台系统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3580" y="1463933"/>
            <a:ext cx="49694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前后台系统把程序分成前台程序和后台程序。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latin typeface="+mn-ea"/>
              </a:rPr>
              <a:t>事件的及时处理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latin typeface="+mn-ea"/>
              </a:rPr>
              <a:t>避免由于中断嵌套造成的堆栈溢出问题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4340" y="3259620"/>
            <a:ext cx="5228426" cy="245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+mn-ea"/>
              </a:rPr>
              <a:t>后台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zh-CN" dirty="0">
                <a:latin typeface="+mn-ea"/>
              </a:rPr>
              <a:t>主程序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latin typeface="+mn-ea"/>
              </a:rPr>
              <a:t>一个无限的循环，在循环中检查任务队列，并根据响应速度的要求，处理大部分任务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indent="45720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zh-CN" b="1" dirty="0">
                <a:latin typeface="+mn-ea"/>
              </a:rPr>
              <a:t>前台</a:t>
            </a:r>
            <a:r>
              <a:rPr lang="zh-CN" altLang="en-US" dirty="0">
                <a:latin typeface="+mn-ea"/>
              </a:rPr>
              <a:t>：中断</a:t>
            </a:r>
            <a:r>
              <a:rPr lang="zh-CN" altLang="zh-CN" dirty="0">
                <a:latin typeface="+mn-ea"/>
              </a:rPr>
              <a:t>程序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zh-CN" dirty="0">
                <a:latin typeface="+mn-ea"/>
              </a:rPr>
              <a:t>对于实时性要求高的操作在中断中完成；对于实时性要求不高的操作则只在中断服务程序中标记事件，就退出中断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45" y="-8151"/>
            <a:ext cx="5467491" cy="68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裸机嵌入式软件流程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前后台系统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3579" y="1463933"/>
            <a:ext cx="83313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</a:rPr>
              <a:t>例如：在设计一个三相电能质量分析仪时，软件系统需要完成以下任务：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7030A0"/>
                </a:solidFill>
                <a:latin typeface="+mn-ea"/>
              </a:rPr>
              <a:t>(1) 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每</a:t>
            </a:r>
            <a:r>
              <a:rPr lang="en-US" altLang="zh-CN" dirty="0">
                <a:solidFill>
                  <a:srgbClr val="7030A0"/>
                </a:solidFill>
                <a:latin typeface="+mn-ea"/>
              </a:rPr>
              <a:t>0.5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秒对</a:t>
            </a:r>
            <a:r>
              <a:rPr lang="en-US" altLang="zh-CN" dirty="0">
                <a:solidFill>
                  <a:srgbClr val="7030A0"/>
                </a:solidFill>
                <a:latin typeface="+mn-ea"/>
              </a:rPr>
              <a:t>LCD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显示屏进行一次刷新。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(2) 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每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0.2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秒对按键进行一次检测。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(3) 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每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0.5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秒对测量数据进行一次计算。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(4)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UART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串行接口与上位机通信，波特率为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115200bps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7030A0"/>
                </a:solidFill>
                <a:latin typeface="+mn-ea"/>
              </a:rPr>
              <a:t>(5) 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对采集到的</a:t>
            </a:r>
            <a:r>
              <a:rPr lang="en-US" altLang="zh-CN" dirty="0">
                <a:solidFill>
                  <a:srgbClr val="7030A0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个周期的信号数据进行</a:t>
            </a:r>
            <a:r>
              <a:rPr lang="en-US" altLang="zh-CN" dirty="0">
                <a:solidFill>
                  <a:srgbClr val="7030A0"/>
                </a:solidFill>
                <a:latin typeface="+mn-ea"/>
              </a:rPr>
              <a:t>FFT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变换。</a:t>
            </a:r>
          </a:p>
        </p:txBody>
      </p:sp>
      <p:sp>
        <p:nvSpPr>
          <p:cNvPr id="67" name="圆角矩形标注 66"/>
          <p:cNvSpPr/>
          <p:nvPr/>
        </p:nvSpPr>
        <p:spPr>
          <a:xfrm>
            <a:off x="8460713" y="1812165"/>
            <a:ext cx="3570932" cy="884255"/>
          </a:xfrm>
          <a:prstGeom prst="wedgeRoundRectCallout">
            <a:avLst>
              <a:gd name="adj1" fmla="val -83948"/>
              <a:gd name="adj2" fmla="val 9090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必须及时处理，否则可能造成通信数据丢失</a:t>
            </a:r>
          </a:p>
        </p:txBody>
      </p:sp>
      <p:sp>
        <p:nvSpPr>
          <p:cNvPr id="68" name="圆角矩形标注 67"/>
          <p:cNvSpPr/>
          <p:nvPr/>
        </p:nvSpPr>
        <p:spPr>
          <a:xfrm>
            <a:off x="8364986" y="3291584"/>
            <a:ext cx="3101799" cy="904352"/>
          </a:xfrm>
          <a:prstGeom prst="wedgeRoundRectCallout">
            <a:avLst>
              <a:gd name="adj1" fmla="val -22172"/>
              <a:gd name="adj2" fmla="val -11944"/>
              <a:gd name="adj3" fmla="val 16667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处理需要较长时间</a:t>
            </a:r>
          </a:p>
        </p:txBody>
      </p:sp>
      <p:cxnSp>
        <p:nvCxnSpPr>
          <p:cNvPr id="70" name="直接箭头连接符 69"/>
          <p:cNvCxnSpPr>
            <a:endCxn id="68" idx="1"/>
          </p:cNvCxnSpPr>
          <p:nvPr/>
        </p:nvCxnSpPr>
        <p:spPr>
          <a:xfrm>
            <a:off x="5054321" y="2050439"/>
            <a:ext cx="3310665" cy="169332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68" idx="1"/>
          </p:cNvCxnSpPr>
          <p:nvPr/>
        </p:nvCxnSpPr>
        <p:spPr>
          <a:xfrm>
            <a:off x="6078756" y="3406391"/>
            <a:ext cx="2286230" cy="3373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13579" y="4502010"/>
            <a:ext cx="10130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任务（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）在前台处理。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B050"/>
                </a:solidFill>
              </a:rPr>
              <a:t>任务（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）、（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）、（</a:t>
            </a:r>
            <a:r>
              <a:rPr lang="en-US" altLang="zh-CN" b="1" dirty="0">
                <a:solidFill>
                  <a:srgbClr val="00B050"/>
                </a:solidFill>
              </a:rPr>
              <a:t>3</a:t>
            </a:r>
            <a:r>
              <a:rPr lang="zh-CN" altLang="en-US" b="1" dirty="0">
                <a:solidFill>
                  <a:srgbClr val="00B050"/>
                </a:solidFill>
              </a:rPr>
              <a:t>）、（</a:t>
            </a:r>
            <a:r>
              <a:rPr lang="en-US" altLang="zh-CN" b="1" dirty="0">
                <a:solidFill>
                  <a:srgbClr val="00B050"/>
                </a:solidFill>
              </a:rPr>
              <a:t>5</a:t>
            </a:r>
            <a:r>
              <a:rPr lang="zh-CN" altLang="en-US" b="1" dirty="0">
                <a:solidFill>
                  <a:srgbClr val="00B050"/>
                </a:solidFill>
              </a:rPr>
              <a:t>）在前台标记，在后台排队处理。</a:t>
            </a:r>
            <a:endParaRPr lang="en-US" altLang="zh-CN" b="1" dirty="0">
              <a:solidFill>
                <a:srgbClr val="00B050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7030A0"/>
                </a:solidFill>
              </a:rPr>
              <a:t>如果任务（</a:t>
            </a:r>
            <a:r>
              <a:rPr lang="en-US" altLang="zh-CN" b="1" dirty="0">
                <a:solidFill>
                  <a:srgbClr val="7030A0"/>
                </a:solidFill>
              </a:rPr>
              <a:t>1</a:t>
            </a:r>
            <a:r>
              <a:rPr lang="zh-CN" altLang="en-US" b="1" dirty="0">
                <a:solidFill>
                  <a:srgbClr val="7030A0"/>
                </a:solidFill>
              </a:rPr>
              <a:t>）、（</a:t>
            </a:r>
            <a:r>
              <a:rPr lang="en-US" altLang="zh-CN" b="1" dirty="0">
                <a:solidFill>
                  <a:srgbClr val="7030A0"/>
                </a:solidFill>
              </a:rPr>
              <a:t>5</a:t>
            </a:r>
            <a:r>
              <a:rPr lang="zh-CN" altLang="en-US" b="1" dirty="0">
                <a:solidFill>
                  <a:srgbClr val="7030A0"/>
                </a:solidFill>
              </a:rPr>
              <a:t>）在前台处理，</a:t>
            </a:r>
            <a:r>
              <a:rPr lang="zh-CN" altLang="zh-CN" b="1" dirty="0">
                <a:solidFill>
                  <a:srgbClr val="7030A0"/>
                </a:solidFill>
              </a:rPr>
              <a:t>可能造成紧急任务无法及时响应（不使用抢占优先级），或者中断嵌套和堆栈溢出的概率增大，系统稳定性下降（使用抢占优先级）。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8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裸机嵌入式软件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310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前后台系统程序示例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1E09A6-FEE8-4CA8-8106-9E968A3AA52D}"/>
              </a:ext>
            </a:extLst>
          </p:cNvPr>
          <p:cNvSpPr txBox="1"/>
          <p:nvPr/>
        </p:nvSpPr>
        <p:spPr>
          <a:xfrm>
            <a:off x="5205047" y="365126"/>
            <a:ext cx="6986954" cy="628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led0_counter = 1;          // led0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的标志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led1_counter = 2;           // led1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的标志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while (1) //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后台程序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if (led0_counter == 0)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检查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的标志，如果为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，则事件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已经到来，需要处理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{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led0_counter = 1;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恢复标志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Led0Change();    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改变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的状态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if (led1_counter == 0)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检查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led1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的标志，如果为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，则事件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led1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已经到来，需要处理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{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led1_counter = 2;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恢复标志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Led1Change();    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改变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led1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的状态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TimerISR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(void)    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前台程序，定时器中断服务函数，每秒钟执行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if ( led0_counter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led0_counter--;     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led0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的标志减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if ( led1_counter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led1_counter--;        //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led1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的标志减 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4340" y="2076914"/>
            <a:ext cx="276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两个事件：</a:t>
            </a:r>
            <a:endParaRPr lang="en-US" altLang="zh-CN" dirty="0"/>
          </a:p>
          <a:p>
            <a:r>
              <a:rPr lang="en-US" altLang="zh-CN" dirty="0"/>
              <a:t>led0:   1S</a:t>
            </a:r>
            <a:r>
              <a:rPr lang="zh-CN" altLang="en-US" dirty="0"/>
              <a:t>一次</a:t>
            </a:r>
            <a:endParaRPr lang="en-US" altLang="zh-CN" dirty="0"/>
          </a:p>
          <a:p>
            <a:r>
              <a:rPr lang="en-US" altLang="zh-CN" dirty="0"/>
              <a:t>led1:   2S</a:t>
            </a:r>
            <a:r>
              <a:rPr lang="zh-CN" altLang="en-US" dirty="0"/>
              <a:t>一次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8200" y="3573618"/>
            <a:ext cx="4256314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均只在前台（中断服务函数中）做标记，然后在后台处理</a:t>
            </a:r>
          </a:p>
        </p:txBody>
      </p:sp>
    </p:spTree>
    <p:extLst>
      <p:ext uri="{BB962C8B-B14F-4D97-AF65-F5344CB8AC3E}">
        <p14:creationId xmlns:p14="http://schemas.microsoft.com/office/powerpoint/2010/main" val="273430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模块化设计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7725" y="4580646"/>
            <a:ext cx="208903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结构清晰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适合团队开发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易复用、易维护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463933"/>
            <a:ext cx="6029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将软件划分为多个相对独立的模块，由这些模块组合起来满足项目的需求，则更容易开发。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原理：将复杂问题分解为若干个小问题，把这些小问题“分而治之”，问题的复杂性将会下降。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25" y="896816"/>
            <a:ext cx="4511215" cy="31521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3970043"/>
            <a:ext cx="6029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复用相对独立、接口规范的软件构件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(Software Component)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，提高开发的效率和质量。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借鉴机械、建筑等传统行业的生产模式：先生产标准的零件，再将这些零件组装成产品。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4340" y="949542"/>
            <a:ext cx="310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问题分解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4339" y="3508378"/>
            <a:ext cx="310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构件复用</a:t>
            </a:r>
          </a:p>
        </p:txBody>
      </p:sp>
    </p:spTree>
    <p:extLst>
      <p:ext uri="{BB962C8B-B14F-4D97-AF65-F5344CB8AC3E}">
        <p14:creationId xmlns:p14="http://schemas.microsoft.com/office/powerpoint/2010/main" val="33032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编译和链接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834" y="1441954"/>
            <a:ext cx="9525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/>
              <a:t>编译：</a:t>
            </a:r>
            <a:r>
              <a:rPr lang="zh-CN" altLang="en-US" dirty="0"/>
              <a:t>将</a:t>
            </a:r>
            <a:r>
              <a:rPr lang="zh-CN" altLang="zh-CN" dirty="0"/>
              <a:t>一个源文件</a:t>
            </a:r>
            <a:r>
              <a:rPr lang="en-US" altLang="zh-CN" dirty="0"/>
              <a:t>(</a:t>
            </a:r>
            <a:r>
              <a:rPr lang="zh-CN" altLang="zh-CN" dirty="0"/>
              <a:t>汇编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zh-CN" dirty="0"/>
              <a:t>语言源文件</a:t>
            </a:r>
            <a:r>
              <a:rPr lang="en-US" altLang="zh-CN" dirty="0"/>
              <a:t>)</a:t>
            </a:r>
            <a:r>
              <a:rPr lang="zh-CN" altLang="zh-CN" dirty="0"/>
              <a:t> 编译或汇编到一个</a:t>
            </a:r>
            <a:r>
              <a:rPr lang="zh-CN" altLang="en-US" dirty="0"/>
              <a:t>目标（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</a:t>
            </a:r>
            <a:r>
              <a:rPr lang="zh-CN" altLang="zh-CN" dirty="0"/>
              <a:t>文件</a:t>
            </a:r>
            <a:r>
              <a:rPr lang="zh-CN" altLang="en-US" dirty="0"/>
              <a:t>（机器码）；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指令和数据会分到不同的段；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包含未解决的符号</a:t>
            </a:r>
            <a:r>
              <a:rPr lang="en-US" altLang="zh-CN" dirty="0"/>
              <a:t>—</a:t>
            </a:r>
            <a:r>
              <a:rPr lang="zh-CN" altLang="en-US" dirty="0"/>
              <a:t>其他源文件定义的函数或变量。</a:t>
            </a:r>
            <a:endParaRPr lang="en-US" altLang="zh-CN" dirty="0"/>
          </a:p>
          <a:p>
            <a:r>
              <a:rPr lang="zh-CN" altLang="en-US" b="1" dirty="0"/>
              <a:t>链接：</a:t>
            </a:r>
            <a:endParaRPr lang="en-US" altLang="zh-CN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多个</a:t>
            </a:r>
            <a:r>
              <a:rPr lang="zh-CN" altLang="zh-CN" dirty="0"/>
              <a:t>目标文件链接成一个目标文件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将多个</a:t>
            </a:r>
            <a:r>
              <a:rPr lang="zh-CN" altLang="zh-CN" dirty="0"/>
              <a:t>目标文件</a:t>
            </a:r>
            <a:r>
              <a:rPr lang="zh-CN" altLang="en-US" dirty="0"/>
              <a:t>的指令段放到一起，将多个</a:t>
            </a:r>
            <a:r>
              <a:rPr lang="zh-CN" altLang="zh-CN" dirty="0"/>
              <a:t>目标文件</a:t>
            </a:r>
            <a:r>
              <a:rPr lang="zh-CN" altLang="en-US" dirty="0"/>
              <a:t>的数据段放到一起；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在其他目标文件找到未解决的符号；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根据</a:t>
            </a:r>
            <a:r>
              <a:rPr lang="zh-CN" altLang="zh-CN" dirty="0"/>
              <a:t>物理存储器地址</a:t>
            </a:r>
            <a:r>
              <a:rPr lang="zh-CN" altLang="en-US" dirty="0"/>
              <a:t>给各个段分配绝对地址，</a:t>
            </a:r>
            <a:r>
              <a:rPr lang="zh-CN" altLang="zh-CN" dirty="0"/>
              <a:t>产生一个可执行二进制文件。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5834" y="1014020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编译和链接：</a:t>
            </a:r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语言源文件转换为二进制可执行文件。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83" y="3911503"/>
            <a:ext cx="9680457" cy="29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86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模块化设计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6320" y="5195130"/>
            <a:ext cx="9296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模块划分应遵循：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1)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低耦合：模块间应尽量独立，模块的接口较为简单，和其他模块的联系较少。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2)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高内聚：模块的功能应该较为专一，模块内的元素相互联系紧密，都是围绕着这个功能。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3)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信息隐藏：模块对其外隐蔽内部信息（模块的具体实现细节）。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7109460" y="896816"/>
            <a:ext cx="3454400" cy="3766624"/>
          </a:xfrm>
          <a:custGeom>
            <a:avLst/>
            <a:gdLst>
              <a:gd name="connsiteX0" fmla="*/ 452879 w 2997200"/>
              <a:gd name="connsiteY0" fmla="*/ 2176519 h 3119120"/>
              <a:gd name="connsiteX1" fmla="*/ 2544322 w 2997200"/>
              <a:gd name="connsiteY1" fmla="*/ 2176519 h 3119120"/>
              <a:gd name="connsiteX2" fmla="*/ 2997200 w 2997200"/>
              <a:gd name="connsiteY2" fmla="*/ 3119120 h 3119120"/>
              <a:gd name="connsiteX3" fmla="*/ 0 w 2997200"/>
              <a:gd name="connsiteY3" fmla="*/ 3119120 h 3119120"/>
              <a:gd name="connsiteX4" fmla="*/ 955053 w 2997200"/>
              <a:gd name="connsiteY4" fmla="*/ 1131316 h 3119120"/>
              <a:gd name="connsiteX5" fmla="*/ 2042148 w 2997200"/>
              <a:gd name="connsiteY5" fmla="*/ 1131316 h 3119120"/>
              <a:gd name="connsiteX6" fmla="*/ 2511372 w 2997200"/>
              <a:gd name="connsiteY6" fmla="*/ 2107939 h 3119120"/>
              <a:gd name="connsiteX7" fmla="*/ 485828 w 2997200"/>
              <a:gd name="connsiteY7" fmla="*/ 2107939 h 3119120"/>
              <a:gd name="connsiteX8" fmla="*/ 1498600 w 2997200"/>
              <a:gd name="connsiteY8" fmla="*/ 0 h 3119120"/>
              <a:gd name="connsiteX9" fmla="*/ 2007978 w 2997200"/>
              <a:gd name="connsiteY9" fmla="*/ 1060196 h 3119120"/>
              <a:gd name="connsiteX10" fmla="*/ 989223 w 2997200"/>
              <a:gd name="connsiteY10" fmla="*/ 1060196 h 311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7200" h="3119120">
                <a:moveTo>
                  <a:pt x="452879" y="2176519"/>
                </a:moveTo>
                <a:lnTo>
                  <a:pt x="2544322" y="2176519"/>
                </a:lnTo>
                <a:lnTo>
                  <a:pt x="2997200" y="3119120"/>
                </a:lnTo>
                <a:lnTo>
                  <a:pt x="0" y="3119120"/>
                </a:lnTo>
                <a:close/>
                <a:moveTo>
                  <a:pt x="955053" y="1131316"/>
                </a:moveTo>
                <a:lnTo>
                  <a:pt x="2042148" y="1131316"/>
                </a:lnTo>
                <a:lnTo>
                  <a:pt x="2511372" y="2107939"/>
                </a:lnTo>
                <a:lnTo>
                  <a:pt x="485828" y="2107939"/>
                </a:lnTo>
                <a:close/>
                <a:moveTo>
                  <a:pt x="1498600" y="0"/>
                </a:moveTo>
                <a:lnTo>
                  <a:pt x="2007978" y="1060196"/>
                </a:lnTo>
                <a:lnTo>
                  <a:pt x="989223" y="10601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36320" y="1087386"/>
            <a:ext cx="649224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人类在解决问题的时候，往往采用“自上而下”的方法：先从全局的角度，概括的描述问题的解决方案，再逐步细化每一个部分，直至可以直接执行的操作。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indent="457200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软件结构也可以采用自顶而下的层级结构。上层的抽象程度较高，负责系统功能的实现和全局控制；下层的抽象程度较低，负责局部功能的具体处理。 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6320" y="3601669"/>
            <a:ext cx="61468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上层面向具体的项目问题，下层面向通用的基础设施。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当项目需求发生变化时，只需修改上层的业务逻辑；当需要移植到新的硬件平台时，只需替换掉下层的驱动程序。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364980" y="1428506"/>
            <a:ext cx="192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高抽象，负责全局，面向具体问题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325100" y="3748938"/>
            <a:ext cx="181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低抽象，负责局部，面向通用设施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98078" y="16439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65642" y="277702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应用逻辑层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65642" y="39392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硬件驱动层</a:t>
            </a:r>
          </a:p>
        </p:txBody>
      </p:sp>
    </p:spTree>
    <p:extLst>
      <p:ext uri="{BB962C8B-B14F-4D97-AF65-F5344CB8AC3E}">
        <p14:creationId xmlns:p14="http://schemas.microsoft.com/office/powerpoint/2010/main" val="104068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模块化设计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4340" y="1099991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声明</a:t>
            </a:r>
          </a:p>
        </p:txBody>
      </p:sp>
      <p:sp>
        <p:nvSpPr>
          <p:cNvPr id="3" name="矩形 2"/>
          <p:cNvSpPr/>
          <p:nvPr/>
        </p:nvSpPr>
        <p:spPr>
          <a:xfrm>
            <a:off x="924340" y="310375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98374" y="314484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kern="0" dirty="0">
                <a:latin typeface="Arial" pitchFamily="34" charset="0"/>
                <a:ea typeface="微软雅黑" pitchFamily="34" charset="-122"/>
                <a:cs typeface="Arial" pitchFamily="34" charset="0"/>
                <a:sym typeface="Arial" panose="020B0604020202020204" pitchFamily="34" charset="0"/>
              </a:rPr>
              <a:t>是变量或函数的实现，对于变量要为其分配内存空间。 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98374" y="1146157"/>
            <a:ext cx="833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将变量名或函数名的标识符相关信息告诉编译器，使编译器“认识”该标识符。 </a:t>
            </a:r>
          </a:p>
        </p:txBody>
      </p:sp>
      <p:sp>
        <p:nvSpPr>
          <p:cNvPr id="9" name="矩形 8"/>
          <p:cNvSpPr/>
          <p:nvPr/>
        </p:nvSpPr>
        <p:spPr>
          <a:xfrm>
            <a:off x="1324448" y="1347347"/>
            <a:ext cx="1028843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这是告诉编译器，名字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表示数据类型为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的变量。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int32_t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FlashProgramOne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(uint32_t pui32Data, uint32_t ui32Address);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告诉编译器，</a:t>
            </a:r>
            <a:r>
              <a:rPr lang="en-US" altLang="zh-CN" dirty="0"/>
              <a:t>FlashProgramOne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是一个返回值为</a:t>
            </a:r>
            <a:r>
              <a:rPr lang="en-US" altLang="zh-CN" dirty="0"/>
              <a:t>int32_t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型的函数，并且此函数有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/>
              <a:t>uint32_t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型的参数。 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01" y="3550125"/>
            <a:ext cx="6788629" cy="32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4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模块化设计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4341" y="949542"/>
            <a:ext cx="381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模块在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语言中的具体实现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4340" y="1365993"/>
            <a:ext cx="10805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每个功能独立的模块编写为一个源文件，由一个</a:t>
            </a:r>
            <a:r>
              <a:rPr lang="en-US" altLang="zh-CN" dirty="0">
                <a:latin typeface="+mn-ea"/>
              </a:rPr>
              <a:t>.c</a:t>
            </a:r>
            <a:r>
              <a:rPr lang="zh-CN" altLang="en-US" dirty="0">
                <a:latin typeface="+mn-ea"/>
              </a:rPr>
              <a:t>文件和一个</a:t>
            </a:r>
            <a:r>
              <a:rPr lang="en-US" altLang="zh-CN" dirty="0">
                <a:latin typeface="+mn-ea"/>
              </a:rPr>
              <a:t>.h</a:t>
            </a:r>
            <a:r>
              <a:rPr lang="zh-CN" altLang="en-US" dirty="0">
                <a:latin typeface="+mn-ea"/>
              </a:rPr>
              <a:t>文件组成。模块对外提供的服务由</a:t>
            </a:r>
            <a:r>
              <a:rPr lang="en-US" altLang="zh-CN" dirty="0">
                <a:latin typeface="+mn-ea"/>
              </a:rPr>
              <a:t>.c</a:t>
            </a:r>
            <a:r>
              <a:rPr lang="zh-CN" altLang="en-US" dirty="0">
                <a:latin typeface="+mn-ea"/>
              </a:rPr>
              <a:t>文件中的函数实现。</a:t>
            </a:r>
            <a:r>
              <a:rPr lang="en-US" altLang="zh-CN" dirty="0">
                <a:latin typeface="+mn-ea"/>
              </a:rPr>
              <a:t>.h</a:t>
            </a:r>
            <a:r>
              <a:rPr lang="zh-CN" altLang="en-US" dirty="0">
                <a:latin typeface="+mn-ea"/>
              </a:rPr>
              <a:t>头文件中描述了接口信息，包含那些可以被外部访问的函数和变量的声明。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7062" y="233644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lcd_display.c</a:t>
            </a:r>
            <a:r>
              <a:rPr lang="zh-CN" altLang="en-US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2028838" y="2705774"/>
            <a:ext cx="792907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#include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lcd_display.h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包含头文件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static void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DelayMs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(long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；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内部（局部）函数的声明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uint32_t value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；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全局变量定义，在模块中应尽可能的不使用全局变量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static void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DelayMs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(long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只供本模块调用的内部函数，所以用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static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关键字修饰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……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 </a:t>
            </a:r>
          </a:p>
          <a:p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LcdCharDispaly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(unsigned char , unsigned char , char *)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供外部调用的字符显示函数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……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 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6395245"/>
            <a:ext cx="891874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模块的内部数据和内部函数应对外隐藏，用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关键字修饰，不能被外部访问。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4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模块化设计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模块接口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12151" y="210027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</a:rPr>
              <a:t>lcd_</a:t>
            </a:r>
            <a:r>
              <a:rPr lang="en-US" altLang="zh-CN" dirty="0" err="1"/>
              <a:t>display</a:t>
            </a:r>
            <a:r>
              <a:rPr lang="en-US" altLang="zh-CN" dirty="0" err="1">
                <a:latin typeface="+mn-ea"/>
              </a:rPr>
              <a:t>.h</a:t>
            </a:r>
            <a:r>
              <a:rPr lang="zh-CN" altLang="en-US" dirty="0">
                <a:latin typeface="+mn-ea"/>
              </a:rPr>
              <a:t>文件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6608" y="1497612"/>
            <a:ext cx="9323392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头文件就是</a:t>
            </a:r>
            <a:r>
              <a:rPr lang="zh-CN" altLang="en-US" dirty="0">
                <a:latin typeface="+mn-ea"/>
              </a:rPr>
              <a:t>模块</a:t>
            </a:r>
            <a:r>
              <a:rPr lang="zh-CN" altLang="zh-CN" dirty="0">
                <a:latin typeface="+mn-ea"/>
              </a:rPr>
              <a:t>接口，包含那些可以被其它文件调用的函数</a:t>
            </a:r>
            <a:r>
              <a:rPr lang="zh-CN" altLang="en-US" dirty="0">
                <a:latin typeface="+mn-ea"/>
              </a:rPr>
              <a:t>或全局变量</a:t>
            </a:r>
            <a:r>
              <a:rPr lang="zh-CN" altLang="zh-CN" dirty="0">
                <a:latin typeface="+mn-ea"/>
              </a:rPr>
              <a:t>的声明。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4366" y="5809373"/>
            <a:ext cx="11284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如果在其他</a:t>
            </a:r>
            <a:r>
              <a:rPr lang="en-US" altLang="zh-CN" dirty="0">
                <a:latin typeface="+mn-ea"/>
              </a:rPr>
              <a:t>.c</a:t>
            </a:r>
            <a:r>
              <a:rPr lang="zh-CN" altLang="zh-CN" dirty="0">
                <a:latin typeface="+mn-ea"/>
              </a:rPr>
              <a:t>文件中</a:t>
            </a:r>
            <a:r>
              <a:rPr lang="zh-CN" altLang="en-US" dirty="0">
                <a:latin typeface="+mn-ea"/>
              </a:rPr>
              <a:t>要</a:t>
            </a:r>
            <a:r>
              <a:rPr lang="zh-CN" altLang="zh-CN" dirty="0">
                <a:latin typeface="+mn-ea"/>
              </a:rPr>
              <a:t>调用</a:t>
            </a:r>
            <a:r>
              <a:rPr lang="zh-CN" altLang="en-US" dirty="0">
                <a:latin typeface="+mn-ea"/>
              </a:rPr>
              <a:t>这些</a:t>
            </a:r>
            <a:r>
              <a:rPr lang="zh-CN" altLang="zh-CN" dirty="0">
                <a:latin typeface="+mn-ea"/>
              </a:rPr>
              <a:t>函数，</a:t>
            </a:r>
            <a:r>
              <a:rPr lang="zh-CN" altLang="en-US" dirty="0">
                <a:latin typeface="+mn-ea"/>
              </a:rPr>
              <a:t>只</a:t>
            </a:r>
            <a:r>
              <a:rPr lang="zh-CN" altLang="zh-CN" dirty="0">
                <a:latin typeface="+mn-ea"/>
              </a:rPr>
              <a:t>需要在</a:t>
            </a:r>
            <a:r>
              <a:rPr lang="en-US" altLang="zh-CN" dirty="0">
                <a:latin typeface="+mn-ea"/>
              </a:rPr>
              <a:t>.c</a:t>
            </a:r>
            <a:r>
              <a:rPr lang="zh-CN" altLang="zh-CN" dirty="0">
                <a:latin typeface="+mn-ea"/>
              </a:rPr>
              <a:t>文件中包含头文件的内容，即：</a:t>
            </a:r>
            <a:r>
              <a:rPr lang="en-US" altLang="zh-CN" dirty="0">
                <a:latin typeface="+mn-ea"/>
              </a:rPr>
              <a:t>#include “lcd_device.h”</a:t>
            </a:r>
            <a:r>
              <a:rPr lang="zh-CN" altLang="zh-CN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367" y="5008766"/>
            <a:ext cx="11111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sym typeface="Arial" panose="020B0604020202020204" pitchFamily="34" charset="0"/>
              </a:rPr>
              <a:t>供模块调用的外部函数及变量需在</a:t>
            </a:r>
            <a:r>
              <a:rPr lang="en-US" altLang="zh-CN" dirty="0">
                <a:latin typeface="+mn-ea"/>
                <a:sym typeface="Arial" panose="020B0604020202020204" pitchFamily="34" charset="0"/>
              </a:rPr>
              <a:t>.h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中文件中冠以</a:t>
            </a:r>
            <a:r>
              <a:rPr lang="en-US" altLang="zh-CN" b="1" dirty="0">
                <a:latin typeface="+mn-ea"/>
                <a:sym typeface="Arial" panose="020B0604020202020204" pitchFamily="34" charset="0"/>
              </a:rPr>
              <a:t>extern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关键字声明，以告诉编译器，函数和变量是在其他文件中定义的。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5540" y="2469609"/>
            <a:ext cx="875814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ifndef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__LCD_DISPLAY_H__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#define __LCD_DISPLAY_H__ </a:t>
            </a:r>
          </a:p>
          <a:p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#include ……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包含必要的引用文件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extern unsigned char value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；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全局变量定义，在模块中应尽可能的不使用全局变量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extern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LcdCharDispaly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(unsigned char , unsigned char , char *)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；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供外部调用的字符显示函数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endif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//__LCD_DISPLAY_H__ </a:t>
            </a:r>
          </a:p>
        </p:txBody>
      </p:sp>
      <p:sp>
        <p:nvSpPr>
          <p:cNvPr id="12" name="矩形 11"/>
          <p:cNvSpPr/>
          <p:nvPr/>
        </p:nvSpPr>
        <p:spPr>
          <a:xfrm>
            <a:off x="694365" y="6317204"/>
            <a:ext cx="80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>
                <a:solidFill>
                  <a:srgbClr val="000000"/>
                </a:solidFill>
                <a:latin typeface="+mn-ea"/>
              </a:rPr>
              <a:t>内部使用的函数和变量，其声明不需要也不应该出现在模块头文件中。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42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模块化设计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268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模块设计示例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1555373"/>
            <a:ext cx="7569200" cy="43681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13704" y="6067693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电气测量仪表的模块化设计示意图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778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编码规范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87767" y="1281508"/>
            <a:ext cx="95586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编码规范对于程序员而言尤为重要。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能有效的减少编码错误，预防代码中潜在问题的出现，从而减少后期程序纠错的工作量。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编码规范可以增强代码的可读性，让代码易于被团队其他成员理解，提高合作开发的效率，促进代码复用，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增强代码的可维护性。</a:t>
            </a:r>
            <a:endParaRPr lang="zh-CN" altLang="en-US" dirty="0">
              <a:latin typeface="+mn-ea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5887" y="3984145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排版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87767" y="4626680"/>
            <a:ext cx="955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好的排版能增强代码的可读性，使程序结构清晰，更容易理解。</a:t>
            </a: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lphaLcPeriod"/>
            </a:pPr>
            <a:r>
              <a:rPr lang="zh-CN" altLang="en-US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在程序的各个相对独立的程序块间加入空行，以便分辨程序的结构。</a:t>
            </a: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5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编码规范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排版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2194" y="1463933"/>
            <a:ext cx="103066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eriod" startAt="2"/>
            </a:pPr>
            <a:r>
              <a:rPr lang="zh-CN" altLang="en-US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合适的缩进能让程序的嵌套一目了然。</a:t>
            </a: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程序块统一用四个空格进行缩进，且注释应与所描述内容进行同样的缩进。不同的编辑器阅读程序时，因</a:t>
            </a:r>
            <a:r>
              <a:rPr lang="en-US" altLang="zh-CN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TAB</a:t>
            </a:r>
            <a:r>
              <a:rPr lang="zh-CN" altLang="en-US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键所设置的空格数目不同而造成程序布局不整齐。</a:t>
            </a: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2"/>
            </a:pP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zh-CN" altLang="en-US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函数代码的参数过长，分多行来书写。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3645" y="3686484"/>
            <a:ext cx="6029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if ((taskno &lt; max act_ task_ number)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&amp;&amp; (n7stat_ stat_ item valid (stat_ item))     /*if 条件的注释*/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{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...//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program code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sz="14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340" y="5473575"/>
            <a:ext cx="1035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CCS</a:t>
            </a:r>
            <a:r>
              <a:rPr lang="zh-CN" altLang="en-US" dirty="0">
                <a:solidFill>
                  <a:srgbClr val="FF0000"/>
                </a:solidFill>
              </a:rPr>
              <a:t>中，排版可以使用快捷键 “</a:t>
            </a:r>
            <a:r>
              <a:rPr lang="en-US" altLang="zh-CN" dirty="0" err="1">
                <a:solidFill>
                  <a:srgbClr val="FF0000"/>
                </a:solidFill>
              </a:rPr>
              <a:t>Ctrl+Shift+F</a:t>
            </a:r>
            <a:r>
              <a:rPr lang="zh-CN" altLang="en-US" dirty="0">
                <a:solidFill>
                  <a:srgbClr val="FF0000"/>
                </a:solidFill>
              </a:rPr>
              <a:t>”快速格式化代码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代码的风格在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Windows--&gt;Preference--&gt;C/C++--&gt;Code Style--&gt;Formatter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中选择，要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show advance settings</a:t>
            </a:r>
            <a:endParaRPr lang="zh-CN" altLang="en-US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编码规范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11207"/>
            <a:ext cx="90192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zh-CN" altLang="en-US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一行只写一条语句。 </a:t>
            </a: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buFont typeface="+mj-lt"/>
              <a:buAutoNum type="alphaLcPeriod" startAt="4"/>
            </a:pPr>
            <a:endParaRPr lang="zh-CN" altLang="en-US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buFont typeface="+mj-lt"/>
              <a:buAutoNum type="alphaLcPeriod" startAt="4"/>
            </a:pP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buFont typeface="+mj-lt"/>
              <a:buAutoNum type="alphaLcPeriod" startAt="4"/>
            </a:pPr>
            <a:endParaRPr lang="en-US" altLang="zh-CN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buFont typeface="+mj-lt"/>
              <a:buAutoNum type="alphaLcPeriod" startAt="4"/>
            </a:pPr>
            <a:endParaRPr lang="zh-CN" altLang="en-US" dirty="0">
              <a:solidFill>
                <a:prstClr val="black"/>
              </a:solidFill>
              <a:latin typeface="+mn-ea"/>
              <a:sym typeface="Arial" panose="020B0604020202020204" pitchFamily="34" charset="0"/>
            </a:endParaRPr>
          </a:p>
          <a:p>
            <a:pPr marL="342900" indent="-342900">
              <a:buFont typeface="+mj-lt"/>
              <a:buAutoNum type="alphaLcPeriod" startAt="4"/>
            </a:pPr>
            <a:r>
              <a:rPr lang="zh-CN" altLang="en-US" spc="300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if、do、while、switch、for、case、default 等关键字独占一行， </a:t>
            </a:r>
          </a:p>
          <a:p>
            <a:pPr>
              <a:lnSpc>
                <a:spcPct val="150000"/>
              </a:lnSpc>
            </a:pPr>
            <a:r>
              <a:rPr lang="zh-CN" altLang="en-US" spc="300" dirty="0">
                <a:solidFill>
                  <a:prstClr val="black"/>
                </a:solidFill>
                <a:latin typeface="+mn-ea"/>
                <a:sym typeface="Arial" panose="020B0604020202020204" pitchFamily="34" charset="0"/>
              </a:rPr>
              <a:t>大括号{}不能省略， 且独占一行。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排版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3162" y="1797534"/>
            <a:ext cx="1550424" cy="677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rect.length = 0;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rect.width = 0; 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162" y="3581032"/>
            <a:ext cx="3958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if (NULL == pUserCR)        //if 语句的注释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return;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60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/>
              <a:t>命名规则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463933"/>
            <a:ext cx="11460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命名应意义明确，能让人快速理解代码的含义，起到“见名知意”的效果。</a:t>
            </a:r>
            <a:r>
              <a:rPr lang="en-US" altLang="zh-CN" sz="1600" dirty="0">
                <a:latin typeface="+mn-ea"/>
                <a:sym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sym typeface="Arial" panose="020B0604020202020204" pitchFamily="34" charset="0"/>
              </a:rPr>
              <a:t>e.变量的命名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Arial" panose="020B0604020202020204" pitchFamily="34" charset="0"/>
              </a:rPr>
              <a:t>    变量、参数的命名必须使用“名词”或者“形容词_名词”的语义结构，形容词、名词必须使用小写字母；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Arial" panose="020B0604020202020204" pitchFamily="34" charset="0"/>
              </a:rPr>
              <a:t>    全局变量的名字必须使用“g_模块名_名词”或者“g_模块名_形容词_名词”的语义结构， 其中“g”为全局变量的作用域标识；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Arial" panose="020B0604020202020204" pitchFamily="34" charset="0"/>
              </a:rPr>
              <a:t>    静态变量的名字必须使用“s_名词”或者“s_形容词_名词”的语义结构，其中“s” 为静态变量的作用域标识；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Arial" panose="020B0604020202020204" pitchFamily="34" charset="0"/>
              </a:rPr>
              <a:t>    在变量定义的语义结构中，每个形容词或名词都应使用有意义的单词，且字符个数应不少于2 个；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Arial" panose="020B0604020202020204" pitchFamily="34" charset="0"/>
              </a:rPr>
              <a:t>    禁止使用纯数字来替代形容词或名词；禁止出现除小写字母、下划线和数字以外的符号；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Arial" panose="020B0604020202020204" pitchFamily="34" charset="0"/>
              </a:rPr>
              <a:t>    除循环变量以外，禁止使用诸如 ijkmnxyz 等单字符的名字对变量进行命名。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编码规范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5586" y="4802853"/>
            <a:ext cx="80121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int count; //局部变量，有意义的名词 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int g_switchmodule_count; //全局变量，g+模块名+名词 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short new_value;  //局部变量，形容词+名词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short g_new_value; //全局变量，g+模块名+形容词+名词 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short s_new_value; //静态变量，s+形容词+名词 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int *direct _shelf_id; //局部变量，形容词+形容词+名词 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int  *g_switchmodule_direct_shelf_id; //全局变量，g+模块名+形容词+形容词+名词   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86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b="1" dirty="0"/>
              <a:t>命名规则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4340" y="1463933"/>
            <a:ext cx="96565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600" dirty="0">
                <a:latin typeface="+mn-ea"/>
                <a:sym typeface="Arial" panose="020B0604020202020204" pitchFamily="34" charset="0"/>
              </a:rPr>
              <a:t>f.宏定义、常量和枚举值的命名</a:t>
            </a:r>
            <a:endParaRPr lang="en-US" altLang="zh-CN" spc="600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600" dirty="0">
                <a:latin typeface="+mn-ea"/>
                <a:sym typeface="Arial" panose="020B0604020202020204" pitchFamily="34" charset="0"/>
              </a:rPr>
              <a:t>  </a:t>
            </a:r>
            <a:r>
              <a:rPr lang="zh-CN" altLang="en-US" spc="600" dirty="0">
                <a:latin typeface="+mn-ea"/>
                <a:sym typeface="Arial" panose="020B0604020202020204" pitchFamily="34" charset="0"/>
              </a:rPr>
              <a:t>统一使用大写字母加下划线的方式来定义宏、常量和枚举值。 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编码规范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57410" y="2516676"/>
            <a:ext cx="3029997" cy="677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#define _EXAMPLE_0_TEST_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#define _EXAMPLE_1_TEST_ </a:t>
            </a:r>
          </a:p>
        </p:txBody>
      </p:sp>
    </p:spTree>
    <p:extLst>
      <p:ext uri="{BB962C8B-B14F-4D97-AF65-F5344CB8AC3E}">
        <p14:creationId xmlns:p14="http://schemas.microsoft.com/office/powerpoint/2010/main" val="91497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13000" cy="53169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编译和链接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77778"/>
            <a:ext cx="3798132" cy="447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2960" y="411593"/>
            <a:ext cx="6384812" cy="621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751037" y="3629637"/>
            <a:ext cx="4440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文件为链接器给出了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的空间位置和大小；以及各段位置。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intvecs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异常向量表</a:t>
            </a:r>
          </a:p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</a:p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常数段</a:t>
            </a:r>
          </a:p>
          <a:p>
            <a:pPr indent="457200">
              <a:lnSpc>
                <a:spcPct val="125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sysmem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动态存储空间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栈存储空间</a:t>
            </a:r>
          </a:p>
          <a:p>
            <a:pPr indent="457200"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初始化的全局变量和静态变量</a:t>
            </a:r>
          </a:p>
          <a:p>
            <a:pPr indent="457200">
              <a:lnSpc>
                <a:spcPct val="125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未初始化的全局变量和静态变量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31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5"/>
          <p:cNvSpPr txBox="1"/>
          <p:nvPr/>
        </p:nvSpPr>
        <p:spPr>
          <a:xfrm>
            <a:off x="924340" y="1411207"/>
            <a:ext cx="9377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  <a:sym typeface="Arial" panose="020B0604020202020204" pitchFamily="34" charset="0"/>
              </a:rPr>
              <a:t>注释对于程序的可读性和可维护性非常重要，有效注释量应在代码总行数的</a:t>
            </a:r>
            <a:r>
              <a:rPr lang="en-US" altLang="zh-CN" dirty="0">
                <a:latin typeface="+mn-ea"/>
                <a:sym typeface="Arial" panose="020B0604020202020204" pitchFamily="34" charset="0"/>
              </a:rPr>
              <a:t>30</a:t>
            </a:r>
            <a:r>
              <a:rPr lang="zh-CN" altLang="en-US" dirty="0">
                <a:latin typeface="+mn-ea"/>
                <a:sym typeface="Arial" panose="020B0604020202020204" pitchFamily="34" charset="0"/>
              </a:rPr>
              <a:t>％以上。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sym typeface="Arial" panose="020B0604020202020204" pitchFamily="34" charset="0"/>
              </a:rPr>
              <a:t>g. 程序体中注释的位置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  <a:sym typeface="Arial" panose="020B0604020202020204" pitchFamily="34" charset="0"/>
              </a:rPr>
              <a:t>注释应与其描述的代码相近，对代码行的注释应放在其上方相邻位置或右方（对单条语句的注释）相邻位置，不可放在下面，如放于上方则需与其上面的代码用空行隔开。 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latin typeface="+mn-ea"/>
                <a:sym typeface="Arial" panose="020B0604020202020204" pitchFamily="34" charset="0"/>
              </a:rPr>
              <a:t>更多的编程规范见《微控制器原理及实践</a:t>
            </a:r>
            <a:r>
              <a:rPr lang="en-US" altLang="zh-CN" dirty="0">
                <a:latin typeface="+mn-ea"/>
                <a:sym typeface="Arial" panose="020B0604020202020204" pitchFamily="34" charset="0"/>
              </a:rPr>
              <a:t> C 语言编程规范.pdf》。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400" b="1" dirty="0"/>
              <a:t>注释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 编码规范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4931" y="3140774"/>
            <a:ext cx="3094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void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example_fun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 void )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{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/*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第一行代码的注释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*/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CodeBlock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One </a:t>
            </a:r>
          </a:p>
          <a:p>
            <a:pPr>
              <a:lnSpc>
                <a:spcPct val="125000"/>
              </a:lnSpc>
              <a:defRPr/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/*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第二行代码的注释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*/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CodeBlock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Two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53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1791" y="1169377"/>
            <a:ext cx="9064869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汇编程序是将</a:t>
            </a:r>
            <a:r>
              <a:rPr lang="zh-CN" altLang="en-US" u="sng" dirty="0"/>
              <a:t>           </a:t>
            </a:r>
            <a:r>
              <a:rPr lang="zh-CN" altLang="en-US" dirty="0"/>
              <a:t>翻译成</a:t>
            </a:r>
            <a:r>
              <a:rPr lang="zh-CN" altLang="en-US" u="sng" dirty="0"/>
              <a:t>           </a:t>
            </a:r>
            <a:r>
              <a:rPr lang="zh-CN" altLang="en-US" dirty="0"/>
              <a:t>，编译程序是将</a:t>
            </a:r>
            <a:r>
              <a:rPr lang="zh-CN" altLang="en-US" u="sng" dirty="0"/>
              <a:t>           </a:t>
            </a:r>
            <a:r>
              <a:rPr lang="zh-CN" altLang="en-US" dirty="0"/>
              <a:t>翻译成</a:t>
            </a:r>
            <a:r>
              <a:rPr lang="zh-CN" altLang="en-US" u="sng" dirty="0"/>
              <a:t>            </a:t>
            </a:r>
            <a:r>
              <a:rPr lang="zh-CN" altLang="en-US" dirty="0"/>
              <a:t>。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a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汇编语言程序	</a:t>
            </a:r>
            <a:r>
              <a:rPr lang="en-US" altLang="zh-CN" dirty="0"/>
              <a:t>b</a:t>
            </a:r>
            <a:r>
              <a:rPr lang="zh-CN" altLang="en-US" dirty="0"/>
              <a:t>）机器码        </a:t>
            </a:r>
            <a:r>
              <a:rPr lang="en-US" altLang="zh-CN" dirty="0"/>
              <a:t>c</a:t>
            </a:r>
            <a:r>
              <a:rPr lang="zh-CN" altLang="en-US" dirty="0"/>
              <a:t>）高级语言程序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d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/>
              <a:t>或者</a:t>
            </a:r>
            <a:r>
              <a:rPr lang="en-US" altLang="zh-CN" dirty="0"/>
              <a:t>b                     e</a:t>
            </a:r>
            <a:r>
              <a:rPr lang="zh-CN" altLang="en-US" dirty="0"/>
              <a:t>）</a:t>
            </a:r>
            <a:r>
              <a:rPr lang="en-US" altLang="zh-CN" dirty="0"/>
              <a:t> a</a:t>
            </a:r>
            <a:r>
              <a:rPr lang="zh-CN" altLang="en-US" dirty="0"/>
              <a:t>或者</a:t>
            </a:r>
            <a:r>
              <a:rPr lang="en-US" altLang="zh-CN" dirty="0"/>
              <a:t>c        f</a:t>
            </a:r>
            <a:r>
              <a:rPr lang="zh-CN" altLang="en-US" dirty="0"/>
              <a:t>）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dirty="0" err="1"/>
              <a:t>Tiva_C</a:t>
            </a:r>
            <a:r>
              <a:rPr lang="zh-CN" altLang="en-US" dirty="0"/>
              <a:t>中堆栈的大小是在哪个文件中定义的？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dirty="0"/>
              <a:t>下面的代码有什么错误？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6962" y="3762395"/>
            <a:ext cx="2408032" cy="1908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char *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dosomething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(void)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char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[1024];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memset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, 0, 1024);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return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5608" y="1230923"/>
            <a:ext cx="10735407" cy="389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阅读《微控制器原理及实践</a:t>
            </a:r>
            <a:r>
              <a:rPr lang="en-US" altLang="zh-CN" dirty="0"/>
              <a:t>C</a:t>
            </a:r>
            <a:r>
              <a:rPr lang="zh-CN" altLang="zh-CN" dirty="0"/>
              <a:t>语言编程规范</a:t>
            </a:r>
            <a:r>
              <a:rPr lang="en-US" altLang="zh-CN" dirty="0"/>
              <a:t>.pdf</a:t>
            </a:r>
            <a:r>
              <a:rPr lang="zh-CN" altLang="zh-CN" dirty="0"/>
              <a:t>》，找出下面代码中所有不符合编程规范之处。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  <a:p>
            <a:pPr>
              <a:lnSpc>
                <a:spcPct val="80000"/>
              </a:lnSpc>
            </a:pPr>
            <a:endParaRPr lang="zh-CN" altLang="zh-CN" sz="1600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参考</a:t>
            </a:r>
            <a:r>
              <a:rPr lang="en-US" altLang="zh-CN" dirty="0"/>
              <a:t>lab2</a:t>
            </a:r>
            <a:r>
              <a:rPr lang="zh-CN" altLang="zh-CN" dirty="0"/>
              <a:t>，要求使用</a:t>
            </a:r>
            <a:r>
              <a:rPr lang="en-US" altLang="zh-CN" dirty="0" err="1"/>
              <a:t>systick</a:t>
            </a:r>
            <a:r>
              <a:rPr lang="zh-CN" altLang="zh-CN" dirty="0"/>
              <a:t>定时器中断编写一个前后台程序，实现</a:t>
            </a:r>
            <a:r>
              <a:rPr lang="en-US" altLang="zh-CN" dirty="0" err="1"/>
              <a:t>tiva</a:t>
            </a:r>
            <a:r>
              <a:rPr lang="zh-CN" altLang="zh-CN" dirty="0"/>
              <a:t>板上</a:t>
            </a:r>
            <a:r>
              <a:rPr lang="en-US" altLang="zh-CN" dirty="0"/>
              <a:t>3</a:t>
            </a:r>
            <a:r>
              <a:rPr lang="zh-CN" altLang="zh-CN" dirty="0"/>
              <a:t>色灯每</a:t>
            </a:r>
            <a:r>
              <a:rPr lang="en-US" altLang="zh-CN" dirty="0"/>
              <a:t>1s</a:t>
            </a:r>
            <a:r>
              <a:rPr lang="zh-CN" altLang="zh-CN" dirty="0"/>
              <a:t>点亮</a:t>
            </a:r>
            <a:r>
              <a:rPr lang="en-US" altLang="zh-CN" dirty="0"/>
              <a:t>0.2s</a:t>
            </a:r>
            <a:r>
              <a:rPr lang="zh-CN" altLang="zh-CN" dirty="0"/>
              <a:t>红灯，每</a:t>
            </a:r>
            <a:r>
              <a:rPr lang="en-US" altLang="zh-CN" dirty="0"/>
              <a:t>3s</a:t>
            </a:r>
            <a:r>
              <a:rPr lang="zh-CN" altLang="zh-CN" dirty="0"/>
              <a:t>点亮</a:t>
            </a:r>
            <a:r>
              <a:rPr lang="en-US" altLang="zh-CN" dirty="0"/>
              <a:t>0.2s</a:t>
            </a:r>
            <a:r>
              <a:rPr lang="zh-CN" altLang="zh-CN" dirty="0"/>
              <a:t>紫灯，每</a:t>
            </a:r>
            <a:r>
              <a:rPr lang="en-US" altLang="zh-CN" dirty="0"/>
              <a:t>6s</a:t>
            </a:r>
            <a:r>
              <a:rPr lang="zh-CN" altLang="zh-CN" dirty="0"/>
              <a:t>点亮</a:t>
            </a:r>
            <a:r>
              <a:rPr lang="en-US" altLang="zh-CN" dirty="0"/>
              <a:t>0.2s</a:t>
            </a:r>
            <a:r>
              <a:rPr lang="zh-CN" altLang="zh-CN" dirty="0"/>
              <a:t>白灯，注意编程规范。同时点亮红灯和蓝灯为紫灯，同时点亮红灯、蓝灯和黄灯为白灯。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2418" y="1460585"/>
            <a:ext cx="3262432" cy="259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	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float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b,c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[10];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void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abc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(void)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{float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zongfen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= 0;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d;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for(d=0; d&lt;10; d ++){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if([d]&gt;0)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zongfen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+ =c[b];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b=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zongfen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/10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	}}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1121" y="5121219"/>
            <a:ext cx="67190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GPIOPinWrite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(GPIO_PORTF_BASE, GPIO_PIN_1,0x02);//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点亮红灯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GPIOPinWrite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(GPIO_PORTF_BASE, GPIO_PIN_1,0x00);//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熄灭红灯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GPIOPinWrite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(GPIO_PORTF_BASE, GPIO_PIN_2,0x04);//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点亮蓝灯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GPIOPinWrite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(GPIO_PORTF_BASE, GPIO_PIN_2,0x00);//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熄灭蓝灯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GPIOPinWrite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(GPIO_PORTF_BASE, GPIO_PIN_3,0x08);//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点亮黄灯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GPIOPinWrite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(GPIO_PORTF_BASE, GPIO_PIN_3,0x00);//</a:t>
            </a: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熄灭黄灯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930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1115"/>
            <a:ext cx="10583008" cy="2461847"/>
          </a:xfrm>
        </p:spPr>
        <p:txBody>
          <a:bodyPr>
            <a:noAutofit/>
          </a:bodyPr>
          <a:lstStyle/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Tiva_C</a:t>
            </a:r>
            <a:r>
              <a:rPr lang="zh-CN" altLang="zh-CN" sz="1800" dirty="0"/>
              <a:t>的默认堆栈空间有多大？下面的代码有什么错误？</a:t>
            </a:r>
            <a:r>
              <a:rPr lang="en-US" altLang="zh-CN" sz="1800" dirty="0"/>
              <a:t>.</a:t>
            </a:r>
          </a:p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/>
          </a:p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/>
          </a:p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/>
          </a:p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/>
          </a:p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zh-CN" sz="1800" dirty="0"/>
              <a:t>请简述堆栈溢出的一般原理、造成的原因以及可能的后果。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2258" y="4187651"/>
            <a:ext cx="107148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预习习题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阅读</a:t>
            </a:r>
            <a:r>
              <a:rPr lang="en-US" altLang="zh-CN" dirty="0"/>
              <a:t>SW-TM4C-DRL-UG-2.1.4.178.pdf</a:t>
            </a:r>
            <a:r>
              <a:rPr lang="zh-CN" altLang="zh-CN" dirty="0"/>
              <a:t>第</a:t>
            </a:r>
            <a:r>
              <a:rPr lang="en-US" altLang="zh-CN" dirty="0"/>
              <a:t>13</a:t>
            </a:r>
            <a:r>
              <a:rPr lang="zh-CN" altLang="zh-CN" dirty="0"/>
              <a:t>章</a:t>
            </a:r>
            <a:r>
              <a:rPr lang="en-US" altLang="zh-CN" dirty="0"/>
              <a:t>Floating-Point Unit (FPU)</a:t>
            </a:r>
            <a:r>
              <a:rPr lang="zh-CN" altLang="zh-CN" dirty="0"/>
              <a:t>、</a:t>
            </a:r>
            <a:r>
              <a:rPr lang="en-US" altLang="zh-CN" dirty="0"/>
              <a:t>TM4C </a:t>
            </a:r>
            <a:r>
              <a:rPr lang="en-US" altLang="zh-CN" dirty="0" err="1"/>
              <a:t>LaunchPad</a:t>
            </a:r>
            <a:r>
              <a:rPr lang="en-US" altLang="zh-CN" dirty="0"/>
              <a:t> Workshop</a:t>
            </a:r>
            <a:r>
              <a:rPr lang="zh-CN" altLang="zh-CN" dirty="0"/>
              <a:t>实验练习步骤指南</a:t>
            </a:r>
            <a:r>
              <a:rPr lang="en-US" altLang="zh-CN" dirty="0"/>
              <a:t>.pdf</a:t>
            </a:r>
            <a:r>
              <a:rPr lang="zh-CN" altLang="zh-CN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章</a:t>
            </a:r>
            <a:r>
              <a:rPr lang="en-US" altLang="zh-CN" dirty="0"/>
              <a:t>Floating-Point Unit</a:t>
            </a:r>
            <a:r>
              <a:rPr lang="zh-CN" altLang="zh-CN" dirty="0"/>
              <a:t>，完成</a:t>
            </a:r>
            <a:r>
              <a:rPr lang="en-US" altLang="zh-CN" dirty="0"/>
              <a:t>workshop</a:t>
            </a:r>
            <a:r>
              <a:rPr lang="zh-CN" altLang="zh-CN" dirty="0"/>
              <a:t>实验</a:t>
            </a:r>
            <a:r>
              <a:rPr lang="en-US" altLang="zh-CN" dirty="0"/>
              <a:t>lab9</a:t>
            </a:r>
            <a:r>
              <a:rPr lang="zh-CN" altLang="zh-CN" dirty="0"/>
              <a:t>。</a:t>
            </a:r>
          </a:p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设计综合任务中的嵌入式</a:t>
            </a:r>
            <a:r>
              <a:rPr lang="en-US" altLang="zh-CN" dirty="0"/>
              <a:t>C</a:t>
            </a:r>
            <a:r>
              <a:rPr lang="zh-CN" altLang="zh-CN" dirty="0"/>
              <a:t>语言模块任务，即综合任务中与</a:t>
            </a:r>
            <a:r>
              <a:rPr lang="en-US" altLang="zh-CN" dirty="0"/>
              <a:t>C</a:t>
            </a:r>
            <a:r>
              <a:rPr lang="zh-CN" altLang="zh-CN" dirty="0"/>
              <a:t>语言设计相关的内容，比如综合任需要的一个算法编程，要求拟出具体题目，课堂上完成。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5705" y="1287674"/>
            <a:ext cx="2408032" cy="1908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char *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dosomething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(void)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char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[1024];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memset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, 0, 1024);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return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69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编译和链接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6409" y="177294"/>
            <a:ext cx="8535591" cy="6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22729" y="1820119"/>
            <a:ext cx="2926275" cy="179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dirty="0">
                <a:latin typeface="+mn-ea"/>
              </a:rPr>
              <a:t>Map</a:t>
            </a:r>
            <a:r>
              <a:rPr lang="zh-CN" altLang="en-US" dirty="0">
                <a:latin typeface="+mn-ea"/>
              </a:rPr>
              <a:t>文件中给出了最后各个段（</a:t>
            </a:r>
            <a:r>
              <a:rPr lang="en-US" altLang="zh-CN" dirty="0">
                <a:latin typeface="+mn-ea"/>
              </a:rPr>
              <a:t>text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bss</a:t>
            </a:r>
            <a:r>
              <a:rPr lang="zh-CN" altLang="en-US" dirty="0">
                <a:latin typeface="+mn-ea"/>
              </a:rPr>
              <a:t>）；各个函数；各个全局变量的绝对地址和大小；以及</a:t>
            </a:r>
            <a:r>
              <a:rPr lang="en-US" altLang="zh-CN" dirty="0">
                <a:latin typeface="+mn-ea"/>
              </a:rPr>
              <a:t>FLASH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SRAM</a:t>
            </a:r>
            <a:r>
              <a:rPr lang="zh-CN" altLang="en-US" dirty="0">
                <a:latin typeface="+mn-ea"/>
              </a:rPr>
              <a:t>的占用空间。</a:t>
            </a:r>
          </a:p>
        </p:txBody>
      </p:sp>
    </p:spTree>
    <p:extLst>
      <p:ext uri="{BB962C8B-B14F-4D97-AF65-F5344CB8AC3E}">
        <p14:creationId xmlns:p14="http://schemas.microsoft.com/office/powerpoint/2010/main" val="415336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编译和链接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35" y="1428506"/>
            <a:ext cx="6493246" cy="4147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4" y="1820146"/>
            <a:ext cx="4378036" cy="1963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4228" y="896816"/>
            <a:ext cx="113358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在前面的</a:t>
            </a:r>
            <a:r>
              <a:rPr lang="en-US" altLang="zh-CN" dirty="0" err="1">
                <a:latin typeface="+mn-ea"/>
              </a:rPr>
              <a:t>systick</a:t>
            </a:r>
            <a:r>
              <a:rPr lang="zh-CN" altLang="en-US" dirty="0">
                <a:latin typeface="+mn-ea"/>
              </a:rPr>
              <a:t>实验中，如果在工程中忘记添加</a:t>
            </a:r>
            <a:r>
              <a:rPr lang="en-US" altLang="zh-CN" dirty="0">
                <a:latin typeface="+mn-ea"/>
              </a:rPr>
              <a:t>driverlib.lib</a:t>
            </a:r>
            <a:r>
              <a:rPr lang="zh-CN" altLang="en-US" dirty="0">
                <a:latin typeface="+mn-ea"/>
              </a:rPr>
              <a:t>库文件，编译会出现</a:t>
            </a:r>
            <a:r>
              <a:rPr lang="en-US" altLang="zh-CN" dirty="0">
                <a:latin typeface="+mn-ea"/>
              </a:rPr>
              <a:t>unresolved symbols</a:t>
            </a:r>
            <a:r>
              <a:rPr lang="zh-CN" altLang="en-US" dirty="0">
                <a:latin typeface="+mn-ea"/>
              </a:rPr>
              <a:t>错误，为什么？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54" y="4681538"/>
            <a:ext cx="5972175" cy="206692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9908" y="5852161"/>
            <a:ext cx="4046778" cy="1959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 编译和链接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029843"/>
            <a:ext cx="1133585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unresolved symbols </a:t>
            </a:r>
            <a:r>
              <a:rPr lang="zh-CN" altLang="en-US" dirty="0">
                <a:latin typeface="+mn-ea"/>
              </a:rPr>
              <a:t>错误，是因为在链接过程中找不到符号（变量、函数）的定义。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86248" y="1892740"/>
            <a:ext cx="5616108" cy="2980711"/>
            <a:chOff x="325235" y="2758083"/>
            <a:chExt cx="5445786" cy="28257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228" y="2758083"/>
              <a:ext cx="4850233" cy="2341492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>
            <a:xfrm>
              <a:off x="457199" y="3278778"/>
              <a:ext cx="4839119" cy="175045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5235" y="5181968"/>
              <a:ext cx="5445786" cy="40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dirty="0">
                  <a:latin typeface="+mn-ea"/>
                </a:rPr>
                <a:t>在</a:t>
              </a:r>
              <a:r>
                <a:rPr lang="en-US" altLang="zh-CN" dirty="0">
                  <a:latin typeface="+mn-ea"/>
                </a:rPr>
                <a:t>Console</a:t>
              </a:r>
              <a:r>
                <a:rPr lang="zh-CN" altLang="en-US" dirty="0">
                  <a:latin typeface="+mn-ea"/>
                </a:rPr>
                <a:t>里可以查找到是哪个符号找不到定义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8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堆栈和函数调用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4340" y="949542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内存分配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620079"/>
            <a:ext cx="453136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dirty="0">
                <a:latin typeface="+mn-ea"/>
              </a:rPr>
              <a:t>全局变量、</a:t>
            </a:r>
            <a:r>
              <a:rPr lang="en-US" altLang="zh-CN" b="1" dirty="0">
                <a:latin typeface="+mn-ea"/>
              </a:rPr>
              <a:t>static</a:t>
            </a:r>
            <a:r>
              <a:rPr lang="zh-CN" altLang="zh-CN" b="1" dirty="0">
                <a:latin typeface="+mn-ea"/>
              </a:rPr>
              <a:t>变量</a:t>
            </a:r>
            <a:r>
              <a:rPr lang="zh-CN" altLang="zh-CN" dirty="0">
                <a:latin typeface="+mn-ea"/>
              </a:rPr>
              <a:t>在程序编译时就已经分配好</a:t>
            </a:r>
            <a:r>
              <a:rPr lang="zh-CN" altLang="en-US" dirty="0">
                <a:latin typeface="+mn-ea"/>
              </a:rPr>
              <a:t>存储单元</a:t>
            </a:r>
            <a:r>
              <a:rPr lang="zh-CN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会一直</a:t>
            </a:r>
            <a:r>
              <a:rPr lang="zh-CN" altLang="zh-CN" dirty="0">
                <a:latin typeface="+mn-ea"/>
              </a:rPr>
              <a:t>存在。</a:t>
            </a:r>
          </a:p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dirty="0">
                <a:latin typeface="+mn-ea"/>
              </a:rPr>
              <a:t>局部变量</a:t>
            </a:r>
            <a:r>
              <a:rPr lang="zh-CN" altLang="zh-CN" dirty="0">
                <a:latin typeface="+mn-ea"/>
              </a:rPr>
              <a:t>的存储单元都在栈上创建，函数执行结束时这些存储单元自动被释放。</a:t>
            </a:r>
            <a:endParaRPr lang="en-US" altLang="zh-CN" dirty="0">
              <a:latin typeface="+mn-ea"/>
            </a:endParaRPr>
          </a:p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dirty="0">
                <a:latin typeface="+mn-ea"/>
              </a:rPr>
              <a:t>动态内存分配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>
                <a:latin typeface="+mn-ea"/>
              </a:rPr>
              <a:t>malloc</a:t>
            </a:r>
            <a:r>
              <a:rPr lang="zh-CN" altLang="zh-CN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new</a:t>
            </a:r>
            <a:r>
              <a:rPr lang="zh-CN" altLang="en-US" dirty="0">
                <a:latin typeface="+mn-ea"/>
              </a:rPr>
              <a:t>等函数</a:t>
            </a:r>
            <a:r>
              <a:rPr lang="zh-CN" altLang="zh-CN" dirty="0">
                <a:latin typeface="+mn-ea"/>
              </a:rPr>
              <a:t>申请的内存从堆</a:t>
            </a:r>
            <a:r>
              <a:rPr lang="en-US" altLang="zh-CN" dirty="0">
                <a:latin typeface="+mn-ea"/>
              </a:rPr>
              <a:t>(Heap)</a:t>
            </a:r>
            <a:r>
              <a:rPr lang="zh-CN" altLang="zh-CN" dirty="0">
                <a:latin typeface="+mn-ea"/>
              </a:rPr>
              <a:t>上分配，程序员自己负责释放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+mn-ea"/>
              </a:rPr>
              <a:t>Const</a:t>
            </a:r>
            <a:r>
              <a:rPr lang="zh-CN" altLang="en-US" b="1" dirty="0">
                <a:latin typeface="+mn-ea"/>
              </a:rPr>
              <a:t>关键字定义的变量</a:t>
            </a:r>
            <a:r>
              <a:rPr lang="zh-CN" altLang="en-US" dirty="0">
                <a:latin typeface="+mn-ea"/>
              </a:rPr>
              <a:t>不可修改，会被编译器分配到代码区。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55622" y="630971"/>
            <a:ext cx="65559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#include &lt;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stdio.h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#include &lt;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string.h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&gt;</a:t>
            </a:r>
          </a:p>
          <a:p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char *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;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全局变量分配在全局未初始化区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bss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段</a:t>
            </a:r>
          </a:p>
          <a:p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const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char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g_src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[]="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dsrc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";  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常量分配在代码区的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const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段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局部变量分配在栈区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static char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s_src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[]="12345"; //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静态局部变量在全局初始化区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data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段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strlen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g_src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=(char*)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malloc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在堆区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sysmem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段分配空间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memcpy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g_pstr,g_src,slen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free(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在堆区释放空间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strlen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s_src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=(char*)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malloc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在堆区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sysmem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段分配空间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memcpy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g_pstr,s_src,slen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free(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g_pstr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); //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在堆区释放空间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while(1)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{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  }     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05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065047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堆栈和函数调用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5"/>
          <p:cNvSpPr txBox="1"/>
          <p:nvPr/>
        </p:nvSpPr>
        <p:spPr>
          <a:xfrm>
            <a:off x="466605" y="2096142"/>
            <a:ext cx="33676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ct val="150000"/>
              </a:lnSpc>
              <a:defRPr/>
            </a:pP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堆栈是个特殊的存储区，主要功能是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暂时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存放数据和地址，通常用来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保护断点和现场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。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668496" y="4685058"/>
            <a:ext cx="106319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存储方式：堆栈只允许在一端操作，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后进先出（</a:t>
            </a:r>
            <a:r>
              <a:rPr lang="en-US" altLang="zh-CN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LIFO--Last In First Out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）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。</a:t>
            </a:r>
            <a:endParaRPr lang="en-US" altLang="zh-CN" kern="0" dirty="0">
              <a:latin typeface="+mn-ea"/>
              <a:cs typeface="Arial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ARM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编译器按照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满递减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的方式组织堆栈。</a:t>
            </a:r>
            <a:endParaRPr lang="en-US" altLang="zh-CN" kern="0" dirty="0">
              <a:latin typeface="+mn-ea"/>
              <a:cs typeface="Arial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+mn-ea"/>
                <a:cs typeface="Arial" pitchFamily="34" charset="0"/>
                <a:sym typeface="Arial" panose="020B0604020202020204" pitchFamily="34" charset="0"/>
              </a:rPr>
              <a:t>满递减：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入栈顺序是从高地址向低地址进行</a:t>
            </a:r>
            <a:r>
              <a:rPr lang="en-US" altLang="zh-CN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(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入栈后</a:t>
            </a:r>
            <a:r>
              <a:rPr lang="en-US" altLang="zh-CN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SP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递减</a:t>
            </a:r>
            <a:r>
              <a:rPr lang="en-US" altLang="zh-CN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)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，</a:t>
            </a:r>
            <a:r>
              <a:rPr lang="en-US" altLang="zh-CN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SP </a:t>
            </a:r>
            <a:r>
              <a:rPr lang="zh-CN" altLang="en-US" kern="0" dirty="0">
                <a:latin typeface="+mn-ea"/>
                <a:cs typeface="Arial" pitchFamily="34" charset="0"/>
                <a:sym typeface="Arial" panose="020B0604020202020204" pitchFamily="34" charset="0"/>
              </a:rPr>
              <a:t>总是指向最后一个入栈的数据。</a:t>
            </a:r>
            <a:endParaRPr lang="en-US" altLang="zh-CN" dirty="0"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99" y="1768129"/>
            <a:ext cx="8255068" cy="26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堆栈和函数调用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2589265"/>
            <a:ext cx="10496366" cy="115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利用堆栈传递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函数调用的参数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通常情况下 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C 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编译器通过堆栈来传递函数输入参数的“值”（函数的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实参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） 。大多数情况下，编译器会插入参数值压栈的代码。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2762" y="1255759"/>
            <a:ext cx="10491804" cy="1163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利用堆栈保存在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被调函数中需要使用的寄存器的值</a:t>
            </a:r>
            <a:r>
              <a:rPr lang="zh-CN" altLang="en-US" sz="14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当程序的控制权进入被调用函数后，被调函数可能需要用到一些寄存器作为数据暂存，但是这些寄存器可能已经被使用。编译器必须先将这些寄存器中原有的数据压入堆栈保存。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2762" y="3976228"/>
            <a:ext cx="10491804" cy="115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利用堆栈保存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函数调用的返回地址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函数调用的返回地址会由硬件自动保存到链接寄存器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LR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中，但如果出现函数的嵌套调用时，上级函数的返回地址会由编译器插入的代码压入栈。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06F2FCB-069B-4B5D-9A7F-5410692D4DC1}"/>
              </a:ext>
            </a:extLst>
          </p:cNvPr>
          <p:cNvSpPr/>
          <p:nvPr/>
        </p:nvSpPr>
        <p:spPr>
          <a:xfrm>
            <a:off x="880054" y="5371566"/>
            <a:ext cx="10454512" cy="115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利用堆栈实现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局部变量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被调函数中往往会定义局部变量。这些局部变量要么由编译器通过堆栈来实现，要么用 </a:t>
            </a:r>
            <a:r>
              <a:rPr lang="en-US" altLang="zh-CN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CPU </a:t>
            </a:r>
            <a:r>
              <a:rPr lang="zh-CN" altLang="en-US" sz="1600" dirty="0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内部的寄存器来实现。</a:t>
            </a:r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1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10514</TotalTime>
  <Words>4533</Words>
  <Application>Microsoft Office PowerPoint</Application>
  <PresentationFormat>宽屏</PresentationFormat>
  <Paragraphs>418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等线 Light</vt:lpstr>
      <vt:lpstr>华文宋体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第四章 嵌入式C语言设计</vt:lpstr>
      <vt:lpstr>一 编译和链接</vt:lpstr>
      <vt:lpstr>一 编译和链接</vt:lpstr>
      <vt:lpstr>一 编译和链接</vt:lpstr>
      <vt:lpstr>一 编译和链接</vt:lpstr>
      <vt:lpstr>一 编译和链接</vt:lpstr>
      <vt:lpstr>二 堆栈和函数调用</vt:lpstr>
      <vt:lpstr>二 堆栈和函数调用</vt:lpstr>
      <vt:lpstr>二 堆栈和函数调用</vt:lpstr>
      <vt:lpstr>二 堆栈和函数调用</vt:lpstr>
      <vt:lpstr>二 堆栈和函数调用</vt:lpstr>
      <vt:lpstr>三 裸机嵌入式软件流程</vt:lpstr>
      <vt:lpstr>三 裸机嵌入式软件流程</vt:lpstr>
      <vt:lpstr>三 裸机嵌入式软件流程</vt:lpstr>
      <vt:lpstr>三 裸机嵌入式软件流程</vt:lpstr>
      <vt:lpstr>三 裸机嵌入式软件流程</vt:lpstr>
      <vt:lpstr>三 裸机嵌入式软件流程</vt:lpstr>
      <vt:lpstr>五 裸机嵌入式软件</vt:lpstr>
      <vt:lpstr>四 模块化设计</vt:lpstr>
      <vt:lpstr>四 模块化设计</vt:lpstr>
      <vt:lpstr>四 模块化设计</vt:lpstr>
      <vt:lpstr>四 模块化设计</vt:lpstr>
      <vt:lpstr>四 模块化设计</vt:lpstr>
      <vt:lpstr>四 模块化设计</vt:lpstr>
      <vt:lpstr>五 编码规范</vt:lpstr>
      <vt:lpstr>五 编码规范</vt:lpstr>
      <vt:lpstr>五 编码规范</vt:lpstr>
      <vt:lpstr>五 编码规范</vt:lpstr>
      <vt:lpstr>五 编码规范</vt:lpstr>
      <vt:lpstr>五 编码规范</vt:lpstr>
      <vt:lpstr>提问</vt:lpstr>
      <vt:lpstr>课堂实验</vt:lpstr>
      <vt:lpstr> 课后作业：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xiao</dc:creator>
  <cp:lastModifiedBy>Windows User</cp:lastModifiedBy>
  <cp:revision>1450</cp:revision>
  <dcterms:created xsi:type="dcterms:W3CDTF">2017-08-17T12:28:16Z</dcterms:created>
  <dcterms:modified xsi:type="dcterms:W3CDTF">2021-09-23T23:45:30Z</dcterms:modified>
</cp:coreProperties>
</file>