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38" r:id="rId2"/>
    <p:sldId id="339" r:id="rId3"/>
    <p:sldId id="340" r:id="rId4"/>
    <p:sldId id="341" r:id="rId5"/>
    <p:sldId id="342" r:id="rId6"/>
    <p:sldId id="359" r:id="rId7"/>
    <p:sldId id="376" r:id="rId8"/>
    <p:sldId id="363" r:id="rId9"/>
    <p:sldId id="344" r:id="rId10"/>
    <p:sldId id="345" r:id="rId11"/>
    <p:sldId id="346" r:id="rId12"/>
    <p:sldId id="347" r:id="rId13"/>
    <p:sldId id="348" r:id="rId14"/>
    <p:sldId id="349" r:id="rId15"/>
    <p:sldId id="350" r:id="rId16"/>
    <p:sldId id="364" r:id="rId17"/>
    <p:sldId id="360" r:id="rId18"/>
    <p:sldId id="365" r:id="rId19"/>
    <p:sldId id="351" r:id="rId20"/>
    <p:sldId id="366" r:id="rId21"/>
    <p:sldId id="352" r:id="rId22"/>
    <p:sldId id="371" r:id="rId23"/>
    <p:sldId id="353" r:id="rId24"/>
    <p:sldId id="370" r:id="rId25"/>
    <p:sldId id="307" r:id="rId26"/>
    <p:sldId id="297" r:id="rId27"/>
    <p:sldId id="308" r:id="rId28"/>
    <p:sldId id="309" r:id="rId29"/>
    <p:sldId id="319" r:id="rId30"/>
    <p:sldId id="320" r:id="rId31"/>
    <p:sldId id="322" r:id="rId32"/>
    <p:sldId id="324" r:id="rId33"/>
    <p:sldId id="375" r:id="rId34"/>
    <p:sldId id="372" r:id="rId35"/>
    <p:sldId id="325" r:id="rId36"/>
    <p:sldId id="327" r:id="rId37"/>
    <p:sldId id="310" r:id="rId38"/>
    <p:sldId id="311" r:id="rId39"/>
    <p:sldId id="313" r:id="rId40"/>
    <p:sldId id="318" r:id="rId41"/>
    <p:sldId id="314" r:id="rId42"/>
    <p:sldId id="315" r:id="rId43"/>
    <p:sldId id="316" r:id="rId44"/>
    <p:sldId id="317" r:id="rId45"/>
    <p:sldId id="312" r:id="rId46"/>
    <p:sldId id="328" r:id="rId47"/>
    <p:sldId id="329" r:id="rId48"/>
    <p:sldId id="330" r:id="rId49"/>
    <p:sldId id="331" r:id="rId50"/>
    <p:sldId id="355" r:id="rId51"/>
    <p:sldId id="356" r:id="rId52"/>
    <p:sldId id="336" r:id="rId53"/>
    <p:sldId id="337" r:id="rId54"/>
    <p:sldId id="368" r:id="rId55"/>
    <p:sldId id="369" r:id="rId56"/>
    <p:sldId id="377" r:id="rId57"/>
    <p:sldId id="354" r:id="rId58"/>
  </p:sldIdLst>
  <p:sldSz cx="12192000" cy="6858000"/>
  <p:notesSz cx="6858000" cy="9144000"/>
  <p:custDataLst>
    <p:tags r:id="rId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14865"/>
    <a:srgbClr val="A5AEB9"/>
    <a:srgbClr val="5F7187"/>
    <a:srgbClr val="610303"/>
    <a:srgbClr val="31C2DF"/>
    <a:srgbClr val="82B0CC"/>
    <a:srgbClr val="4D8FB7"/>
    <a:srgbClr val="666666"/>
    <a:srgbClr val="8E8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2" autoAdjust="0"/>
    <p:restoredTop sz="94660" autoAdjust="0"/>
  </p:normalViewPr>
  <p:slideViewPr>
    <p:cSldViewPr snapToGrid="0">
      <p:cViewPr varScale="1">
        <p:scale>
          <a:sx n="82" d="100"/>
          <a:sy n="82" d="100"/>
        </p:scale>
        <p:origin x="926"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5T10:56:53.974"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25T10:56:53.974"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01036-3F38-4E59-B6C0-030A6F33FEA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B777B94-3E73-4698-97BC-DE102FC41A25}">
      <dgm:prSet phldrT="[文本]"/>
      <dgm:spPr/>
      <dgm:t>
        <a:bodyPr/>
        <a:lstStyle/>
        <a:p>
          <a:r>
            <a:rPr lang="en-US" altLang="zh-CN" dirty="0"/>
            <a:t>GPIO</a:t>
          </a:r>
          <a:endParaRPr lang="zh-CN" altLang="en-US" dirty="0"/>
        </a:p>
      </dgm:t>
    </dgm:pt>
    <dgm:pt modelId="{CC01B819-9FC1-41FC-BFD5-73D016B834B1}" type="parTrans" cxnId="{DA9FFA70-3C01-42DE-958B-89762FAAB499}">
      <dgm:prSet/>
      <dgm:spPr/>
      <dgm:t>
        <a:bodyPr/>
        <a:lstStyle/>
        <a:p>
          <a:endParaRPr lang="zh-CN" altLang="en-US"/>
        </a:p>
      </dgm:t>
    </dgm:pt>
    <dgm:pt modelId="{444D2963-1124-423A-A544-CF06D5CE1B0D}" type="sibTrans" cxnId="{DA9FFA70-3C01-42DE-958B-89762FAAB499}">
      <dgm:prSet/>
      <dgm:spPr/>
      <dgm:t>
        <a:bodyPr/>
        <a:lstStyle/>
        <a:p>
          <a:endParaRPr lang="zh-CN" altLang="en-US"/>
        </a:p>
      </dgm:t>
    </dgm:pt>
    <dgm:pt modelId="{32634277-C099-4954-8B6A-59DF0C7A8CEB}">
      <dgm:prSet phldrT="[文本]"/>
      <dgm:spPr/>
      <dgm:t>
        <a:bodyPr/>
        <a:lstStyle/>
        <a:p>
          <a:r>
            <a:rPr lang="zh-CN" altLang="en-US" dirty="0"/>
            <a:t>复用外设</a:t>
          </a:r>
        </a:p>
      </dgm:t>
    </dgm:pt>
    <dgm:pt modelId="{021E52A8-8F56-4D4F-8F15-FC00934F83E8}" type="parTrans" cxnId="{809EE649-F8E0-405A-AE98-BB27349AD4EB}">
      <dgm:prSet/>
      <dgm:spPr/>
      <dgm:t>
        <a:bodyPr/>
        <a:lstStyle/>
        <a:p>
          <a:endParaRPr lang="zh-CN" altLang="en-US"/>
        </a:p>
      </dgm:t>
    </dgm:pt>
    <dgm:pt modelId="{12B169F7-E071-4A93-BCAB-B263A0A28188}" type="sibTrans" cxnId="{809EE649-F8E0-405A-AE98-BB27349AD4EB}">
      <dgm:prSet/>
      <dgm:spPr/>
      <dgm:t>
        <a:bodyPr/>
        <a:lstStyle/>
        <a:p>
          <a:endParaRPr lang="zh-CN" altLang="en-US"/>
        </a:p>
      </dgm:t>
    </dgm:pt>
    <dgm:pt modelId="{0ECC769B-F233-4CE4-98CD-89B60794C41F}">
      <dgm:prSet phldrT="[文本]"/>
      <dgm:spPr/>
      <dgm:t>
        <a:bodyPr/>
        <a:lstStyle/>
        <a:p>
          <a:r>
            <a:rPr lang="zh-CN" altLang="en-US" dirty="0"/>
            <a:t>数字外设</a:t>
          </a:r>
          <a:endParaRPr lang="en-US" altLang="zh-CN" dirty="0"/>
        </a:p>
      </dgm:t>
    </dgm:pt>
    <dgm:pt modelId="{78B66885-1F7A-41F2-9458-AB605B9FB768}" type="parTrans" cxnId="{75104422-E154-4454-80E7-43933ACE0729}">
      <dgm:prSet/>
      <dgm:spPr/>
      <dgm:t>
        <a:bodyPr/>
        <a:lstStyle/>
        <a:p>
          <a:endParaRPr lang="zh-CN" altLang="en-US"/>
        </a:p>
      </dgm:t>
    </dgm:pt>
    <dgm:pt modelId="{8B8C5CC1-2834-4D5B-B535-EFB9AA1F8098}" type="sibTrans" cxnId="{75104422-E154-4454-80E7-43933ACE0729}">
      <dgm:prSet/>
      <dgm:spPr/>
      <dgm:t>
        <a:bodyPr/>
        <a:lstStyle/>
        <a:p>
          <a:endParaRPr lang="zh-CN" altLang="en-US"/>
        </a:p>
      </dgm:t>
    </dgm:pt>
    <dgm:pt modelId="{3F803499-CAA7-424F-8B66-91B9D53BA38B}">
      <dgm:prSet phldrT="[文本]"/>
      <dgm:spPr/>
      <dgm:t>
        <a:bodyPr/>
        <a:lstStyle/>
        <a:p>
          <a:r>
            <a:rPr lang="zh-CN" altLang="en-US" dirty="0"/>
            <a:t>普通</a:t>
          </a:r>
          <a:r>
            <a:rPr lang="en-US" altLang="zh-CN" dirty="0"/>
            <a:t>GPIO</a:t>
          </a:r>
          <a:endParaRPr lang="zh-CN" altLang="en-US" dirty="0"/>
        </a:p>
      </dgm:t>
    </dgm:pt>
    <dgm:pt modelId="{D9327210-4CE7-4A1E-8B6C-18CC4467A4B8}" type="parTrans" cxnId="{55112023-EA6D-4F8D-9647-29612DD12133}">
      <dgm:prSet/>
      <dgm:spPr/>
      <dgm:t>
        <a:bodyPr/>
        <a:lstStyle/>
        <a:p>
          <a:endParaRPr lang="zh-CN" altLang="en-US"/>
        </a:p>
      </dgm:t>
    </dgm:pt>
    <dgm:pt modelId="{32D6BE09-FF3F-4910-8F6A-1148EB1FEEAB}" type="sibTrans" cxnId="{55112023-EA6D-4F8D-9647-29612DD12133}">
      <dgm:prSet/>
      <dgm:spPr/>
      <dgm:t>
        <a:bodyPr/>
        <a:lstStyle/>
        <a:p>
          <a:endParaRPr lang="zh-CN" altLang="en-US"/>
        </a:p>
      </dgm:t>
    </dgm:pt>
    <dgm:pt modelId="{28D66B90-9DAF-4D36-BFFD-FD91BC5BBFA9}">
      <dgm:prSet/>
      <dgm:spPr/>
      <dgm:t>
        <a:bodyPr/>
        <a:lstStyle/>
        <a:p>
          <a:r>
            <a:rPr lang="zh-CN" altLang="en-US" dirty="0"/>
            <a:t>输入</a:t>
          </a:r>
        </a:p>
      </dgm:t>
    </dgm:pt>
    <dgm:pt modelId="{984DABDD-D678-44D8-9224-B594E5143EA9}" type="parTrans" cxnId="{03C66E9D-9626-4243-B442-04F80023452E}">
      <dgm:prSet/>
      <dgm:spPr/>
      <dgm:t>
        <a:bodyPr/>
        <a:lstStyle/>
        <a:p>
          <a:endParaRPr lang="zh-CN" altLang="en-US"/>
        </a:p>
      </dgm:t>
    </dgm:pt>
    <dgm:pt modelId="{27795BE2-40BE-42AD-B1C3-9E91B3962679}" type="sibTrans" cxnId="{03C66E9D-9626-4243-B442-04F80023452E}">
      <dgm:prSet/>
      <dgm:spPr/>
      <dgm:t>
        <a:bodyPr/>
        <a:lstStyle/>
        <a:p>
          <a:endParaRPr lang="zh-CN" altLang="en-US"/>
        </a:p>
      </dgm:t>
    </dgm:pt>
    <dgm:pt modelId="{DA656579-71CA-4A0D-8668-CC085A0AE57C}">
      <dgm:prSet/>
      <dgm:spPr/>
      <dgm:t>
        <a:bodyPr/>
        <a:lstStyle/>
        <a:p>
          <a:r>
            <a:rPr lang="zh-CN" altLang="en-US" dirty="0"/>
            <a:t>输出</a:t>
          </a:r>
        </a:p>
      </dgm:t>
    </dgm:pt>
    <dgm:pt modelId="{67894E04-1AB0-4339-88AC-B202A42503AA}" type="parTrans" cxnId="{7AF9C499-6916-4CF1-8C30-7A9552254F3C}">
      <dgm:prSet/>
      <dgm:spPr/>
      <dgm:t>
        <a:bodyPr/>
        <a:lstStyle/>
        <a:p>
          <a:endParaRPr lang="zh-CN" altLang="en-US"/>
        </a:p>
      </dgm:t>
    </dgm:pt>
    <dgm:pt modelId="{6EA4F29A-B068-434E-B2CD-D086D5C4B31F}" type="sibTrans" cxnId="{7AF9C499-6916-4CF1-8C30-7A9552254F3C}">
      <dgm:prSet/>
      <dgm:spPr/>
      <dgm:t>
        <a:bodyPr/>
        <a:lstStyle/>
        <a:p>
          <a:endParaRPr lang="zh-CN" altLang="en-US"/>
        </a:p>
      </dgm:t>
    </dgm:pt>
    <dgm:pt modelId="{DCD2CA80-3C39-4131-AE41-F5358FA4B6F0}">
      <dgm:prSet/>
      <dgm:spPr/>
      <dgm:t>
        <a:bodyPr/>
        <a:lstStyle/>
        <a:p>
          <a:r>
            <a:rPr lang="zh-CN" altLang="en-US" dirty="0"/>
            <a:t>模拟外设</a:t>
          </a:r>
          <a:endParaRPr lang="en-US" altLang="zh-CN" dirty="0"/>
        </a:p>
      </dgm:t>
    </dgm:pt>
    <dgm:pt modelId="{AC76B969-FE11-446D-BF4B-CB3D0A3581CC}" type="sibTrans" cxnId="{5F2A7131-E357-456C-8C29-A4F7B02B3E9B}">
      <dgm:prSet/>
      <dgm:spPr/>
      <dgm:t>
        <a:bodyPr/>
        <a:lstStyle/>
        <a:p>
          <a:endParaRPr lang="zh-CN" altLang="en-US"/>
        </a:p>
      </dgm:t>
    </dgm:pt>
    <dgm:pt modelId="{E29FB7B0-0B46-48D8-B579-E437FBCD7654}" type="parTrans" cxnId="{5F2A7131-E357-456C-8C29-A4F7B02B3E9B}">
      <dgm:prSet/>
      <dgm:spPr/>
      <dgm:t>
        <a:bodyPr/>
        <a:lstStyle/>
        <a:p>
          <a:endParaRPr lang="zh-CN" altLang="en-US"/>
        </a:p>
      </dgm:t>
    </dgm:pt>
    <dgm:pt modelId="{82A70118-C5FF-4906-98FD-D15CEC756341}">
      <dgm:prSet/>
      <dgm:spPr/>
      <dgm:t>
        <a:bodyPr/>
        <a:lstStyle/>
        <a:p>
          <a:r>
            <a:rPr lang="zh-CN" altLang="en-US" dirty="0"/>
            <a:t>推挽</a:t>
          </a:r>
        </a:p>
      </dgm:t>
    </dgm:pt>
    <dgm:pt modelId="{F88A33B4-AFFE-41EF-986F-161C1BA2C8A7}" type="parTrans" cxnId="{93857C8D-34F9-4802-9262-FE7F96547957}">
      <dgm:prSet/>
      <dgm:spPr/>
      <dgm:t>
        <a:bodyPr/>
        <a:lstStyle/>
        <a:p>
          <a:endParaRPr lang="zh-CN" altLang="en-US"/>
        </a:p>
      </dgm:t>
    </dgm:pt>
    <dgm:pt modelId="{6ABFBE37-5623-487D-ABFF-7CAFED5FF6C2}" type="sibTrans" cxnId="{93857C8D-34F9-4802-9262-FE7F96547957}">
      <dgm:prSet/>
      <dgm:spPr/>
      <dgm:t>
        <a:bodyPr/>
        <a:lstStyle/>
        <a:p>
          <a:endParaRPr lang="zh-CN" altLang="en-US"/>
        </a:p>
      </dgm:t>
    </dgm:pt>
    <dgm:pt modelId="{641E650F-4588-4742-A57F-849F07876292}">
      <dgm:prSet/>
      <dgm:spPr/>
      <dgm:t>
        <a:bodyPr/>
        <a:lstStyle/>
        <a:p>
          <a:r>
            <a:rPr lang="zh-CN" altLang="en-US" dirty="0"/>
            <a:t>开漏</a:t>
          </a:r>
        </a:p>
      </dgm:t>
    </dgm:pt>
    <dgm:pt modelId="{E3653DE9-707F-4FF4-9354-4D4656D6DE7F}" type="parTrans" cxnId="{855CA6C9-5764-48A2-98BF-082FBE7F7094}">
      <dgm:prSet/>
      <dgm:spPr/>
      <dgm:t>
        <a:bodyPr/>
        <a:lstStyle/>
        <a:p>
          <a:endParaRPr lang="zh-CN" altLang="en-US"/>
        </a:p>
      </dgm:t>
    </dgm:pt>
    <dgm:pt modelId="{2564C324-45FE-41D1-BFE1-BBCF20AC6175}" type="sibTrans" cxnId="{855CA6C9-5764-48A2-98BF-082FBE7F7094}">
      <dgm:prSet/>
      <dgm:spPr/>
      <dgm:t>
        <a:bodyPr/>
        <a:lstStyle/>
        <a:p>
          <a:endParaRPr lang="zh-CN" altLang="en-US"/>
        </a:p>
      </dgm:t>
    </dgm:pt>
    <dgm:pt modelId="{09811233-9A64-42DD-816F-23CBFFC3AC97}" type="pres">
      <dgm:prSet presAssocID="{14401036-3F38-4E59-B6C0-030A6F33FEA6}" presName="diagram" presStyleCnt="0">
        <dgm:presLayoutVars>
          <dgm:chPref val="1"/>
          <dgm:dir/>
          <dgm:animOne val="branch"/>
          <dgm:animLvl val="lvl"/>
          <dgm:resizeHandles val="exact"/>
        </dgm:presLayoutVars>
      </dgm:prSet>
      <dgm:spPr/>
    </dgm:pt>
    <dgm:pt modelId="{CF13F091-8552-408B-AA52-FFA5C623C46A}" type="pres">
      <dgm:prSet presAssocID="{CB777B94-3E73-4698-97BC-DE102FC41A25}" presName="root1" presStyleCnt="0"/>
      <dgm:spPr/>
    </dgm:pt>
    <dgm:pt modelId="{3B8AF79F-CA50-40F8-BE7E-02634C70BD0F}" type="pres">
      <dgm:prSet presAssocID="{CB777B94-3E73-4698-97BC-DE102FC41A25}" presName="LevelOneTextNode" presStyleLbl="node0" presStyleIdx="0" presStyleCnt="1">
        <dgm:presLayoutVars>
          <dgm:chPref val="3"/>
        </dgm:presLayoutVars>
      </dgm:prSet>
      <dgm:spPr/>
    </dgm:pt>
    <dgm:pt modelId="{161CF3F8-7E1F-4D8F-9F4E-E1A76AA3DAC6}" type="pres">
      <dgm:prSet presAssocID="{CB777B94-3E73-4698-97BC-DE102FC41A25}" presName="level2hierChild" presStyleCnt="0"/>
      <dgm:spPr/>
    </dgm:pt>
    <dgm:pt modelId="{BA866B0D-081F-4089-88CB-635655CB534A}" type="pres">
      <dgm:prSet presAssocID="{021E52A8-8F56-4D4F-8F15-FC00934F83E8}" presName="conn2-1" presStyleLbl="parChTrans1D2" presStyleIdx="0" presStyleCnt="2"/>
      <dgm:spPr/>
    </dgm:pt>
    <dgm:pt modelId="{6261EE01-1C01-4DC6-8C55-741AF82B0527}" type="pres">
      <dgm:prSet presAssocID="{021E52A8-8F56-4D4F-8F15-FC00934F83E8}" presName="connTx" presStyleLbl="parChTrans1D2" presStyleIdx="0" presStyleCnt="2"/>
      <dgm:spPr/>
    </dgm:pt>
    <dgm:pt modelId="{D28C4BC9-1D15-476F-9201-964647E044B1}" type="pres">
      <dgm:prSet presAssocID="{32634277-C099-4954-8B6A-59DF0C7A8CEB}" presName="root2" presStyleCnt="0"/>
      <dgm:spPr/>
    </dgm:pt>
    <dgm:pt modelId="{372E72CE-B80C-4C20-B1E9-661E6C0658E9}" type="pres">
      <dgm:prSet presAssocID="{32634277-C099-4954-8B6A-59DF0C7A8CEB}" presName="LevelTwoTextNode" presStyleLbl="node2" presStyleIdx="0" presStyleCnt="2">
        <dgm:presLayoutVars>
          <dgm:chPref val="3"/>
        </dgm:presLayoutVars>
      </dgm:prSet>
      <dgm:spPr/>
    </dgm:pt>
    <dgm:pt modelId="{ED42944D-CB02-4168-B309-7DB38E2153DB}" type="pres">
      <dgm:prSet presAssocID="{32634277-C099-4954-8B6A-59DF0C7A8CEB}" presName="level3hierChild" presStyleCnt="0"/>
      <dgm:spPr/>
    </dgm:pt>
    <dgm:pt modelId="{D991117A-C097-4D7D-B74F-7513AC73CC82}" type="pres">
      <dgm:prSet presAssocID="{78B66885-1F7A-41F2-9458-AB605B9FB768}" presName="conn2-1" presStyleLbl="parChTrans1D3" presStyleIdx="0" presStyleCnt="4"/>
      <dgm:spPr/>
    </dgm:pt>
    <dgm:pt modelId="{E64342C5-CE53-4330-8A28-DFB7B653722E}" type="pres">
      <dgm:prSet presAssocID="{78B66885-1F7A-41F2-9458-AB605B9FB768}" presName="connTx" presStyleLbl="parChTrans1D3" presStyleIdx="0" presStyleCnt="4"/>
      <dgm:spPr/>
    </dgm:pt>
    <dgm:pt modelId="{596E70CA-7007-4CB1-A3FA-AAB5862B3CC3}" type="pres">
      <dgm:prSet presAssocID="{0ECC769B-F233-4CE4-98CD-89B60794C41F}" presName="root2" presStyleCnt="0"/>
      <dgm:spPr/>
    </dgm:pt>
    <dgm:pt modelId="{C0F73E90-C63D-4B25-85BB-8653AF81E7D1}" type="pres">
      <dgm:prSet presAssocID="{0ECC769B-F233-4CE4-98CD-89B60794C41F}" presName="LevelTwoTextNode" presStyleLbl="node3" presStyleIdx="0" presStyleCnt="4">
        <dgm:presLayoutVars>
          <dgm:chPref val="3"/>
        </dgm:presLayoutVars>
      </dgm:prSet>
      <dgm:spPr/>
    </dgm:pt>
    <dgm:pt modelId="{CFBE14FE-4D32-4312-B109-FB94BCF37281}" type="pres">
      <dgm:prSet presAssocID="{0ECC769B-F233-4CE4-98CD-89B60794C41F}" presName="level3hierChild" presStyleCnt="0"/>
      <dgm:spPr/>
    </dgm:pt>
    <dgm:pt modelId="{FDE1B52E-3610-4A18-9BE7-E147901FEA3F}" type="pres">
      <dgm:prSet presAssocID="{E29FB7B0-0B46-48D8-B579-E437FBCD7654}" presName="conn2-1" presStyleLbl="parChTrans1D3" presStyleIdx="1" presStyleCnt="4"/>
      <dgm:spPr/>
    </dgm:pt>
    <dgm:pt modelId="{C260535B-F471-4DA7-90CB-922314C35C53}" type="pres">
      <dgm:prSet presAssocID="{E29FB7B0-0B46-48D8-B579-E437FBCD7654}" presName="connTx" presStyleLbl="parChTrans1D3" presStyleIdx="1" presStyleCnt="4"/>
      <dgm:spPr/>
    </dgm:pt>
    <dgm:pt modelId="{BAA579D7-C199-4746-B7F8-C50C536C28BA}" type="pres">
      <dgm:prSet presAssocID="{DCD2CA80-3C39-4131-AE41-F5358FA4B6F0}" presName="root2" presStyleCnt="0"/>
      <dgm:spPr/>
    </dgm:pt>
    <dgm:pt modelId="{DA8EC5CC-D252-45FD-8F9E-FD2FC4025005}" type="pres">
      <dgm:prSet presAssocID="{DCD2CA80-3C39-4131-AE41-F5358FA4B6F0}" presName="LevelTwoTextNode" presStyleLbl="node3" presStyleIdx="1" presStyleCnt="4">
        <dgm:presLayoutVars>
          <dgm:chPref val="3"/>
        </dgm:presLayoutVars>
      </dgm:prSet>
      <dgm:spPr/>
    </dgm:pt>
    <dgm:pt modelId="{4EE7D763-C9FA-4196-99A6-55AB9D7C2959}" type="pres">
      <dgm:prSet presAssocID="{DCD2CA80-3C39-4131-AE41-F5358FA4B6F0}" presName="level3hierChild" presStyleCnt="0"/>
      <dgm:spPr/>
    </dgm:pt>
    <dgm:pt modelId="{4B955504-90FF-48DA-8CFA-2528C3986172}" type="pres">
      <dgm:prSet presAssocID="{D9327210-4CE7-4A1E-8B6C-18CC4467A4B8}" presName="conn2-1" presStyleLbl="parChTrans1D2" presStyleIdx="1" presStyleCnt="2"/>
      <dgm:spPr/>
    </dgm:pt>
    <dgm:pt modelId="{FF8D8C02-9DD2-4648-8C10-DA3FDFCAE120}" type="pres">
      <dgm:prSet presAssocID="{D9327210-4CE7-4A1E-8B6C-18CC4467A4B8}" presName="connTx" presStyleLbl="parChTrans1D2" presStyleIdx="1" presStyleCnt="2"/>
      <dgm:spPr/>
    </dgm:pt>
    <dgm:pt modelId="{358624E1-EA7F-4A1E-A858-D240A57118A5}" type="pres">
      <dgm:prSet presAssocID="{3F803499-CAA7-424F-8B66-91B9D53BA38B}" presName="root2" presStyleCnt="0"/>
      <dgm:spPr/>
    </dgm:pt>
    <dgm:pt modelId="{E6851C8E-A50A-48F8-901E-0A98A8AE858B}" type="pres">
      <dgm:prSet presAssocID="{3F803499-CAA7-424F-8B66-91B9D53BA38B}" presName="LevelTwoTextNode" presStyleLbl="node2" presStyleIdx="1" presStyleCnt="2">
        <dgm:presLayoutVars>
          <dgm:chPref val="3"/>
        </dgm:presLayoutVars>
      </dgm:prSet>
      <dgm:spPr/>
    </dgm:pt>
    <dgm:pt modelId="{9790761E-9721-43D8-B8FB-DE8924322533}" type="pres">
      <dgm:prSet presAssocID="{3F803499-CAA7-424F-8B66-91B9D53BA38B}" presName="level3hierChild" presStyleCnt="0"/>
      <dgm:spPr/>
    </dgm:pt>
    <dgm:pt modelId="{855BC8D0-8CC8-4D1C-929D-D5A610C303D5}" type="pres">
      <dgm:prSet presAssocID="{984DABDD-D678-44D8-9224-B594E5143EA9}" presName="conn2-1" presStyleLbl="parChTrans1D3" presStyleIdx="2" presStyleCnt="4"/>
      <dgm:spPr/>
    </dgm:pt>
    <dgm:pt modelId="{5995B659-9854-4728-B3CC-EB7825F242C1}" type="pres">
      <dgm:prSet presAssocID="{984DABDD-D678-44D8-9224-B594E5143EA9}" presName="connTx" presStyleLbl="parChTrans1D3" presStyleIdx="2" presStyleCnt="4"/>
      <dgm:spPr/>
    </dgm:pt>
    <dgm:pt modelId="{0FB9A314-81BE-47BC-B41C-3D5B861CC949}" type="pres">
      <dgm:prSet presAssocID="{28D66B90-9DAF-4D36-BFFD-FD91BC5BBFA9}" presName="root2" presStyleCnt="0"/>
      <dgm:spPr/>
    </dgm:pt>
    <dgm:pt modelId="{C3451F4F-B657-472B-98D6-29B73C97D794}" type="pres">
      <dgm:prSet presAssocID="{28D66B90-9DAF-4D36-BFFD-FD91BC5BBFA9}" presName="LevelTwoTextNode" presStyleLbl="node3" presStyleIdx="2" presStyleCnt="4">
        <dgm:presLayoutVars>
          <dgm:chPref val="3"/>
        </dgm:presLayoutVars>
      </dgm:prSet>
      <dgm:spPr/>
    </dgm:pt>
    <dgm:pt modelId="{3E609D5E-AA83-499B-903C-79E090C928EA}" type="pres">
      <dgm:prSet presAssocID="{28D66B90-9DAF-4D36-BFFD-FD91BC5BBFA9}" presName="level3hierChild" presStyleCnt="0"/>
      <dgm:spPr/>
    </dgm:pt>
    <dgm:pt modelId="{E9510266-638E-41F1-832D-4E92A8370E4B}" type="pres">
      <dgm:prSet presAssocID="{67894E04-1AB0-4339-88AC-B202A42503AA}" presName="conn2-1" presStyleLbl="parChTrans1D3" presStyleIdx="3" presStyleCnt="4"/>
      <dgm:spPr/>
    </dgm:pt>
    <dgm:pt modelId="{8B293BFB-431E-4C89-B176-E4C80AF8542D}" type="pres">
      <dgm:prSet presAssocID="{67894E04-1AB0-4339-88AC-B202A42503AA}" presName="connTx" presStyleLbl="parChTrans1D3" presStyleIdx="3" presStyleCnt="4"/>
      <dgm:spPr/>
    </dgm:pt>
    <dgm:pt modelId="{8EBE3EE2-1836-4052-902D-942E3D51E51A}" type="pres">
      <dgm:prSet presAssocID="{DA656579-71CA-4A0D-8668-CC085A0AE57C}" presName="root2" presStyleCnt="0"/>
      <dgm:spPr/>
    </dgm:pt>
    <dgm:pt modelId="{4D6C641C-8232-4C28-BAF8-93895D4F22A1}" type="pres">
      <dgm:prSet presAssocID="{DA656579-71CA-4A0D-8668-CC085A0AE57C}" presName="LevelTwoTextNode" presStyleLbl="node3" presStyleIdx="3" presStyleCnt="4">
        <dgm:presLayoutVars>
          <dgm:chPref val="3"/>
        </dgm:presLayoutVars>
      </dgm:prSet>
      <dgm:spPr/>
    </dgm:pt>
    <dgm:pt modelId="{8F52186D-655C-4FA6-AD94-9716E0636AF1}" type="pres">
      <dgm:prSet presAssocID="{DA656579-71CA-4A0D-8668-CC085A0AE57C}" presName="level3hierChild" presStyleCnt="0"/>
      <dgm:spPr/>
    </dgm:pt>
    <dgm:pt modelId="{C0812641-FFA6-4610-99E0-D10BF08B77B0}" type="pres">
      <dgm:prSet presAssocID="{F88A33B4-AFFE-41EF-986F-161C1BA2C8A7}" presName="conn2-1" presStyleLbl="parChTrans1D4" presStyleIdx="0" presStyleCnt="2"/>
      <dgm:spPr/>
    </dgm:pt>
    <dgm:pt modelId="{8CF7CB06-DB17-4217-8342-A239E3237DF7}" type="pres">
      <dgm:prSet presAssocID="{F88A33B4-AFFE-41EF-986F-161C1BA2C8A7}" presName="connTx" presStyleLbl="parChTrans1D4" presStyleIdx="0" presStyleCnt="2"/>
      <dgm:spPr/>
    </dgm:pt>
    <dgm:pt modelId="{D7CA19C6-9170-4F9E-A8FF-9ADB64F88578}" type="pres">
      <dgm:prSet presAssocID="{82A70118-C5FF-4906-98FD-D15CEC756341}" presName="root2" presStyleCnt="0"/>
      <dgm:spPr/>
    </dgm:pt>
    <dgm:pt modelId="{B440F399-8064-475C-BC12-CD5AEBC19537}" type="pres">
      <dgm:prSet presAssocID="{82A70118-C5FF-4906-98FD-D15CEC756341}" presName="LevelTwoTextNode" presStyleLbl="node4" presStyleIdx="0" presStyleCnt="2">
        <dgm:presLayoutVars>
          <dgm:chPref val="3"/>
        </dgm:presLayoutVars>
      </dgm:prSet>
      <dgm:spPr/>
    </dgm:pt>
    <dgm:pt modelId="{3FC2EEA9-7FBE-4E72-B0EA-074FF4880D54}" type="pres">
      <dgm:prSet presAssocID="{82A70118-C5FF-4906-98FD-D15CEC756341}" presName="level3hierChild" presStyleCnt="0"/>
      <dgm:spPr/>
    </dgm:pt>
    <dgm:pt modelId="{838F7AE7-FBC8-4175-AD6B-8657091E0A26}" type="pres">
      <dgm:prSet presAssocID="{E3653DE9-707F-4FF4-9354-4D4656D6DE7F}" presName="conn2-1" presStyleLbl="parChTrans1D4" presStyleIdx="1" presStyleCnt="2"/>
      <dgm:spPr/>
    </dgm:pt>
    <dgm:pt modelId="{EA3E5E73-9F9F-4D52-A6FF-192BF38BC1B8}" type="pres">
      <dgm:prSet presAssocID="{E3653DE9-707F-4FF4-9354-4D4656D6DE7F}" presName="connTx" presStyleLbl="parChTrans1D4" presStyleIdx="1" presStyleCnt="2"/>
      <dgm:spPr/>
    </dgm:pt>
    <dgm:pt modelId="{58CE73E5-1F46-4DA0-BB5A-3594BFCF4539}" type="pres">
      <dgm:prSet presAssocID="{641E650F-4588-4742-A57F-849F07876292}" presName="root2" presStyleCnt="0"/>
      <dgm:spPr/>
    </dgm:pt>
    <dgm:pt modelId="{6C2A1CCB-D8EF-4D76-A1FC-606294DF8065}" type="pres">
      <dgm:prSet presAssocID="{641E650F-4588-4742-A57F-849F07876292}" presName="LevelTwoTextNode" presStyleLbl="node4" presStyleIdx="1" presStyleCnt="2">
        <dgm:presLayoutVars>
          <dgm:chPref val="3"/>
        </dgm:presLayoutVars>
      </dgm:prSet>
      <dgm:spPr/>
    </dgm:pt>
    <dgm:pt modelId="{7C863B35-9DC3-4FF8-8CB3-4DC5719D793C}" type="pres">
      <dgm:prSet presAssocID="{641E650F-4588-4742-A57F-849F07876292}" presName="level3hierChild" presStyleCnt="0"/>
      <dgm:spPr/>
    </dgm:pt>
  </dgm:ptLst>
  <dgm:cxnLst>
    <dgm:cxn modelId="{0E29C505-5F70-4178-94D0-50C6A8DCD74C}" type="presOf" srcId="{3F803499-CAA7-424F-8B66-91B9D53BA38B}" destId="{E6851C8E-A50A-48F8-901E-0A98A8AE858B}" srcOrd="0" destOrd="0" presId="urn:microsoft.com/office/officeart/2005/8/layout/hierarchy2"/>
    <dgm:cxn modelId="{00664F1C-6A40-4416-9FF8-F7A90CF80DA6}" type="presOf" srcId="{CB777B94-3E73-4698-97BC-DE102FC41A25}" destId="{3B8AF79F-CA50-40F8-BE7E-02634C70BD0F}" srcOrd="0" destOrd="0" presId="urn:microsoft.com/office/officeart/2005/8/layout/hierarchy2"/>
    <dgm:cxn modelId="{F275F01C-3D42-4469-8AF7-86944ADC2D70}" type="presOf" srcId="{78B66885-1F7A-41F2-9458-AB605B9FB768}" destId="{D991117A-C097-4D7D-B74F-7513AC73CC82}" srcOrd="0" destOrd="0" presId="urn:microsoft.com/office/officeart/2005/8/layout/hierarchy2"/>
    <dgm:cxn modelId="{6C38BF21-7526-42E8-B9E3-82879A680567}" type="presOf" srcId="{28D66B90-9DAF-4D36-BFFD-FD91BC5BBFA9}" destId="{C3451F4F-B657-472B-98D6-29B73C97D794}" srcOrd="0" destOrd="0" presId="urn:microsoft.com/office/officeart/2005/8/layout/hierarchy2"/>
    <dgm:cxn modelId="{75104422-E154-4454-80E7-43933ACE0729}" srcId="{32634277-C099-4954-8B6A-59DF0C7A8CEB}" destId="{0ECC769B-F233-4CE4-98CD-89B60794C41F}" srcOrd="0" destOrd="0" parTransId="{78B66885-1F7A-41F2-9458-AB605B9FB768}" sibTransId="{8B8C5CC1-2834-4D5B-B535-EFB9AA1F8098}"/>
    <dgm:cxn modelId="{55112023-EA6D-4F8D-9647-29612DD12133}" srcId="{CB777B94-3E73-4698-97BC-DE102FC41A25}" destId="{3F803499-CAA7-424F-8B66-91B9D53BA38B}" srcOrd="1" destOrd="0" parTransId="{D9327210-4CE7-4A1E-8B6C-18CC4467A4B8}" sibTransId="{32D6BE09-FF3F-4910-8F6A-1148EB1FEEAB}"/>
    <dgm:cxn modelId="{7206B72E-375F-4259-AE89-ADA52A5613B6}" type="presOf" srcId="{D9327210-4CE7-4A1E-8B6C-18CC4467A4B8}" destId="{4B955504-90FF-48DA-8CFA-2528C3986172}" srcOrd="0" destOrd="0" presId="urn:microsoft.com/office/officeart/2005/8/layout/hierarchy2"/>
    <dgm:cxn modelId="{5F2A7131-E357-456C-8C29-A4F7B02B3E9B}" srcId="{32634277-C099-4954-8B6A-59DF0C7A8CEB}" destId="{DCD2CA80-3C39-4131-AE41-F5358FA4B6F0}" srcOrd="1" destOrd="0" parTransId="{E29FB7B0-0B46-48D8-B579-E437FBCD7654}" sibTransId="{AC76B969-FE11-446D-BF4B-CB3D0A3581CC}"/>
    <dgm:cxn modelId="{CD022E5B-4D76-4992-A78F-7B59801BC03D}" type="presOf" srcId="{67894E04-1AB0-4339-88AC-B202A42503AA}" destId="{E9510266-638E-41F1-832D-4E92A8370E4B}" srcOrd="0" destOrd="0" presId="urn:microsoft.com/office/officeart/2005/8/layout/hierarchy2"/>
    <dgm:cxn modelId="{0B270546-C250-4CB8-AF73-CE21AA69629F}" type="presOf" srcId="{021E52A8-8F56-4D4F-8F15-FC00934F83E8}" destId="{BA866B0D-081F-4089-88CB-635655CB534A}" srcOrd="0" destOrd="0" presId="urn:microsoft.com/office/officeart/2005/8/layout/hierarchy2"/>
    <dgm:cxn modelId="{27BE1349-A691-4399-AC2C-E03C21274407}" type="presOf" srcId="{67894E04-1AB0-4339-88AC-B202A42503AA}" destId="{8B293BFB-431E-4C89-B176-E4C80AF8542D}" srcOrd="1" destOrd="0" presId="urn:microsoft.com/office/officeart/2005/8/layout/hierarchy2"/>
    <dgm:cxn modelId="{809EE649-F8E0-405A-AE98-BB27349AD4EB}" srcId="{CB777B94-3E73-4698-97BC-DE102FC41A25}" destId="{32634277-C099-4954-8B6A-59DF0C7A8CEB}" srcOrd="0" destOrd="0" parTransId="{021E52A8-8F56-4D4F-8F15-FC00934F83E8}" sibTransId="{12B169F7-E071-4A93-BCAB-B263A0A28188}"/>
    <dgm:cxn modelId="{6D45F74C-7338-481D-86EF-A5FBE412EB99}" type="presOf" srcId="{32634277-C099-4954-8B6A-59DF0C7A8CEB}" destId="{372E72CE-B80C-4C20-B1E9-661E6C0658E9}" srcOrd="0" destOrd="0" presId="urn:microsoft.com/office/officeart/2005/8/layout/hierarchy2"/>
    <dgm:cxn modelId="{41498170-C6B5-45EB-BC63-CB857008AFA4}" type="presOf" srcId="{E29FB7B0-0B46-48D8-B579-E437FBCD7654}" destId="{FDE1B52E-3610-4A18-9BE7-E147901FEA3F}" srcOrd="0" destOrd="0" presId="urn:microsoft.com/office/officeart/2005/8/layout/hierarchy2"/>
    <dgm:cxn modelId="{DA9FFA70-3C01-42DE-958B-89762FAAB499}" srcId="{14401036-3F38-4E59-B6C0-030A6F33FEA6}" destId="{CB777B94-3E73-4698-97BC-DE102FC41A25}" srcOrd="0" destOrd="0" parTransId="{CC01B819-9FC1-41FC-BFD5-73D016B834B1}" sibTransId="{444D2963-1124-423A-A544-CF06D5CE1B0D}"/>
    <dgm:cxn modelId="{72DAEA76-53D1-47D9-827C-16DC9E58823D}" type="presOf" srcId="{641E650F-4588-4742-A57F-849F07876292}" destId="{6C2A1CCB-D8EF-4D76-A1FC-606294DF8065}" srcOrd="0" destOrd="0" presId="urn:microsoft.com/office/officeart/2005/8/layout/hierarchy2"/>
    <dgm:cxn modelId="{B164D079-C152-4DB7-8BF6-5D07E83A31D5}" type="presOf" srcId="{E29FB7B0-0B46-48D8-B579-E437FBCD7654}" destId="{C260535B-F471-4DA7-90CB-922314C35C53}" srcOrd="1" destOrd="0" presId="urn:microsoft.com/office/officeart/2005/8/layout/hierarchy2"/>
    <dgm:cxn modelId="{C3F46189-C8B6-44CB-BA2C-64BC47ABAD69}" type="presOf" srcId="{DA656579-71CA-4A0D-8668-CC085A0AE57C}" destId="{4D6C641C-8232-4C28-BAF8-93895D4F22A1}" srcOrd="0" destOrd="0" presId="urn:microsoft.com/office/officeart/2005/8/layout/hierarchy2"/>
    <dgm:cxn modelId="{9ABCCD8B-CF22-49CC-8789-68A1225A9F96}" type="presOf" srcId="{82A70118-C5FF-4906-98FD-D15CEC756341}" destId="{B440F399-8064-475C-BC12-CD5AEBC19537}" srcOrd="0" destOrd="0" presId="urn:microsoft.com/office/officeart/2005/8/layout/hierarchy2"/>
    <dgm:cxn modelId="{93857C8D-34F9-4802-9262-FE7F96547957}" srcId="{DA656579-71CA-4A0D-8668-CC085A0AE57C}" destId="{82A70118-C5FF-4906-98FD-D15CEC756341}" srcOrd="0" destOrd="0" parTransId="{F88A33B4-AFFE-41EF-986F-161C1BA2C8A7}" sibTransId="{6ABFBE37-5623-487D-ABFF-7CAFED5FF6C2}"/>
    <dgm:cxn modelId="{D3DE208E-834C-4BCE-BBC7-869D806192D6}" type="presOf" srcId="{021E52A8-8F56-4D4F-8F15-FC00934F83E8}" destId="{6261EE01-1C01-4DC6-8C55-741AF82B0527}" srcOrd="1" destOrd="0" presId="urn:microsoft.com/office/officeart/2005/8/layout/hierarchy2"/>
    <dgm:cxn modelId="{7AF9C499-6916-4CF1-8C30-7A9552254F3C}" srcId="{3F803499-CAA7-424F-8B66-91B9D53BA38B}" destId="{DA656579-71CA-4A0D-8668-CC085A0AE57C}" srcOrd="1" destOrd="0" parTransId="{67894E04-1AB0-4339-88AC-B202A42503AA}" sibTransId="{6EA4F29A-B068-434E-B2CD-D086D5C4B31F}"/>
    <dgm:cxn modelId="{03C66E9D-9626-4243-B442-04F80023452E}" srcId="{3F803499-CAA7-424F-8B66-91B9D53BA38B}" destId="{28D66B90-9DAF-4D36-BFFD-FD91BC5BBFA9}" srcOrd="0" destOrd="0" parTransId="{984DABDD-D678-44D8-9224-B594E5143EA9}" sibTransId="{27795BE2-40BE-42AD-B1C3-9E91B3962679}"/>
    <dgm:cxn modelId="{431D1EBE-9CF2-4058-9A06-07A84A6B6EB7}" type="presOf" srcId="{F88A33B4-AFFE-41EF-986F-161C1BA2C8A7}" destId="{C0812641-FFA6-4610-99E0-D10BF08B77B0}" srcOrd="0" destOrd="0" presId="urn:microsoft.com/office/officeart/2005/8/layout/hierarchy2"/>
    <dgm:cxn modelId="{5CFD66BE-C881-4050-A964-B6CACB816752}" type="presOf" srcId="{78B66885-1F7A-41F2-9458-AB605B9FB768}" destId="{E64342C5-CE53-4330-8A28-DFB7B653722E}" srcOrd="1" destOrd="0" presId="urn:microsoft.com/office/officeart/2005/8/layout/hierarchy2"/>
    <dgm:cxn modelId="{477A6DC3-51B1-448C-B0EC-1BCF6B3934C4}" type="presOf" srcId="{D9327210-4CE7-4A1E-8B6C-18CC4467A4B8}" destId="{FF8D8C02-9DD2-4648-8C10-DA3FDFCAE120}" srcOrd="1" destOrd="0" presId="urn:microsoft.com/office/officeart/2005/8/layout/hierarchy2"/>
    <dgm:cxn modelId="{855CA6C9-5764-48A2-98BF-082FBE7F7094}" srcId="{DA656579-71CA-4A0D-8668-CC085A0AE57C}" destId="{641E650F-4588-4742-A57F-849F07876292}" srcOrd="1" destOrd="0" parTransId="{E3653DE9-707F-4FF4-9354-4D4656D6DE7F}" sibTransId="{2564C324-45FE-41D1-BFE1-BBCF20AC6175}"/>
    <dgm:cxn modelId="{2BBACACB-5910-4D13-992F-4171311EDA13}" type="presOf" srcId="{F88A33B4-AFFE-41EF-986F-161C1BA2C8A7}" destId="{8CF7CB06-DB17-4217-8342-A239E3237DF7}" srcOrd="1" destOrd="0" presId="urn:microsoft.com/office/officeart/2005/8/layout/hierarchy2"/>
    <dgm:cxn modelId="{C09287CF-D668-4BED-ABE7-F9C3BA8EBC4E}" type="presOf" srcId="{E3653DE9-707F-4FF4-9354-4D4656D6DE7F}" destId="{EA3E5E73-9F9F-4D52-A6FF-192BF38BC1B8}" srcOrd="1" destOrd="0" presId="urn:microsoft.com/office/officeart/2005/8/layout/hierarchy2"/>
    <dgm:cxn modelId="{6587FAD6-CAA9-42F7-BE00-7E17DA89E8F9}" type="presOf" srcId="{0ECC769B-F233-4CE4-98CD-89B60794C41F}" destId="{C0F73E90-C63D-4B25-85BB-8653AF81E7D1}" srcOrd="0" destOrd="0" presId="urn:microsoft.com/office/officeart/2005/8/layout/hierarchy2"/>
    <dgm:cxn modelId="{92ED9EDF-4E38-422A-9407-9F1889EBBD16}" type="presOf" srcId="{14401036-3F38-4E59-B6C0-030A6F33FEA6}" destId="{09811233-9A64-42DD-816F-23CBFFC3AC97}" srcOrd="0" destOrd="0" presId="urn:microsoft.com/office/officeart/2005/8/layout/hierarchy2"/>
    <dgm:cxn modelId="{F4DBC7E4-C6D0-4AC1-8F27-12AEF041FC5C}" type="presOf" srcId="{DCD2CA80-3C39-4131-AE41-F5358FA4B6F0}" destId="{DA8EC5CC-D252-45FD-8F9E-FD2FC4025005}" srcOrd="0" destOrd="0" presId="urn:microsoft.com/office/officeart/2005/8/layout/hierarchy2"/>
    <dgm:cxn modelId="{514906E8-F78D-44FB-B760-6C34CDF65982}" type="presOf" srcId="{984DABDD-D678-44D8-9224-B594E5143EA9}" destId="{855BC8D0-8CC8-4D1C-929D-D5A610C303D5}" srcOrd="0" destOrd="0" presId="urn:microsoft.com/office/officeart/2005/8/layout/hierarchy2"/>
    <dgm:cxn modelId="{4D17C4E8-774E-4626-816E-3749584B878A}" type="presOf" srcId="{984DABDD-D678-44D8-9224-B594E5143EA9}" destId="{5995B659-9854-4728-B3CC-EB7825F242C1}" srcOrd="1" destOrd="0" presId="urn:microsoft.com/office/officeart/2005/8/layout/hierarchy2"/>
    <dgm:cxn modelId="{D554A0EC-D25F-44BC-948E-81E6DDAABD52}" type="presOf" srcId="{E3653DE9-707F-4FF4-9354-4D4656D6DE7F}" destId="{838F7AE7-FBC8-4175-AD6B-8657091E0A26}" srcOrd="0" destOrd="0" presId="urn:microsoft.com/office/officeart/2005/8/layout/hierarchy2"/>
    <dgm:cxn modelId="{1E41D467-9ECC-4B8F-BA96-A761AFBA67C7}" type="presParOf" srcId="{09811233-9A64-42DD-816F-23CBFFC3AC97}" destId="{CF13F091-8552-408B-AA52-FFA5C623C46A}" srcOrd="0" destOrd="0" presId="urn:microsoft.com/office/officeart/2005/8/layout/hierarchy2"/>
    <dgm:cxn modelId="{DD6B826C-B7DB-4B03-B45D-F0023C92908E}" type="presParOf" srcId="{CF13F091-8552-408B-AA52-FFA5C623C46A}" destId="{3B8AF79F-CA50-40F8-BE7E-02634C70BD0F}" srcOrd="0" destOrd="0" presId="urn:microsoft.com/office/officeart/2005/8/layout/hierarchy2"/>
    <dgm:cxn modelId="{6960A9C4-C3D7-45E5-962E-35B9B2169E5D}" type="presParOf" srcId="{CF13F091-8552-408B-AA52-FFA5C623C46A}" destId="{161CF3F8-7E1F-4D8F-9F4E-E1A76AA3DAC6}" srcOrd="1" destOrd="0" presId="urn:microsoft.com/office/officeart/2005/8/layout/hierarchy2"/>
    <dgm:cxn modelId="{66F94B88-B16E-4200-AF98-97A4BF10EF47}" type="presParOf" srcId="{161CF3F8-7E1F-4D8F-9F4E-E1A76AA3DAC6}" destId="{BA866B0D-081F-4089-88CB-635655CB534A}" srcOrd="0" destOrd="0" presId="urn:microsoft.com/office/officeart/2005/8/layout/hierarchy2"/>
    <dgm:cxn modelId="{1774AF7D-6B00-4433-89C9-9095F9193F8D}" type="presParOf" srcId="{BA866B0D-081F-4089-88CB-635655CB534A}" destId="{6261EE01-1C01-4DC6-8C55-741AF82B0527}" srcOrd="0" destOrd="0" presId="urn:microsoft.com/office/officeart/2005/8/layout/hierarchy2"/>
    <dgm:cxn modelId="{E0235BE6-5FCB-461F-AC99-8D62E605FA6F}" type="presParOf" srcId="{161CF3F8-7E1F-4D8F-9F4E-E1A76AA3DAC6}" destId="{D28C4BC9-1D15-476F-9201-964647E044B1}" srcOrd="1" destOrd="0" presId="urn:microsoft.com/office/officeart/2005/8/layout/hierarchy2"/>
    <dgm:cxn modelId="{F1F69BAD-E24C-44E4-8227-B2E1D79AAFB7}" type="presParOf" srcId="{D28C4BC9-1D15-476F-9201-964647E044B1}" destId="{372E72CE-B80C-4C20-B1E9-661E6C0658E9}" srcOrd="0" destOrd="0" presId="urn:microsoft.com/office/officeart/2005/8/layout/hierarchy2"/>
    <dgm:cxn modelId="{9772B7D2-3CBB-4A67-BD62-702301068751}" type="presParOf" srcId="{D28C4BC9-1D15-476F-9201-964647E044B1}" destId="{ED42944D-CB02-4168-B309-7DB38E2153DB}" srcOrd="1" destOrd="0" presId="urn:microsoft.com/office/officeart/2005/8/layout/hierarchy2"/>
    <dgm:cxn modelId="{FFDDBB0C-CD88-4FB6-8F29-B9E2AFCB2AC4}" type="presParOf" srcId="{ED42944D-CB02-4168-B309-7DB38E2153DB}" destId="{D991117A-C097-4D7D-B74F-7513AC73CC82}" srcOrd="0" destOrd="0" presId="urn:microsoft.com/office/officeart/2005/8/layout/hierarchy2"/>
    <dgm:cxn modelId="{D7F4E93A-A2AC-4CF3-B7BB-B9992F81F39D}" type="presParOf" srcId="{D991117A-C097-4D7D-B74F-7513AC73CC82}" destId="{E64342C5-CE53-4330-8A28-DFB7B653722E}" srcOrd="0" destOrd="0" presId="urn:microsoft.com/office/officeart/2005/8/layout/hierarchy2"/>
    <dgm:cxn modelId="{D8BD37D1-C404-4E6E-BF8E-0B68A2B21380}" type="presParOf" srcId="{ED42944D-CB02-4168-B309-7DB38E2153DB}" destId="{596E70CA-7007-4CB1-A3FA-AAB5862B3CC3}" srcOrd="1" destOrd="0" presId="urn:microsoft.com/office/officeart/2005/8/layout/hierarchy2"/>
    <dgm:cxn modelId="{0D4C391C-01A4-4E83-9E8F-D75E88F13080}" type="presParOf" srcId="{596E70CA-7007-4CB1-A3FA-AAB5862B3CC3}" destId="{C0F73E90-C63D-4B25-85BB-8653AF81E7D1}" srcOrd="0" destOrd="0" presId="urn:microsoft.com/office/officeart/2005/8/layout/hierarchy2"/>
    <dgm:cxn modelId="{166F1577-1B01-43D6-A339-5F3620C676C2}" type="presParOf" srcId="{596E70CA-7007-4CB1-A3FA-AAB5862B3CC3}" destId="{CFBE14FE-4D32-4312-B109-FB94BCF37281}" srcOrd="1" destOrd="0" presId="urn:microsoft.com/office/officeart/2005/8/layout/hierarchy2"/>
    <dgm:cxn modelId="{9BA99129-2A24-459B-B3E3-01CC0F8CF40B}" type="presParOf" srcId="{ED42944D-CB02-4168-B309-7DB38E2153DB}" destId="{FDE1B52E-3610-4A18-9BE7-E147901FEA3F}" srcOrd="2" destOrd="0" presId="urn:microsoft.com/office/officeart/2005/8/layout/hierarchy2"/>
    <dgm:cxn modelId="{BCCB9E8E-93CA-42AA-BE98-38054A10DA46}" type="presParOf" srcId="{FDE1B52E-3610-4A18-9BE7-E147901FEA3F}" destId="{C260535B-F471-4DA7-90CB-922314C35C53}" srcOrd="0" destOrd="0" presId="urn:microsoft.com/office/officeart/2005/8/layout/hierarchy2"/>
    <dgm:cxn modelId="{F4CC490A-8962-4373-B267-B168B1292127}" type="presParOf" srcId="{ED42944D-CB02-4168-B309-7DB38E2153DB}" destId="{BAA579D7-C199-4746-B7F8-C50C536C28BA}" srcOrd="3" destOrd="0" presId="urn:microsoft.com/office/officeart/2005/8/layout/hierarchy2"/>
    <dgm:cxn modelId="{F4B518FA-7C23-4BA3-BB4A-FD24908AE753}" type="presParOf" srcId="{BAA579D7-C199-4746-B7F8-C50C536C28BA}" destId="{DA8EC5CC-D252-45FD-8F9E-FD2FC4025005}" srcOrd="0" destOrd="0" presId="urn:microsoft.com/office/officeart/2005/8/layout/hierarchy2"/>
    <dgm:cxn modelId="{264FB11E-CCA5-4A32-BF9D-003823AE19B3}" type="presParOf" srcId="{BAA579D7-C199-4746-B7F8-C50C536C28BA}" destId="{4EE7D763-C9FA-4196-99A6-55AB9D7C2959}" srcOrd="1" destOrd="0" presId="urn:microsoft.com/office/officeart/2005/8/layout/hierarchy2"/>
    <dgm:cxn modelId="{6DE3EABF-82B6-463E-AAD8-22CFC146F2D0}" type="presParOf" srcId="{161CF3F8-7E1F-4D8F-9F4E-E1A76AA3DAC6}" destId="{4B955504-90FF-48DA-8CFA-2528C3986172}" srcOrd="2" destOrd="0" presId="urn:microsoft.com/office/officeart/2005/8/layout/hierarchy2"/>
    <dgm:cxn modelId="{367A3A9B-986C-40A3-B254-E1B68B6D4340}" type="presParOf" srcId="{4B955504-90FF-48DA-8CFA-2528C3986172}" destId="{FF8D8C02-9DD2-4648-8C10-DA3FDFCAE120}" srcOrd="0" destOrd="0" presId="urn:microsoft.com/office/officeart/2005/8/layout/hierarchy2"/>
    <dgm:cxn modelId="{FFF9B8F6-5EB0-420D-9955-ACD679ECD365}" type="presParOf" srcId="{161CF3F8-7E1F-4D8F-9F4E-E1A76AA3DAC6}" destId="{358624E1-EA7F-4A1E-A858-D240A57118A5}" srcOrd="3" destOrd="0" presId="urn:microsoft.com/office/officeart/2005/8/layout/hierarchy2"/>
    <dgm:cxn modelId="{FAE7D416-4634-4732-8F64-7BC67260D292}" type="presParOf" srcId="{358624E1-EA7F-4A1E-A858-D240A57118A5}" destId="{E6851C8E-A50A-48F8-901E-0A98A8AE858B}" srcOrd="0" destOrd="0" presId="urn:microsoft.com/office/officeart/2005/8/layout/hierarchy2"/>
    <dgm:cxn modelId="{31463BEC-B9C6-4498-BC39-73EE230E37B5}" type="presParOf" srcId="{358624E1-EA7F-4A1E-A858-D240A57118A5}" destId="{9790761E-9721-43D8-B8FB-DE8924322533}" srcOrd="1" destOrd="0" presId="urn:microsoft.com/office/officeart/2005/8/layout/hierarchy2"/>
    <dgm:cxn modelId="{A15653D6-0995-4C80-9EF2-F1F7B16515AA}" type="presParOf" srcId="{9790761E-9721-43D8-B8FB-DE8924322533}" destId="{855BC8D0-8CC8-4D1C-929D-D5A610C303D5}" srcOrd="0" destOrd="0" presId="urn:microsoft.com/office/officeart/2005/8/layout/hierarchy2"/>
    <dgm:cxn modelId="{ED08CF44-047E-4041-A8B9-6A6461B2BEAA}" type="presParOf" srcId="{855BC8D0-8CC8-4D1C-929D-D5A610C303D5}" destId="{5995B659-9854-4728-B3CC-EB7825F242C1}" srcOrd="0" destOrd="0" presId="urn:microsoft.com/office/officeart/2005/8/layout/hierarchy2"/>
    <dgm:cxn modelId="{F0E93E64-ED00-49DF-B925-F7B4356D680C}" type="presParOf" srcId="{9790761E-9721-43D8-B8FB-DE8924322533}" destId="{0FB9A314-81BE-47BC-B41C-3D5B861CC949}" srcOrd="1" destOrd="0" presId="urn:microsoft.com/office/officeart/2005/8/layout/hierarchy2"/>
    <dgm:cxn modelId="{AFF65FD6-D05D-4D39-A7E1-47A9D91739C5}" type="presParOf" srcId="{0FB9A314-81BE-47BC-B41C-3D5B861CC949}" destId="{C3451F4F-B657-472B-98D6-29B73C97D794}" srcOrd="0" destOrd="0" presId="urn:microsoft.com/office/officeart/2005/8/layout/hierarchy2"/>
    <dgm:cxn modelId="{9D4BFA20-4A97-4A5E-A58A-221F055A96B9}" type="presParOf" srcId="{0FB9A314-81BE-47BC-B41C-3D5B861CC949}" destId="{3E609D5E-AA83-499B-903C-79E090C928EA}" srcOrd="1" destOrd="0" presId="urn:microsoft.com/office/officeart/2005/8/layout/hierarchy2"/>
    <dgm:cxn modelId="{B9BBE58C-10CD-4562-A0DD-8FD216C77B4C}" type="presParOf" srcId="{9790761E-9721-43D8-B8FB-DE8924322533}" destId="{E9510266-638E-41F1-832D-4E92A8370E4B}" srcOrd="2" destOrd="0" presId="urn:microsoft.com/office/officeart/2005/8/layout/hierarchy2"/>
    <dgm:cxn modelId="{61A80779-CCBE-42DF-90B9-35401EB61044}" type="presParOf" srcId="{E9510266-638E-41F1-832D-4E92A8370E4B}" destId="{8B293BFB-431E-4C89-B176-E4C80AF8542D}" srcOrd="0" destOrd="0" presId="urn:microsoft.com/office/officeart/2005/8/layout/hierarchy2"/>
    <dgm:cxn modelId="{2C766BAC-C633-421E-80B5-9A4D1F90B222}" type="presParOf" srcId="{9790761E-9721-43D8-B8FB-DE8924322533}" destId="{8EBE3EE2-1836-4052-902D-942E3D51E51A}" srcOrd="3" destOrd="0" presId="urn:microsoft.com/office/officeart/2005/8/layout/hierarchy2"/>
    <dgm:cxn modelId="{D2FE9932-0D49-4976-A9AD-506EBFF71153}" type="presParOf" srcId="{8EBE3EE2-1836-4052-902D-942E3D51E51A}" destId="{4D6C641C-8232-4C28-BAF8-93895D4F22A1}" srcOrd="0" destOrd="0" presId="urn:microsoft.com/office/officeart/2005/8/layout/hierarchy2"/>
    <dgm:cxn modelId="{3E8801F2-C2E8-4B97-8CDD-9286957AAC9B}" type="presParOf" srcId="{8EBE3EE2-1836-4052-902D-942E3D51E51A}" destId="{8F52186D-655C-4FA6-AD94-9716E0636AF1}" srcOrd="1" destOrd="0" presId="urn:microsoft.com/office/officeart/2005/8/layout/hierarchy2"/>
    <dgm:cxn modelId="{37F04267-FDC4-4CAC-981E-687E4D58C885}" type="presParOf" srcId="{8F52186D-655C-4FA6-AD94-9716E0636AF1}" destId="{C0812641-FFA6-4610-99E0-D10BF08B77B0}" srcOrd="0" destOrd="0" presId="urn:microsoft.com/office/officeart/2005/8/layout/hierarchy2"/>
    <dgm:cxn modelId="{E5480367-CEB8-4253-BFD0-7C9D423F44E7}" type="presParOf" srcId="{C0812641-FFA6-4610-99E0-D10BF08B77B0}" destId="{8CF7CB06-DB17-4217-8342-A239E3237DF7}" srcOrd="0" destOrd="0" presId="urn:microsoft.com/office/officeart/2005/8/layout/hierarchy2"/>
    <dgm:cxn modelId="{2A4166E9-9B83-4327-97A2-392EC7420670}" type="presParOf" srcId="{8F52186D-655C-4FA6-AD94-9716E0636AF1}" destId="{D7CA19C6-9170-4F9E-A8FF-9ADB64F88578}" srcOrd="1" destOrd="0" presId="urn:microsoft.com/office/officeart/2005/8/layout/hierarchy2"/>
    <dgm:cxn modelId="{C15AB819-EBE0-409E-9814-E1C55007CFD5}" type="presParOf" srcId="{D7CA19C6-9170-4F9E-A8FF-9ADB64F88578}" destId="{B440F399-8064-475C-BC12-CD5AEBC19537}" srcOrd="0" destOrd="0" presId="urn:microsoft.com/office/officeart/2005/8/layout/hierarchy2"/>
    <dgm:cxn modelId="{901520A8-0F4C-4C6D-B796-45B72FE90E6B}" type="presParOf" srcId="{D7CA19C6-9170-4F9E-A8FF-9ADB64F88578}" destId="{3FC2EEA9-7FBE-4E72-B0EA-074FF4880D54}" srcOrd="1" destOrd="0" presId="urn:microsoft.com/office/officeart/2005/8/layout/hierarchy2"/>
    <dgm:cxn modelId="{0E0D2B20-EA42-4C27-A165-F04FB606F9FF}" type="presParOf" srcId="{8F52186D-655C-4FA6-AD94-9716E0636AF1}" destId="{838F7AE7-FBC8-4175-AD6B-8657091E0A26}" srcOrd="2" destOrd="0" presId="urn:microsoft.com/office/officeart/2005/8/layout/hierarchy2"/>
    <dgm:cxn modelId="{92E20B06-D958-42FA-A20F-910734FEBCF3}" type="presParOf" srcId="{838F7AE7-FBC8-4175-AD6B-8657091E0A26}" destId="{EA3E5E73-9F9F-4D52-A6FF-192BF38BC1B8}" srcOrd="0" destOrd="0" presId="urn:microsoft.com/office/officeart/2005/8/layout/hierarchy2"/>
    <dgm:cxn modelId="{B7916D65-9755-4283-B716-605C7DFBA946}" type="presParOf" srcId="{8F52186D-655C-4FA6-AD94-9716E0636AF1}" destId="{58CE73E5-1F46-4DA0-BB5A-3594BFCF4539}" srcOrd="3" destOrd="0" presId="urn:microsoft.com/office/officeart/2005/8/layout/hierarchy2"/>
    <dgm:cxn modelId="{25AABFB5-6D9E-4D01-AD51-9AF1DF21A49B}" type="presParOf" srcId="{58CE73E5-1F46-4DA0-BB5A-3594BFCF4539}" destId="{6C2A1CCB-D8EF-4D76-A1FC-606294DF8065}" srcOrd="0" destOrd="0" presId="urn:microsoft.com/office/officeart/2005/8/layout/hierarchy2"/>
    <dgm:cxn modelId="{31AF53DF-3569-4908-B51F-8E0F3A302BF9}" type="presParOf" srcId="{58CE73E5-1F46-4DA0-BB5A-3594BFCF4539}" destId="{7C863B35-9DC3-4FF8-8CB3-4DC5719D793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401036-3F38-4E59-B6C0-030A6F33FEA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B777B94-3E73-4698-97BC-DE102FC41A25}">
      <dgm:prSet phldrT="[文本]"/>
      <dgm:spPr/>
      <dgm:t>
        <a:bodyPr/>
        <a:lstStyle/>
        <a:p>
          <a:r>
            <a:rPr lang="en-US" altLang="zh-CN" dirty="0"/>
            <a:t>GPIOAFSEL</a:t>
          </a:r>
          <a:endParaRPr lang="zh-CN" altLang="en-US" dirty="0"/>
        </a:p>
      </dgm:t>
    </dgm:pt>
    <dgm:pt modelId="{CC01B819-9FC1-41FC-BFD5-73D016B834B1}" type="parTrans" cxnId="{DA9FFA70-3C01-42DE-958B-89762FAAB499}">
      <dgm:prSet/>
      <dgm:spPr/>
      <dgm:t>
        <a:bodyPr/>
        <a:lstStyle/>
        <a:p>
          <a:endParaRPr lang="zh-CN" altLang="en-US"/>
        </a:p>
      </dgm:t>
    </dgm:pt>
    <dgm:pt modelId="{444D2963-1124-423A-A544-CF06D5CE1B0D}" type="sibTrans" cxnId="{DA9FFA70-3C01-42DE-958B-89762FAAB499}">
      <dgm:prSet/>
      <dgm:spPr/>
      <dgm:t>
        <a:bodyPr/>
        <a:lstStyle/>
        <a:p>
          <a:endParaRPr lang="zh-CN" altLang="en-US"/>
        </a:p>
      </dgm:t>
    </dgm:pt>
    <dgm:pt modelId="{32634277-C099-4954-8B6A-59DF0C7A8CEB}">
      <dgm:prSet phldrT="[文本]"/>
      <dgm:spPr/>
      <dgm:t>
        <a:bodyPr/>
        <a:lstStyle/>
        <a:p>
          <a:r>
            <a:rPr lang="zh-CN" altLang="en-US" dirty="0"/>
            <a:t>复用功能</a:t>
          </a:r>
        </a:p>
      </dgm:t>
    </dgm:pt>
    <dgm:pt modelId="{021E52A8-8F56-4D4F-8F15-FC00934F83E8}" type="parTrans" cxnId="{809EE649-F8E0-405A-AE98-BB27349AD4EB}">
      <dgm:prSet/>
      <dgm:spPr/>
      <dgm:t>
        <a:bodyPr/>
        <a:lstStyle/>
        <a:p>
          <a:endParaRPr lang="zh-CN" altLang="en-US"/>
        </a:p>
      </dgm:t>
    </dgm:pt>
    <dgm:pt modelId="{12B169F7-E071-4A93-BCAB-B263A0A28188}" type="sibTrans" cxnId="{809EE649-F8E0-405A-AE98-BB27349AD4EB}">
      <dgm:prSet/>
      <dgm:spPr/>
      <dgm:t>
        <a:bodyPr/>
        <a:lstStyle/>
        <a:p>
          <a:endParaRPr lang="zh-CN" altLang="en-US"/>
        </a:p>
      </dgm:t>
    </dgm:pt>
    <dgm:pt modelId="{0ECC769B-F233-4CE4-98CD-89B60794C41F}">
      <dgm:prSet phldrT="[文本]"/>
      <dgm:spPr/>
      <dgm:t>
        <a:bodyPr/>
        <a:lstStyle/>
        <a:p>
          <a:r>
            <a:rPr lang="zh-CN" altLang="en-US" dirty="0"/>
            <a:t>数字</a:t>
          </a:r>
          <a:endParaRPr lang="en-US" altLang="zh-CN" dirty="0"/>
        </a:p>
        <a:p>
          <a:r>
            <a:rPr lang="en-US" altLang="zh-CN" dirty="0"/>
            <a:t>GPIOPCTL</a:t>
          </a:r>
          <a:endParaRPr lang="zh-CN" altLang="en-US" dirty="0"/>
        </a:p>
      </dgm:t>
    </dgm:pt>
    <dgm:pt modelId="{78B66885-1F7A-41F2-9458-AB605B9FB768}" type="parTrans" cxnId="{75104422-E154-4454-80E7-43933ACE0729}">
      <dgm:prSet/>
      <dgm:spPr/>
      <dgm:t>
        <a:bodyPr/>
        <a:lstStyle/>
        <a:p>
          <a:endParaRPr lang="zh-CN" altLang="en-US"/>
        </a:p>
      </dgm:t>
    </dgm:pt>
    <dgm:pt modelId="{8B8C5CC1-2834-4D5B-B535-EFB9AA1F8098}" type="sibTrans" cxnId="{75104422-E154-4454-80E7-43933ACE0729}">
      <dgm:prSet/>
      <dgm:spPr/>
      <dgm:t>
        <a:bodyPr/>
        <a:lstStyle/>
        <a:p>
          <a:endParaRPr lang="zh-CN" altLang="en-US"/>
        </a:p>
      </dgm:t>
    </dgm:pt>
    <dgm:pt modelId="{3F803499-CAA7-424F-8B66-91B9D53BA38B}">
      <dgm:prSet phldrT="[文本]"/>
      <dgm:spPr/>
      <dgm:t>
        <a:bodyPr/>
        <a:lstStyle/>
        <a:p>
          <a:r>
            <a:rPr lang="zh-CN" altLang="en-US" dirty="0"/>
            <a:t>普通</a:t>
          </a:r>
          <a:r>
            <a:rPr lang="en-US" altLang="zh-CN" dirty="0"/>
            <a:t>GPIO</a:t>
          </a:r>
          <a:endParaRPr lang="zh-CN" altLang="en-US" dirty="0"/>
        </a:p>
      </dgm:t>
    </dgm:pt>
    <dgm:pt modelId="{D9327210-4CE7-4A1E-8B6C-18CC4467A4B8}" type="parTrans" cxnId="{55112023-EA6D-4F8D-9647-29612DD12133}">
      <dgm:prSet/>
      <dgm:spPr/>
      <dgm:t>
        <a:bodyPr/>
        <a:lstStyle/>
        <a:p>
          <a:endParaRPr lang="zh-CN" altLang="en-US"/>
        </a:p>
      </dgm:t>
    </dgm:pt>
    <dgm:pt modelId="{32D6BE09-FF3F-4910-8F6A-1148EB1FEEAB}" type="sibTrans" cxnId="{55112023-EA6D-4F8D-9647-29612DD12133}">
      <dgm:prSet/>
      <dgm:spPr/>
      <dgm:t>
        <a:bodyPr/>
        <a:lstStyle/>
        <a:p>
          <a:endParaRPr lang="zh-CN" altLang="en-US"/>
        </a:p>
      </dgm:t>
    </dgm:pt>
    <dgm:pt modelId="{DCD2CA80-3C39-4131-AE41-F5358FA4B6F0}">
      <dgm:prSet/>
      <dgm:spPr/>
      <dgm:t>
        <a:bodyPr/>
        <a:lstStyle/>
        <a:p>
          <a:r>
            <a:rPr lang="zh-CN" altLang="en-US" dirty="0"/>
            <a:t>模拟</a:t>
          </a:r>
          <a:endParaRPr lang="en-US" altLang="zh-CN" dirty="0"/>
        </a:p>
        <a:p>
          <a:r>
            <a:rPr lang="en-US" altLang="zh-CN" dirty="0"/>
            <a:t>GPIOAMSEL</a:t>
          </a:r>
          <a:endParaRPr lang="zh-CN" altLang="en-US" dirty="0"/>
        </a:p>
      </dgm:t>
    </dgm:pt>
    <dgm:pt modelId="{AC76B969-FE11-446D-BF4B-CB3D0A3581CC}" type="sibTrans" cxnId="{5F2A7131-E357-456C-8C29-A4F7B02B3E9B}">
      <dgm:prSet/>
      <dgm:spPr/>
      <dgm:t>
        <a:bodyPr/>
        <a:lstStyle/>
        <a:p>
          <a:endParaRPr lang="zh-CN" altLang="en-US"/>
        </a:p>
      </dgm:t>
    </dgm:pt>
    <dgm:pt modelId="{E29FB7B0-0B46-48D8-B579-E437FBCD7654}" type="parTrans" cxnId="{5F2A7131-E357-456C-8C29-A4F7B02B3E9B}">
      <dgm:prSet/>
      <dgm:spPr/>
      <dgm:t>
        <a:bodyPr/>
        <a:lstStyle/>
        <a:p>
          <a:endParaRPr lang="zh-CN" altLang="en-US"/>
        </a:p>
      </dgm:t>
    </dgm:pt>
    <dgm:pt modelId="{09811233-9A64-42DD-816F-23CBFFC3AC97}" type="pres">
      <dgm:prSet presAssocID="{14401036-3F38-4E59-B6C0-030A6F33FEA6}" presName="diagram" presStyleCnt="0">
        <dgm:presLayoutVars>
          <dgm:chPref val="1"/>
          <dgm:dir/>
          <dgm:animOne val="branch"/>
          <dgm:animLvl val="lvl"/>
          <dgm:resizeHandles val="exact"/>
        </dgm:presLayoutVars>
      </dgm:prSet>
      <dgm:spPr/>
    </dgm:pt>
    <dgm:pt modelId="{CF13F091-8552-408B-AA52-FFA5C623C46A}" type="pres">
      <dgm:prSet presAssocID="{CB777B94-3E73-4698-97BC-DE102FC41A25}" presName="root1" presStyleCnt="0"/>
      <dgm:spPr/>
    </dgm:pt>
    <dgm:pt modelId="{3B8AF79F-CA50-40F8-BE7E-02634C70BD0F}" type="pres">
      <dgm:prSet presAssocID="{CB777B94-3E73-4698-97BC-DE102FC41A25}" presName="LevelOneTextNode" presStyleLbl="node0" presStyleIdx="0" presStyleCnt="1">
        <dgm:presLayoutVars>
          <dgm:chPref val="3"/>
        </dgm:presLayoutVars>
      </dgm:prSet>
      <dgm:spPr/>
    </dgm:pt>
    <dgm:pt modelId="{161CF3F8-7E1F-4D8F-9F4E-E1A76AA3DAC6}" type="pres">
      <dgm:prSet presAssocID="{CB777B94-3E73-4698-97BC-DE102FC41A25}" presName="level2hierChild" presStyleCnt="0"/>
      <dgm:spPr/>
    </dgm:pt>
    <dgm:pt modelId="{BA866B0D-081F-4089-88CB-635655CB534A}" type="pres">
      <dgm:prSet presAssocID="{021E52A8-8F56-4D4F-8F15-FC00934F83E8}" presName="conn2-1" presStyleLbl="parChTrans1D2" presStyleIdx="0" presStyleCnt="2"/>
      <dgm:spPr/>
    </dgm:pt>
    <dgm:pt modelId="{6261EE01-1C01-4DC6-8C55-741AF82B0527}" type="pres">
      <dgm:prSet presAssocID="{021E52A8-8F56-4D4F-8F15-FC00934F83E8}" presName="connTx" presStyleLbl="parChTrans1D2" presStyleIdx="0" presStyleCnt="2"/>
      <dgm:spPr/>
    </dgm:pt>
    <dgm:pt modelId="{D28C4BC9-1D15-476F-9201-964647E044B1}" type="pres">
      <dgm:prSet presAssocID="{32634277-C099-4954-8B6A-59DF0C7A8CEB}" presName="root2" presStyleCnt="0"/>
      <dgm:spPr/>
    </dgm:pt>
    <dgm:pt modelId="{372E72CE-B80C-4C20-B1E9-661E6C0658E9}" type="pres">
      <dgm:prSet presAssocID="{32634277-C099-4954-8B6A-59DF0C7A8CEB}" presName="LevelTwoTextNode" presStyleLbl="node2" presStyleIdx="0" presStyleCnt="2">
        <dgm:presLayoutVars>
          <dgm:chPref val="3"/>
        </dgm:presLayoutVars>
      </dgm:prSet>
      <dgm:spPr/>
    </dgm:pt>
    <dgm:pt modelId="{ED42944D-CB02-4168-B309-7DB38E2153DB}" type="pres">
      <dgm:prSet presAssocID="{32634277-C099-4954-8B6A-59DF0C7A8CEB}" presName="level3hierChild" presStyleCnt="0"/>
      <dgm:spPr/>
    </dgm:pt>
    <dgm:pt modelId="{D991117A-C097-4D7D-B74F-7513AC73CC82}" type="pres">
      <dgm:prSet presAssocID="{78B66885-1F7A-41F2-9458-AB605B9FB768}" presName="conn2-1" presStyleLbl="parChTrans1D3" presStyleIdx="0" presStyleCnt="2"/>
      <dgm:spPr/>
    </dgm:pt>
    <dgm:pt modelId="{E64342C5-CE53-4330-8A28-DFB7B653722E}" type="pres">
      <dgm:prSet presAssocID="{78B66885-1F7A-41F2-9458-AB605B9FB768}" presName="connTx" presStyleLbl="parChTrans1D3" presStyleIdx="0" presStyleCnt="2"/>
      <dgm:spPr/>
    </dgm:pt>
    <dgm:pt modelId="{596E70CA-7007-4CB1-A3FA-AAB5862B3CC3}" type="pres">
      <dgm:prSet presAssocID="{0ECC769B-F233-4CE4-98CD-89B60794C41F}" presName="root2" presStyleCnt="0"/>
      <dgm:spPr/>
    </dgm:pt>
    <dgm:pt modelId="{C0F73E90-C63D-4B25-85BB-8653AF81E7D1}" type="pres">
      <dgm:prSet presAssocID="{0ECC769B-F233-4CE4-98CD-89B60794C41F}" presName="LevelTwoTextNode" presStyleLbl="node3" presStyleIdx="0" presStyleCnt="2">
        <dgm:presLayoutVars>
          <dgm:chPref val="3"/>
        </dgm:presLayoutVars>
      </dgm:prSet>
      <dgm:spPr/>
    </dgm:pt>
    <dgm:pt modelId="{CFBE14FE-4D32-4312-B109-FB94BCF37281}" type="pres">
      <dgm:prSet presAssocID="{0ECC769B-F233-4CE4-98CD-89B60794C41F}" presName="level3hierChild" presStyleCnt="0"/>
      <dgm:spPr/>
    </dgm:pt>
    <dgm:pt modelId="{FDE1B52E-3610-4A18-9BE7-E147901FEA3F}" type="pres">
      <dgm:prSet presAssocID="{E29FB7B0-0B46-48D8-B579-E437FBCD7654}" presName="conn2-1" presStyleLbl="parChTrans1D3" presStyleIdx="1" presStyleCnt="2"/>
      <dgm:spPr/>
    </dgm:pt>
    <dgm:pt modelId="{C260535B-F471-4DA7-90CB-922314C35C53}" type="pres">
      <dgm:prSet presAssocID="{E29FB7B0-0B46-48D8-B579-E437FBCD7654}" presName="connTx" presStyleLbl="parChTrans1D3" presStyleIdx="1" presStyleCnt="2"/>
      <dgm:spPr/>
    </dgm:pt>
    <dgm:pt modelId="{BAA579D7-C199-4746-B7F8-C50C536C28BA}" type="pres">
      <dgm:prSet presAssocID="{DCD2CA80-3C39-4131-AE41-F5358FA4B6F0}" presName="root2" presStyleCnt="0"/>
      <dgm:spPr/>
    </dgm:pt>
    <dgm:pt modelId="{DA8EC5CC-D252-45FD-8F9E-FD2FC4025005}" type="pres">
      <dgm:prSet presAssocID="{DCD2CA80-3C39-4131-AE41-F5358FA4B6F0}" presName="LevelTwoTextNode" presStyleLbl="node3" presStyleIdx="1" presStyleCnt="2">
        <dgm:presLayoutVars>
          <dgm:chPref val="3"/>
        </dgm:presLayoutVars>
      </dgm:prSet>
      <dgm:spPr/>
    </dgm:pt>
    <dgm:pt modelId="{4EE7D763-C9FA-4196-99A6-55AB9D7C2959}" type="pres">
      <dgm:prSet presAssocID="{DCD2CA80-3C39-4131-AE41-F5358FA4B6F0}" presName="level3hierChild" presStyleCnt="0"/>
      <dgm:spPr/>
    </dgm:pt>
    <dgm:pt modelId="{4B955504-90FF-48DA-8CFA-2528C3986172}" type="pres">
      <dgm:prSet presAssocID="{D9327210-4CE7-4A1E-8B6C-18CC4467A4B8}" presName="conn2-1" presStyleLbl="parChTrans1D2" presStyleIdx="1" presStyleCnt="2"/>
      <dgm:spPr/>
    </dgm:pt>
    <dgm:pt modelId="{FF8D8C02-9DD2-4648-8C10-DA3FDFCAE120}" type="pres">
      <dgm:prSet presAssocID="{D9327210-4CE7-4A1E-8B6C-18CC4467A4B8}" presName="connTx" presStyleLbl="parChTrans1D2" presStyleIdx="1" presStyleCnt="2"/>
      <dgm:spPr/>
    </dgm:pt>
    <dgm:pt modelId="{358624E1-EA7F-4A1E-A858-D240A57118A5}" type="pres">
      <dgm:prSet presAssocID="{3F803499-CAA7-424F-8B66-91B9D53BA38B}" presName="root2" presStyleCnt="0"/>
      <dgm:spPr/>
    </dgm:pt>
    <dgm:pt modelId="{E6851C8E-A50A-48F8-901E-0A98A8AE858B}" type="pres">
      <dgm:prSet presAssocID="{3F803499-CAA7-424F-8B66-91B9D53BA38B}" presName="LevelTwoTextNode" presStyleLbl="node2" presStyleIdx="1" presStyleCnt="2">
        <dgm:presLayoutVars>
          <dgm:chPref val="3"/>
        </dgm:presLayoutVars>
      </dgm:prSet>
      <dgm:spPr/>
    </dgm:pt>
    <dgm:pt modelId="{9790761E-9721-43D8-B8FB-DE8924322533}" type="pres">
      <dgm:prSet presAssocID="{3F803499-CAA7-424F-8B66-91B9D53BA38B}" presName="level3hierChild" presStyleCnt="0"/>
      <dgm:spPr/>
    </dgm:pt>
  </dgm:ptLst>
  <dgm:cxnLst>
    <dgm:cxn modelId="{0E29C505-5F70-4178-94D0-50C6A8DCD74C}" type="presOf" srcId="{3F803499-CAA7-424F-8B66-91B9D53BA38B}" destId="{E6851C8E-A50A-48F8-901E-0A98A8AE858B}" srcOrd="0" destOrd="0" presId="urn:microsoft.com/office/officeart/2005/8/layout/hierarchy2"/>
    <dgm:cxn modelId="{00664F1C-6A40-4416-9FF8-F7A90CF80DA6}" type="presOf" srcId="{CB777B94-3E73-4698-97BC-DE102FC41A25}" destId="{3B8AF79F-CA50-40F8-BE7E-02634C70BD0F}" srcOrd="0" destOrd="0" presId="urn:microsoft.com/office/officeart/2005/8/layout/hierarchy2"/>
    <dgm:cxn modelId="{F275F01C-3D42-4469-8AF7-86944ADC2D70}" type="presOf" srcId="{78B66885-1F7A-41F2-9458-AB605B9FB768}" destId="{D991117A-C097-4D7D-B74F-7513AC73CC82}" srcOrd="0" destOrd="0" presId="urn:microsoft.com/office/officeart/2005/8/layout/hierarchy2"/>
    <dgm:cxn modelId="{75104422-E154-4454-80E7-43933ACE0729}" srcId="{32634277-C099-4954-8B6A-59DF0C7A8CEB}" destId="{0ECC769B-F233-4CE4-98CD-89B60794C41F}" srcOrd="0" destOrd="0" parTransId="{78B66885-1F7A-41F2-9458-AB605B9FB768}" sibTransId="{8B8C5CC1-2834-4D5B-B535-EFB9AA1F8098}"/>
    <dgm:cxn modelId="{55112023-EA6D-4F8D-9647-29612DD12133}" srcId="{CB777B94-3E73-4698-97BC-DE102FC41A25}" destId="{3F803499-CAA7-424F-8B66-91B9D53BA38B}" srcOrd="1" destOrd="0" parTransId="{D9327210-4CE7-4A1E-8B6C-18CC4467A4B8}" sibTransId="{32D6BE09-FF3F-4910-8F6A-1148EB1FEEAB}"/>
    <dgm:cxn modelId="{7206B72E-375F-4259-AE89-ADA52A5613B6}" type="presOf" srcId="{D9327210-4CE7-4A1E-8B6C-18CC4467A4B8}" destId="{4B955504-90FF-48DA-8CFA-2528C3986172}" srcOrd="0" destOrd="0" presId="urn:microsoft.com/office/officeart/2005/8/layout/hierarchy2"/>
    <dgm:cxn modelId="{5F2A7131-E357-456C-8C29-A4F7B02B3E9B}" srcId="{32634277-C099-4954-8B6A-59DF0C7A8CEB}" destId="{DCD2CA80-3C39-4131-AE41-F5358FA4B6F0}" srcOrd="1" destOrd="0" parTransId="{E29FB7B0-0B46-48D8-B579-E437FBCD7654}" sibTransId="{AC76B969-FE11-446D-BF4B-CB3D0A3581CC}"/>
    <dgm:cxn modelId="{0B270546-C250-4CB8-AF73-CE21AA69629F}" type="presOf" srcId="{021E52A8-8F56-4D4F-8F15-FC00934F83E8}" destId="{BA866B0D-081F-4089-88CB-635655CB534A}" srcOrd="0" destOrd="0" presId="urn:microsoft.com/office/officeart/2005/8/layout/hierarchy2"/>
    <dgm:cxn modelId="{809EE649-F8E0-405A-AE98-BB27349AD4EB}" srcId="{CB777B94-3E73-4698-97BC-DE102FC41A25}" destId="{32634277-C099-4954-8B6A-59DF0C7A8CEB}" srcOrd="0" destOrd="0" parTransId="{021E52A8-8F56-4D4F-8F15-FC00934F83E8}" sibTransId="{12B169F7-E071-4A93-BCAB-B263A0A28188}"/>
    <dgm:cxn modelId="{6D45F74C-7338-481D-86EF-A5FBE412EB99}" type="presOf" srcId="{32634277-C099-4954-8B6A-59DF0C7A8CEB}" destId="{372E72CE-B80C-4C20-B1E9-661E6C0658E9}" srcOrd="0" destOrd="0" presId="urn:microsoft.com/office/officeart/2005/8/layout/hierarchy2"/>
    <dgm:cxn modelId="{41498170-C6B5-45EB-BC63-CB857008AFA4}" type="presOf" srcId="{E29FB7B0-0B46-48D8-B579-E437FBCD7654}" destId="{FDE1B52E-3610-4A18-9BE7-E147901FEA3F}" srcOrd="0" destOrd="0" presId="urn:microsoft.com/office/officeart/2005/8/layout/hierarchy2"/>
    <dgm:cxn modelId="{DA9FFA70-3C01-42DE-958B-89762FAAB499}" srcId="{14401036-3F38-4E59-B6C0-030A6F33FEA6}" destId="{CB777B94-3E73-4698-97BC-DE102FC41A25}" srcOrd="0" destOrd="0" parTransId="{CC01B819-9FC1-41FC-BFD5-73D016B834B1}" sibTransId="{444D2963-1124-423A-A544-CF06D5CE1B0D}"/>
    <dgm:cxn modelId="{B164D079-C152-4DB7-8BF6-5D07E83A31D5}" type="presOf" srcId="{E29FB7B0-0B46-48D8-B579-E437FBCD7654}" destId="{C260535B-F471-4DA7-90CB-922314C35C53}" srcOrd="1" destOrd="0" presId="urn:microsoft.com/office/officeart/2005/8/layout/hierarchy2"/>
    <dgm:cxn modelId="{D3DE208E-834C-4BCE-BBC7-869D806192D6}" type="presOf" srcId="{021E52A8-8F56-4D4F-8F15-FC00934F83E8}" destId="{6261EE01-1C01-4DC6-8C55-741AF82B0527}" srcOrd="1" destOrd="0" presId="urn:microsoft.com/office/officeart/2005/8/layout/hierarchy2"/>
    <dgm:cxn modelId="{5CFD66BE-C881-4050-A964-B6CACB816752}" type="presOf" srcId="{78B66885-1F7A-41F2-9458-AB605B9FB768}" destId="{E64342C5-CE53-4330-8A28-DFB7B653722E}" srcOrd="1" destOrd="0" presId="urn:microsoft.com/office/officeart/2005/8/layout/hierarchy2"/>
    <dgm:cxn modelId="{477A6DC3-51B1-448C-B0EC-1BCF6B3934C4}" type="presOf" srcId="{D9327210-4CE7-4A1E-8B6C-18CC4467A4B8}" destId="{FF8D8C02-9DD2-4648-8C10-DA3FDFCAE120}" srcOrd="1" destOrd="0" presId="urn:microsoft.com/office/officeart/2005/8/layout/hierarchy2"/>
    <dgm:cxn modelId="{6587FAD6-CAA9-42F7-BE00-7E17DA89E8F9}" type="presOf" srcId="{0ECC769B-F233-4CE4-98CD-89B60794C41F}" destId="{C0F73E90-C63D-4B25-85BB-8653AF81E7D1}" srcOrd="0" destOrd="0" presId="urn:microsoft.com/office/officeart/2005/8/layout/hierarchy2"/>
    <dgm:cxn modelId="{92ED9EDF-4E38-422A-9407-9F1889EBBD16}" type="presOf" srcId="{14401036-3F38-4E59-B6C0-030A6F33FEA6}" destId="{09811233-9A64-42DD-816F-23CBFFC3AC97}" srcOrd="0" destOrd="0" presId="urn:microsoft.com/office/officeart/2005/8/layout/hierarchy2"/>
    <dgm:cxn modelId="{F4DBC7E4-C6D0-4AC1-8F27-12AEF041FC5C}" type="presOf" srcId="{DCD2CA80-3C39-4131-AE41-F5358FA4B6F0}" destId="{DA8EC5CC-D252-45FD-8F9E-FD2FC4025005}" srcOrd="0" destOrd="0" presId="urn:microsoft.com/office/officeart/2005/8/layout/hierarchy2"/>
    <dgm:cxn modelId="{1E41D467-9ECC-4B8F-BA96-A761AFBA67C7}" type="presParOf" srcId="{09811233-9A64-42DD-816F-23CBFFC3AC97}" destId="{CF13F091-8552-408B-AA52-FFA5C623C46A}" srcOrd="0" destOrd="0" presId="urn:microsoft.com/office/officeart/2005/8/layout/hierarchy2"/>
    <dgm:cxn modelId="{DD6B826C-B7DB-4B03-B45D-F0023C92908E}" type="presParOf" srcId="{CF13F091-8552-408B-AA52-FFA5C623C46A}" destId="{3B8AF79F-CA50-40F8-BE7E-02634C70BD0F}" srcOrd="0" destOrd="0" presId="urn:microsoft.com/office/officeart/2005/8/layout/hierarchy2"/>
    <dgm:cxn modelId="{6960A9C4-C3D7-45E5-962E-35B9B2169E5D}" type="presParOf" srcId="{CF13F091-8552-408B-AA52-FFA5C623C46A}" destId="{161CF3F8-7E1F-4D8F-9F4E-E1A76AA3DAC6}" srcOrd="1" destOrd="0" presId="urn:microsoft.com/office/officeart/2005/8/layout/hierarchy2"/>
    <dgm:cxn modelId="{66F94B88-B16E-4200-AF98-97A4BF10EF47}" type="presParOf" srcId="{161CF3F8-7E1F-4D8F-9F4E-E1A76AA3DAC6}" destId="{BA866B0D-081F-4089-88CB-635655CB534A}" srcOrd="0" destOrd="0" presId="urn:microsoft.com/office/officeart/2005/8/layout/hierarchy2"/>
    <dgm:cxn modelId="{1774AF7D-6B00-4433-89C9-9095F9193F8D}" type="presParOf" srcId="{BA866B0D-081F-4089-88CB-635655CB534A}" destId="{6261EE01-1C01-4DC6-8C55-741AF82B0527}" srcOrd="0" destOrd="0" presId="urn:microsoft.com/office/officeart/2005/8/layout/hierarchy2"/>
    <dgm:cxn modelId="{E0235BE6-5FCB-461F-AC99-8D62E605FA6F}" type="presParOf" srcId="{161CF3F8-7E1F-4D8F-9F4E-E1A76AA3DAC6}" destId="{D28C4BC9-1D15-476F-9201-964647E044B1}" srcOrd="1" destOrd="0" presId="urn:microsoft.com/office/officeart/2005/8/layout/hierarchy2"/>
    <dgm:cxn modelId="{F1F69BAD-E24C-44E4-8227-B2E1D79AAFB7}" type="presParOf" srcId="{D28C4BC9-1D15-476F-9201-964647E044B1}" destId="{372E72CE-B80C-4C20-B1E9-661E6C0658E9}" srcOrd="0" destOrd="0" presId="urn:microsoft.com/office/officeart/2005/8/layout/hierarchy2"/>
    <dgm:cxn modelId="{9772B7D2-3CBB-4A67-BD62-702301068751}" type="presParOf" srcId="{D28C4BC9-1D15-476F-9201-964647E044B1}" destId="{ED42944D-CB02-4168-B309-7DB38E2153DB}" srcOrd="1" destOrd="0" presId="urn:microsoft.com/office/officeart/2005/8/layout/hierarchy2"/>
    <dgm:cxn modelId="{FFDDBB0C-CD88-4FB6-8F29-B9E2AFCB2AC4}" type="presParOf" srcId="{ED42944D-CB02-4168-B309-7DB38E2153DB}" destId="{D991117A-C097-4D7D-B74F-7513AC73CC82}" srcOrd="0" destOrd="0" presId="urn:microsoft.com/office/officeart/2005/8/layout/hierarchy2"/>
    <dgm:cxn modelId="{D7F4E93A-A2AC-4CF3-B7BB-B9992F81F39D}" type="presParOf" srcId="{D991117A-C097-4D7D-B74F-7513AC73CC82}" destId="{E64342C5-CE53-4330-8A28-DFB7B653722E}" srcOrd="0" destOrd="0" presId="urn:microsoft.com/office/officeart/2005/8/layout/hierarchy2"/>
    <dgm:cxn modelId="{D8BD37D1-C404-4E6E-BF8E-0B68A2B21380}" type="presParOf" srcId="{ED42944D-CB02-4168-B309-7DB38E2153DB}" destId="{596E70CA-7007-4CB1-A3FA-AAB5862B3CC3}" srcOrd="1" destOrd="0" presId="urn:microsoft.com/office/officeart/2005/8/layout/hierarchy2"/>
    <dgm:cxn modelId="{0D4C391C-01A4-4E83-9E8F-D75E88F13080}" type="presParOf" srcId="{596E70CA-7007-4CB1-A3FA-AAB5862B3CC3}" destId="{C0F73E90-C63D-4B25-85BB-8653AF81E7D1}" srcOrd="0" destOrd="0" presId="urn:microsoft.com/office/officeart/2005/8/layout/hierarchy2"/>
    <dgm:cxn modelId="{166F1577-1B01-43D6-A339-5F3620C676C2}" type="presParOf" srcId="{596E70CA-7007-4CB1-A3FA-AAB5862B3CC3}" destId="{CFBE14FE-4D32-4312-B109-FB94BCF37281}" srcOrd="1" destOrd="0" presId="urn:microsoft.com/office/officeart/2005/8/layout/hierarchy2"/>
    <dgm:cxn modelId="{9BA99129-2A24-459B-B3E3-01CC0F8CF40B}" type="presParOf" srcId="{ED42944D-CB02-4168-B309-7DB38E2153DB}" destId="{FDE1B52E-3610-4A18-9BE7-E147901FEA3F}" srcOrd="2" destOrd="0" presId="urn:microsoft.com/office/officeart/2005/8/layout/hierarchy2"/>
    <dgm:cxn modelId="{BCCB9E8E-93CA-42AA-BE98-38054A10DA46}" type="presParOf" srcId="{FDE1B52E-3610-4A18-9BE7-E147901FEA3F}" destId="{C260535B-F471-4DA7-90CB-922314C35C53}" srcOrd="0" destOrd="0" presId="urn:microsoft.com/office/officeart/2005/8/layout/hierarchy2"/>
    <dgm:cxn modelId="{F4CC490A-8962-4373-B267-B168B1292127}" type="presParOf" srcId="{ED42944D-CB02-4168-B309-7DB38E2153DB}" destId="{BAA579D7-C199-4746-B7F8-C50C536C28BA}" srcOrd="3" destOrd="0" presId="urn:microsoft.com/office/officeart/2005/8/layout/hierarchy2"/>
    <dgm:cxn modelId="{F4B518FA-7C23-4BA3-BB4A-FD24908AE753}" type="presParOf" srcId="{BAA579D7-C199-4746-B7F8-C50C536C28BA}" destId="{DA8EC5CC-D252-45FD-8F9E-FD2FC4025005}" srcOrd="0" destOrd="0" presId="urn:microsoft.com/office/officeart/2005/8/layout/hierarchy2"/>
    <dgm:cxn modelId="{264FB11E-CCA5-4A32-BF9D-003823AE19B3}" type="presParOf" srcId="{BAA579D7-C199-4746-B7F8-C50C536C28BA}" destId="{4EE7D763-C9FA-4196-99A6-55AB9D7C2959}" srcOrd="1" destOrd="0" presId="urn:microsoft.com/office/officeart/2005/8/layout/hierarchy2"/>
    <dgm:cxn modelId="{6DE3EABF-82B6-463E-AAD8-22CFC146F2D0}" type="presParOf" srcId="{161CF3F8-7E1F-4D8F-9F4E-E1A76AA3DAC6}" destId="{4B955504-90FF-48DA-8CFA-2528C3986172}" srcOrd="2" destOrd="0" presId="urn:microsoft.com/office/officeart/2005/8/layout/hierarchy2"/>
    <dgm:cxn modelId="{367A3A9B-986C-40A3-B254-E1B68B6D4340}" type="presParOf" srcId="{4B955504-90FF-48DA-8CFA-2528C3986172}" destId="{FF8D8C02-9DD2-4648-8C10-DA3FDFCAE120}" srcOrd="0" destOrd="0" presId="urn:microsoft.com/office/officeart/2005/8/layout/hierarchy2"/>
    <dgm:cxn modelId="{FFF9B8F6-5EB0-420D-9955-ACD679ECD365}" type="presParOf" srcId="{161CF3F8-7E1F-4D8F-9F4E-E1A76AA3DAC6}" destId="{358624E1-EA7F-4A1E-A858-D240A57118A5}" srcOrd="3" destOrd="0" presId="urn:microsoft.com/office/officeart/2005/8/layout/hierarchy2"/>
    <dgm:cxn modelId="{FAE7D416-4634-4732-8F64-7BC67260D292}" type="presParOf" srcId="{358624E1-EA7F-4A1E-A858-D240A57118A5}" destId="{E6851C8E-A50A-48F8-901E-0A98A8AE858B}" srcOrd="0" destOrd="0" presId="urn:microsoft.com/office/officeart/2005/8/layout/hierarchy2"/>
    <dgm:cxn modelId="{31463BEC-B9C6-4498-BC39-73EE230E37B5}" type="presParOf" srcId="{358624E1-EA7F-4A1E-A858-D240A57118A5}" destId="{9790761E-9721-43D8-B8FB-DE892432253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AF79F-CA50-40F8-BE7E-02634C70BD0F}">
      <dsp:nvSpPr>
        <dsp:cNvPr id="0" name=""/>
        <dsp:cNvSpPr/>
      </dsp:nvSpPr>
      <dsp:spPr>
        <a:xfrm>
          <a:off x="323025" y="938812"/>
          <a:ext cx="1088236" cy="544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GPIO</a:t>
          </a:r>
          <a:endParaRPr lang="zh-CN" altLang="en-US" sz="1900" kern="1200" dirty="0"/>
        </a:p>
      </dsp:txBody>
      <dsp:txXfrm>
        <a:off x="338962" y="954749"/>
        <a:ext cx="1056362" cy="512244"/>
      </dsp:txXfrm>
    </dsp:sp>
    <dsp:sp modelId="{BA866B0D-081F-4089-88CB-635655CB534A}">
      <dsp:nvSpPr>
        <dsp:cNvPr id="0" name=""/>
        <dsp:cNvSpPr/>
      </dsp:nvSpPr>
      <dsp:spPr>
        <a:xfrm rot="18289469">
          <a:off x="1247783" y="880095"/>
          <a:ext cx="762251" cy="35815"/>
        </a:xfrm>
        <a:custGeom>
          <a:avLst/>
          <a:gdLst/>
          <a:ahLst/>
          <a:cxnLst/>
          <a:rect l="0" t="0" r="0" b="0"/>
          <a:pathLst>
            <a:path>
              <a:moveTo>
                <a:pt x="0" y="17907"/>
              </a:moveTo>
              <a:lnTo>
                <a:pt x="762251"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609852" y="878947"/>
        <a:ext cx="38112" cy="38112"/>
      </dsp:txXfrm>
    </dsp:sp>
    <dsp:sp modelId="{372E72CE-B80C-4C20-B1E9-661E6C0658E9}">
      <dsp:nvSpPr>
        <dsp:cNvPr id="0" name=""/>
        <dsp:cNvSpPr/>
      </dsp:nvSpPr>
      <dsp:spPr>
        <a:xfrm>
          <a:off x="1846555" y="313076"/>
          <a:ext cx="1088236" cy="544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复用外设</a:t>
          </a:r>
        </a:p>
      </dsp:txBody>
      <dsp:txXfrm>
        <a:off x="1862492" y="329013"/>
        <a:ext cx="1056362" cy="512244"/>
      </dsp:txXfrm>
    </dsp:sp>
    <dsp:sp modelId="{D991117A-C097-4D7D-B74F-7513AC73CC82}">
      <dsp:nvSpPr>
        <dsp:cNvPr id="0" name=""/>
        <dsp:cNvSpPr/>
      </dsp:nvSpPr>
      <dsp:spPr>
        <a:xfrm rot="19457599">
          <a:off x="2884406" y="410793"/>
          <a:ext cx="536066" cy="35815"/>
        </a:xfrm>
        <a:custGeom>
          <a:avLst/>
          <a:gdLst/>
          <a:ahLst/>
          <a:cxnLst/>
          <a:rect l="0" t="0" r="0" b="0"/>
          <a:pathLst>
            <a:path>
              <a:moveTo>
                <a:pt x="0" y="17907"/>
              </a:moveTo>
              <a:lnTo>
                <a:pt x="536066"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39037" y="415300"/>
        <a:ext cx="26803" cy="26803"/>
      </dsp:txXfrm>
    </dsp:sp>
    <dsp:sp modelId="{C0F73E90-C63D-4B25-85BB-8653AF81E7D1}">
      <dsp:nvSpPr>
        <dsp:cNvPr id="0" name=""/>
        <dsp:cNvSpPr/>
      </dsp:nvSpPr>
      <dsp:spPr>
        <a:xfrm>
          <a:off x="3370086" y="208"/>
          <a:ext cx="1088236" cy="544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数字外设</a:t>
          </a:r>
          <a:endParaRPr lang="en-US" altLang="zh-CN" sz="1900" kern="1200" dirty="0"/>
        </a:p>
      </dsp:txBody>
      <dsp:txXfrm>
        <a:off x="3386023" y="16145"/>
        <a:ext cx="1056362" cy="512244"/>
      </dsp:txXfrm>
    </dsp:sp>
    <dsp:sp modelId="{FDE1B52E-3610-4A18-9BE7-E147901FEA3F}">
      <dsp:nvSpPr>
        <dsp:cNvPr id="0" name=""/>
        <dsp:cNvSpPr/>
      </dsp:nvSpPr>
      <dsp:spPr>
        <a:xfrm rot="2142401">
          <a:off x="2884406" y="723661"/>
          <a:ext cx="536066" cy="35815"/>
        </a:xfrm>
        <a:custGeom>
          <a:avLst/>
          <a:gdLst/>
          <a:ahLst/>
          <a:cxnLst/>
          <a:rect l="0" t="0" r="0" b="0"/>
          <a:pathLst>
            <a:path>
              <a:moveTo>
                <a:pt x="0" y="17907"/>
              </a:moveTo>
              <a:lnTo>
                <a:pt x="536066"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39037" y="728167"/>
        <a:ext cx="26803" cy="26803"/>
      </dsp:txXfrm>
    </dsp:sp>
    <dsp:sp modelId="{DA8EC5CC-D252-45FD-8F9E-FD2FC4025005}">
      <dsp:nvSpPr>
        <dsp:cNvPr id="0" name=""/>
        <dsp:cNvSpPr/>
      </dsp:nvSpPr>
      <dsp:spPr>
        <a:xfrm>
          <a:off x="3370086" y="625944"/>
          <a:ext cx="1088236" cy="544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模拟外设</a:t>
          </a:r>
          <a:endParaRPr lang="en-US" altLang="zh-CN" sz="1900" kern="1200" dirty="0"/>
        </a:p>
      </dsp:txBody>
      <dsp:txXfrm>
        <a:off x="3386023" y="641881"/>
        <a:ext cx="1056362" cy="512244"/>
      </dsp:txXfrm>
    </dsp:sp>
    <dsp:sp modelId="{4B955504-90FF-48DA-8CFA-2528C3986172}">
      <dsp:nvSpPr>
        <dsp:cNvPr id="0" name=""/>
        <dsp:cNvSpPr/>
      </dsp:nvSpPr>
      <dsp:spPr>
        <a:xfrm rot="3310531">
          <a:off x="1247783" y="1505831"/>
          <a:ext cx="762251" cy="35815"/>
        </a:xfrm>
        <a:custGeom>
          <a:avLst/>
          <a:gdLst/>
          <a:ahLst/>
          <a:cxnLst/>
          <a:rect l="0" t="0" r="0" b="0"/>
          <a:pathLst>
            <a:path>
              <a:moveTo>
                <a:pt x="0" y="17907"/>
              </a:moveTo>
              <a:lnTo>
                <a:pt x="762251"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609852" y="1504683"/>
        <a:ext cx="38112" cy="38112"/>
      </dsp:txXfrm>
    </dsp:sp>
    <dsp:sp modelId="{E6851C8E-A50A-48F8-901E-0A98A8AE858B}">
      <dsp:nvSpPr>
        <dsp:cNvPr id="0" name=""/>
        <dsp:cNvSpPr/>
      </dsp:nvSpPr>
      <dsp:spPr>
        <a:xfrm>
          <a:off x="1846555" y="1564548"/>
          <a:ext cx="1088236" cy="544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普通</a:t>
          </a:r>
          <a:r>
            <a:rPr lang="en-US" altLang="zh-CN" sz="1900" kern="1200" dirty="0"/>
            <a:t>GPIO</a:t>
          </a:r>
          <a:endParaRPr lang="zh-CN" altLang="en-US" sz="1900" kern="1200" dirty="0"/>
        </a:p>
      </dsp:txBody>
      <dsp:txXfrm>
        <a:off x="1862492" y="1580485"/>
        <a:ext cx="1056362" cy="512244"/>
      </dsp:txXfrm>
    </dsp:sp>
    <dsp:sp modelId="{855BC8D0-8CC8-4D1C-929D-D5A610C303D5}">
      <dsp:nvSpPr>
        <dsp:cNvPr id="0" name=""/>
        <dsp:cNvSpPr/>
      </dsp:nvSpPr>
      <dsp:spPr>
        <a:xfrm rot="19457599">
          <a:off x="2884406" y="1662265"/>
          <a:ext cx="536066" cy="35815"/>
        </a:xfrm>
        <a:custGeom>
          <a:avLst/>
          <a:gdLst/>
          <a:ahLst/>
          <a:cxnLst/>
          <a:rect l="0" t="0" r="0" b="0"/>
          <a:pathLst>
            <a:path>
              <a:moveTo>
                <a:pt x="0" y="17907"/>
              </a:moveTo>
              <a:lnTo>
                <a:pt x="536066"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39037" y="1666771"/>
        <a:ext cx="26803" cy="26803"/>
      </dsp:txXfrm>
    </dsp:sp>
    <dsp:sp modelId="{C3451F4F-B657-472B-98D6-29B73C97D794}">
      <dsp:nvSpPr>
        <dsp:cNvPr id="0" name=""/>
        <dsp:cNvSpPr/>
      </dsp:nvSpPr>
      <dsp:spPr>
        <a:xfrm>
          <a:off x="3370086" y="1251680"/>
          <a:ext cx="1088236" cy="544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输入</a:t>
          </a:r>
        </a:p>
      </dsp:txBody>
      <dsp:txXfrm>
        <a:off x="3386023" y="1267617"/>
        <a:ext cx="1056362" cy="512244"/>
      </dsp:txXfrm>
    </dsp:sp>
    <dsp:sp modelId="{E9510266-638E-41F1-832D-4E92A8370E4B}">
      <dsp:nvSpPr>
        <dsp:cNvPr id="0" name=""/>
        <dsp:cNvSpPr/>
      </dsp:nvSpPr>
      <dsp:spPr>
        <a:xfrm rot="2142401">
          <a:off x="2884406" y="1975133"/>
          <a:ext cx="536066" cy="35815"/>
        </a:xfrm>
        <a:custGeom>
          <a:avLst/>
          <a:gdLst/>
          <a:ahLst/>
          <a:cxnLst/>
          <a:rect l="0" t="0" r="0" b="0"/>
          <a:pathLst>
            <a:path>
              <a:moveTo>
                <a:pt x="0" y="17907"/>
              </a:moveTo>
              <a:lnTo>
                <a:pt x="536066"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139037" y="1979639"/>
        <a:ext cx="26803" cy="26803"/>
      </dsp:txXfrm>
    </dsp:sp>
    <dsp:sp modelId="{4D6C641C-8232-4C28-BAF8-93895D4F22A1}">
      <dsp:nvSpPr>
        <dsp:cNvPr id="0" name=""/>
        <dsp:cNvSpPr/>
      </dsp:nvSpPr>
      <dsp:spPr>
        <a:xfrm>
          <a:off x="3370086" y="1877416"/>
          <a:ext cx="1088236" cy="544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输出</a:t>
          </a:r>
        </a:p>
      </dsp:txBody>
      <dsp:txXfrm>
        <a:off x="3386023" y="1893353"/>
        <a:ext cx="1056362" cy="512244"/>
      </dsp:txXfrm>
    </dsp:sp>
    <dsp:sp modelId="{C0812641-FFA6-4610-99E0-D10BF08B77B0}">
      <dsp:nvSpPr>
        <dsp:cNvPr id="0" name=""/>
        <dsp:cNvSpPr/>
      </dsp:nvSpPr>
      <dsp:spPr>
        <a:xfrm rot="19457599">
          <a:off x="4407936" y="1975133"/>
          <a:ext cx="536066" cy="35815"/>
        </a:xfrm>
        <a:custGeom>
          <a:avLst/>
          <a:gdLst/>
          <a:ahLst/>
          <a:cxnLst/>
          <a:rect l="0" t="0" r="0" b="0"/>
          <a:pathLst>
            <a:path>
              <a:moveTo>
                <a:pt x="0" y="17907"/>
              </a:moveTo>
              <a:lnTo>
                <a:pt x="536066"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662568" y="1979639"/>
        <a:ext cx="26803" cy="26803"/>
      </dsp:txXfrm>
    </dsp:sp>
    <dsp:sp modelId="{B440F399-8064-475C-BC12-CD5AEBC19537}">
      <dsp:nvSpPr>
        <dsp:cNvPr id="0" name=""/>
        <dsp:cNvSpPr/>
      </dsp:nvSpPr>
      <dsp:spPr>
        <a:xfrm>
          <a:off x="4893617" y="1564548"/>
          <a:ext cx="1088236" cy="544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推挽</a:t>
          </a:r>
        </a:p>
      </dsp:txBody>
      <dsp:txXfrm>
        <a:off x="4909554" y="1580485"/>
        <a:ext cx="1056362" cy="512244"/>
      </dsp:txXfrm>
    </dsp:sp>
    <dsp:sp modelId="{838F7AE7-FBC8-4175-AD6B-8657091E0A26}">
      <dsp:nvSpPr>
        <dsp:cNvPr id="0" name=""/>
        <dsp:cNvSpPr/>
      </dsp:nvSpPr>
      <dsp:spPr>
        <a:xfrm rot="2142401">
          <a:off x="4407936" y="2288001"/>
          <a:ext cx="536066" cy="35815"/>
        </a:xfrm>
        <a:custGeom>
          <a:avLst/>
          <a:gdLst/>
          <a:ahLst/>
          <a:cxnLst/>
          <a:rect l="0" t="0" r="0" b="0"/>
          <a:pathLst>
            <a:path>
              <a:moveTo>
                <a:pt x="0" y="17907"/>
              </a:moveTo>
              <a:lnTo>
                <a:pt x="536066"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662568" y="2292507"/>
        <a:ext cx="26803" cy="26803"/>
      </dsp:txXfrm>
    </dsp:sp>
    <dsp:sp modelId="{6C2A1CCB-D8EF-4D76-A1FC-606294DF8065}">
      <dsp:nvSpPr>
        <dsp:cNvPr id="0" name=""/>
        <dsp:cNvSpPr/>
      </dsp:nvSpPr>
      <dsp:spPr>
        <a:xfrm>
          <a:off x="4893617" y="2190284"/>
          <a:ext cx="1088236" cy="5441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开漏</a:t>
          </a:r>
        </a:p>
      </dsp:txBody>
      <dsp:txXfrm>
        <a:off x="4909554" y="2206221"/>
        <a:ext cx="1056362" cy="5122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AF79F-CA50-40F8-BE7E-02634C70BD0F}">
      <dsp:nvSpPr>
        <dsp:cNvPr id="0" name=""/>
        <dsp:cNvSpPr/>
      </dsp:nvSpPr>
      <dsp:spPr>
        <a:xfrm>
          <a:off x="1314" y="921113"/>
          <a:ext cx="1256473" cy="6282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GPIOAFSEL</a:t>
          </a:r>
          <a:endParaRPr lang="zh-CN" altLang="en-US" sz="1400" kern="1200" dirty="0"/>
        </a:p>
      </dsp:txBody>
      <dsp:txXfrm>
        <a:off x="19714" y="939513"/>
        <a:ext cx="1219673" cy="591436"/>
      </dsp:txXfrm>
    </dsp:sp>
    <dsp:sp modelId="{BA866B0D-081F-4089-88CB-635655CB534A}">
      <dsp:nvSpPr>
        <dsp:cNvPr id="0" name=""/>
        <dsp:cNvSpPr/>
      </dsp:nvSpPr>
      <dsp:spPr>
        <a:xfrm rot="19457599">
          <a:off x="1199612" y="1027807"/>
          <a:ext cx="618940" cy="53613"/>
        </a:xfrm>
        <a:custGeom>
          <a:avLst/>
          <a:gdLst/>
          <a:ahLst/>
          <a:cxnLst/>
          <a:rect l="0" t="0" r="0" b="0"/>
          <a:pathLst>
            <a:path>
              <a:moveTo>
                <a:pt x="0" y="26806"/>
              </a:moveTo>
              <a:lnTo>
                <a:pt x="618940" y="26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93609" y="1039140"/>
        <a:ext cx="30947" cy="30947"/>
      </dsp:txXfrm>
    </dsp:sp>
    <dsp:sp modelId="{372E72CE-B80C-4C20-B1E9-661E6C0658E9}">
      <dsp:nvSpPr>
        <dsp:cNvPr id="0" name=""/>
        <dsp:cNvSpPr/>
      </dsp:nvSpPr>
      <dsp:spPr>
        <a:xfrm>
          <a:off x="1760377" y="559877"/>
          <a:ext cx="1256473" cy="6282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复用功能</a:t>
          </a:r>
        </a:p>
      </dsp:txBody>
      <dsp:txXfrm>
        <a:off x="1778777" y="578277"/>
        <a:ext cx="1219673" cy="591436"/>
      </dsp:txXfrm>
    </dsp:sp>
    <dsp:sp modelId="{D991117A-C097-4D7D-B74F-7513AC73CC82}">
      <dsp:nvSpPr>
        <dsp:cNvPr id="0" name=""/>
        <dsp:cNvSpPr/>
      </dsp:nvSpPr>
      <dsp:spPr>
        <a:xfrm rot="19457599">
          <a:off x="2958675" y="666571"/>
          <a:ext cx="618940" cy="53613"/>
        </a:xfrm>
        <a:custGeom>
          <a:avLst/>
          <a:gdLst/>
          <a:ahLst/>
          <a:cxnLst/>
          <a:rect l="0" t="0" r="0" b="0"/>
          <a:pathLst>
            <a:path>
              <a:moveTo>
                <a:pt x="0" y="26806"/>
              </a:moveTo>
              <a:lnTo>
                <a:pt x="618940" y="26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52672" y="677904"/>
        <a:ext cx="30947" cy="30947"/>
      </dsp:txXfrm>
    </dsp:sp>
    <dsp:sp modelId="{C0F73E90-C63D-4B25-85BB-8653AF81E7D1}">
      <dsp:nvSpPr>
        <dsp:cNvPr id="0" name=""/>
        <dsp:cNvSpPr/>
      </dsp:nvSpPr>
      <dsp:spPr>
        <a:xfrm>
          <a:off x="3519440" y="198641"/>
          <a:ext cx="1256473" cy="6282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数字</a:t>
          </a:r>
          <a:endParaRPr lang="en-US" altLang="zh-CN" sz="1400" kern="1200" dirty="0"/>
        </a:p>
        <a:p>
          <a:pPr marL="0" lvl="0" indent="0" algn="ctr" defTabSz="622300">
            <a:lnSpc>
              <a:spcPct val="90000"/>
            </a:lnSpc>
            <a:spcBef>
              <a:spcPct val="0"/>
            </a:spcBef>
            <a:spcAft>
              <a:spcPct val="35000"/>
            </a:spcAft>
            <a:buNone/>
          </a:pPr>
          <a:r>
            <a:rPr lang="en-US" altLang="zh-CN" sz="1400" kern="1200" dirty="0"/>
            <a:t>GPIOPCTL</a:t>
          </a:r>
          <a:endParaRPr lang="zh-CN" altLang="en-US" sz="1400" kern="1200" dirty="0"/>
        </a:p>
      </dsp:txBody>
      <dsp:txXfrm>
        <a:off x="3537840" y="217041"/>
        <a:ext cx="1219673" cy="591436"/>
      </dsp:txXfrm>
    </dsp:sp>
    <dsp:sp modelId="{FDE1B52E-3610-4A18-9BE7-E147901FEA3F}">
      <dsp:nvSpPr>
        <dsp:cNvPr id="0" name=""/>
        <dsp:cNvSpPr/>
      </dsp:nvSpPr>
      <dsp:spPr>
        <a:xfrm rot="2142401">
          <a:off x="2958675" y="1027807"/>
          <a:ext cx="618940" cy="53613"/>
        </a:xfrm>
        <a:custGeom>
          <a:avLst/>
          <a:gdLst/>
          <a:ahLst/>
          <a:cxnLst/>
          <a:rect l="0" t="0" r="0" b="0"/>
          <a:pathLst>
            <a:path>
              <a:moveTo>
                <a:pt x="0" y="26806"/>
              </a:moveTo>
              <a:lnTo>
                <a:pt x="618940" y="26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52672" y="1039140"/>
        <a:ext cx="30947" cy="30947"/>
      </dsp:txXfrm>
    </dsp:sp>
    <dsp:sp modelId="{DA8EC5CC-D252-45FD-8F9E-FD2FC4025005}">
      <dsp:nvSpPr>
        <dsp:cNvPr id="0" name=""/>
        <dsp:cNvSpPr/>
      </dsp:nvSpPr>
      <dsp:spPr>
        <a:xfrm>
          <a:off x="3519440" y="921113"/>
          <a:ext cx="1256473" cy="6282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模拟</a:t>
          </a:r>
          <a:endParaRPr lang="en-US" altLang="zh-CN" sz="1400" kern="1200" dirty="0"/>
        </a:p>
        <a:p>
          <a:pPr marL="0" lvl="0" indent="0" algn="ctr" defTabSz="622300">
            <a:lnSpc>
              <a:spcPct val="90000"/>
            </a:lnSpc>
            <a:spcBef>
              <a:spcPct val="0"/>
            </a:spcBef>
            <a:spcAft>
              <a:spcPct val="35000"/>
            </a:spcAft>
            <a:buNone/>
          </a:pPr>
          <a:r>
            <a:rPr lang="en-US" altLang="zh-CN" sz="1400" kern="1200" dirty="0"/>
            <a:t>GPIOAMSEL</a:t>
          </a:r>
          <a:endParaRPr lang="zh-CN" altLang="en-US" sz="1400" kern="1200" dirty="0"/>
        </a:p>
      </dsp:txBody>
      <dsp:txXfrm>
        <a:off x="3537840" y="939513"/>
        <a:ext cx="1219673" cy="591436"/>
      </dsp:txXfrm>
    </dsp:sp>
    <dsp:sp modelId="{4B955504-90FF-48DA-8CFA-2528C3986172}">
      <dsp:nvSpPr>
        <dsp:cNvPr id="0" name=""/>
        <dsp:cNvSpPr/>
      </dsp:nvSpPr>
      <dsp:spPr>
        <a:xfrm rot="2142401">
          <a:off x="1199612" y="1389043"/>
          <a:ext cx="618940" cy="53613"/>
        </a:xfrm>
        <a:custGeom>
          <a:avLst/>
          <a:gdLst/>
          <a:ahLst/>
          <a:cxnLst/>
          <a:rect l="0" t="0" r="0" b="0"/>
          <a:pathLst>
            <a:path>
              <a:moveTo>
                <a:pt x="0" y="26806"/>
              </a:moveTo>
              <a:lnTo>
                <a:pt x="618940" y="26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93609" y="1400376"/>
        <a:ext cx="30947" cy="30947"/>
      </dsp:txXfrm>
    </dsp:sp>
    <dsp:sp modelId="{E6851C8E-A50A-48F8-901E-0A98A8AE858B}">
      <dsp:nvSpPr>
        <dsp:cNvPr id="0" name=""/>
        <dsp:cNvSpPr/>
      </dsp:nvSpPr>
      <dsp:spPr>
        <a:xfrm>
          <a:off x="1760377" y="1282349"/>
          <a:ext cx="1256473" cy="6282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普通</a:t>
          </a:r>
          <a:r>
            <a:rPr lang="en-US" altLang="zh-CN" sz="1400" kern="1200" dirty="0"/>
            <a:t>GPIO</a:t>
          </a:r>
          <a:endParaRPr lang="zh-CN" altLang="en-US" sz="1400" kern="1200" dirty="0"/>
        </a:p>
      </dsp:txBody>
      <dsp:txXfrm>
        <a:off x="1778777" y="1300749"/>
        <a:ext cx="1219673" cy="59143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FB1FE-9661-484F-A3F4-A28076CBD086}" type="datetimeFigureOut">
              <a:rPr lang="zh-CN" altLang="en-US" smtClean="0"/>
              <a:t>2021/10/6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1CB6D9-8422-47B9-A6AD-378C452C6559}" type="slidenum">
              <a:rPr lang="zh-CN" altLang="en-US" smtClean="0"/>
              <a:t>‹#›</a:t>
            </a:fld>
            <a:endParaRPr lang="zh-CN" altLang="en-US"/>
          </a:p>
        </p:txBody>
      </p:sp>
    </p:spTree>
    <p:extLst>
      <p:ext uri="{BB962C8B-B14F-4D97-AF65-F5344CB8AC3E}">
        <p14:creationId xmlns:p14="http://schemas.microsoft.com/office/powerpoint/2010/main" val="3460227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a:t>
            </a:fld>
            <a:endParaRPr lang="zh-CN" altLang="en-US"/>
          </a:p>
        </p:txBody>
      </p:sp>
    </p:spTree>
    <p:extLst>
      <p:ext uri="{BB962C8B-B14F-4D97-AF65-F5344CB8AC3E}">
        <p14:creationId xmlns:p14="http://schemas.microsoft.com/office/powerpoint/2010/main" val="538634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10</a:t>
            </a:fld>
            <a:endParaRPr lang="zh-CN" altLang="en-US"/>
          </a:p>
        </p:txBody>
      </p:sp>
    </p:spTree>
    <p:extLst>
      <p:ext uri="{BB962C8B-B14F-4D97-AF65-F5344CB8AC3E}">
        <p14:creationId xmlns:p14="http://schemas.microsoft.com/office/powerpoint/2010/main" val="2877904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11</a:t>
            </a:fld>
            <a:endParaRPr lang="zh-CN" altLang="en-US"/>
          </a:p>
        </p:txBody>
      </p:sp>
    </p:spTree>
    <p:extLst>
      <p:ext uri="{BB962C8B-B14F-4D97-AF65-F5344CB8AC3E}">
        <p14:creationId xmlns:p14="http://schemas.microsoft.com/office/powerpoint/2010/main" val="1057723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12</a:t>
            </a:fld>
            <a:endParaRPr lang="zh-CN" altLang="en-US"/>
          </a:p>
        </p:txBody>
      </p:sp>
    </p:spTree>
    <p:extLst>
      <p:ext uri="{BB962C8B-B14F-4D97-AF65-F5344CB8AC3E}">
        <p14:creationId xmlns:p14="http://schemas.microsoft.com/office/powerpoint/2010/main" val="289728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13</a:t>
            </a:fld>
            <a:endParaRPr lang="zh-CN" altLang="en-US"/>
          </a:p>
        </p:txBody>
      </p:sp>
    </p:spTree>
    <p:extLst>
      <p:ext uri="{BB962C8B-B14F-4D97-AF65-F5344CB8AC3E}">
        <p14:creationId xmlns:p14="http://schemas.microsoft.com/office/powerpoint/2010/main" val="1374651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14</a:t>
            </a:fld>
            <a:endParaRPr lang="zh-CN" altLang="en-US"/>
          </a:p>
        </p:txBody>
      </p:sp>
    </p:spTree>
    <p:extLst>
      <p:ext uri="{BB962C8B-B14F-4D97-AF65-F5344CB8AC3E}">
        <p14:creationId xmlns:p14="http://schemas.microsoft.com/office/powerpoint/2010/main" val="168576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设置成</a:t>
            </a:r>
            <a:r>
              <a:rPr lang="en-US" altLang="zh-CN" dirty="0"/>
              <a:t>OD</a:t>
            </a:r>
            <a:r>
              <a:rPr lang="zh-CN" altLang="en-US" dirty="0"/>
              <a:t>模式时，数字使能寄存器必须置位；如果</a:t>
            </a:r>
            <a:r>
              <a:rPr lang="en-US" altLang="zh-CN" dirty="0"/>
              <a:t>DIR</a:t>
            </a:r>
            <a:r>
              <a:rPr lang="zh-CN" altLang="en-US" dirty="0"/>
              <a:t>寄存器被清零并且设置成</a:t>
            </a:r>
            <a:r>
              <a:rPr lang="en-US" altLang="zh-CN" dirty="0"/>
              <a:t>OD</a:t>
            </a:r>
            <a:r>
              <a:rPr lang="zh-CN" altLang="en-US" dirty="0"/>
              <a:t>，那么仍然是输入模式，</a:t>
            </a:r>
            <a:r>
              <a:rPr lang="en-US" altLang="zh-CN" dirty="0"/>
              <a:t>OD</a:t>
            </a:r>
            <a:r>
              <a:rPr lang="zh-CN" altLang="en-US" dirty="0"/>
              <a:t>只有在输出模式下配置才有效</a:t>
            </a:r>
          </a:p>
        </p:txBody>
      </p:sp>
      <p:sp>
        <p:nvSpPr>
          <p:cNvPr id="4" name="灯片编号占位符 3"/>
          <p:cNvSpPr>
            <a:spLocks noGrp="1"/>
          </p:cNvSpPr>
          <p:nvPr>
            <p:ph type="sldNum" sz="quarter" idx="10"/>
          </p:nvPr>
        </p:nvSpPr>
        <p:spPr/>
        <p:txBody>
          <a:bodyPr/>
          <a:lstStyle/>
          <a:p>
            <a:fld id="{8F1CB6D9-8422-47B9-A6AD-378C452C6559}" type="slidenum">
              <a:rPr lang="zh-CN" altLang="en-US" smtClean="0"/>
              <a:t>15</a:t>
            </a:fld>
            <a:endParaRPr lang="zh-CN" altLang="en-US"/>
          </a:p>
        </p:txBody>
      </p:sp>
    </p:spTree>
    <p:extLst>
      <p:ext uri="{BB962C8B-B14F-4D97-AF65-F5344CB8AC3E}">
        <p14:creationId xmlns:p14="http://schemas.microsoft.com/office/powerpoint/2010/main" val="1904172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设置成</a:t>
            </a:r>
            <a:r>
              <a:rPr lang="en-US" altLang="zh-CN" dirty="0"/>
              <a:t>OD</a:t>
            </a:r>
            <a:r>
              <a:rPr lang="zh-CN" altLang="en-US" dirty="0"/>
              <a:t>模式时，数字使能寄存器必须置位；如果</a:t>
            </a:r>
            <a:r>
              <a:rPr lang="en-US" altLang="zh-CN" dirty="0"/>
              <a:t>DIR</a:t>
            </a:r>
            <a:r>
              <a:rPr lang="zh-CN" altLang="en-US" dirty="0"/>
              <a:t>寄存器被清零并且设置成</a:t>
            </a:r>
            <a:r>
              <a:rPr lang="en-US" altLang="zh-CN" dirty="0"/>
              <a:t>OD</a:t>
            </a:r>
            <a:r>
              <a:rPr lang="zh-CN" altLang="en-US" dirty="0"/>
              <a:t>，那么仍然是输入模式，</a:t>
            </a:r>
            <a:r>
              <a:rPr lang="en-US" altLang="zh-CN" dirty="0"/>
              <a:t>OD</a:t>
            </a:r>
            <a:r>
              <a:rPr lang="zh-CN" altLang="en-US" dirty="0"/>
              <a:t>只有在输出模式下配置才有效</a:t>
            </a:r>
          </a:p>
        </p:txBody>
      </p:sp>
      <p:sp>
        <p:nvSpPr>
          <p:cNvPr id="4" name="灯片编号占位符 3"/>
          <p:cNvSpPr>
            <a:spLocks noGrp="1"/>
          </p:cNvSpPr>
          <p:nvPr>
            <p:ph type="sldNum" sz="quarter" idx="10"/>
          </p:nvPr>
        </p:nvSpPr>
        <p:spPr/>
        <p:txBody>
          <a:bodyPr/>
          <a:lstStyle/>
          <a:p>
            <a:fld id="{8F1CB6D9-8422-47B9-A6AD-378C452C6559}" type="slidenum">
              <a:rPr lang="zh-CN" altLang="en-US" smtClean="0"/>
              <a:t>16</a:t>
            </a:fld>
            <a:endParaRPr lang="zh-CN" altLang="en-US"/>
          </a:p>
        </p:txBody>
      </p:sp>
    </p:spTree>
    <p:extLst>
      <p:ext uri="{BB962C8B-B14F-4D97-AF65-F5344CB8AC3E}">
        <p14:creationId xmlns:p14="http://schemas.microsoft.com/office/powerpoint/2010/main" val="731244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设置成</a:t>
            </a:r>
            <a:r>
              <a:rPr lang="en-US" altLang="zh-CN" dirty="0"/>
              <a:t>OD</a:t>
            </a:r>
            <a:r>
              <a:rPr lang="zh-CN" altLang="en-US" dirty="0"/>
              <a:t>模式时，数字使能寄存器必须置位；如果</a:t>
            </a:r>
            <a:r>
              <a:rPr lang="en-US" altLang="zh-CN" dirty="0"/>
              <a:t>DIR</a:t>
            </a:r>
            <a:r>
              <a:rPr lang="zh-CN" altLang="en-US" dirty="0"/>
              <a:t>寄存器被清零并且设置成</a:t>
            </a:r>
            <a:r>
              <a:rPr lang="en-US" altLang="zh-CN" dirty="0"/>
              <a:t>OD</a:t>
            </a:r>
            <a:r>
              <a:rPr lang="zh-CN" altLang="en-US" dirty="0"/>
              <a:t>，那么仍然是输入模式，</a:t>
            </a:r>
            <a:r>
              <a:rPr lang="en-US" altLang="zh-CN" dirty="0"/>
              <a:t>OD</a:t>
            </a:r>
            <a:r>
              <a:rPr lang="zh-CN" altLang="en-US" dirty="0"/>
              <a:t>只有在输出模式下配置才有效</a:t>
            </a:r>
          </a:p>
        </p:txBody>
      </p:sp>
      <p:sp>
        <p:nvSpPr>
          <p:cNvPr id="4" name="灯片编号占位符 3"/>
          <p:cNvSpPr>
            <a:spLocks noGrp="1"/>
          </p:cNvSpPr>
          <p:nvPr>
            <p:ph type="sldNum" sz="quarter" idx="10"/>
          </p:nvPr>
        </p:nvSpPr>
        <p:spPr/>
        <p:txBody>
          <a:bodyPr/>
          <a:lstStyle/>
          <a:p>
            <a:fld id="{8F1CB6D9-8422-47B9-A6AD-378C452C6559}" type="slidenum">
              <a:rPr lang="zh-CN" altLang="en-US" smtClean="0"/>
              <a:t>17</a:t>
            </a:fld>
            <a:endParaRPr lang="zh-CN" altLang="en-US"/>
          </a:p>
        </p:txBody>
      </p:sp>
    </p:spTree>
    <p:extLst>
      <p:ext uri="{BB962C8B-B14F-4D97-AF65-F5344CB8AC3E}">
        <p14:creationId xmlns:p14="http://schemas.microsoft.com/office/powerpoint/2010/main" val="4089221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设置成</a:t>
            </a:r>
            <a:r>
              <a:rPr lang="en-US" altLang="zh-CN" dirty="0"/>
              <a:t>OD</a:t>
            </a:r>
            <a:r>
              <a:rPr lang="zh-CN" altLang="en-US" dirty="0"/>
              <a:t>模式时，数字使能寄存器必须置位；如果</a:t>
            </a:r>
            <a:r>
              <a:rPr lang="en-US" altLang="zh-CN" dirty="0"/>
              <a:t>DIR</a:t>
            </a:r>
            <a:r>
              <a:rPr lang="zh-CN" altLang="en-US" dirty="0"/>
              <a:t>寄存器被清零并且设置成</a:t>
            </a:r>
            <a:r>
              <a:rPr lang="en-US" altLang="zh-CN" dirty="0"/>
              <a:t>OD</a:t>
            </a:r>
            <a:r>
              <a:rPr lang="zh-CN" altLang="en-US" dirty="0"/>
              <a:t>，那么仍然是输入模式，</a:t>
            </a:r>
            <a:r>
              <a:rPr lang="en-US" altLang="zh-CN" dirty="0"/>
              <a:t>OD</a:t>
            </a:r>
            <a:r>
              <a:rPr lang="zh-CN" altLang="en-US" dirty="0"/>
              <a:t>只有在输出模式下配置才有效</a:t>
            </a:r>
          </a:p>
        </p:txBody>
      </p:sp>
      <p:sp>
        <p:nvSpPr>
          <p:cNvPr id="4" name="灯片编号占位符 3"/>
          <p:cNvSpPr>
            <a:spLocks noGrp="1"/>
          </p:cNvSpPr>
          <p:nvPr>
            <p:ph type="sldNum" sz="quarter" idx="10"/>
          </p:nvPr>
        </p:nvSpPr>
        <p:spPr/>
        <p:txBody>
          <a:bodyPr/>
          <a:lstStyle/>
          <a:p>
            <a:fld id="{8F1CB6D9-8422-47B9-A6AD-378C452C6559}" type="slidenum">
              <a:rPr lang="zh-CN" altLang="en-US" smtClean="0"/>
              <a:t>18</a:t>
            </a:fld>
            <a:endParaRPr lang="zh-CN" altLang="en-US"/>
          </a:p>
        </p:txBody>
      </p:sp>
    </p:spTree>
    <p:extLst>
      <p:ext uri="{BB962C8B-B14F-4D97-AF65-F5344CB8AC3E}">
        <p14:creationId xmlns:p14="http://schemas.microsoft.com/office/powerpoint/2010/main" val="440943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19</a:t>
            </a:fld>
            <a:endParaRPr lang="zh-CN" altLang="en-US"/>
          </a:p>
        </p:txBody>
      </p:sp>
    </p:spTree>
    <p:extLst>
      <p:ext uri="{BB962C8B-B14F-4D97-AF65-F5344CB8AC3E}">
        <p14:creationId xmlns:p14="http://schemas.microsoft.com/office/powerpoint/2010/main" val="6089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a:t>
            </a:fld>
            <a:endParaRPr lang="zh-CN" altLang="en-US"/>
          </a:p>
        </p:txBody>
      </p:sp>
    </p:spTree>
    <p:extLst>
      <p:ext uri="{BB962C8B-B14F-4D97-AF65-F5344CB8AC3E}">
        <p14:creationId xmlns:p14="http://schemas.microsoft.com/office/powerpoint/2010/main" val="1909706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20</a:t>
            </a:fld>
            <a:endParaRPr lang="zh-CN" altLang="en-US"/>
          </a:p>
        </p:txBody>
      </p:sp>
    </p:spTree>
    <p:extLst>
      <p:ext uri="{BB962C8B-B14F-4D97-AF65-F5344CB8AC3E}">
        <p14:creationId xmlns:p14="http://schemas.microsoft.com/office/powerpoint/2010/main" val="689954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21</a:t>
            </a:fld>
            <a:endParaRPr lang="zh-CN" altLang="en-US"/>
          </a:p>
        </p:txBody>
      </p:sp>
    </p:spTree>
    <p:extLst>
      <p:ext uri="{BB962C8B-B14F-4D97-AF65-F5344CB8AC3E}">
        <p14:creationId xmlns:p14="http://schemas.microsoft.com/office/powerpoint/2010/main" val="1776618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22</a:t>
            </a:fld>
            <a:endParaRPr lang="zh-CN" altLang="en-US"/>
          </a:p>
        </p:txBody>
      </p:sp>
    </p:spTree>
    <p:extLst>
      <p:ext uri="{BB962C8B-B14F-4D97-AF65-F5344CB8AC3E}">
        <p14:creationId xmlns:p14="http://schemas.microsoft.com/office/powerpoint/2010/main" val="3894100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23</a:t>
            </a:fld>
            <a:endParaRPr lang="zh-CN" altLang="en-US"/>
          </a:p>
        </p:txBody>
      </p:sp>
    </p:spTree>
    <p:extLst>
      <p:ext uri="{BB962C8B-B14F-4D97-AF65-F5344CB8AC3E}">
        <p14:creationId xmlns:p14="http://schemas.microsoft.com/office/powerpoint/2010/main" val="3817929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24</a:t>
            </a:fld>
            <a:endParaRPr lang="zh-CN" altLang="en-US"/>
          </a:p>
        </p:txBody>
      </p:sp>
    </p:spTree>
    <p:extLst>
      <p:ext uri="{BB962C8B-B14F-4D97-AF65-F5344CB8AC3E}">
        <p14:creationId xmlns:p14="http://schemas.microsoft.com/office/powerpoint/2010/main" val="3294715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25</a:t>
            </a:fld>
            <a:endParaRPr lang="zh-CN" altLang="en-US"/>
          </a:p>
        </p:txBody>
      </p:sp>
    </p:spTree>
    <p:extLst>
      <p:ext uri="{BB962C8B-B14F-4D97-AF65-F5344CB8AC3E}">
        <p14:creationId xmlns:p14="http://schemas.microsoft.com/office/powerpoint/2010/main" val="3385382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26</a:t>
            </a:fld>
            <a:endParaRPr lang="zh-CN" altLang="en-US"/>
          </a:p>
        </p:txBody>
      </p:sp>
    </p:spTree>
    <p:extLst>
      <p:ext uri="{BB962C8B-B14F-4D97-AF65-F5344CB8AC3E}">
        <p14:creationId xmlns:p14="http://schemas.microsoft.com/office/powerpoint/2010/main" val="2633815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27</a:t>
            </a:fld>
            <a:endParaRPr lang="zh-CN" altLang="en-US"/>
          </a:p>
        </p:txBody>
      </p:sp>
    </p:spTree>
    <p:extLst>
      <p:ext uri="{BB962C8B-B14F-4D97-AF65-F5344CB8AC3E}">
        <p14:creationId xmlns:p14="http://schemas.microsoft.com/office/powerpoint/2010/main" val="270356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28</a:t>
            </a:fld>
            <a:endParaRPr lang="zh-CN" altLang="en-US"/>
          </a:p>
        </p:txBody>
      </p:sp>
    </p:spTree>
    <p:extLst>
      <p:ext uri="{BB962C8B-B14F-4D97-AF65-F5344CB8AC3E}">
        <p14:creationId xmlns:p14="http://schemas.microsoft.com/office/powerpoint/2010/main" val="797869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29</a:t>
            </a:fld>
            <a:endParaRPr lang="zh-CN" altLang="en-US"/>
          </a:p>
        </p:txBody>
      </p:sp>
    </p:spTree>
    <p:extLst>
      <p:ext uri="{BB962C8B-B14F-4D97-AF65-F5344CB8AC3E}">
        <p14:creationId xmlns:p14="http://schemas.microsoft.com/office/powerpoint/2010/main" val="3634501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a:t>
            </a:fld>
            <a:endParaRPr lang="zh-CN" altLang="en-US"/>
          </a:p>
        </p:txBody>
      </p:sp>
    </p:spTree>
    <p:extLst>
      <p:ext uri="{BB962C8B-B14F-4D97-AF65-F5344CB8AC3E}">
        <p14:creationId xmlns:p14="http://schemas.microsoft.com/office/powerpoint/2010/main" val="2584607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30</a:t>
            </a:fld>
            <a:endParaRPr lang="zh-CN" altLang="en-US"/>
          </a:p>
        </p:txBody>
      </p:sp>
    </p:spTree>
    <p:extLst>
      <p:ext uri="{BB962C8B-B14F-4D97-AF65-F5344CB8AC3E}">
        <p14:creationId xmlns:p14="http://schemas.microsoft.com/office/powerpoint/2010/main" val="1655405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31</a:t>
            </a:fld>
            <a:endParaRPr lang="zh-CN" altLang="en-US"/>
          </a:p>
        </p:txBody>
      </p:sp>
    </p:spTree>
    <p:extLst>
      <p:ext uri="{BB962C8B-B14F-4D97-AF65-F5344CB8AC3E}">
        <p14:creationId xmlns:p14="http://schemas.microsoft.com/office/powerpoint/2010/main" val="1173373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32</a:t>
            </a:fld>
            <a:endParaRPr lang="zh-CN" altLang="en-US"/>
          </a:p>
        </p:txBody>
      </p:sp>
    </p:spTree>
    <p:extLst>
      <p:ext uri="{BB962C8B-B14F-4D97-AF65-F5344CB8AC3E}">
        <p14:creationId xmlns:p14="http://schemas.microsoft.com/office/powerpoint/2010/main" val="16295501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33</a:t>
            </a:fld>
            <a:endParaRPr lang="zh-CN" altLang="en-US"/>
          </a:p>
        </p:txBody>
      </p:sp>
    </p:spTree>
    <p:extLst>
      <p:ext uri="{BB962C8B-B14F-4D97-AF65-F5344CB8AC3E}">
        <p14:creationId xmlns:p14="http://schemas.microsoft.com/office/powerpoint/2010/main" val="1293952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34</a:t>
            </a:fld>
            <a:endParaRPr lang="zh-CN" altLang="en-US"/>
          </a:p>
        </p:txBody>
      </p:sp>
    </p:spTree>
    <p:extLst>
      <p:ext uri="{BB962C8B-B14F-4D97-AF65-F5344CB8AC3E}">
        <p14:creationId xmlns:p14="http://schemas.microsoft.com/office/powerpoint/2010/main" val="996918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35</a:t>
            </a:fld>
            <a:endParaRPr lang="zh-CN" altLang="en-US"/>
          </a:p>
        </p:txBody>
      </p:sp>
    </p:spTree>
    <p:extLst>
      <p:ext uri="{BB962C8B-B14F-4D97-AF65-F5344CB8AC3E}">
        <p14:creationId xmlns:p14="http://schemas.microsoft.com/office/powerpoint/2010/main" val="5575638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36</a:t>
            </a:fld>
            <a:endParaRPr lang="zh-CN" altLang="en-US"/>
          </a:p>
        </p:txBody>
      </p:sp>
    </p:spTree>
    <p:extLst>
      <p:ext uri="{BB962C8B-B14F-4D97-AF65-F5344CB8AC3E}">
        <p14:creationId xmlns:p14="http://schemas.microsoft.com/office/powerpoint/2010/main" val="21443749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37</a:t>
            </a:fld>
            <a:endParaRPr lang="zh-CN" altLang="en-US"/>
          </a:p>
        </p:txBody>
      </p:sp>
    </p:spTree>
    <p:extLst>
      <p:ext uri="{BB962C8B-B14F-4D97-AF65-F5344CB8AC3E}">
        <p14:creationId xmlns:p14="http://schemas.microsoft.com/office/powerpoint/2010/main" val="644911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38</a:t>
            </a:fld>
            <a:endParaRPr lang="zh-CN" altLang="en-US"/>
          </a:p>
        </p:txBody>
      </p:sp>
    </p:spTree>
    <p:extLst>
      <p:ext uri="{BB962C8B-B14F-4D97-AF65-F5344CB8AC3E}">
        <p14:creationId xmlns:p14="http://schemas.microsoft.com/office/powerpoint/2010/main" val="19571656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39</a:t>
            </a:fld>
            <a:endParaRPr lang="zh-CN" altLang="en-US"/>
          </a:p>
        </p:txBody>
      </p:sp>
    </p:spTree>
    <p:extLst>
      <p:ext uri="{BB962C8B-B14F-4D97-AF65-F5344CB8AC3E}">
        <p14:creationId xmlns:p14="http://schemas.microsoft.com/office/powerpoint/2010/main" val="2799590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a:t>
            </a:fld>
            <a:endParaRPr lang="zh-CN" altLang="en-US"/>
          </a:p>
        </p:txBody>
      </p:sp>
    </p:spTree>
    <p:extLst>
      <p:ext uri="{BB962C8B-B14F-4D97-AF65-F5344CB8AC3E}">
        <p14:creationId xmlns:p14="http://schemas.microsoft.com/office/powerpoint/2010/main" val="10399997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40</a:t>
            </a:fld>
            <a:endParaRPr lang="zh-CN" altLang="en-US"/>
          </a:p>
        </p:txBody>
      </p:sp>
    </p:spTree>
    <p:extLst>
      <p:ext uri="{BB962C8B-B14F-4D97-AF65-F5344CB8AC3E}">
        <p14:creationId xmlns:p14="http://schemas.microsoft.com/office/powerpoint/2010/main" val="35222628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41</a:t>
            </a:fld>
            <a:endParaRPr lang="zh-CN" altLang="en-US"/>
          </a:p>
        </p:txBody>
      </p:sp>
    </p:spTree>
    <p:extLst>
      <p:ext uri="{BB962C8B-B14F-4D97-AF65-F5344CB8AC3E}">
        <p14:creationId xmlns:p14="http://schemas.microsoft.com/office/powerpoint/2010/main" val="13394981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42</a:t>
            </a:fld>
            <a:endParaRPr lang="zh-CN" altLang="en-US"/>
          </a:p>
        </p:txBody>
      </p:sp>
    </p:spTree>
    <p:extLst>
      <p:ext uri="{BB962C8B-B14F-4D97-AF65-F5344CB8AC3E}">
        <p14:creationId xmlns:p14="http://schemas.microsoft.com/office/powerpoint/2010/main" val="3569861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43</a:t>
            </a:fld>
            <a:endParaRPr lang="zh-CN" altLang="en-US"/>
          </a:p>
        </p:txBody>
      </p:sp>
    </p:spTree>
    <p:extLst>
      <p:ext uri="{BB962C8B-B14F-4D97-AF65-F5344CB8AC3E}">
        <p14:creationId xmlns:p14="http://schemas.microsoft.com/office/powerpoint/2010/main" val="14314446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44</a:t>
            </a:fld>
            <a:endParaRPr lang="zh-CN" altLang="en-US"/>
          </a:p>
        </p:txBody>
      </p:sp>
    </p:spTree>
    <p:extLst>
      <p:ext uri="{BB962C8B-B14F-4D97-AF65-F5344CB8AC3E}">
        <p14:creationId xmlns:p14="http://schemas.microsoft.com/office/powerpoint/2010/main" val="8414209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45</a:t>
            </a:fld>
            <a:endParaRPr lang="zh-CN" altLang="en-US"/>
          </a:p>
        </p:txBody>
      </p:sp>
    </p:spTree>
    <p:extLst>
      <p:ext uri="{BB962C8B-B14F-4D97-AF65-F5344CB8AC3E}">
        <p14:creationId xmlns:p14="http://schemas.microsoft.com/office/powerpoint/2010/main" val="12581215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46</a:t>
            </a:fld>
            <a:endParaRPr lang="zh-CN" altLang="en-US"/>
          </a:p>
        </p:txBody>
      </p:sp>
    </p:spTree>
    <p:extLst>
      <p:ext uri="{BB962C8B-B14F-4D97-AF65-F5344CB8AC3E}">
        <p14:creationId xmlns:p14="http://schemas.microsoft.com/office/powerpoint/2010/main" val="14149516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8F1CB6D9-8422-47B9-A6AD-378C452C6559}" type="slidenum">
              <a:rPr lang="zh-CN" altLang="en-US" smtClean="0"/>
              <a:t>47</a:t>
            </a:fld>
            <a:endParaRPr lang="zh-CN" altLang="en-US"/>
          </a:p>
        </p:txBody>
      </p:sp>
    </p:spTree>
    <p:extLst>
      <p:ext uri="{BB962C8B-B14F-4D97-AF65-F5344CB8AC3E}">
        <p14:creationId xmlns:p14="http://schemas.microsoft.com/office/powerpoint/2010/main" val="22375033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1"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8F1CB6D9-8422-47B9-A6AD-378C452C6559}" type="slidenum">
              <a:rPr lang="zh-CN" altLang="en-US" smtClean="0"/>
              <a:t>48</a:t>
            </a:fld>
            <a:endParaRPr lang="zh-CN" altLang="en-US"/>
          </a:p>
        </p:txBody>
      </p:sp>
    </p:spTree>
    <p:extLst>
      <p:ext uri="{BB962C8B-B14F-4D97-AF65-F5344CB8AC3E}">
        <p14:creationId xmlns:p14="http://schemas.microsoft.com/office/powerpoint/2010/main" val="9941488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49</a:t>
            </a:fld>
            <a:endParaRPr lang="zh-CN" altLang="en-US"/>
          </a:p>
        </p:txBody>
      </p:sp>
    </p:spTree>
    <p:extLst>
      <p:ext uri="{BB962C8B-B14F-4D97-AF65-F5344CB8AC3E}">
        <p14:creationId xmlns:p14="http://schemas.microsoft.com/office/powerpoint/2010/main" val="3465862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5</a:t>
            </a:fld>
            <a:endParaRPr lang="zh-CN" altLang="en-US"/>
          </a:p>
        </p:txBody>
      </p:sp>
    </p:spTree>
    <p:extLst>
      <p:ext uri="{BB962C8B-B14F-4D97-AF65-F5344CB8AC3E}">
        <p14:creationId xmlns:p14="http://schemas.microsoft.com/office/powerpoint/2010/main" val="33335740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1CB6D9-8422-47B9-A6AD-378C452C65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724220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1CB6D9-8422-47B9-A6AD-378C452C655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590216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52</a:t>
            </a:fld>
            <a:endParaRPr lang="zh-CN" altLang="en-US"/>
          </a:p>
        </p:txBody>
      </p:sp>
    </p:spTree>
    <p:extLst>
      <p:ext uri="{BB962C8B-B14F-4D97-AF65-F5344CB8AC3E}">
        <p14:creationId xmlns:p14="http://schemas.microsoft.com/office/powerpoint/2010/main" val="32705145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53</a:t>
            </a:fld>
            <a:endParaRPr lang="zh-CN" altLang="en-US"/>
          </a:p>
        </p:txBody>
      </p:sp>
    </p:spTree>
    <p:extLst>
      <p:ext uri="{BB962C8B-B14F-4D97-AF65-F5344CB8AC3E}">
        <p14:creationId xmlns:p14="http://schemas.microsoft.com/office/powerpoint/2010/main" val="20597600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54</a:t>
            </a:fld>
            <a:endParaRPr lang="zh-CN" altLang="en-US"/>
          </a:p>
        </p:txBody>
      </p:sp>
    </p:spTree>
    <p:extLst>
      <p:ext uri="{BB962C8B-B14F-4D97-AF65-F5344CB8AC3E}">
        <p14:creationId xmlns:p14="http://schemas.microsoft.com/office/powerpoint/2010/main" val="23231066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55</a:t>
            </a:fld>
            <a:endParaRPr lang="zh-CN" altLang="en-US"/>
          </a:p>
        </p:txBody>
      </p:sp>
    </p:spTree>
    <p:extLst>
      <p:ext uri="{BB962C8B-B14F-4D97-AF65-F5344CB8AC3E}">
        <p14:creationId xmlns:p14="http://schemas.microsoft.com/office/powerpoint/2010/main" val="40434745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56</a:t>
            </a:fld>
            <a:endParaRPr lang="zh-CN" altLang="en-US"/>
          </a:p>
        </p:txBody>
      </p:sp>
    </p:spTree>
    <p:extLst>
      <p:ext uri="{BB962C8B-B14F-4D97-AF65-F5344CB8AC3E}">
        <p14:creationId xmlns:p14="http://schemas.microsoft.com/office/powerpoint/2010/main" val="11776105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57</a:t>
            </a:fld>
            <a:endParaRPr lang="zh-CN" altLang="en-US"/>
          </a:p>
        </p:txBody>
      </p:sp>
    </p:spTree>
    <p:extLst>
      <p:ext uri="{BB962C8B-B14F-4D97-AF65-F5344CB8AC3E}">
        <p14:creationId xmlns:p14="http://schemas.microsoft.com/office/powerpoint/2010/main" val="2870611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6</a:t>
            </a:fld>
            <a:endParaRPr lang="zh-CN" altLang="en-US"/>
          </a:p>
        </p:txBody>
      </p:sp>
    </p:spTree>
    <p:extLst>
      <p:ext uri="{BB962C8B-B14F-4D97-AF65-F5344CB8AC3E}">
        <p14:creationId xmlns:p14="http://schemas.microsoft.com/office/powerpoint/2010/main" val="2465513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7</a:t>
            </a:fld>
            <a:endParaRPr lang="zh-CN" altLang="en-US"/>
          </a:p>
        </p:txBody>
      </p:sp>
    </p:spTree>
    <p:extLst>
      <p:ext uri="{BB962C8B-B14F-4D97-AF65-F5344CB8AC3E}">
        <p14:creationId xmlns:p14="http://schemas.microsoft.com/office/powerpoint/2010/main" val="2899165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8</a:t>
            </a:fld>
            <a:endParaRPr lang="zh-CN" altLang="en-US"/>
          </a:p>
        </p:txBody>
      </p:sp>
    </p:spTree>
    <p:extLst>
      <p:ext uri="{BB962C8B-B14F-4D97-AF65-F5344CB8AC3E}">
        <p14:creationId xmlns:p14="http://schemas.microsoft.com/office/powerpoint/2010/main" val="1801679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9</a:t>
            </a:fld>
            <a:endParaRPr lang="zh-CN" altLang="en-US"/>
          </a:p>
        </p:txBody>
      </p:sp>
    </p:spTree>
    <p:extLst>
      <p:ext uri="{BB962C8B-B14F-4D97-AF65-F5344CB8AC3E}">
        <p14:creationId xmlns:p14="http://schemas.microsoft.com/office/powerpoint/2010/main" val="361471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3111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26288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4344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68136" y="2510757"/>
            <a:ext cx="9655728" cy="923330"/>
          </a:xfrm>
          <a:prstGeom prst="rect">
            <a:avLst/>
          </a:prstGeom>
          <a:solidFill>
            <a:srgbClr val="314865"/>
          </a:solidFill>
          <a:ln>
            <a:solidFill>
              <a:schemeClr val="tx1">
                <a:lumMod val="75000"/>
                <a:lumOff val="25000"/>
              </a:schemeClr>
            </a:solidFill>
          </a:ln>
        </p:spPr>
        <p:txBody>
          <a:bodyPr wrap="square" anchor="ctr">
            <a:spAutoFit/>
          </a:bodyPr>
          <a:lstStyle/>
          <a:p>
            <a:pPr algn="ctr"/>
            <a:r>
              <a:rPr lang="zh-CN" altLang="en-US" sz="5400" b="1" dirty="0">
                <a:solidFill>
                  <a:schemeClr val="bg1"/>
                </a:solidFill>
                <a:effectLst>
                  <a:outerShdw blurRad="38100" dist="38100" dir="2700000" algn="tl">
                    <a:srgbClr val="000000">
                      <a:alpha val="43137"/>
                    </a:srgbClr>
                  </a:outerShdw>
                </a:effectLst>
                <a:latin typeface="Arial"/>
                <a:ea typeface="微软雅黑"/>
                <a:sym typeface="Arial"/>
              </a:rPr>
              <a:t>第五章  </a:t>
            </a:r>
            <a:r>
              <a:rPr lang="en-US" altLang="zh-CN" sz="5400" b="1" dirty="0">
                <a:solidFill>
                  <a:schemeClr val="bg1"/>
                </a:solidFill>
                <a:effectLst>
                  <a:outerShdw blurRad="38100" dist="38100" dir="2700000" algn="tl">
                    <a:srgbClr val="000000">
                      <a:alpha val="43137"/>
                    </a:srgbClr>
                  </a:outerShdw>
                </a:effectLst>
                <a:latin typeface="Arial"/>
                <a:ea typeface="微软雅黑"/>
                <a:sym typeface="Arial"/>
              </a:rPr>
              <a:t>GPIO</a:t>
            </a:r>
            <a:r>
              <a:rPr lang="zh-CN" altLang="en-US" sz="5400" b="1" dirty="0">
                <a:solidFill>
                  <a:schemeClr val="bg1"/>
                </a:solidFill>
                <a:effectLst>
                  <a:outerShdw blurRad="38100" dist="38100" dir="2700000" algn="tl">
                    <a:srgbClr val="000000">
                      <a:alpha val="43137"/>
                    </a:srgbClr>
                  </a:outerShdw>
                </a:effectLst>
                <a:latin typeface="Arial"/>
                <a:ea typeface="微软雅黑"/>
                <a:sym typeface="Arial"/>
              </a:rPr>
              <a:t>模块</a:t>
            </a:r>
          </a:p>
        </p:txBody>
      </p:sp>
      <p:grpSp>
        <p:nvGrpSpPr>
          <p:cNvPr id="3" name="组合 2"/>
          <p:cNvGrpSpPr/>
          <p:nvPr/>
        </p:nvGrpSpPr>
        <p:grpSpPr>
          <a:xfrm>
            <a:off x="4026410" y="4950086"/>
            <a:ext cx="4139181" cy="276999"/>
            <a:chOff x="3675005" y="4950086"/>
            <a:chExt cx="4139181" cy="276999"/>
          </a:xfrm>
        </p:grpSpPr>
        <p:sp>
          <p:nvSpPr>
            <p:cNvPr id="22" name="TextBox 7">
              <a:extLst>
                <a:ext uri="{FF2B5EF4-FFF2-40B4-BE49-F238E27FC236}">
                  <a16:creationId xmlns:a16="http://schemas.microsoft.com/office/drawing/2014/main" id="{C23E139E-6490-4619-BC23-1278360B5935}"/>
                </a:ext>
              </a:extLst>
            </p:cNvPr>
            <p:cNvSpPr>
              <a:spLocks noChangeArrowheads="1"/>
            </p:cNvSpPr>
            <p:nvPr/>
          </p:nvSpPr>
          <p:spPr bwMode="auto">
            <a:xfrm>
              <a:off x="4399256" y="4950086"/>
              <a:ext cx="268165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b="1" dirty="0">
                  <a:solidFill>
                    <a:schemeClr val="tx1">
                      <a:lumMod val="50000"/>
                      <a:lumOff val="50000"/>
                    </a:schemeClr>
                  </a:solidFill>
                  <a:latin typeface="Arial"/>
                  <a:ea typeface="微软雅黑"/>
                  <a:sym typeface="Arial"/>
                </a:rPr>
                <a:t>电气学院实验中心</a:t>
              </a:r>
            </a:p>
          </p:txBody>
        </p:sp>
        <p:cxnSp>
          <p:nvCxnSpPr>
            <p:cNvPr id="23" name="直接连接符 22">
              <a:extLst>
                <a:ext uri="{FF2B5EF4-FFF2-40B4-BE49-F238E27FC236}">
                  <a16:creationId xmlns:a16="http://schemas.microsoft.com/office/drawing/2014/main" id="{A5C28C4B-295F-427E-97BE-5B976946F29D}"/>
                </a:ext>
              </a:extLst>
            </p:cNvPr>
            <p:cNvCxnSpPr/>
            <p:nvPr/>
          </p:nvCxnSpPr>
          <p:spPr>
            <a:xfrm flipH="1">
              <a:off x="3675005"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C2FDB96-8147-4A79-9269-76F1E31F645A}"/>
                </a:ext>
              </a:extLst>
            </p:cNvPr>
            <p:cNvCxnSpPr/>
            <p:nvPr/>
          </p:nvCxnSpPr>
          <p:spPr>
            <a:xfrm>
              <a:off x="7203396"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grpSp>
      <p:sp>
        <p:nvSpPr>
          <p:cNvPr id="2" name="等腰三角形 1">
            <a:extLst>
              <a:ext uri="{FF2B5EF4-FFF2-40B4-BE49-F238E27FC236}">
                <a16:creationId xmlns:a16="http://schemas.microsoft.com/office/drawing/2014/main" id="{F0AE1546-F1A7-4AD3-A1CF-E0FC1F37E09A}"/>
              </a:ext>
            </a:extLst>
          </p:cNvPr>
          <p:cNvSpPr/>
          <p:nvPr/>
        </p:nvSpPr>
        <p:spPr>
          <a:xfrm rot="4499273">
            <a:off x="1511166" y="231006"/>
            <a:ext cx="1607419" cy="1385706"/>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9" name="等腰三角形 198">
            <a:extLst>
              <a:ext uri="{FF2B5EF4-FFF2-40B4-BE49-F238E27FC236}">
                <a16:creationId xmlns:a16="http://schemas.microsoft.com/office/drawing/2014/main" id="{E119EE2D-2DDC-4BDC-8023-53213D15A010}"/>
              </a:ext>
            </a:extLst>
          </p:cNvPr>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0" name="等腰三角形 199">
            <a:extLst>
              <a:ext uri="{FF2B5EF4-FFF2-40B4-BE49-F238E27FC236}">
                <a16:creationId xmlns:a16="http://schemas.microsoft.com/office/drawing/2014/main" id="{5C186AE1-013F-4ACB-9141-5EB620591E71}"/>
              </a:ext>
            </a:extLst>
          </p:cNvPr>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1" name="等腰三角形 200">
            <a:extLst>
              <a:ext uri="{FF2B5EF4-FFF2-40B4-BE49-F238E27FC236}">
                <a16:creationId xmlns:a16="http://schemas.microsoft.com/office/drawing/2014/main" id="{6E2EAD45-83C8-4B49-A507-241CE4DE8969}"/>
              </a:ext>
            </a:extLst>
          </p:cNvPr>
          <p:cNvSpPr/>
          <p:nvPr/>
        </p:nvSpPr>
        <p:spPr>
          <a:xfrm rot="7947741">
            <a:off x="400932" y="1199831"/>
            <a:ext cx="1209165" cy="104238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339802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19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00"/>
                                        </p:tgtEl>
                                        <p:attrNameLst>
                                          <p:attrName>r</p:attrName>
                                        </p:attrNameLst>
                                      </p:cBhvr>
                                    </p:animRot>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199" grpId="0" animBg="1"/>
      <p:bldP spid="200" grpId="0" animBg="1"/>
      <p:bldP spid="20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0815" y="195758"/>
            <a:ext cx="4270660" cy="954107"/>
            <a:chOff x="5726036" y="1878224"/>
            <a:chExt cx="3846719" cy="954107"/>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6" y="1878224"/>
              <a:ext cx="3846719" cy="954107"/>
            </a:xfrm>
            <a:prstGeom prst="rect">
              <a:avLst/>
            </a:prstGeom>
            <a:noFill/>
          </p:spPr>
          <p:txBody>
            <a:bodyPr wrap="square" rtlCol="0">
              <a:spAutoFit/>
            </a:bodyPr>
            <a:lstStyle/>
            <a:p>
              <a:r>
                <a:rPr lang="zh-CN" altLang="en-US" sz="2800" b="1" dirty="0">
                  <a:solidFill>
                    <a:srgbClr val="314865"/>
                  </a:solidFill>
                  <a:latin typeface="Arial"/>
                  <a:sym typeface="Arial"/>
                </a:rPr>
                <a:t>输入功能</a:t>
              </a:r>
              <a:r>
                <a:rPr lang="en-US" altLang="zh-CN" sz="2800" b="1" dirty="0">
                  <a:solidFill>
                    <a:srgbClr val="314865"/>
                  </a:solidFill>
                  <a:latin typeface="Arial"/>
                  <a:sym typeface="Arial"/>
                </a:rPr>
                <a:t>——</a:t>
              </a:r>
              <a:r>
                <a:rPr lang="zh-CN" altLang="en-US" sz="2800" b="1" dirty="0">
                  <a:solidFill>
                    <a:srgbClr val="314865"/>
                  </a:solidFill>
                  <a:latin typeface="Arial"/>
                  <a:sym typeface="Arial"/>
                </a:rPr>
                <a:t>输入上</a:t>
              </a:r>
              <a:r>
                <a:rPr lang="en-US" altLang="zh-CN" sz="2800" b="1" dirty="0">
                  <a:solidFill>
                    <a:srgbClr val="314865"/>
                  </a:solidFill>
                  <a:latin typeface="Arial"/>
                  <a:sym typeface="Arial"/>
                </a:rPr>
                <a:t>/</a:t>
              </a:r>
              <a:r>
                <a:rPr lang="zh-CN" altLang="en-US" sz="2800" b="1" dirty="0">
                  <a:solidFill>
                    <a:srgbClr val="314865"/>
                  </a:solidFill>
                  <a:latin typeface="Arial"/>
                  <a:sym typeface="Arial"/>
                </a:rPr>
                <a:t>下拉</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flipV="1">
              <a:off x="5849178" y="2401444"/>
              <a:ext cx="3618646" cy="10454"/>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15" name="组合 14"/>
          <p:cNvGrpSpPr/>
          <p:nvPr/>
        </p:nvGrpSpPr>
        <p:grpSpPr>
          <a:xfrm>
            <a:off x="212445" y="792338"/>
            <a:ext cx="11865255" cy="5627776"/>
            <a:chOff x="212445" y="792338"/>
            <a:chExt cx="11865255" cy="5627776"/>
          </a:xfrm>
        </p:grpSpPr>
        <p:grpSp>
          <p:nvGrpSpPr>
            <p:cNvPr id="12" name="组合 11"/>
            <p:cNvGrpSpPr/>
            <p:nvPr/>
          </p:nvGrpSpPr>
          <p:grpSpPr>
            <a:xfrm>
              <a:off x="212445" y="792338"/>
              <a:ext cx="11865255" cy="5627776"/>
              <a:chOff x="1328182" y="985816"/>
              <a:chExt cx="11865255" cy="5627776"/>
            </a:xfrm>
          </p:grpSpPr>
          <p:pic>
            <p:nvPicPr>
              <p:cNvPr id="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182" y="985816"/>
                <a:ext cx="9467064" cy="5627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5" name="曲线连接符 4"/>
              <p:cNvCxnSpPr/>
              <p:nvPr/>
            </p:nvCxnSpPr>
            <p:spPr>
              <a:xfrm rot="10800000">
                <a:off x="2158584" y="2878112"/>
                <a:ext cx="7689954" cy="974363"/>
              </a:xfrm>
              <a:prstGeom prst="curvedConnector3">
                <a:avLst>
                  <a:gd name="adj1" fmla="val 12183"/>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线形标注 2 9"/>
              <p:cNvSpPr/>
              <p:nvPr/>
            </p:nvSpPr>
            <p:spPr>
              <a:xfrm>
                <a:off x="10920333" y="1166947"/>
                <a:ext cx="2273104" cy="1891651"/>
              </a:xfrm>
              <a:prstGeom prst="borderCallout2">
                <a:avLst>
                  <a:gd name="adj1" fmla="val 19693"/>
                  <a:gd name="adj2" fmla="val -1088"/>
                  <a:gd name="adj3" fmla="val 20078"/>
                  <a:gd name="adj4" fmla="val -96908"/>
                  <a:gd name="adj5" fmla="val 67696"/>
                  <a:gd name="adj6" fmla="val -130036"/>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9853612" y="1067986"/>
              <a:ext cx="208597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输入上拉电阻</a:t>
              </a:r>
              <a:endParaRPr lang="en-US" altLang="zh-CN" dirty="0"/>
            </a:p>
            <a:p>
              <a:pPr marL="285750" indent="-285750">
                <a:buFont typeface="Arial" panose="020B0604020202020204" pitchFamily="34" charset="0"/>
                <a:buChar char="•"/>
              </a:pPr>
              <a:r>
                <a:rPr lang="zh-CN" altLang="en-US" dirty="0"/>
                <a:t>当引脚悬空时，引脚电平会被上拉至</a:t>
              </a:r>
              <a:r>
                <a:rPr lang="en-US" altLang="zh-CN" dirty="0"/>
                <a:t>VDD</a:t>
              </a:r>
            </a:p>
            <a:p>
              <a:pPr marL="285750" indent="-285750">
                <a:buFont typeface="Arial" panose="020B0604020202020204" pitchFamily="34" charset="0"/>
                <a:buChar char="•"/>
              </a:pPr>
              <a:r>
                <a:rPr lang="zh-CN" altLang="en-US" dirty="0"/>
                <a:t>由寄存器</a:t>
              </a:r>
              <a:r>
                <a:rPr lang="en-US" altLang="zh-CN" dirty="0"/>
                <a:t>GPIOPUR</a:t>
              </a:r>
              <a:r>
                <a:rPr lang="zh-CN" altLang="en-US" dirty="0"/>
                <a:t>配置</a:t>
              </a:r>
              <a:endParaRPr lang="en-US" altLang="zh-CN" dirty="0"/>
            </a:p>
            <a:p>
              <a:pPr marL="285750" indent="-285750">
                <a:buFont typeface="Arial" panose="020B0604020202020204" pitchFamily="34" charset="0"/>
                <a:buChar char="•"/>
              </a:pPr>
              <a:endParaRPr lang="zh-CN" altLang="en-US" dirty="0"/>
            </a:p>
          </p:txBody>
        </p:sp>
      </p:grpSp>
      <p:sp>
        <p:nvSpPr>
          <p:cNvPr id="20" name="线形标注 2 19"/>
          <p:cNvSpPr/>
          <p:nvPr/>
        </p:nvSpPr>
        <p:spPr>
          <a:xfrm>
            <a:off x="9804596" y="4147743"/>
            <a:ext cx="2273104" cy="1891651"/>
          </a:xfrm>
          <a:prstGeom prst="borderCallout2">
            <a:avLst>
              <a:gd name="adj1" fmla="val 19693"/>
              <a:gd name="adj2" fmla="val -1088"/>
              <a:gd name="adj3" fmla="val 20078"/>
              <a:gd name="adj4" fmla="val -96908"/>
              <a:gd name="adj5" fmla="val -56604"/>
              <a:gd name="adj6" fmla="val -131185"/>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9853611" y="4242260"/>
            <a:ext cx="208597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输入下拉电阻</a:t>
            </a:r>
            <a:endParaRPr lang="en-US" altLang="zh-CN" dirty="0"/>
          </a:p>
          <a:p>
            <a:pPr marL="285750" indent="-285750">
              <a:buFont typeface="Arial" panose="020B0604020202020204" pitchFamily="34" charset="0"/>
              <a:buChar char="•"/>
            </a:pPr>
            <a:r>
              <a:rPr lang="zh-CN" altLang="en-US" dirty="0"/>
              <a:t>当引脚悬空时，引脚电平会被下拉至</a:t>
            </a:r>
            <a:r>
              <a:rPr lang="en-US" altLang="zh-CN" dirty="0"/>
              <a:t>VSS</a:t>
            </a:r>
          </a:p>
          <a:p>
            <a:pPr marL="285750" indent="-285750">
              <a:buFont typeface="Arial" panose="020B0604020202020204" pitchFamily="34" charset="0"/>
              <a:buChar char="•"/>
            </a:pPr>
            <a:r>
              <a:rPr lang="zh-CN" altLang="en-US" dirty="0"/>
              <a:t>由寄存器</a:t>
            </a:r>
            <a:r>
              <a:rPr lang="en-US" altLang="zh-CN" dirty="0"/>
              <a:t>GPIOPDR</a:t>
            </a:r>
            <a:r>
              <a:rPr lang="zh-CN" altLang="en-US" dirty="0"/>
              <a:t>配置</a:t>
            </a:r>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390823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0815" y="195758"/>
            <a:ext cx="4270660" cy="533675"/>
            <a:chOff x="5726036" y="1878224"/>
            <a:chExt cx="3846719" cy="533675"/>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6" y="1878224"/>
              <a:ext cx="3846719" cy="523220"/>
            </a:xfrm>
            <a:prstGeom prst="rect">
              <a:avLst/>
            </a:prstGeom>
            <a:noFill/>
          </p:spPr>
          <p:txBody>
            <a:bodyPr wrap="square" rtlCol="0">
              <a:spAutoFit/>
            </a:bodyPr>
            <a:lstStyle/>
            <a:p>
              <a:r>
                <a:rPr lang="zh-CN" altLang="en-US" sz="2800" b="1" dirty="0">
                  <a:solidFill>
                    <a:srgbClr val="314865"/>
                  </a:solidFill>
                  <a:latin typeface="Arial"/>
                  <a:sym typeface="Arial"/>
                </a:rPr>
                <a:t>输入功能</a:t>
              </a:r>
              <a:r>
                <a:rPr lang="en-US" altLang="zh-CN" sz="2800" b="1" dirty="0">
                  <a:solidFill>
                    <a:srgbClr val="314865"/>
                  </a:solidFill>
                  <a:latin typeface="Arial"/>
                  <a:sym typeface="Arial"/>
                </a:rPr>
                <a:t>——</a:t>
              </a:r>
              <a:r>
                <a:rPr lang="zh-CN" altLang="en-US" sz="2800" b="1" dirty="0">
                  <a:solidFill>
                    <a:srgbClr val="314865"/>
                  </a:solidFill>
                  <a:latin typeface="Arial"/>
                  <a:sym typeface="Arial"/>
                </a:rPr>
                <a:t>模拟输入</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flipV="1">
              <a:off x="5849178" y="2401444"/>
              <a:ext cx="3259551" cy="10455"/>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15" name="组合 14"/>
          <p:cNvGrpSpPr/>
          <p:nvPr/>
        </p:nvGrpSpPr>
        <p:grpSpPr>
          <a:xfrm>
            <a:off x="212445" y="792338"/>
            <a:ext cx="11865255" cy="5627776"/>
            <a:chOff x="212445" y="792338"/>
            <a:chExt cx="11865255" cy="5627776"/>
          </a:xfrm>
        </p:grpSpPr>
        <p:grpSp>
          <p:nvGrpSpPr>
            <p:cNvPr id="12" name="组合 11"/>
            <p:cNvGrpSpPr/>
            <p:nvPr/>
          </p:nvGrpSpPr>
          <p:grpSpPr>
            <a:xfrm>
              <a:off x="212445" y="792338"/>
              <a:ext cx="11865255" cy="5627776"/>
              <a:chOff x="1328182" y="985816"/>
              <a:chExt cx="11865255" cy="5627776"/>
            </a:xfrm>
          </p:grpSpPr>
          <p:pic>
            <p:nvPicPr>
              <p:cNvPr id="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182" y="985816"/>
                <a:ext cx="9467064" cy="5627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5" name="曲线连接符 4"/>
              <p:cNvCxnSpPr/>
              <p:nvPr/>
            </p:nvCxnSpPr>
            <p:spPr>
              <a:xfrm rot="10800000">
                <a:off x="3022918" y="1795856"/>
                <a:ext cx="4746168" cy="1079863"/>
              </a:xfrm>
              <a:prstGeom prst="curvedConnector3">
                <a:avLst>
                  <a:gd name="adj1" fmla="val 20642"/>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线形标注 2 9"/>
              <p:cNvSpPr/>
              <p:nvPr/>
            </p:nvSpPr>
            <p:spPr>
              <a:xfrm>
                <a:off x="10920333" y="1166947"/>
                <a:ext cx="2273104" cy="2170325"/>
              </a:xfrm>
              <a:prstGeom prst="borderCallout2">
                <a:avLst>
                  <a:gd name="adj1" fmla="val 19693"/>
                  <a:gd name="adj2" fmla="val -1088"/>
                  <a:gd name="adj3" fmla="val 20078"/>
                  <a:gd name="adj4" fmla="val -96908"/>
                  <a:gd name="adj5" fmla="val 72511"/>
                  <a:gd name="adj6" fmla="val -126205"/>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9853612" y="1067986"/>
              <a:ext cx="2085975"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输入上、下拉电阻均处于关闭状态</a:t>
              </a:r>
              <a:endParaRPr lang="en-US" altLang="zh-CN" dirty="0"/>
            </a:p>
            <a:p>
              <a:pPr marL="285750" indent="-285750">
                <a:buFont typeface="Arial" panose="020B0604020202020204" pitchFamily="34" charset="0"/>
                <a:buChar char="•"/>
              </a:pPr>
              <a:r>
                <a:rPr lang="zh-CN" altLang="en-US" dirty="0"/>
                <a:t>施密特触发器处于截止状态</a:t>
              </a:r>
              <a:endParaRPr lang="en-US" altLang="zh-CN" dirty="0"/>
            </a:p>
            <a:p>
              <a:pPr marL="285750" indent="-285750">
                <a:buFont typeface="Arial" panose="020B0604020202020204" pitchFamily="34" charset="0"/>
                <a:buChar char="•"/>
              </a:pPr>
              <a:r>
                <a:rPr lang="zh-CN" altLang="en-US" dirty="0"/>
                <a:t>信号通过模拟通道送入</a:t>
              </a:r>
              <a:r>
                <a:rPr lang="en-US" altLang="zh-CN" dirty="0"/>
                <a:t>CPU</a:t>
              </a:r>
            </a:p>
            <a:p>
              <a:pPr marL="285750" indent="-285750">
                <a:buFont typeface="Arial" panose="020B0604020202020204" pitchFamily="34" charset="0"/>
                <a:buChar char="•"/>
              </a:pPr>
              <a:endParaRPr lang="zh-CN" altLang="en-US" dirty="0"/>
            </a:p>
          </p:txBody>
        </p:sp>
      </p:grpSp>
      <p:sp>
        <p:nvSpPr>
          <p:cNvPr id="20" name="线形标注 2 19"/>
          <p:cNvSpPr/>
          <p:nvPr/>
        </p:nvSpPr>
        <p:spPr>
          <a:xfrm>
            <a:off x="9804596" y="4147743"/>
            <a:ext cx="2273104" cy="1373491"/>
          </a:xfrm>
          <a:prstGeom prst="borderCallout2">
            <a:avLst>
              <a:gd name="adj1" fmla="val 19693"/>
              <a:gd name="adj2" fmla="val -1088"/>
              <a:gd name="adj3" fmla="val 19157"/>
              <a:gd name="adj4" fmla="val -25649"/>
              <a:gd name="adj5" fmla="val -17012"/>
              <a:gd name="adj6" fmla="val -41536"/>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9853611" y="4242260"/>
            <a:ext cx="2085975"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输入范围一般为</a:t>
            </a:r>
            <a:r>
              <a:rPr lang="en-US" altLang="zh-CN" dirty="0"/>
              <a:t>0-3.3V</a:t>
            </a:r>
            <a:r>
              <a:rPr lang="zh-CN" altLang="en-US" dirty="0"/>
              <a:t>，否则会引起非线性失真或者烧坏引脚</a:t>
            </a:r>
            <a:endParaRPr lang="en-US" altLang="zh-CN" dirty="0"/>
          </a:p>
        </p:txBody>
      </p:sp>
      <p:sp>
        <p:nvSpPr>
          <p:cNvPr id="28" name="任意多边形 27"/>
          <p:cNvSpPr/>
          <p:nvPr/>
        </p:nvSpPr>
        <p:spPr>
          <a:xfrm>
            <a:off x="6696891" y="2673531"/>
            <a:ext cx="1924595" cy="923324"/>
          </a:xfrm>
          <a:custGeom>
            <a:avLst/>
            <a:gdLst>
              <a:gd name="connsiteX0" fmla="*/ 0 w 1924595"/>
              <a:gd name="connsiteY0" fmla="*/ 0 h 923324"/>
              <a:gd name="connsiteX1" fmla="*/ 182880 w 1924595"/>
              <a:gd name="connsiteY1" fmla="*/ 26126 h 923324"/>
              <a:gd name="connsiteX2" fmla="*/ 304800 w 1924595"/>
              <a:gd name="connsiteY2" fmla="*/ 34835 h 923324"/>
              <a:gd name="connsiteX3" fmla="*/ 339635 w 1924595"/>
              <a:gd name="connsiteY3" fmla="*/ 43543 h 923324"/>
              <a:gd name="connsiteX4" fmla="*/ 470263 w 1924595"/>
              <a:gd name="connsiteY4" fmla="*/ 60960 h 923324"/>
              <a:gd name="connsiteX5" fmla="*/ 531223 w 1924595"/>
              <a:gd name="connsiteY5" fmla="*/ 69669 h 923324"/>
              <a:gd name="connsiteX6" fmla="*/ 566058 w 1924595"/>
              <a:gd name="connsiteY6" fmla="*/ 87086 h 923324"/>
              <a:gd name="connsiteX7" fmla="*/ 600892 w 1924595"/>
              <a:gd name="connsiteY7" fmla="*/ 95795 h 923324"/>
              <a:gd name="connsiteX8" fmla="*/ 627018 w 1924595"/>
              <a:gd name="connsiteY8" fmla="*/ 104503 h 923324"/>
              <a:gd name="connsiteX9" fmla="*/ 661852 w 1924595"/>
              <a:gd name="connsiteY9" fmla="*/ 113212 h 923324"/>
              <a:gd name="connsiteX10" fmla="*/ 687978 w 1924595"/>
              <a:gd name="connsiteY10" fmla="*/ 121920 h 923324"/>
              <a:gd name="connsiteX11" fmla="*/ 722812 w 1924595"/>
              <a:gd name="connsiteY11" fmla="*/ 130629 h 923324"/>
              <a:gd name="connsiteX12" fmla="*/ 775063 w 1924595"/>
              <a:gd name="connsiteY12" fmla="*/ 148046 h 923324"/>
              <a:gd name="connsiteX13" fmla="*/ 827315 w 1924595"/>
              <a:gd name="connsiteY13" fmla="*/ 182880 h 923324"/>
              <a:gd name="connsiteX14" fmla="*/ 853440 w 1924595"/>
              <a:gd name="connsiteY14" fmla="*/ 200298 h 923324"/>
              <a:gd name="connsiteX15" fmla="*/ 940526 w 1924595"/>
              <a:gd name="connsiteY15" fmla="*/ 252549 h 923324"/>
              <a:gd name="connsiteX16" fmla="*/ 966652 w 1924595"/>
              <a:gd name="connsiteY16" fmla="*/ 269966 h 923324"/>
              <a:gd name="connsiteX17" fmla="*/ 1018903 w 1924595"/>
              <a:gd name="connsiteY17" fmla="*/ 322218 h 923324"/>
              <a:gd name="connsiteX18" fmla="*/ 1053738 w 1924595"/>
              <a:gd name="connsiteY18" fmla="*/ 374469 h 923324"/>
              <a:gd name="connsiteX19" fmla="*/ 1079863 w 1924595"/>
              <a:gd name="connsiteY19" fmla="*/ 400595 h 923324"/>
              <a:gd name="connsiteX20" fmla="*/ 1114698 w 1924595"/>
              <a:gd name="connsiteY20" fmla="*/ 452846 h 923324"/>
              <a:gd name="connsiteX21" fmla="*/ 1132115 w 1924595"/>
              <a:gd name="connsiteY21" fmla="*/ 478972 h 923324"/>
              <a:gd name="connsiteX22" fmla="*/ 1175658 w 1924595"/>
              <a:gd name="connsiteY22" fmla="*/ 522515 h 923324"/>
              <a:gd name="connsiteX23" fmla="*/ 1210492 w 1924595"/>
              <a:gd name="connsiteY23" fmla="*/ 600892 h 923324"/>
              <a:gd name="connsiteX24" fmla="*/ 1236618 w 1924595"/>
              <a:gd name="connsiteY24" fmla="*/ 609600 h 923324"/>
              <a:gd name="connsiteX25" fmla="*/ 1245326 w 1924595"/>
              <a:gd name="connsiteY25" fmla="*/ 635726 h 923324"/>
              <a:gd name="connsiteX26" fmla="*/ 1297578 w 1924595"/>
              <a:gd name="connsiteY26" fmla="*/ 705395 h 923324"/>
              <a:gd name="connsiteX27" fmla="*/ 1306286 w 1924595"/>
              <a:gd name="connsiteY27" fmla="*/ 731520 h 923324"/>
              <a:gd name="connsiteX28" fmla="*/ 1341120 w 1924595"/>
              <a:gd name="connsiteY28" fmla="*/ 783772 h 923324"/>
              <a:gd name="connsiteX29" fmla="*/ 1349829 w 1924595"/>
              <a:gd name="connsiteY29" fmla="*/ 809898 h 923324"/>
              <a:gd name="connsiteX30" fmla="*/ 1384663 w 1924595"/>
              <a:gd name="connsiteY30" fmla="*/ 862149 h 923324"/>
              <a:gd name="connsiteX31" fmla="*/ 1463040 w 1924595"/>
              <a:gd name="connsiteY31" fmla="*/ 888275 h 923324"/>
              <a:gd name="connsiteX32" fmla="*/ 1541418 w 1924595"/>
              <a:gd name="connsiteY32" fmla="*/ 905692 h 923324"/>
              <a:gd name="connsiteX33" fmla="*/ 1828800 w 1924595"/>
              <a:gd name="connsiteY33" fmla="*/ 914400 h 923324"/>
              <a:gd name="connsiteX34" fmla="*/ 1924595 w 1924595"/>
              <a:gd name="connsiteY34" fmla="*/ 923109 h 92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24595" h="923324">
                <a:moveTo>
                  <a:pt x="0" y="0"/>
                </a:moveTo>
                <a:cubicBezTo>
                  <a:pt x="69149" y="13830"/>
                  <a:pt x="93024" y="19707"/>
                  <a:pt x="182880" y="26126"/>
                </a:cubicBezTo>
                <a:lnTo>
                  <a:pt x="304800" y="34835"/>
                </a:lnTo>
                <a:cubicBezTo>
                  <a:pt x="316412" y="37738"/>
                  <a:pt x="327898" y="41196"/>
                  <a:pt x="339635" y="43543"/>
                </a:cubicBezTo>
                <a:cubicBezTo>
                  <a:pt x="395018" y="54619"/>
                  <a:pt x="408274" y="53211"/>
                  <a:pt x="470263" y="60960"/>
                </a:cubicBezTo>
                <a:cubicBezTo>
                  <a:pt x="490631" y="63506"/>
                  <a:pt x="510903" y="66766"/>
                  <a:pt x="531223" y="69669"/>
                </a:cubicBezTo>
                <a:cubicBezTo>
                  <a:pt x="542835" y="75475"/>
                  <a:pt x="553902" y="82528"/>
                  <a:pt x="566058" y="87086"/>
                </a:cubicBezTo>
                <a:cubicBezTo>
                  <a:pt x="577265" y="91289"/>
                  <a:pt x="589384" y="92507"/>
                  <a:pt x="600892" y="95795"/>
                </a:cubicBezTo>
                <a:cubicBezTo>
                  <a:pt x="609718" y="98317"/>
                  <a:pt x="618192" y="101981"/>
                  <a:pt x="627018" y="104503"/>
                </a:cubicBezTo>
                <a:cubicBezTo>
                  <a:pt x="638526" y="107791"/>
                  <a:pt x="650344" y="109924"/>
                  <a:pt x="661852" y="113212"/>
                </a:cubicBezTo>
                <a:cubicBezTo>
                  <a:pt x="670678" y="115734"/>
                  <a:pt x="679152" y="119398"/>
                  <a:pt x="687978" y="121920"/>
                </a:cubicBezTo>
                <a:cubicBezTo>
                  <a:pt x="699486" y="125208"/>
                  <a:pt x="711348" y="127190"/>
                  <a:pt x="722812" y="130629"/>
                </a:cubicBezTo>
                <a:cubicBezTo>
                  <a:pt x="740397" y="135905"/>
                  <a:pt x="775063" y="148046"/>
                  <a:pt x="775063" y="148046"/>
                </a:cubicBezTo>
                <a:lnTo>
                  <a:pt x="827315" y="182880"/>
                </a:lnTo>
                <a:cubicBezTo>
                  <a:pt x="836024" y="188686"/>
                  <a:pt x="844079" y="195617"/>
                  <a:pt x="853440" y="200298"/>
                </a:cubicBezTo>
                <a:cubicBezTo>
                  <a:pt x="906999" y="227077"/>
                  <a:pt x="877472" y="210513"/>
                  <a:pt x="940526" y="252549"/>
                </a:cubicBezTo>
                <a:cubicBezTo>
                  <a:pt x="949235" y="258355"/>
                  <a:pt x="959251" y="262565"/>
                  <a:pt x="966652" y="269966"/>
                </a:cubicBezTo>
                <a:cubicBezTo>
                  <a:pt x="984069" y="287383"/>
                  <a:pt x="1005240" y="301723"/>
                  <a:pt x="1018903" y="322218"/>
                </a:cubicBezTo>
                <a:cubicBezTo>
                  <a:pt x="1030515" y="339635"/>
                  <a:pt x="1038937" y="359667"/>
                  <a:pt x="1053738" y="374469"/>
                </a:cubicBezTo>
                <a:cubicBezTo>
                  <a:pt x="1062446" y="383178"/>
                  <a:pt x="1072302" y="390874"/>
                  <a:pt x="1079863" y="400595"/>
                </a:cubicBezTo>
                <a:cubicBezTo>
                  <a:pt x="1092715" y="417118"/>
                  <a:pt x="1103086" y="435429"/>
                  <a:pt x="1114698" y="452846"/>
                </a:cubicBezTo>
                <a:cubicBezTo>
                  <a:pt x="1120504" y="461555"/>
                  <a:pt x="1124714" y="471571"/>
                  <a:pt x="1132115" y="478972"/>
                </a:cubicBezTo>
                <a:lnTo>
                  <a:pt x="1175658" y="522515"/>
                </a:lnTo>
                <a:cubicBezTo>
                  <a:pt x="1180980" y="538480"/>
                  <a:pt x="1191674" y="585838"/>
                  <a:pt x="1210492" y="600892"/>
                </a:cubicBezTo>
                <a:cubicBezTo>
                  <a:pt x="1217660" y="606626"/>
                  <a:pt x="1227909" y="606697"/>
                  <a:pt x="1236618" y="609600"/>
                </a:cubicBezTo>
                <a:cubicBezTo>
                  <a:pt x="1239521" y="618309"/>
                  <a:pt x="1240868" y="627701"/>
                  <a:pt x="1245326" y="635726"/>
                </a:cubicBezTo>
                <a:cubicBezTo>
                  <a:pt x="1269945" y="680041"/>
                  <a:pt x="1271151" y="678970"/>
                  <a:pt x="1297578" y="705395"/>
                </a:cubicBezTo>
                <a:cubicBezTo>
                  <a:pt x="1300481" y="714103"/>
                  <a:pt x="1301828" y="723496"/>
                  <a:pt x="1306286" y="731520"/>
                </a:cubicBezTo>
                <a:cubicBezTo>
                  <a:pt x="1316452" y="749819"/>
                  <a:pt x="1334500" y="763913"/>
                  <a:pt x="1341120" y="783772"/>
                </a:cubicBezTo>
                <a:cubicBezTo>
                  <a:pt x="1344023" y="792481"/>
                  <a:pt x="1345371" y="801873"/>
                  <a:pt x="1349829" y="809898"/>
                </a:cubicBezTo>
                <a:cubicBezTo>
                  <a:pt x="1359995" y="828196"/>
                  <a:pt x="1364805" y="855530"/>
                  <a:pt x="1384663" y="862149"/>
                </a:cubicBezTo>
                <a:lnTo>
                  <a:pt x="1463040" y="888275"/>
                </a:lnTo>
                <a:cubicBezTo>
                  <a:pt x="1492875" y="898220"/>
                  <a:pt x="1505200" y="903835"/>
                  <a:pt x="1541418" y="905692"/>
                </a:cubicBezTo>
                <a:cubicBezTo>
                  <a:pt x="1637130" y="910600"/>
                  <a:pt x="1733006" y="911497"/>
                  <a:pt x="1828800" y="914400"/>
                </a:cubicBezTo>
                <a:cubicBezTo>
                  <a:pt x="1895369" y="925495"/>
                  <a:pt x="1863394" y="923109"/>
                  <a:pt x="1924595" y="923109"/>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026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0815" y="195758"/>
            <a:ext cx="4270660" cy="533675"/>
            <a:chOff x="5726036" y="1878224"/>
            <a:chExt cx="3846719" cy="533675"/>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6" y="1878224"/>
              <a:ext cx="3846719" cy="523220"/>
            </a:xfrm>
            <a:prstGeom prst="rect">
              <a:avLst/>
            </a:prstGeom>
            <a:noFill/>
          </p:spPr>
          <p:txBody>
            <a:bodyPr wrap="square" rtlCol="0">
              <a:spAutoFit/>
            </a:bodyPr>
            <a:lstStyle/>
            <a:p>
              <a:r>
                <a:rPr lang="zh-CN" altLang="en-US" sz="2800" b="1" dirty="0">
                  <a:solidFill>
                    <a:srgbClr val="314865"/>
                  </a:solidFill>
                  <a:latin typeface="Arial"/>
                  <a:sym typeface="Arial"/>
                </a:rPr>
                <a:t>输出功能</a:t>
              </a:r>
              <a:r>
                <a:rPr lang="en-US" altLang="zh-CN" sz="2800" b="1" dirty="0">
                  <a:solidFill>
                    <a:srgbClr val="314865"/>
                  </a:solidFill>
                  <a:latin typeface="Arial"/>
                  <a:sym typeface="Arial"/>
                </a:rPr>
                <a:t>——</a:t>
              </a:r>
              <a:r>
                <a:rPr lang="zh-CN" altLang="en-US" sz="2800" b="1" dirty="0">
                  <a:solidFill>
                    <a:srgbClr val="314865"/>
                  </a:solidFill>
                  <a:latin typeface="Arial"/>
                  <a:sym typeface="Arial"/>
                </a:rPr>
                <a:t>开漏输出</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flipV="1">
              <a:off x="5849178" y="2401444"/>
              <a:ext cx="3259551" cy="10455"/>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1" name="文本框 20"/>
          <p:cNvSpPr txBox="1"/>
          <p:nvPr/>
        </p:nvSpPr>
        <p:spPr>
          <a:xfrm>
            <a:off x="9853611" y="4242260"/>
            <a:ext cx="2206767" cy="195951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zh-CN" altLang="en-US" dirty="0"/>
              <a:t>输出需要外接上拉电阻</a:t>
            </a:r>
            <a:endParaRPr lang="en-US" altLang="zh-CN" dirty="0"/>
          </a:p>
          <a:p>
            <a:pPr marL="285750" indent="-285750">
              <a:spcAft>
                <a:spcPts val="800"/>
              </a:spcAft>
              <a:buFont typeface="Arial" panose="020B0604020202020204" pitchFamily="34" charset="0"/>
              <a:buChar char="•"/>
            </a:pPr>
            <a:r>
              <a:rPr lang="zh-CN" altLang="en-US" dirty="0"/>
              <a:t>开漏输出可用于线与逻辑操作</a:t>
            </a:r>
            <a:endParaRPr lang="en-US" altLang="zh-CN" dirty="0"/>
          </a:p>
          <a:p>
            <a:pPr marL="285750" indent="-285750">
              <a:spcAft>
                <a:spcPts val="800"/>
              </a:spcAft>
              <a:buFont typeface="Arial" panose="020B0604020202020204" pitchFamily="34" charset="0"/>
              <a:buChar char="•"/>
            </a:pPr>
            <a:r>
              <a:rPr lang="zh-CN" altLang="en-US" dirty="0"/>
              <a:t>也可用作不同逻辑电平的转换</a:t>
            </a:r>
            <a:endParaRPr lang="en-US" altLang="zh-CN" dirty="0"/>
          </a:p>
        </p:txBody>
      </p:sp>
      <p:cxnSp>
        <p:nvCxnSpPr>
          <p:cNvPr id="46" name="直接连接符 45"/>
          <p:cNvCxnSpPr/>
          <p:nvPr/>
        </p:nvCxnSpPr>
        <p:spPr>
          <a:xfrm>
            <a:off x="6132315" y="4860866"/>
            <a:ext cx="1160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535414" y="3962400"/>
            <a:ext cx="1274689" cy="680090"/>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195123" y="792338"/>
            <a:ext cx="11882577" cy="5627776"/>
            <a:chOff x="195123" y="792338"/>
            <a:chExt cx="11882577" cy="5627776"/>
          </a:xfrm>
        </p:grpSpPr>
        <p:grpSp>
          <p:nvGrpSpPr>
            <p:cNvPr id="62" name="组合 61"/>
            <p:cNvGrpSpPr/>
            <p:nvPr/>
          </p:nvGrpSpPr>
          <p:grpSpPr>
            <a:xfrm>
              <a:off x="195123" y="792338"/>
              <a:ext cx="11865255" cy="5627776"/>
              <a:chOff x="195123" y="792338"/>
              <a:chExt cx="11865255" cy="5627776"/>
            </a:xfrm>
          </p:grpSpPr>
          <p:grpSp>
            <p:nvGrpSpPr>
              <p:cNvPr id="15" name="组合 14"/>
              <p:cNvGrpSpPr/>
              <p:nvPr/>
            </p:nvGrpSpPr>
            <p:grpSpPr>
              <a:xfrm>
                <a:off x="195123" y="792338"/>
                <a:ext cx="11865255" cy="5627776"/>
                <a:chOff x="212445" y="792338"/>
                <a:chExt cx="11865255" cy="5627776"/>
              </a:xfrm>
            </p:grpSpPr>
            <p:grpSp>
              <p:nvGrpSpPr>
                <p:cNvPr id="12" name="组合 11"/>
                <p:cNvGrpSpPr/>
                <p:nvPr/>
              </p:nvGrpSpPr>
              <p:grpSpPr>
                <a:xfrm>
                  <a:off x="212445" y="792338"/>
                  <a:ext cx="11865255" cy="5627776"/>
                  <a:chOff x="1328182" y="985816"/>
                  <a:chExt cx="11865255" cy="5627776"/>
                </a:xfrm>
              </p:grpSpPr>
              <p:pic>
                <p:nvPicPr>
                  <p:cNvPr id="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182" y="985816"/>
                    <a:ext cx="9467064" cy="5627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5" name="曲线连接符 4"/>
                  <p:cNvCxnSpPr/>
                  <p:nvPr/>
                </p:nvCxnSpPr>
                <p:spPr>
                  <a:xfrm flipV="1">
                    <a:off x="7521159" y="3956459"/>
                    <a:ext cx="2520864" cy="948357"/>
                  </a:xfrm>
                  <a:prstGeom prst="curvedConnector3">
                    <a:avLst>
                      <a:gd name="adj1" fmla="val 50000"/>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线形标注 2 9"/>
                  <p:cNvSpPr/>
                  <p:nvPr/>
                </p:nvSpPr>
                <p:spPr>
                  <a:xfrm>
                    <a:off x="10920333" y="1166947"/>
                    <a:ext cx="2273104" cy="2679840"/>
                  </a:xfrm>
                  <a:prstGeom prst="borderCallout2">
                    <a:avLst>
                      <a:gd name="adj1" fmla="val 19693"/>
                      <a:gd name="adj2" fmla="val -1088"/>
                      <a:gd name="adj3" fmla="val 20078"/>
                      <a:gd name="adj4" fmla="val -96908"/>
                      <a:gd name="adj5" fmla="val 48003"/>
                      <a:gd name="adj6" fmla="val -175275"/>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9853612" y="1067986"/>
                  <a:ext cx="2085975"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输入上、下拉电阻均处于禁用状态</a:t>
                  </a:r>
                  <a:endParaRPr lang="en-US" altLang="zh-CN" dirty="0"/>
                </a:p>
                <a:p>
                  <a:pPr marL="285750" indent="-285750">
                    <a:buFont typeface="Arial" panose="020B0604020202020204" pitchFamily="34" charset="0"/>
                    <a:buChar char="•"/>
                  </a:pPr>
                  <a:r>
                    <a:rPr lang="zh-CN" altLang="en-US" dirty="0"/>
                    <a:t>施密特触发器处于开启状态</a:t>
                  </a:r>
                  <a:endParaRPr lang="en-US" altLang="zh-CN" dirty="0"/>
                </a:p>
                <a:p>
                  <a:pPr marL="285750" indent="-285750">
                    <a:buFont typeface="Arial" panose="020B0604020202020204" pitchFamily="34" charset="0"/>
                    <a:buChar char="•"/>
                  </a:pPr>
                  <a:r>
                    <a:rPr lang="zh-CN" altLang="en-US" dirty="0"/>
                    <a:t>回读功能：不能读到外部引脚的状态，因此不能做输入</a:t>
                  </a:r>
                </a:p>
              </p:txBody>
            </p:sp>
          </p:grpSp>
          <p:cxnSp>
            <p:nvCxnSpPr>
              <p:cNvPr id="11" name="直接连接符 10"/>
              <p:cNvCxnSpPr/>
              <p:nvPr/>
            </p:nvCxnSpPr>
            <p:spPr>
              <a:xfrm>
                <a:off x="5543550" y="4984750"/>
                <a:ext cx="539750" cy="21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083300" y="4860866"/>
                <a:ext cx="0" cy="2350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132315" y="4860866"/>
                <a:ext cx="0" cy="2350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6248400" y="5073650"/>
                <a:ext cx="0" cy="1461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137772" y="5073650"/>
                <a:ext cx="1160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6248400" y="4711338"/>
                <a:ext cx="1" cy="16475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任意多边形 55"/>
              <p:cNvSpPr/>
              <p:nvPr/>
            </p:nvSpPr>
            <p:spPr>
              <a:xfrm>
                <a:off x="722811" y="3753394"/>
                <a:ext cx="4763589" cy="1254035"/>
              </a:xfrm>
              <a:custGeom>
                <a:avLst/>
                <a:gdLst>
                  <a:gd name="connsiteX0" fmla="*/ 4763589 w 4763589"/>
                  <a:gd name="connsiteY0" fmla="*/ 1254035 h 1254035"/>
                  <a:gd name="connsiteX1" fmla="*/ 4267200 w 4763589"/>
                  <a:gd name="connsiteY1" fmla="*/ 1245326 h 1254035"/>
                  <a:gd name="connsiteX2" fmla="*/ 4241075 w 4763589"/>
                  <a:gd name="connsiteY2" fmla="*/ 1236617 h 1254035"/>
                  <a:gd name="connsiteX3" fmla="*/ 4180115 w 4763589"/>
                  <a:gd name="connsiteY3" fmla="*/ 1227909 h 1254035"/>
                  <a:gd name="connsiteX4" fmla="*/ 4110446 w 4763589"/>
                  <a:gd name="connsiteY4" fmla="*/ 1210492 h 1254035"/>
                  <a:gd name="connsiteX5" fmla="*/ 4075612 w 4763589"/>
                  <a:gd name="connsiteY5" fmla="*/ 1201783 h 1254035"/>
                  <a:gd name="connsiteX6" fmla="*/ 3997235 w 4763589"/>
                  <a:gd name="connsiteY6" fmla="*/ 1175657 h 1254035"/>
                  <a:gd name="connsiteX7" fmla="*/ 3971109 w 4763589"/>
                  <a:gd name="connsiteY7" fmla="*/ 1166949 h 1254035"/>
                  <a:gd name="connsiteX8" fmla="*/ 3901440 w 4763589"/>
                  <a:gd name="connsiteY8" fmla="*/ 1140823 h 1254035"/>
                  <a:gd name="connsiteX9" fmla="*/ 3823063 w 4763589"/>
                  <a:gd name="connsiteY9" fmla="*/ 1114697 h 1254035"/>
                  <a:gd name="connsiteX10" fmla="*/ 3796938 w 4763589"/>
                  <a:gd name="connsiteY10" fmla="*/ 1105989 h 1254035"/>
                  <a:gd name="connsiteX11" fmla="*/ 3762103 w 4763589"/>
                  <a:gd name="connsiteY11" fmla="*/ 1097280 h 1254035"/>
                  <a:gd name="connsiteX12" fmla="*/ 3683726 w 4763589"/>
                  <a:gd name="connsiteY12" fmla="*/ 1071155 h 1254035"/>
                  <a:gd name="connsiteX13" fmla="*/ 3631475 w 4763589"/>
                  <a:gd name="connsiteY13" fmla="*/ 1045029 h 1254035"/>
                  <a:gd name="connsiteX14" fmla="*/ 3579223 w 4763589"/>
                  <a:gd name="connsiteY14" fmla="*/ 1027612 h 1254035"/>
                  <a:gd name="connsiteX15" fmla="*/ 3526972 w 4763589"/>
                  <a:gd name="connsiteY15" fmla="*/ 1010195 h 1254035"/>
                  <a:gd name="connsiteX16" fmla="*/ 3492138 w 4763589"/>
                  <a:gd name="connsiteY16" fmla="*/ 1001486 h 1254035"/>
                  <a:gd name="connsiteX17" fmla="*/ 3352800 w 4763589"/>
                  <a:gd name="connsiteY17" fmla="*/ 984069 h 1254035"/>
                  <a:gd name="connsiteX18" fmla="*/ 3300549 w 4763589"/>
                  <a:gd name="connsiteY18" fmla="*/ 975360 h 1254035"/>
                  <a:gd name="connsiteX19" fmla="*/ 3161212 w 4763589"/>
                  <a:gd name="connsiteY19" fmla="*/ 957943 h 1254035"/>
                  <a:gd name="connsiteX20" fmla="*/ 3108960 w 4763589"/>
                  <a:gd name="connsiteY20" fmla="*/ 949235 h 1254035"/>
                  <a:gd name="connsiteX21" fmla="*/ 3065418 w 4763589"/>
                  <a:gd name="connsiteY21" fmla="*/ 940526 h 1254035"/>
                  <a:gd name="connsiteX22" fmla="*/ 2804160 w 4763589"/>
                  <a:gd name="connsiteY22" fmla="*/ 914400 h 1254035"/>
                  <a:gd name="connsiteX23" fmla="*/ 2751909 w 4763589"/>
                  <a:gd name="connsiteY23" fmla="*/ 905692 h 1254035"/>
                  <a:gd name="connsiteX24" fmla="*/ 2673532 w 4763589"/>
                  <a:gd name="connsiteY24" fmla="*/ 896983 h 1254035"/>
                  <a:gd name="connsiteX25" fmla="*/ 2647406 w 4763589"/>
                  <a:gd name="connsiteY25" fmla="*/ 888275 h 1254035"/>
                  <a:gd name="connsiteX26" fmla="*/ 2577738 w 4763589"/>
                  <a:gd name="connsiteY26" fmla="*/ 870857 h 1254035"/>
                  <a:gd name="connsiteX27" fmla="*/ 2499360 w 4763589"/>
                  <a:gd name="connsiteY27" fmla="*/ 844732 h 1254035"/>
                  <a:gd name="connsiteX28" fmla="*/ 2473235 w 4763589"/>
                  <a:gd name="connsiteY28" fmla="*/ 836023 h 1254035"/>
                  <a:gd name="connsiteX29" fmla="*/ 2447109 w 4763589"/>
                  <a:gd name="connsiteY29" fmla="*/ 827315 h 1254035"/>
                  <a:gd name="connsiteX30" fmla="*/ 2412275 w 4763589"/>
                  <a:gd name="connsiteY30" fmla="*/ 809897 h 1254035"/>
                  <a:gd name="connsiteX31" fmla="*/ 2342606 w 4763589"/>
                  <a:gd name="connsiteY31" fmla="*/ 792480 h 1254035"/>
                  <a:gd name="connsiteX32" fmla="*/ 2307772 w 4763589"/>
                  <a:gd name="connsiteY32" fmla="*/ 783772 h 1254035"/>
                  <a:gd name="connsiteX33" fmla="*/ 2281646 w 4763589"/>
                  <a:gd name="connsiteY33" fmla="*/ 775063 h 1254035"/>
                  <a:gd name="connsiteX34" fmla="*/ 2255520 w 4763589"/>
                  <a:gd name="connsiteY34" fmla="*/ 757646 h 1254035"/>
                  <a:gd name="connsiteX35" fmla="*/ 2229395 w 4763589"/>
                  <a:gd name="connsiteY35" fmla="*/ 748937 h 1254035"/>
                  <a:gd name="connsiteX36" fmla="*/ 2177143 w 4763589"/>
                  <a:gd name="connsiteY36" fmla="*/ 722812 h 1254035"/>
                  <a:gd name="connsiteX37" fmla="*/ 2159726 w 4763589"/>
                  <a:gd name="connsiteY37" fmla="*/ 696686 h 1254035"/>
                  <a:gd name="connsiteX38" fmla="*/ 2133600 w 4763589"/>
                  <a:gd name="connsiteY38" fmla="*/ 687977 h 1254035"/>
                  <a:gd name="connsiteX39" fmla="*/ 2107475 w 4763589"/>
                  <a:gd name="connsiteY39" fmla="*/ 670560 h 1254035"/>
                  <a:gd name="connsiteX40" fmla="*/ 2046515 w 4763589"/>
                  <a:gd name="connsiteY40" fmla="*/ 635726 h 1254035"/>
                  <a:gd name="connsiteX41" fmla="*/ 2020389 w 4763589"/>
                  <a:gd name="connsiteY41" fmla="*/ 609600 h 1254035"/>
                  <a:gd name="connsiteX42" fmla="*/ 1985555 w 4763589"/>
                  <a:gd name="connsiteY42" fmla="*/ 566057 h 1254035"/>
                  <a:gd name="connsiteX43" fmla="*/ 1959429 w 4763589"/>
                  <a:gd name="connsiteY43" fmla="*/ 557349 h 1254035"/>
                  <a:gd name="connsiteX44" fmla="*/ 1907178 w 4763589"/>
                  <a:gd name="connsiteY44" fmla="*/ 522515 h 1254035"/>
                  <a:gd name="connsiteX45" fmla="*/ 1881052 w 4763589"/>
                  <a:gd name="connsiteY45" fmla="*/ 505097 h 1254035"/>
                  <a:gd name="connsiteX46" fmla="*/ 1828800 w 4763589"/>
                  <a:gd name="connsiteY46" fmla="*/ 487680 h 1254035"/>
                  <a:gd name="connsiteX47" fmla="*/ 1802675 w 4763589"/>
                  <a:gd name="connsiteY47" fmla="*/ 478972 h 1254035"/>
                  <a:gd name="connsiteX48" fmla="*/ 1741715 w 4763589"/>
                  <a:gd name="connsiteY48" fmla="*/ 461555 h 1254035"/>
                  <a:gd name="connsiteX49" fmla="*/ 1645920 w 4763589"/>
                  <a:gd name="connsiteY49" fmla="*/ 418012 h 1254035"/>
                  <a:gd name="connsiteX50" fmla="*/ 1593669 w 4763589"/>
                  <a:gd name="connsiteY50" fmla="*/ 409303 h 1254035"/>
                  <a:gd name="connsiteX51" fmla="*/ 1558835 w 4763589"/>
                  <a:gd name="connsiteY51" fmla="*/ 391886 h 1254035"/>
                  <a:gd name="connsiteX52" fmla="*/ 1524000 w 4763589"/>
                  <a:gd name="connsiteY52" fmla="*/ 383177 h 1254035"/>
                  <a:gd name="connsiteX53" fmla="*/ 1497875 w 4763589"/>
                  <a:gd name="connsiteY53" fmla="*/ 374469 h 1254035"/>
                  <a:gd name="connsiteX54" fmla="*/ 1463040 w 4763589"/>
                  <a:gd name="connsiteY54" fmla="*/ 348343 h 1254035"/>
                  <a:gd name="connsiteX55" fmla="*/ 1428206 w 4763589"/>
                  <a:gd name="connsiteY55" fmla="*/ 339635 h 1254035"/>
                  <a:gd name="connsiteX56" fmla="*/ 1375955 w 4763589"/>
                  <a:gd name="connsiteY56" fmla="*/ 322217 h 1254035"/>
                  <a:gd name="connsiteX57" fmla="*/ 1341120 w 4763589"/>
                  <a:gd name="connsiteY57" fmla="*/ 313509 h 1254035"/>
                  <a:gd name="connsiteX58" fmla="*/ 1288869 w 4763589"/>
                  <a:gd name="connsiteY58" fmla="*/ 296092 h 1254035"/>
                  <a:gd name="connsiteX59" fmla="*/ 1262743 w 4763589"/>
                  <a:gd name="connsiteY59" fmla="*/ 243840 h 1254035"/>
                  <a:gd name="connsiteX60" fmla="*/ 1236618 w 4763589"/>
                  <a:gd name="connsiteY60" fmla="*/ 226423 h 1254035"/>
                  <a:gd name="connsiteX61" fmla="*/ 1193075 w 4763589"/>
                  <a:gd name="connsiteY61" fmla="*/ 182880 h 1254035"/>
                  <a:gd name="connsiteX62" fmla="*/ 1166949 w 4763589"/>
                  <a:gd name="connsiteY62" fmla="*/ 156755 h 1254035"/>
                  <a:gd name="connsiteX63" fmla="*/ 1149532 w 4763589"/>
                  <a:gd name="connsiteY63" fmla="*/ 139337 h 1254035"/>
                  <a:gd name="connsiteX64" fmla="*/ 1114698 w 4763589"/>
                  <a:gd name="connsiteY64" fmla="*/ 121920 h 1254035"/>
                  <a:gd name="connsiteX65" fmla="*/ 1088572 w 4763589"/>
                  <a:gd name="connsiteY65" fmla="*/ 104503 h 1254035"/>
                  <a:gd name="connsiteX66" fmla="*/ 1062446 w 4763589"/>
                  <a:gd name="connsiteY66" fmla="*/ 95795 h 1254035"/>
                  <a:gd name="connsiteX67" fmla="*/ 1010195 w 4763589"/>
                  <a:gd name="connsiteY67" fmla="*/ 60960 h 1254035"/>
                  <a:gd name="connsiteX68" fmla="*/ 957943 w 4763589"/>
                  <a:gd name="connsiteY68" fmla="*/ 26126 h 1254035"/>
                  <a:gd name="connsiteX69" fmla="*/ 931818 w 4763589"/>
                  <a:gd name="connsiteY69" fmla="*/ 17417 h 1254035"/>
                  <a:gd name="connsiteX70" fmla="*/ 748938 w 4763589"/>
                  <a:gd name="connsiteY70" fmla="*/ 0 h 1254035"/>
                  <a:gd name="connsiteX71" fmla="*/ 435429 w 4763589"/>
                  <a:gd name="connsiteY71" fmla="*/ 26126 h 1254035"/>
                  <a:gd name="connsiteX72" fmla="*/ 348343 w 4763589"/>
                  <a:gd name="connsiteY72" fmla="*/ 34835 h 1254035"/>
                  <a:gd name="connsiteX73" fmla="*/ 278675 w 4763589"/>
                  <a:gd name="connsiteY73" fmla="*/ 43543 h 1254035"/>
                  <a:gd name="connsiteX74" fmla="*/ 226423 w 4763589"/>
                  <a:gd name="connsiteY74" fmla="*/ 52252 h 1254035"/>
                  <a:gd name="connsiteX75" fmla="*/ 0 w 4763589"/>
                  <a:gd name="connsiteY75" fmla="*/ 52252 h 125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763589" h="1254035">
                    <a:moveTo>
                      <a:pt x="4763589" y="1254035"/>
                    </a:moveTo>
                    <a:lnTo>
                      <a:pt x="4267200" y="1245326"/>
                    </a:lnTo>
                    <a:cubicBezTo>
                      <a:pt x="4258026" y="1245020"/>
                      <a:pt x="4250076" y="1238417"/>
                      <a:pt x="4241075" y="1236617"/>
                    </a:cubicBezTo>
                    <a:cubicBezTo>
                      <a:pt x="4220947" y="1232591"/>
                      <a:pt x="4200243" y="1231934"/>
                      <a:pt x="4180115" y="1227909"/>
                    </a:cubicBezTo>
                    <a:cubicBezTo>
                      <a:pt x="4156642" y="1223215"/>
                      <a:pt x="4133669" y="1216298"/>
                      <a:pt x="4110446" y="1210492"/>
                    </a:cubicBezTo>
                    <a:cubicBezTo>
                      <a:pt x="4098835" y="1207589"/>
                      <a:pt x="4086967" y="1205568"/>
                      <a:pt x="4075612" y="1201783"/>
                    </a:cubicBezTo>
                    <a:lnTo>
                      <a:pt x="3997235" y="1175657"/>
                    </a:lnTo>
                    <a:lnTo>
                      <a:pt x="3971109" y="1166949"/>
                    </a:lnTo>
                    <a:cubicBezTo>
                      <a:pt x="3925643" y="1136639"/>
                      <a:pt x="3965179" y="1158207"/>
                      <a:pt x="3901440" y="1140823"/>
                    </a:cubicBezTo>
                    <a:cubicBezTo>
                      <a:pt x="3901422" y="1140818"/>
                      <a:pt x="3836135" y="1119054"/>
                      <a:pt x="3823063" y="1114697"/>
                    </a:cubicBezTo>
                    <a:cubicBezTo>
                      <a:pt x="3814355" y="1111794"/>
                      <a:pt x="3805843" y="1108215"/>
                      <a:pt x="3796938" y="1105989"/>
                    </a:cubicBezTo>
                    <a:cubicBezTo>
                      <a:pt x="3785326" y="1103086"/>
                      <a:pt x="3773567" y="1100719"/>
                      <a:pt x="3762103" y="1097280"/>
                    </a:cubicBezTo>
                    <a:cubicBezTo>
                      <a:pt x="3735726" y="1089367"/>
                      <a:pt x="3709852" y="1079863"/>
                      <a:pt x="3683726" y="1071155"/>
                    </a:cubicBezTo>
                    <a:cubicBezTo>
                      <a:pt x="3588449" y="1039396"/>
                      <a:pt x="3732759" y="1090044"/>
                      <a:pt x="3631475" y="1045029"/>
                    </a:cubicBezTo>
                    <a:cubicBezTo>
                      <a:pt x="3614698" y="1037573"/>
                      <a:pt x="3596640" y="1033418"/>
                      <a:pt x="3579223" y="1027612"/>
                    </a:cubicBezTo>
                    <a:lnTo>
                      <a:pt x="3526972" y="1010195"/>
                    </a:lnTo>
                    <a:cubicBezTo>
                      <a:pt x="3515361" y="1007292"/>
                      <a:pt x="3503822" y="1004083"/>
                      <a:pt x="3492138" y="1001486"/>
                    </a:cubicBezTo>
                    <a:cubicBezTo>
                      <a:pt x="3420040" y="985463"/>
                      <a:pt x="3457085" y="996338"/>
                      <a:pt x="3352800" y="984069"/>
                    </a:cubicBezTo>
                    <a:cubicBezTo>
                      <a:pt x="3335264" y="982006"/>
                      <a:pt x="3318044" y="977746"/>
                      <a:pt x="3300549" y="975360"/>
                    </a:cubicBezTo>
                    <a:cubicBezTo>
                      <a:pt x="3254171" y="969036"/>
                      <a:pt x="3207382" y="965637"/>
                      <a:pt x="3161212" y="957943"/>
                    </a:cubicBezTo>
                    <a:lnTo>
                      <a:pt x="3108960" y="949235"/>
                    </a:lnTo>
                    <a:cubicBezTo>
                      <a:pt x="3094397" y="946587"/>
                      <a:pt x="3080122" y="942223"/>
                      <a:pt x="3065418" y="940526"/>
                    </a:cubicBezTo>
                    <a:cubicBezTo>
                      <a:pt x="3023211" y="935656"/>
                      <a:pt x="2871779" y="923416"/>
                      <a:pt x="2804160" y="914400"/>
                    </a:cubicBezTo>
                    <a:cubicBezTo>
                      <a:pt x="2786658" y="912066"/>
                      <a:pt x="2769411" y="908026"/>
                      <a:pt x="2751909" y="905692"/>
                    </a:cubicBezTo>
                    <a:cubicBezTo>
                      <a:pt x="2725853" y="902218"/>
                      <a:pt x="2699658" y="899886"/>
                      <a:pt x="2673532" y="896983"/>
                    </a:cubicBezTo>
                    <a:cubicBezTo>
                      <a:pt x="2664823" y="894080"/>
                      <a:pt x="2656262" y="890690"/>
                      <a:pt x="2647406" y="888275"/>
                    </a:cubicBezTo>
                    <a:cubicBezTo>
                      <a:pt x="2624312" y="881977"/>
                      <a:pt x="2600447" y="878427"/>
                      <a:pt x="2577738" y="870857"/>
                    </a:cubicBezTo>
                    <a:lnTo>
                      <a:pt x="2499360" y="844732"/>
                    </a:lnTo>
                    <a:lnTo>
                      <a:pt x="2473235" y="836023"/>
                    </a:lnTo>
                    <a:cubicBezTo>
                      <a:pt x="2464526" y="833120"/>
                      <a:pt x="2455319" y="831420"/>
                      <a:pt x="2447109" y="827315"/>
                    </a:cubicBezTo>
                    <a:cubicBezTo>
                      <a:pt x="2435498" y="821509"/>
                      <a:pt x="2424591" y="814002"/>
                      <a:pt x="2412275" y="809897"/>
                    </a:cubicBezTo>
                    <a:cubicBezTo>
                      <a:pt x="2389566" y="802327"/>
                      <a:pt x="2365829" y="798286"/>
                      <a:pt x="2342606" y="792480"/>
                    </a:cubicBezTo>
                    <a:cubicBezTo>
                      <a:pt x="2330995" y="789577"/>
                      <a:pt x="2319126" y="787557"/>
                      <a:pt x="2307772" y="783772"/>
                    </a:cubicBezTo>
                    <a:cubicBezTo>
                      <a:pt x="2299063" y="780869"/>
                      <a:pt x="2289857" y="779168"/>
                      <a:pt x="2281646" y="775063"/>
                    </a:cubicBezTo>
                    <a:cubicBezTo>
                      <a:pt x="2272285" y="770382"/>
                      <a:pt x="2264881" y="762327"/>
                      <a:pt x="2255520" y="757646"/>
                    </a:cubicBezTo>
                    <a:cubicBezTo>
                      <a:pt x="2247310" y="753541"/>
                      <a:pt x="2237605" y="753042"/>
                      <a:pt x="2229395" y="748937"/>
                    </a:cubicBezTo>
                    <a:cubicBezTo>
                      <a:pt x="2161879" y="715178"/>
                      <a:pt x="2242801" y="744696"/>
                      <a:pt x="2177143" y="722812"/>
                    </a:cubicBezTo>
                    <a:cubicBezTo>
                      <a:pt x="2171337" y="714103"/>
                      <a:pt x="2167899" y="703224"/>
                      <a:pt x="2159726" y="696686"/>
                    </a:cubicBezTo>
                    <a:cubicBezTo>
                      <a:pt x="2152558" y="690951"/>
                      <a:pt x="2141811" y="692082"/>
                      <a:pt x="2133600" y="687977"/>
                    </a:cubicBezTo>
                    <a:cubicBezTo>
                      <a:pt x="2124239" y="683296"/>
                      <a:pt x="2115515" y="677260"/>
                      <a:pt x="2107475" y="670560"/>
                    </a:cubicBezTo>
                    <a:cubicBezTo>
                      <a:pt x="2063004" y="633502"/>
                      <a:pt x="2102900" y="649823"/>
                      <a:pt x="2046515" y="635726"/>
                    </a:cubicBezTo>
                    <a:cubicBezTo>
                      <a:pt x="2037806" y="627017"/>
                      <a:pt x="2028274" y="619061"/>
                      <a:pt x="2020389" y="609600"/>
                    </a:cubicBezTo>
                    <a:cubicBezTo>
                      <a:pt x="2008525" y="595364"/>
                      <a:pt x="2002443" y="576190"/>
                      <a:pt x="1985555" y="566057"/>
                    </a:cubicBezTo>
                    <a:cubicBezTo>
                      <a:pt x="1977684" y="561334"/>
                      <a:pt x="1968138" y="560252"/>
                      <a:pt x="1959429" y="557349"/>
                    </a:cubicBezTo>
                    <a:lnTo>
                      <a:pt x="1907178" y="522515"/>
                    </a:lnTo>
                    <a:cubicBezTo>
                      <a:pt x="1898469" y="516709"/>
                      <a:pt x="1890982" y="508407"/>
                      <a:pt x="1881052" y="505097"/>
                    </a:cubicBezTo>
                    <a:lnTo>
                      <a:pt x="1828800" y="487680"/>
                    </a:lnTo>
                    <a:cubicBezTo>
                      <a:pt x="1820092" y="484777"/>
                      <a:pt x="1811580" y="481198"/>
                      <a:pt x="1802675" y="478972"/>
                    </a:cubicBezTo>
                    <a:cubicBezTo>
                      <a:pt x="1787899" y="475278"/>
                      <a:pt x="1756981" y="468494"/>
                      <a:pt x="1741715" y="461555"/>
                    </a:cubicBezTo>
                    <a:cubicBezTo>
                      <a:pt x="1717243" y="450431"/>
                      <a:pt x="1677796" y="425095"/>
                      <a:pt x="1645920" y="418012"/>
                    </a:cubicBezTo>
                    <a:cubicBezTo>
                      <a:pt x="1628683" y="414182"/>
                      <a:pt x="1611086" y="412206"/>
                      <a:pt x="1593669" y="409303"/>
                    </a:cubicBezTo>
                    <a:cubicBezTo>
                      <a:pt x="1582058" y="403497"/>
                      <a:pt x="1570990" y="396444"/>
                      <a:pt x="1558835" y="391886"/>
                    </a:cubicBezTo>
                    <a:cubicBezTo>
                      <a:pt x="1547628" y="387683"/>
                      <a:pt x="1535509" y="386465"/>
                      <a:pt x="1524000" y="383177"/>
                    </a:cubicBezTo>
                    <a:cubicBezTo>
                      <a:pt x="1515174" y="380655"/>
                      <a:pt x="1506583" y="377372"/>
                      <a:pt x="1497875" y="374469"/>
                    </a:cubicBezTo>
                    <a:cubicBezTo>
                      <a:pt x="1486263" y="365760"/>
                      <a:pt x="1476022" y="354834"/>
                      <a:pt x="1463040" y="348343"/>
                    </a:cubicBezTo>
                    <a:cubicBezTo>
                      <a:pt x="1452335" y="342991"/>
                      <a:pt x="1439670" y="343074"/>
                      <a:pt x="1428206" y="339635"/>
                    </a:cubicBezTo>
                    <a:cubicBezTo>
                      <a:pt x="1410621" y="334359"/>
                      <a:pt x="1393540" y="327493"/>
                      <a:pt x="1375955" y="322217"/>
                    </a:cubicBezTo>
                    <a:cubicBezTo>
                      <a:pt x="1364491" y="318778"/>
                      <a:pt x="1352584" y="316948"/>
                      <a:pt x="1341120" y="313509"/>
                    </a:cubicBezTo>
                    <a:cubicBezTo>
                      <a:pt x="1323535" y="308234"/>
                      <a:pt x="1288869" y="296092"/>
                      <a:pt x="1288869" y="296092"/>
                    </a:cubicBezTo>
                    <a:cubicBezTo>
                      <a:pt x="1281786" y="274844"/>
                      <a:pt x="1279624" y="260722"/>
                      <a:pt x="1262743" y="243840"/>
                    </a:cubicBezTo>
                    <a:cubicBezTo>
                      <a:pt x="1255342" y="236439"/>
                      <a:pt x="1244495" y="233315"/>
                      <a:pt x="1236618" y="226423"/>
                    </a:cubicBezTo>
                    <a:cubicBezTo>
                      <a:pt x="1221170" y="212906"/>
                      <a:pt x="1207589" y="197394"/>
                      <a:pt x="1193075" y="182880"/>
                    </a:cubicBezTo>
                    <a:lnTo>
                      <a:pt x="1166949" y="156755"/>
                    </a:lnTo>
                    <a:cubicBezTo>
                      <a:pt x="1161143" y="150949"/>
                      <a:pt x="1156876" y="143009"/>
                      <a:pt x="1149532" y="139337"/>
                    </a:cubicBezTo>
                    <a:cubicBezTo>
                      <a:pt x="1137921" y="133531"/>
                      <a:pt x="1125969" y="128361"/>
                      <a:pt x="1114698" y="121920"/>
                    </a:cubicBezTo>
                    <a:cubicBezTo>
                      <a:pt x="1105611" y="116727"/>
                      <a:pt x="1097934" y="109184"/>
                      <a:pt x="1088572" y="104503"/>
                    </a:cubicBezTo>
                    <a:cubicBezTo>
                      <a:pt x="1080361" y="100398"/>
                      <a:pt x="1071155" y="98698"/>
                      <a:pt x="1062446" y="95795"/>
                    </a:cubicBezTo>
                    <a:cubicBezTo>
                      <a:pt x="1004468" y="37817"/>
                      <a:pt x="1066906" y="92466"/>
                      <a:pt x="1010195" y="60960"/>
                    </a:cubicBezTo>
                    <a:cubicBezTo>
                      <a:pt x="991896" y="50794"/>
                      <a:pt x="977802" y="32746"/>
                      <a:pt x="957943" y="26126"/>
                    </a:cubicBezTo>
                    <a:cubicBezTo>
                      <a:pt x="949235" y="23223"/>
                      <a:pt x="940819" y="19217"/>
                      <a:pt x="931818" y="17417"/>
                    </a:cubicBezTo>
                    <a:cubicBezTo>
                      <a:pt x="875552" y="6164"/>
                      <a:pt x="801953" y="3787"/>
                      <a:pt x="748938" y="0"/>
                    </a:cubicBezTo>
                    <a:cubicBezTo>
                      <a:pt x="551375" y="12348"/>
                      <a:pt x="655896" y="4079"/>
                      <a:pt x="435429" y="26126"/>
                    </a:cubicBezTo>
                    <a:cubicBezTo>
                      <a:pt x="406400" y="29029"/>
                      <a:pt x="377291" y="31217"/>
                      <a:pt x="348343" y="34835"/>
                    </a:cubicBezTo>
                    <a:lnTo>
                      <a:pt x="278675" y="43543"/>
                    </a:lnTo>
                    <a:cubicBezTo>
                      <a:pt x="261195" y="46040"/>
                      <a:pt x="244072" y="51700"/>
                      <a:pt x="226423" y="52252"/>
                    </a:cubicBezTo>
                    <a:cubicBezTo>
                      <a:pt x="150985" y="54610"/>
                      <a:pt x="75474" y="52252"/>
                      <a:pt x="0" y="52252"/>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曲线连接符 57"/>
              <p:cNvCxnSpPr/>
              <p:nvPr/>
            </p:nvCxnSpPr>
            <p:spPr>
              <a:xfrm flipV="1">
                <a:off x="751085" y="5070334"/>
                <a:ext cx="4900412" cy="754121"/>
              </a:xfrm>
              <a:prstGeom prst="curvedConnector3">
                <a:avLst>
                  <a:gd name="adj1" fmla="val 50000"/>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曲线连接符 59"/>
              <p:cNvCxnSpPr/>
              <p:nvPr/>
            </p:nvCxnSpPr>
            <p:spPr>
              <a:xfrm flipV="1">
                <a:off x="753247" y="5007429"/>
                <a:ext cx="4782167" cy="212332"/>
              </a:xfrm>
              <a:prstGeom prst="curvedConnector3">
                <a:avLst>
                  <a:gd name="adj1" fmla="val 50000"/>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0" name="线形标注 2 19"/>
            <p:cNvSpPr/>
            <p:nvPr/>
          </p:nvSpPr>
          <p:spPr>
            <a:xfrm>
              <a:off x="9804596" y="4147743"/>
              <a:ext cx="2273104" cy="2209514"/>
            </a:xfrm>
            <a:prstGeom prst="borderCallout2">
              <a:avLst>
                <a:gd name="adj1" fmla="val 19693"/>
                <a:gd name="adj2" fmla="val -1088"/>
                <a:gd name="adj3" fmla="val 19157"/>
                <a:gd name="adj4" fmla="val -25649"/>
                <a:gd name="adj5" fmla="val -14115"/>
                <a:gd name="adj6" fmla="val -41938"/>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sp>
        <p:nvSpPr>
          <p:cNvPr id="2" name="矩形 1"/>
          <p:cNvSpPr/>
          <p:nvPr/>
        </p:nvSpPr>
        <p:spPr>
          <a:xfrm>
            <a:off x="5543550" y="3910149"/>
            <a:ext cx="1266553" cy="732341"/>
          </a:xfrm>
          <a:prstGeom prst="rect">
            <a:avLst/>
          </a:prstGeom>
          <a:solidFill>
            <a:srgbClr val="FFFFFF">
              <a:alpha val="8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836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0815" y="195758"/>
            <a:ext cx="4270660" cy="533675"/>
            <a:chOff x="5726036" y="1878224"/>
            <a:chExt cx="3846719" cy="533675"/>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6" y="1878224"/>
              <a:ext cx="3846719" cy="523220"/>
            </a:xfrm>
            <a:prstGeom prst="rect">
              <a:avLst/>
            </a:prstGeom>
            <a:noFill/>
          </p:spPr>
          <p:txBody>
            <a:bodyPr wrap="square" rtlCol="0">
              <a:spAutoFit/>
            </a:bodyPr>
            <a:lstStyle/>
            <a:p>
              <a:r>
                <a:rPr lang="zh-CN" altLang="en-US" sz="2800" b="1" dirty="0">
                  <a:solidFill>
                    <a:srgbClr val="314865"/>
                  </a:solidFill>
                  <a:latin typeface="Arial"/>
                  <a:sym typeface="Arial"/>
                </a:rPr>
                <a:t>输出功能</a:t>
              </a:r>
              <a:r>
                <a:rPr lang="en-US" altLang="zh-CN" sz="2800" b="1" dirty="0">
                  <a:solidFill>
                    <a:srgbClr val="314865"/>
                  </a:solidFill>
                  <a:latin typeface="Arial"/>
                  <a:sym typeface="Arial"/>
                </a:rPr>
                <a:t>——</a:t>
              </a:r>
              <a:r>
                <a:rPr lang="zh-CN" altLang="en-US" sz="2800" b="1" dirty="0">
                  <a:solidFill>
                    <a:srgbClr val="314865"/>
                  </a:solidFill>
                  <a:latin typeface="Arial"/>
                  <a:sym typeface="Arial"/>
                </a:rPr>
                <a:t>推挽输出</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flipV="1">
              <a:off x="5849178" y="2401444"/>
              <a:ext cx="3259551" cy="10455"/>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15" name="组合 14"/>
          <p:cNvGrpSpPr/>
          <p:nvPr/>
        </p:nvGrpSpPr>
        <p:grpSpPr>
          <a:xfrm>
            <a:off x="212445" y="792338"/>
            <a:ext cx="11865255" cy="5627776"/>
            <a:chOff x="212445" y="792338"/>
            <a:chExt cx="11865255" cy="5627776"/>
          </a:xfrm>
        </p:grpSpPr>
        <p:grpSp>
          <p:nvGrpSpPr>
            <p:cNvPr id="12" name="组合 11"/>
            <p:cNvGrpSpPr/>
            <p:nvPr/>
          </p:nvGrpSpPr>
          <p:grpSpPr>
            <a:xfrm>
              <a:off x="212445" y="792338"/>
              <a:ext cx="11865255" cy="5627776"/>
              <a:chOff x="1328182" y="985816"/>
              <a:chExt cx="11865255" cy="5627776"/>
            </a:xfrm>
          </p:grpSpPr>
          <p:pic>
            <p:nvPicPr>
              <p:cNvPr id="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182" y="985816"/>
                <a:ext cx="9467064" cy="5627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0" name="线形标注 2 9"/>
              <p:cNvSpPr/>
              <p:nvPr/>
            </p:nvSpPr>
            <p:spPr>
              <a:xfrm>
                <a:off x="10920333" y="1166947"/>
                <a:ext cx="2273104" cy="2187741"/>
              </a:xfrm>
              <a:prstGeom prst="borderCallout2">
                <a:avLst>
                  <a:gd name="adj1" fmla="val 19693"/>
                  <a:gd name="adj2" fmla="val -1088"/>
                  <a:gd name="adj3" fmla="val 20078"/>
                  <a:gd name="adj4" fmla="val -96908"/>
                  <a:gd name="adj5" fmla="val 72511"/>
                  <a:gd name="adj6" fmla="val -126205"/>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9853612" y="1067986"/>
              <a:ext cx="208597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输入上、下拉电阻均处于禁用状态</a:t>
              </a:r>
              <a:endParaRPr lang="en-US" altLang="zh-CN" dirty="0"/>
            </a:p>
            <a:p>
              <a:pPr marL="285750" indent="-285750">
                <a:buFont typeface="Arial" panose="020B0604020202020204" pitchFamily="34" charset="0"/>
                <a:buChar char="•"/>
              </a:pPr>
              <a:r>
                <a:rPr lang="zh-CN" altLang="en-US" dirty="0"/>
                <a:t>施密特触发器处于开通状态，但同样也不能读引脚状态</a:t>
              </a:r>
              <a:endParaRPr lang="en-US" altLang="zh-CN" dirty="0"/>
            </a:p>
          </p:txBody>
        </p:sp>
      </p:grpSp>
      <p:sp>
        <p:nvSpPr>
          <p:cNvPr id="20" name="线形标注 2 19"/>
          <p:cNvSpPr/>
          <p:nvPr/>
        </p:nvSpPr>
        <p:spPr>
          <a:xfrm>
            <a:off x="9770223" y="3724847"/>
            <a:ext cx="2273104" cy="3064513"/>
          </a:xfrm>
          <a:prstGeom prst="borderCallout2">
            <a:avLst>
              <a:gd name="adj1" fmla="val 19693"/>
              <a:gd name="adj2" fmla="val -1088"/>
              <a:gd name="adj3" fmla="val 19157"/>
              <a:gd name="adj4" fmla="val -25649"/>
              <a:gd name="adj5" fmla="val 3340"/>
              <a:gd name="adj6" fmla="val -46516"/>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9777706" y="3927039"/>
            <a:ext cx="2265621"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可输出强高强低电平</a:t>
            </a:r>
            <a:endParaRPr lang="en-US" altLang="zh-CN" dirty="0"/>
          </a:p>
          <a:p>
            <a:pPr marL="285750" indent="-285750">
              <a:buFont typeface="Arial" panose="020B0604020202020204" pitchFamily="34" charset="0"/>
              <a:buChar char="•"/>
            </a:pPr>
            <a:r>
              <a:rPr lang="zh-CN" altLang="en-US" dirty="0"/>
              <a:t>当</a:t>
            </a:r>
            <a:r>
              <a:rPr lang="en-US" altLang="zh-CN" dirty="0"/>
              <a:t>NMOS</a:t>
            </a:r>
            <a:r>
              <a:rPr lang="zh-CN" altLang="en-US" dirty="0"/>
              <a:t>导通，</a:t>
            </a:r>
            <a:r>
              <a:rPr lang="en-US" altLang="zh-CN" dirty="0"/>
              <a:t>PMOS</a:t>
            </a:r>
            <a:r>
              <a:rPr lang="zh-CN" altLang="en-US" dirty="0"/>
              <a:t>截止时输出低电平</a:t>
            </a:r>
            <a:endParaRPr lang="en-US" altLang="zh-CN" dirty="0"/>
          </a:p>
          <a:p>
            <a:pPr marL="285750" indent="-285750">
              <a:buFont typeface="Arial" panose="020B0604020202020204" pitchFamily="34" charset="0"/>
              <a:buChar char="•"/>
            </a:pPr>
            <a:r>
              <a:rPr lang="zh-CN" altLang="en-US" dirty="0"/>
              <a:t>反之，输出高电平</a:t>
            </a:r>
            <a:endParaRPr lang="en-US" altLang="zh-CN" dirty="0"/>
          </a:p>
          <a:p>
            <a:pPr marL="285750" indent="-285750">
              <a:buFont typeface="Arial" panose="020B0604020202020204" pitchFamily="34" charset="0"/>
              <a:buChar char="•"/>
            </a:pPr>
            <a:r>
              <a:rPr lang="zh-CN" altLang="en-US" dirty="0"/>
              <a:t>同截止时输出高阻态，不允许同开通</a:t>
            </a:r>
            <a:endParaRPr lang="en-US" altLang="zh-CN" dirty="0"/>
          </a:p>
        </p:txBody>
      </p:sp>
      <p:cxnSp>
        <p:nvCxnSpPr>
          <p:cNvPr id="22" name="直接连接符 21"/>
          <p:cNvCxnSpPr/>
          <p:nvPr/>
        </p:nvCxnSpPr>
        <p:spPr>
          <a:xfrm flipV="1">
            <a:off x="6132315" y="4860866"/>
            <a:ext cx="0" cy="2350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087865" y="4860866"/>
            <a:ext cx="0" cy="2350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541169" y="4978371"/>
            <a:ext cx="5466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538041" y="4713228"/>
            <a:ext cx="738934" cy="506473"/>
            <a:chOff x="5538041" y="4713228"/>
            <a:chExt cx="738934" cy="506473"/>
          </a:xfrm>
        </p:grpSpPr>
        <p:cxnSp>
          <p:nvCxnSpPr>
            <p:cNvPr id="24" name="直接连接符 23"/>
            <p:cNvCxnSpPr/>
            <p:nvPr/>
          </p:nvCxnSpPr>
          <p:spPr>
            <a:xfrm flipV="1">
              <a:off x="6257403" y="5067301"/>
              <a:ext cx="1785"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6132315" y="5067301"/>
              <a:ext cx="144660"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129187" y="4870390"/>
              <a:ext cx="144660"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257403" y="4713228"/>
              <a:ext cx="1785"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6129187" y="4865628"/>
              <a:ext cx="0" cy="2350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084737" y="4865628"/>
              <a:ext cx="0" cy="2350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5538041" y="4983133"/>
              <a:ext cx="5466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5538041" y="4162201"/>
            <a:ext cx="738934" cy="506473"/>
            <a:chOff x="5538041" y="4713228"/>
            <a:chExt cx="738934" cy="506473"/>
          </a:xfrm>
        </p:grpSpPr>
        <p:cxnSp>
          <p:nvCxnSpPr>
            <p:cNvPr id="37" name="直接连接符 36"/>
            <p:cNvCxnSpPr/>
            <p:nvPr/>
          </p:nvCxnSpPr>
          <p:spPr>
            <a:xfrm flipV="1">
              <a:off x="6257403" y="5067301"/>
              <a:ext cx="1785"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6132315" y="5067301"/>
              <a:ext cx="144660"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129187" y="4870390"/>
              <a:ext cx="144660"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6257403" y="4713228"/>
              <a:ext cx="1785" cy="152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6129187" y="4865628"/>
              <a:ext cx="0" cy="2350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6084737" y="4865628"/>
              <a:ext cx="0" cy="2350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538041" y="4983133"/>
              <a:ext cx="4603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流程图: 接点 12"/>
          <p:cNvSpPr/>
          <p:nvPr/>
        </p:nvSpPr>
        <p:spPr>
          <a:xfrm>
            <a:off x="6006903" y="4394659"/>
            <a:ext cx="71335" cy="74894"/>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曲线连接符 56"/>
          <p:cNvCxnSpPr/>
          <p:nvPr/>
        </p:nvCxnSpPr>
        <p:spPr>
          <a:xfrm flipV="1">
            <a:off x="751085" y="4903501"/>
            <a:ext cx="3676135" cy="920955"/>
          </a:xfrm>
          <a:prstGeom prst="curvedConnector3">
            <a:avLst>
              <a:gd name="adj1" fmla="val 84616"/>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曲线连接符 57"/>
          <p:cNvCxnSpPr/>
          <p:nvPr/>
        </p:nvCxnSpPr>
        <p:spPr>
          <a:xfrm flipV="1">
            <a:off x="753247" y="4776134"/>
            <a:ext cx="4781667" cy="443628"/>
          </a:xfrm>
          <a:prstGeom prst="curvedConnector3">
            <a:avLst>
              <a:gd name="adj1" fmla="val 50000"/>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曲线连接符 58"/>
          <p:cNvCxnSpPr/>
          <p:nvPr/>
        </p:nvCxnSpPr>
        <p:spPr>
          <a:xfrm>
            <a:off x="753247" y="3778020"/>
            <a:ext cx="3673973" cy="935208"/>
          </a:xfrm>
          <a:prstGeom prst="curvedConnector3">
            <a:avLst>
              <a:gd name="adj1" fmla="val 50000"/>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p:nvPr/>
        </p:nvCxnSpPr>
        <p:spPr>
          <a:xfrm flipV="1">
            <a:off x="6308203" y="3658994"/>
            <a:ext cx="2384222" cy="1039885"/>
          </a:xfrm>
          <a:prstGeom prst="curvedConnector3">
            <a:avLst>
              <a:gd name="adj1" fmla="val 60227"/>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26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398457" y="178180"/>
            <a:ext cx="3264430" cy="533675"/>
            <a:chOff x="5726037" y="1878224"/>
            <a:chExt cx="3264430" cy="533675"/>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7" y="1878224"/>
              <a:ext cx="3264430" cy="523220"/>
            </a:xfrm>
            <a:prstGeom prst="rect">
              <a:avLst/>
            </a:prstGeom>
            <a:noFill/>
          </p:spPr>
          <p:txBody>
            <a:bodyPr wrap="square" rtlCol="0">
              <a:spAutoFit/>
            </a:bodyPr>
            <a:lstStyle/>
            <a:p>
              <a:r>
                <a:rPr lang="zh-CN" altLang="en-US" sz="2800" b="1" dirty="0">
                  <a:solidFill>
                    <a:srgbClr val="314865"/>
                  </a:solidFill>
                  <a:latin typeface="Arial"/>
                  <a:sym typeface="Arial"/>
                </a:rPr>
                <a:t>推挽与开漏的区别</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a:off x="5849178" y="2411898"/>
              <a:ext cx="3141289" cy="1"/>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2" name="图片 1"/>
          <p:cNvPicPr>
            <a:picLocks noChangeAspect="1"/>
          </p:cNvPicPr>
          <p:nvPr/>
        </p:nvPicPr>
        <p:blipFill>
          <a:blip r:embed="rId3">
            <a:duotone>
              <a:schemeClr val="bg2">
                <a:shade val="45000"/>
                <a:satMod val="135000"/>
              </a:schemeClr>
              <a:prstClr val="white"/>
            </a:duotone>
          </a:blip>
          <a:stretch>
            <a:fillRect/>
          </a:stretch>
        </p:blipFill>
        <p:spPr>
          <a:xfrm>
            <a:off x="1422401" y="1404395"/>
            <a:ext cx="2549235" cy="24530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p:cNvPicPr>
            <a:picLocks noChangeAspect="1"/>
          </p:cNvPicPr>
          <p:nvPr/>
        </p:nvPicPr>
        <p:blipFill>
          <a:blip r:embed="rId4"/>
          <a:stretch>
            <a:fillRect/>
          </a:stretch>
        </p:blipFill>
        <p:spPr>
          <a:xfrm>
            <a:off x="6525087" y="1404396"/>
            <a:ext cx="2660887" cy="2415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文本框 4"/>
          <p:cNvSpPr txBox="1"/>
          <p:nvPr/>
        </p:nvSpPr>
        <p:spPr>
          <a:xfrm>
            <a:off x="1130966" y="4519461"/>
            <a:ext cx="4484743"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0000"/>
                </a:solidFill>
                <a:latin typeface="+mn-ea"/>
              </a:rPr>
              <a:t>推挽输出：可以输出强高</a:t>
            </a:r>
            <a:r>
              <a:rPr lang="en-US" altLang="zh-CN" dirty="0">
                <a:solidFill>
                  <a:srgbClr val="000000"/>
                </a:solidFill>
                <a:latin typeface="+mn-ea"/>
              </a:rPr>
              <a:t>/</a:t>
            </a:r>
            <a:r>
              <a:rPr lang="zh-CN" altLang="en-US" dirty="0">
                <a:solidFill>
                  <a:srgbClr val="000000"/>
                </a:solidFill>
                <a:latin typeface="+mn-ea"/>
              </a:rPr>
              <a:t>强低电平，可以连接数字器件。</a:t>
            </a:r>
            <a:endParaRPr lang="en-US" altLang="zh-CN" dirty="0">
              <a:solidFill>
                <a:srgbClr val="000000"/>
              </a:solidFill>
              <a:latin typeface="+mn-ea"/>
            </a:endParaRPr>
          </a:p>
          <a:p>
            <a:endParaRPr lang="zh-CN" altLang="en-US" dirty="0">
              <a:solidFill>
                <a:srgbClr val="000000"/>
              </a:solidFill>
              <a:latin typeface="+mn-ea"/>
            </a:endParaRPr>
          </a:p>
        </p:txBody>
      </p:sp>
      <p:sp>
        <p:nvSpPr>
          <p:cNvPr id="6" name="文本框 5"/>
          <p:cNvSpPr txBox="1"/>
          <p:nvPr/>
        </p:nvSpPr>
        <p:spPr>
          <a:xfrm>
            <a:off x="1321719" y="907569"/>
            <a:ext cx="1122550" cy="369332"/>
          </a:xfrm>
          <a:prstGeom prst="rect">
            <a:avLst/>
          </a:prstGeom>
          <a:noFill/>
        </p:spPr>
        <p:txBody>
          <a:bodyPr wrap="square" rtlCol="0">
            <a:spAutoFit/>
          </a:bodyPr>
          <a:lstStyle/>
          <a:p>
            <a:r>
              <a:rPr lang="zh-CN" altLang="en-US" dirty="0"/>
              <a:t>推挽结构</a:t>
            </a:r>
          </a:p>
        </p:txBody>
      </p:sp>
      <p:sp>
        <p:nvSpPr>
          <p:cNvPr id="15" name="文本框 14"/>
          <p:cNvSpPr txBox="1"/>
          <p:nvPr/>
        </p:nvSpPr>
        <p:spPr>
          <a:xfrm>
            <a:off x="6446144" y="870047"/>
            <a:ext cx="1118483" cy="369332"/>
          </a:xfrm>
          <a:prstGeom prst="rect">
            <a:avLst/>
          </a:prstGeom>
          <a:noFill/>
        </p:spPr>
        <p:txBody>
          <a:bodyPr wrap="square" rtlCol="0">
            <a:spAutoFit/>
          </a:bodyPr>
          <a:lstStyle/>
          <a:p>
            <a:r>
              <a:rPr lang="zh-CN" altLang="en-US" dirty="0"/>
              <a:t>开漏结构</a:t>
            </a:r>
          </a:p>
        </p:txBody>
      </p:sp>
      <p:sp>
        <p:nvSpPr>
          <p:cNvPr id="7" name="矩形 6"/>
          <p:cNvSpPr/>
          <p:nvPr/>
        </p:nvSpPr>
        <p:spPr>
          <a:xfrm>
            <a:off x="6263125" y="4434894"/>
            <a:ext cx="5005238" cy="923330"/>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0000"/>
                </a:solidFill>
                <a:latin typeface="+mn-ea"/>
              </a:rPr>
              <a:t>开漏输出：只能输出强低电平</a:t>
            </a:r>
            <a:r>
              <a:rPr lang="en-US" altLang="zh-CN" dirty="0">
                <a:solidFill>
                  <a:srgbClr val="000000"/>
                </a:solidFill>
                <a:latin typeface="+mn-ea"/>
              </a:rPr>
              <a:t>(</a:t>
            </a:r>
            <a:r>
              <a:rPr lang="zh-CN" altLang="en-US" dirty="0">
                <a:solidFill>
                  <a:srgbClr val="000000"/>
                </a:solidFill>
                <a:latin typeface="+mn-ea"/>
              </a:rPr>
              <a:t>高电平需要依靠外部上拉电平拉高</a:t>
            </a:r>
            <a:r>
              <a:rPr lang="en-US" altLang="zh-CN" dirty="0">
                <a:solidFill>
                  <a:srgbClr val="000000"/>
                </a:solidFill>
                <a:latin typeface="+mn-ea"/>
              </a:rPr>
              <a:t>)</a:t>
            </a:r>
            <a:r>
              <a:rPr lang="zh-CN" altLang="en-US" dirty="0">
                <a:solidFill>
                  <a:srgbClr val="000000"/>
                </a:solidFill>
                <a:latin typeface="+mn-ea"/>
              </a:rPr>
              <a:t>，适合做电流型驱动，吸收电流能力较强</a:t>
            </a:r>
            <a:r>
              <a:rPr lang="en-US" altLang="zh-CN" dirty="0">
                <a:solidFill>
                  <a:srgbClr val="000000"/>
                </a:solidFill>
                <a:latin typeface="+mn-ea"/>
              </a:rPr>
              <a:t>(20mA</a:t>
            </a:r>
            <a:r>
              <a:rPr lang="zh-CN" altLang="en-US" dirty="0">
                <a:solidFill>
                  <a:srgbClr val="000000"/>
                </a:solidFill>
                <a:latin typeface="+mn-ea"/>
              </a:rPr>
              <a:t>之内</a:t>
            </a:r>
            <a:r>
              <a:rPr lang="en-US" altLang="zh-CN" dirty="0">
                <a:solidFill>
                  <a:srgbClr val="000000"/>
                </a:solidFill>
                <a:latin typeface="+mn-ea"/>
              </a:rPr>
              <a:t>)</a:t>
            </a:r>
            <a:r>
              <a:rPr lang="zh-CN" altLang="en-US" dirty="0">
                <a:solidFill>
                  <a:srgbClr val="000000"/>
                </a:solidFill>
                <a:latin typeface="+mn-ea"/>
              </a:rPr>
              <a:t>。</a:t>
            </a:r>
            <a:endParaRPr lang="zh-CN" altLang="en-US" dirty="0">
              <a:latin typeface="+mn-ea"/>
            </a:endParaRPr>
          </a:p>
        </p:txBody>
      </p:sp>
    </p:spTree>
    <p:extLst>
      <p:ext uri="{BB962C8B-B14F-4D97-AF65-F5344CB8AC3E}">
        <p14:creationId xmlns:p14="http://schemas.microsoft.com/office/powerpoint/2010/main" val="184297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937091" y="621017"/>
            <a:ext cx="3264430" cy="523220"/>
            <a:chOff x="5726037" y="1888678"/>
            <a:chExt cx="3264430" cy="523220"/>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7" y="1888678"/>
              <a:ext cx="3264430"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寄存器地址</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a:off x="5849178" y="2411898"/>
              <a:ext cx="2582532" cy="0"/>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aphicFrame>
        <p:nvGraphicFramePr>
          <p:cNvPr id="15" name="表格 14"/>
          <p:cNvGraphicFramePr>
            <a:graphicFrameLocks noGrp="1"/>
          </p:cNvGraphicFramePr>
          <p:nvPr>
            <p:extLst>
              <p:ext uri="{D42A27DB-BD31-4B8C-83A1-F6EECF244321}">
                <p14:modId xmlns:p14="http://schemas.microsoft.com/office/powerpoint/2010/main" val="3031218654"/>
              </p:ext>
            </p:extLst>
          </p:nvPr>
        </p:nvGraphicFramePr>
        <p:xfrm>
          <a:off x="534486" y="2792299"/>
          <a:ext cx="5469151" cy="1755981"/>
        </p:xfrm>
        <a:graphic>
          <a:graphicData uri="http://schemas.openxmlformats.org/drawingml/2006/table">
            <a:tbl>
              <a:tblPr firstRow="1" firstCol="1" bandRow="1">
                <a:tableStyleId>{5C22544A-7EE6-4342-B048-85BDC9FD1C3A}</a:tableStyleId>
              </a:tblPr>
              <a:tblGrid>
                <a:gridCol w="1563459">
                  <a:extLst>
                    <a:ext uri="{9D8B030D-6E8A-4147-A177-3AD203B41FA5}">
                      <a16:colId xmlns:a16="http://schemas.microsoft.com/office/drawing/2014/main" val="3435715647"/>
                    </a:ext>
                  </a:extLst>
                </a:gridCol>
                <a:gridCol w="1506735">
                  <a:extLst>
                    <a:ext uri="{9D8B030D-6E8A-4147-A177-3AD203B41FA5}">
                      <a16:colId xmlns:a16="http://schemas.microsoft.com/office/drawing/2014/main" val="3392539098"/>
                    </a:ext>
                  </a:extLst>
                </a:gridCol>
                <a:gridCol w="1594183">
                  <a:extLst>
                    <a:ext uri="{9D8B030D-6E8A-4147-A177-3AD203B41FA5}">
                      <a16:colId xmlns:a16="http://schemas.microsoft.com/office/drawing/2014/main" val="3429845351"/>
                    </a:ext>
                  </a:extLst>
                </a:gridCol>
                <a:gridCol w="804774">
                  <a:extLst>
                    <a:ext uri="{9D8B030D-6E8A-4147-A177-3AD203B41FA5}">
                      <a16:colId xmlns:a16="http://schemas.microsoft.com/office/drawing/2014/main" val="506416209"/>
                    </a:ext>
                  </a:extLst>
                </a:gridCol>
              </a:tblGrid>
              <a:tr h="256461">
                <a:tc>
                  <a:txBody>
                    <a:bodyPr/>
                    <a:lstStyle/>
                    <a:p>
                      <a:pPr indent="0" algn="ctr">
                        <a:lnSpc>
                          <a:spcPct val="100000"/>
                        </a:lnSpc>
                        <a:spcAft>
                          <a:spcPts val="0"/>
                        </a:spcAft>
                      </a:pPr>
                      <a:r>
                        <a:rPr lang="zh-CN" sz="1400" kern="0" dirty="0">
                          <a:effectLst/>
                        </a:rPr>
                        <a:t>存储器类型</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zh-CN" sz="1400" kern="0" dirty="0">
                          <a:effectLst/>
                        </a:rPr>
                        <a:t>起始地址</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zh-CN" sz="1400" kern="0" dirty="0">
                          <a:effectLst/>
                        </a:rPr>
                        <a:t>结束地址</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zh-CN" sz="1400" kern="0" dirty="0">
                          <a:effectLst/>
                        </a:rPr>
                        <a:t>大小</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4767497"/>
                  </a:ext>
                </a:extLst>
              </a:tr>
              <a:tr h="249920">
                <a:tc>
                  <a:txBody>
                    <a:bodyPr/>
                    <a:lstStyle/>
                    <a:p>
                      <a:pPr indent="0" algn="ctr">
                        <a:lnSpc>
                          <a:spcPct val="100000"/>
                        </a:lnSpc>
                        <a:spcAft>
                          <a:spcPts val="0"/>
                        </a:spcAft>
                      </a:pPr>
                      <a:r>
                        <a:rPr lang="en-US" sz="1400" kern="0" dirty="0">
                          <a:effectLst/>
                        </a:rPr>
                        <a:t>FLASH</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0x00000000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0x0003FFFF</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256K</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160349"/>
                  </a:ext>
                </a:extLst>
              </a:tr>
              <a:tr h="249920">
                <a:tc>
                  <a:txBody>
                    <a:bodyPr/>
                    <a:lstStyle/>
                    <a:p>
                      <a:pPr indent="0" algn="ctr">
                        <a:lnSpc>
                          <a:spcPct val="100000"/>
                        </a:lnSpc>
                        <a:spcAft>
                          <a:spcPts val="0"/>
                        </a:spcAft>
                      </a:pPr>
                      <a:r>
                        <a:rPr lang="en-US" sz="1400" kern="0" dirty="0">
                          <a:effectLst/>
                        </a:rPr>
                        <a:t>ROM</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0x10000000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0x1FFFFFFF</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37927312"/>
                  </a:ext>
                </a:extLst>
              </a:tr>
              <a:tr h="249920">
                <a:tc>
                  <a:txBody>
                    <a:bodyPr/>
                    <a:lstStyle/>
                    <a:p>
                      <a:pPr indent="0" algn="ctr">
                        <a:lnSpc>
                          <a:spcPct val="100000"/>
                        </a:lnSpc>
                        <a:spcAft>
                          <a:spcPts val="0"/>
                        </a:spcAft>
                      </a:pPr>
                      <a:r>
                        <a:rPr lang="en-US" sz="1400" kern="0" dirty="0">
                          <a:effectLst/>
                        </a:rPr>
                        <a:t>SRAM</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0x20000000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0x20007FFF</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32K</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6411854"/>
                  </a:ext>
                </a:extLst>
              </a:tr>
              <a:tr h="249920">
                <a:tc>
                  <a:txBody>
                    <a:bodyPr/>
                    <a:lstStyle/>
                    <a:p>
                      <a:pPr indent="0" algn="ctr">
                        <a:lnSpc>
                          <a:spcPct val="100000"/>
                        </a:lnSpc>
                        <a:spcAft>
                          <a:spcPts val="0"/>
                        </a:spcAft>
                      </a:pPr>
                      <a:r>
                        <a:rPr lang="en-US" sz="1400" kern="0">
                          <a:effectLst/>
                        </a:rPr>
                        <a:t>SRAM</a:t>
                      </a:r>
                      <a:r>
                        <a:rPr lang="zh-CN" sz="1400" kern="0">
                          <a:effectLst/>
                        </a:rPr>
                        <a:t>位带</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0x22000000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0x220FFFFF</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1M</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09693818"/>
                  </a:ext>
                </a:extLst>
              </a:tr>
              <a:tr h="249920">
                <a:tc>
                  <a:txBody>
                    <a:bodyPr/>
                    <a:lstStyle/>
                    <a:p>
                      <a:pPr indent="0" algn="ctr">
                        <a:lnSpc>
                          <a:spcPct val="100000"/>
                        </a:lnSpc>
                        <a:spcAft>
                          <a:spcPts val="0"/>
                        </a:spcAft>
                      </a:pPr>
                      <a:r>
                        <a:rPr lang="zh-CN" sz="1400" kern="0">
                          <a:effectLst/>
                        </a:rPr>
                        <a:t>外设</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0x40000000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0x400FFFFF</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 1M</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22106099"/>
                  </a:ext>
                </a:extLst>
              </a:tr>
              <a:tr h="249920">
                <a:tc>
                  <a:txBody>
                    <a:bodyPr/>
                    <a:lstStyle/>
                    <a:p>
                      <a:pPr indent="0" algn="ctr">
                        <a:lnSpc>
                          <a:spcPct val="100000"/>
                        </a:lnSpc>
                        <a:spcAft>
                          <a:spcPts val="0"/>
                        </a:spcAft>
                      </a:pPr>
                      <a:r>
                        <a:rPr lang="zh-CN" sz="1400" kern="0" dirty="0">
                          <a:effectLst/>
                        </a:rPr>
                        <a:t>外设位带</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a:effectLst/>
                        </a:rPr>
                        <a:t>0x42000000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0x43FFFFFF</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400" kern="0" dirty="0">
                          <a:effectLst/>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3758477"/>
                  </a:ext>
                </a:extLst>
              </a:tr>
            </a:tbl>
          </a:graphicData>
        </a:graphic>
      </p:graphicFrame>
      <p:pic>
        <p:nvPicPr>
          <p:cNvPr id="4" name="图片 3"/>
          <p:cNvPicPr>
            <a:picLocks noChangeAspect="1"/>
          </p:cNvPicPr>
          <p:nvPr/>
        </p:nvPicPr>
        <p:blipFill>
          <a:blip r:embed="rId3"/>
          <a:stretch>
            <a:fillRect/>
          </a:stretch>
        </p:blipFill>
        <p:spPr>
          <a:xfrm>
            <a:off x="6467045" y="1343913"/>
            <a:ext cx="4847500" cy="3379306"/>
          </a:xfrm>
          <a:prstGeom prst="rect">
            <a:avLst/>
          </a:prstGeom>
        </p:spPr>
      </p:pic>
      <p:sp>
        <p:nvSpPr>
          <p:cNvPr id="5" name="矩形 4"/>
          <p:cNvSpPr/>
          <p:nvPr/>
        </p:nvSpPr>
        <p:spPr>
          <a:xfrm>
            <a:off x="525250" y="3992063"/>
            <a:ext cx="5469152" cy="297599"/>
          </a:xfrm>
          <a:prstGeom prst="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4486" y="2192058"/>
            <a:ext cx="2323910" cy="369332"/>
          </a:xfrm>
          <a:prstGeom prst="rect">
            <a:avLst/>
          </a:prstGeom>
          <a:noFill/>
        </p:spPr>
        <p:txBody>
          <a:bodyPr wrap="square" rtlCol="0">
            <a:spAutoFit/>
          </a:bodyPr>
          <a:lstStyle/>
          <a:p>
            <a:r>
              <a:rPr lang="zh-CN" altLang="en-US" dirty="0"/>
              <a:t>外设寄存器地址范围</a:t>
            </a:r>
          </a:p>
        </p:txBody>
      </p:sp>
      <p:pic>
        <p:nvPicPr>
          <p:cNvPr id="10" name="图片 9"/>
          <p:cNvPicPr>
            <a:picLocks noChangeAspect="1"/>
          </p:cNvPicPr>
          <p:nvPr/>
        </p:nvPicPr>
        <p:blipFill>
          <a:blip r:embed="rId4"/>
          <a:stretch>
            <a:fillRect/>
          </a:stretch>
        </p:blipFill>
        <p:spPr>
          <a:xfrm>
            <a:off x="6484363" y="4816063"/>
            <a:ext cx="5268455" cy="975138"/>
          </a:xfrm>
          <a:prstGeom prst="rect">
            <a:avLst/>
          </a:prstGeom>
        </p:spPr>
      </p:pic>
      <p:cxnSp>
        <p:nvCxnSpPr>
          <p:cNvPr id="13" name="直接连接符 12"/>
          <p:cNvCxnSpPr/>
          <p:nvPr/>
        </p:nvCxnSpPr>
        <p:spPr>
          <a:xfrm flipV="1">
            <a:off x="6003637" y="1708727"/>
            <a:ext cx="463408" cy="22833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012873" y="4140862"/>
            <a:ext cx="454172" cy="148408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0086109" y="4816063"/>
            <a:ext cx="1551709" cy="97513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086109" y="2336800"/>
            <a:ext cx="1228436" cy="93287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505213" y="2325862"/>
            <a:ext cx="967005" cy="93287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484363" y="4816063"/>
            <a:ext cx="987855" cy="93287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347681" y="6084943"/>
            <a:ext cx="5541818" cy="369332"/>
          </a:xfrm>
          <a:prstGeom prst="rect">
            <a:avLst/>
          </a:prstGeom>
          <a:noFill/>
        </p:spPr>
        <p:txBody>
          <a:bodyPr wrap="square" rtlCol="0">
            <a:spAutoFit/>
          </a:bodyPr>
          <a:lstStyle/>
          <a:p>
            <a:r>
              <a:rPr lang="en-US" altLang="zh-CN" dirty="0"/>
              <a:t>APB</a:t>
            </a:r>
            <a:r>
              <a:rPr lang="zh-CN" altLang="en-US" dirty="0"/>
              <a:t>和</a:t>
            </a:r>
            <a:r>
              <a:rPr lang="en-US" altLang="zh-CN" dirty="0"/>
              <a:t>AHB</a:t>
            </a:r>
            <a:r>
              <a:rPr lang="zh-CN" altLang="en-US" dirty="0"/>
              <a:t>总线访问同一端口寄存器，地址不同</a:t>
            </a:r>
          </a:p>
        </p:txBody>
      </p:sp>
      <p:pic>
        <p:nvPicPr>
          <p:cNvPr id="21" name="图片 20"/>
          <p:cNvPicPr>
            <a:picLocks noChangeAspect="1"/>
          </p:cNvPicPr>
          <p:nvPr/>
        </p:nvPicPr>
        <p:blipFill>
          <a:blip r:embed="rId5"/>
          <a:stretch>
            <a:fillRect/>
          </a:stretch>
        </p:blipFill>
        <p:spPr>
          <a:xfrm>
            <a:off x="622350" y="1073859"/>
            <a:ext cx="4061812" cy="594412"/>
          </a:xfrm>
          <a:prstGeom prst="rect">
            <a:avLst/>
          </a:prstGeom>
          <a:ln w="25400">
            <a:solidFill>
              <a:srgbClr val="FF0000"/>
            </a:solidFill>
          </a:ln>
        </p:spPr>
      </p:pic>
      <p:pic>
        <p:nvPicPr>
          <p:cNvPr id="22" name="图片 21"/>
          <p:cNvPicPr>
            <a:picLocks noChangeAspect="1"/>
          </p:cNvPicPr>
          <p:nvPr/>
        </p:nvPicPr>
        <p:blipFill>
          <a:blip r:embed="rId6"/>
          <a:stretch>
            <a:fillRect/>
          </a:stretch>
        </p:blipFill>
        <p:spPr>
          <a:xfrm>
            <a:off x="500138" y="5110978"/>
            <a:ext cx="4938188" cy="617273"/>
          </a:xfrm>
          <a:prstGeom prst="rect">
            <a:avLst/>
          </a:prstGeom>
          <a:ln w="25400">
            <a:solidFill>
              <a:srgbClr val="FF0000"/>
            </a:solidFill>
          </a:ln>
        </p:spPr>
      </p:pic>
      <p:cxnSp>
        <p:nvCxnSpPr>
          <p:cNvPr id="24" name="直接连接符 23"/>
          <p:cNvCxnSpPr>
            <a:endCxn id="28" idx="1"/>
          </p:cNvCxnSpPr>
          <p:nvPr/>
        </p:nvCxnSpPr>
        <p:spPr>
          <a:xfrm>
            <a:off x="4772025" y="1552575"/>
            <a:ext cx="1733188" cy="1239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2" idx="3"/>
            <a:endCxn id="29" idx="1"/>
          </p:cNvCxnSpPr>
          <p:nvPr/>
        </p:nvCxnSpPr>
        <p:spPr>
          <a:xfrm flipV="1">
            <a:off x="5438326" y="5282500"/>
            <a:ext cx="1046037" cy="137115"/>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01721" y="5983343"/>
            <a:ext cx="5319637" cy="369332"/>
          </a:xfrm>
          <a:prstGeom prst="rect">
            <a:avLst/>
          </a:prstGeom>
          <a:noFill/>
        </p:spPr>
        <p:txBody>
          <a:bodyPr wrap="square" rtlCol="0">
            <a:spAutoFit/>
          </a:bodyPr>
          <a:lstStyle/>
          <a:p>
            <a:r>
              <a:rPr lang="zh-CN" altLang="en-US" dirty="0"/>
              <a:t>寄存器基址定义在</a:t>
            </a:r>
            <a:r>
              <a:rPr lang="en-US" altLang="zh-CN" dirty="0"/>
              <a:t>TIVAWARE</a:t>
            </a:r>
            <a:r>
              <a:rPr lang="zh-CN" altLang="en-US" dirty="0"/>
              <a:t>的</a:t>
            </a:r>
            <a:r>
              <a:rPr lang="en-US" altLang="zh-CN" dirty="0" err="1"/>
              <a:t>inc</a:t>
            </a:r>
            <a:r>
              <a:rPr lang="en-US" altLang="zh-CN" dirty="0"/>
              <a:t>/</a:t>
            </a:r>
            <a:r>
              <a:rPr lang="en-US" altLang="zh-CN" dirty="0" err="1"/>
              <a:t>hw_memmap.h</a:t>
            </a:r>
            <a:r>
              <a:rPr lang="zh-CN" altLang="en-US" dirty="0"/>
              <a:t>中。</a:t>
            </a:r>
          </a:p>
        </p:txBody>
      </p:sp>
    </p:spTree>
    <p:extLst>
      <p:ext uri="{BB962C8B-B14F-4D97-AF65-F5344CB8AC3E}">
        <p14:creationId xmlns:p14="http://schemas.microsoft.com/office/powerpoint/2010/main" val="83475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936622" y="619945"/>
            <a:ext cx="3264430" cy="524292"/>
            <a:chOff x="5725568" y="1887606"/>
            <a:chExt cx="3264430" cy="524292"/>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5568" y="1887606"/>
              <a:ext cx="3264430"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寄存器分组</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flipV="1">
              <a:off x="5849178" y="2410826"/>
              <a:ext cx="2979695" cy="1072"/>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18" name="图片 17"/>
          <p:cNvPicPr/>
          <p:nvPr/>
        </p:nvPicPr>
        <p:blipFill>
          <a:blip r:embed="rId3"/>
          <a:stretch>
            <a:fillRect/>
          </a:stretch>
        </p:blipFill>
        <p:spPr>
          <a:xfrm>
            <a:off x="157325" y="1004310"/>
            <a:ext cx="6760539" cy="5636635"/>
          </a:xfrm>
          <a:prstGeom prst="rect">
            <a:avLst/>
          </a:prstGeom>
        </p:spPr>
      </p:pic>
      <p:sp>
        <p:nvSpPr>
          <p:cNvPr id="8" name="矩形 7"/>
          <p:cNvSpPr/>
          <p:nvPr/>
        </p:nvSpPr>
        <p:spPr>
          <a:xfrm>
            <a:off x="6936622" y="1502319"/>
            <a:ext cx="4769603" cy="3901068"/>
          </a:xfrm>
          <a:prstGeom prst="rect">
            <a:avLst/>
          </a:prstGeom>
        </p:spPr>
        <p:txBody>
          <a:bodyPr wrap="square">
            <a:spAutoFit/>
          </a:bodyPr>
          <a:lstStyle/>
          <a:p>
            <a:pPr marL="342900" lvl="0" indent="-342900">
              <a:lnSpc>
                <a:spcPct val="125000"/>
              </a:lnSpc>
              <a:buFont typeface="Wingdings" panose="05000000000000000000" pitchFamily="2" charset="2"/>
              <a:buChar char="u"/>
            </a:pP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模式配置</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用来配置</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GPIO</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模块是普通</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GPIO</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功能还是复用的外设功能；</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buFont typeface="Wingdings" panose="05000000000000000000" pitchFamily="2" charset="2"/>
              <a:buChar char="u"/>
            </a:pP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方向配置</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用来配置引脚是输入还是输出功能；</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buFont typeface="Wingdings" panose="05000000000000000000" pitchFamily="2" charset="2"/>
              <a:buChar char="u"/>
            </a:pP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引脚配置</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：配置是否开漏，是否上下拉，驱动电流大小等；</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buFont typeface="Wingdings" panose="05000000000000000000" pitchFamily="2" charset="2"/>
              <a:buChar char="u"/>
            </a:pP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中断配置</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：设置引脚是否允许产生中断以及中断产生的条件等，将在中断部分介绍。</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buFont typeface="Wingdings" panose="05000000000000000000" pitchFamily="2" charset="2"/>
              <a:buChar char="u"/>
            </a:pPr>
            <a:r>
              <a:rPr lang="zh-CN" alt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保护配置</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：有些特殊引脚具有保护功能，如果需要使用这些引脚，需对其进行解锁操作。</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1" name="矩形 10"/>
          <p:cNvSpPr/>
          <p:nvPr/>
        </p:nvSpPr>
        <p:spPr>
          <a:xfrm>
            <a:off x="4128656" y="5504873"/>
            <a:ext cx="2152072" cy="12561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线形标注 2(无边框) 13"/>
          <p:cNvSpPr/>
          <p:nvPr/>
        </p:nvSpPr>
        <p:spPr>
          <a:xfrm>
            <a:off x="7076197" y="5855915"/>
            <a:ext cx="1492640" cy="554060"/>
          </a:xfrm>
          <a:prstGeom prst="callout2">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980419" y="5763613"/>
            <a:ext cx="1569660" cy="369332"/>
          </a:xfrm>
          <a:prstGeom prst="rect">
            <a:avLst/>
          </a:prstGeom>
          <a:ln w="25400">
            <a:solidFill>
              <a:srgbClr val="FF0000"/>
            </a:solidFill>
          </a:ln>
        </p:spPr>
        <p:txBody>
          <a:bodyPr wrap="none">
            <a:spAutoFit/>
          </a:bodyPr>
          <a:lstStyle/>
          <a:p>
            <a:r>
              <a:rPr lang="zh-CN" altLang="en-US" dirty="0"/>
              <a:t>模拟电路部分</a:t>
            </a:r>
          </a:p>
        </p:txBody>
      </p:sp>
      <p:sp>
        <p:nvSpPr>
          <p:cNvPr id="19" name="文本框 18"/>
          <p:cNvSpPr txBox="1"/>
          <p:nvPr/>
        </p:nvSpPr>
        <p:spPr>
          <a:xfrm>
            <a:off x="6883023" y="6179111"/>
            <a:ext cx="2438400" cy="646331"/>
          </a:xfrm>
          <a:prstGeom prst="rect">
            <a:avLst/>
          </a:prstGeom>
          <a:noFill/>
        </p:spPr>
        <p:txBody>
          <a:bodyPr wrap="square" rtlCol="0">
            <a:spAutoFit/>
          </a:bodyPr>
          <a:lstStyle/>
          <a:p>
            <a:r>
              <a:rPr lang="zh-CN" altLang="en-US" dirty="0"/>
              <a:t>其余部分为数字引脚功能控制部分</a:t>
            </a:r>
          </a:p>
        </p:txBody>
      </p:sp>
    </p:spTree>
    <p:extLst>
      <p:ext uri="{BB962C8B-B14F-4D97-AF65-F5344CB8AC3E}">
        <p14:creationId xmlns:p14="http://schemas.microsoft.com/office/powerpoint/2010/main" val="330172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15252" y="864465"/>
            <a:ext cx="3264430" cy="523220"/>
            <a:chOff x="5700198" y="1888678"/>
            <a:chExt cx="3264430" cy="523220"/>
          </a:xfrm>
        </p:grpSpPr>
        <p:sp>
          <p:nvSpPr>
            <p:cNvPr id="44" name="文本框 194">
              <a:extLst>
                <a:ext uri="{FF2B5EF4-FFF2-40B4-BE49-F238E27FC236}">
                  <a16:creationId xmlns:a16="http://schemas.microsoft.com/office/drawing/2014/main" id="{AFD50090-A2F5-4818-9619-9BDB4C7F944E}"/>
                </a:ext>
              </a:extLst>
            </p:cNvPr>
            <p:cNvSpPr txBox="1"/>
            <p:nvPr/>
          </p:nvSpPr>
          <p:spPr>
            <a:xfrm>
              <a:off x="5700198" y="1888678"/>
              <a:ext cx="3264430"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模式配置</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a:off x="5849178" y="2411898"/>
              <a:ext cx="2223468" cy="0"/>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1" name="文本框 10"/>
          <p:cNvSpPr txBox="1"/>
          <p:nvPr/>
        </p:nvSpPr>
        <p:spPr>
          <a:xfrm>
            <a:off x="275779" y="4182171"/>
            <a:ext cx="4293493" cy="1392689"/>
          </a:xfrm>
          <a:prstGeom prst="rect">
            <a:avLst/>
          </a:prstGeom>
          <a:noFill/>
        </p:spPr>
        <p:txBody>
          <a:bodyPr wrap="square" rtlCol="0">
            <a:spAutoFit/>
          </a:bodyPr>
          <a:lstStyle/>
          <a:p>
            <a:pPr marL="285750" indent="-285750">
              <a:spcAft>
                <a:spcPts val="500"/>
              </a:spcAft>
              <a:buFont typeface="Arial" panose="020B0604020202020204" pitchFamily="34" charset="0"/>
              <a:buChar char="•"/>
            </a:pPr>
            <a:r>
              <a:rPr lang="zh-CN" altLang="en-US" dirty="0"/>
              <a:t>模式配置：普通</a:t>
            </a:r>
            <a:r>
              <a:rPr lang="en-US" altLang="zh-CN" dirty="0"/>
              <a:t>GPIO/</a:t>
            </a:r>
            <a:r>
              <a:rPr lang="zh-CN" altLang="en-US" dirty="0"/>
              <a:t>复用功能</a:t>
            </a:r>
            <a:endParaRPr lang="en-US" altLang="zh-CN" dirty="0"/>
          </a:p>
          <a:p>
            <a:pPr marL="285750" indent="-285750">
              <a:spcAft>
                <a:spcPts val="500"/>
              </a:spcAft>
              <a:buFont typeface="Arial" panose="020B0604020202020204" pitchFamily="34" charset="0"/>
              <a:buChar char="•"/>
            </a:pPr>
            <a:r>
              <a:rPr lang="en-US" altLang="zh-CN" dirty="0"/>
              <a:t>GPIOAFSEL</a:t>
            </a:r>
          </a:p>
          <a:p>
            <a:pPr marL="285750" indent="-285750">
              <a:spcAft>
                <a:spcPts val="500"/>
              </a:spcAft>
              <a:buFont typeface="Arial" panose="020B0604020202020204" pitchFamily="34" charset="0"/>
              <a:buChar char="•"/>
            </a:pPr>
            <a:r>
              <a:rPr lang="en-US" altLang="zh-CN" dirty="0"/>
              <a:t>GPIOPCTL</a:t>
            </a:r>
          </a:p>
          <a:p>
            <a:pPr marL="285750" indent="-285750">
              <a:spcAft>
                <a:spcPts val="500"/>
              </a:spcAft>
              <a:buFont typeface="Arial" panose="020B0604020202020204" pitchFamily="34" charset="0"/>
              <a:buChar char="•"/>
            </a:pPr>
            <a:r>
              <a:rPr lang="en-US" altLang="zh-CN" dirty="0"/>
              <a:t>GPIOAMSEL</a:t>
            </a:r>
          </a:p>
        </p:txBody>
      </p:sp>
      <p:graphicFrame>
        <p:nvGraphicFramePr>
          <p:cNvPr id="16" name="图示 15"/>
          <p:cNvGraphicFramePr/>
          <p:nvPr>
            <p:extLst>
              <p:ext uri="{D42A27DB-BD31-4B8C-83A1-F6EECF244321}">
                <p14:modId xmlns:p14="http://schemas.microsoft.com/office/powerpoint/2010/main" val="2745250021"/>
              </p:ext>
            </p:extLst>
          </p:nvPr>
        </p:nvGraphicFramePr>
        <p:xfrm>
          <a:off x="188530" y="1705390"/>
          <a:ext cx="4777229" cy="2109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图片 20"/>
          <p:cNvPicPr/>
          <p:nvPr/>
        </p:nvPicPr>
        <p:blipFill>
          <a:blip r:embed="rId8"/>
          <a:stretch>
            <a:fillRect/>
          </a:stretch>
        </p:blipFill>
        <p:spPr>
          <a:xfrm>
            <a:off x="5114739" y="560105"/>
            <a:ext cx="6760539" cy="5636635"/>
          </a:xfrm>
          <a:prstGeom prst="rect">
            <a:avLst/>
          </a:prstGeom>
        </p:spPr>
      </p:pic>
      <p:sp>
        <p:nvSpPr>
          <p:cNvPr id="2" name="圆角矩形 1"/>
          <p:cNvSpPr/>
          <p:nvPr/>
        </p:nvSpPr>
        <p:spPr>
          <a:xfrm>
            <a:off x="5114739" y="546760"/>
            <a:ext cx="1073625" cy="9402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370618" y="864465"/>
            <a:ext cx="1016000" cy="26161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7536873" y="4878515"/>
            <a:ext cx="3639127" cy="29384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097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028852" y="391492"/>
            <a:ext cx="3264430" cy="523220"/>
            <a:chOff x="5700198" y="1888678"/>
            <a:chExt cx="3264430" cy="523220"/>
          </a:xfrm>
        </p:grpSpPr>
        <p:sp>
          <p:nvSpPr>
            <p:cNvPr id="44" name="文本框 194">
              <a:extLst>
                <a:ext uri="{FF2B5EF4-FFF2-40B4-BE49-F238E27FC236}">
                  <a16:creationId xmlns:a16="http://schemas.microsoft.com/office/drawing/2014/main" id="{AFD50090-A2F5-4818-9619-9BDB4C7F944E}"/>
                </a:ext>
              </a:extLst>
            </p:cNvPr>
            <p:cNvSpPr txBox="1"/>
            <p:nvPr/>
          </p:nvSpPr>
          <p:spPr>
            <a:xfrm>
              <a:off x="5700198" y="1888678"/>
              <a:ext cx="3264430"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模式配置</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a:off x="5849178" y="2411898"/>
              <a:ext cx="2223468" cy="0"/>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21" name="图片 20"/>
          <p:cNvPicPr/>
          <p:nvPr/>
        </p:nvPicPr>
        <p:blipFill>
          <a:blip r:embed="rId3"/>
          <a:stretch>
            <a:fillRect/>
          </a:stretch>
        </p:blipFill>
        <p:spPr>
          <a:xfrm>
            <a:off x="1277435" y="1645919"/>
            <a:ext cx="9190540" cy="2164081"/>
          </a:xfrm>
          <a:prstGeom prst="rect">
            <a:avLst/>
          </a:prstGeom>
        </p:spPr>
      </p:pic>
      <p:sp>
        <p:nvSpPr>
          <p:cNvPr id="2" name="矩形 1"/>
          <p:cNvSpPr/>
          <p:nvPr/>
        </p:nvSpPr>
        <p:spPr>
          <a:xfrm>
            <a:off x="3612602" y="3939659"/>
            <a:ext cx="3967753" cy="369332"/>
          </a:xfrm>
          <a:prstGeom prst="rect">
            <a:avLst/>
          </a:prstGeom>
        </p:spPr>
        <p:txBody>
          <a:bodyPr wrap="none">
            <a:spAutoFit/>
          </a:bodyPr>
          <a:lstStyle/>
          <a:p>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模式选择寄存器</a:t>
            </a:r>
            <a:r>
              <a:rPr lang="en-US" altLang="zh-CN" dirty="0">
                <a:solidFill>
                  <a:srgbClr val="000000"/>
                </a:solidFill>
                <a:latin typeface="Times New Roman" panose="02020603050405020304" pitchFamily="18" charset="0"/>
                <a:ea typeface="宋体" panose="02010600030101010101" pitchFamily="2" charset="-122"/>
              </a:rPr>
              <a:t>GPIOAFSEL</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的位域图</a:t>
            </a:r>
            <a:endParaRPr lang="zh-CN" altLang="en-US" dirty="0"/>
          </a:p>
        </p:txBody>
      </p:sp>
      <p:sp>
        <p:nvSpPr>
          <p:cNvPr id="5" name="文本框 4"/>
          <p:cNvSpPr txBox="1"/>
          <p:nvPr/>
        </p:nvSpPr>
        <p:spPr>
          <a:xfrm>
            <a:off x="1485900" y="4610100"/>
            <a:ext cx="6542952" cy="1200329"/>
          </a:xfrm>
          <a:prstGeom prst="rect">
            <a:avLst/>
          </a:prstGeom>
          <a:noFill/>
        </p:spPr>
        <p:txBody>
          <a:bodyPr wrap="square" rtlCol="0">
            <a:spAutoFit/>
          </a:bodyPr>
          <a:lstStyle/>
          <a:p>
            <a:r>
              <a:rPr lang="en-US" altLang="zh-CN" dirty="0"/>
              <a:t>0-7</a:t>
            </a:r>
            <a:r>
              <a:rPr lang="zh-CN" altLang="en-US" dirty="0"/>
              <a:t>位：对应某个端口（</a:t>
            </a:r>
            <a:r>
              <a:rPr lang="en-US" altLang="zh-CN" dirty="0"/>
              <a:t>A-F</a:t>
            </a:r>
            <a:r>
              <a:rPr lang="zh-CN" altLang="en-US" dirty="0"/>
              <a:t>）的</a:t>
            </a:r>
            <a:r>
              <a:rPr lang="en-US" altLang="zh-CN" dirty="0"/>
              <a:t>8</a:t>
            </a:r>
            <a:r>
              <a:rPr lang="zh-CN" altLang="en-US" dirty="0"/>
              <a:t>个引脚。</a:t>
            </a:r>
            <a:endParaRPr lang="en-US" altLang="zh-CN" dirty="0"/>
          </a:p>
          <a:p>
            <a:endParaRPr lang="en-US" altLang="zh-CN" dirty="0"/>
          </a:p>
          <a:p>
            <a:r>
              <a:rPr lang="en-US" altLang="zh-CN" dirty="0"/>
              <a:t>0</a:t>
            </a:r>
            <a:r>
              <a:rPr lang="zh-CN" altLang="en-US" dirty="0"/>
              <a:t>：普通</a:t>
            </a:r>
            <a:r>
              <a:rPr lang="en-US" altLang="zh-CN" dirty="0"/>
              <a:t>GPIO</a:t>
            </a:r>
          </a:p>
          <a:p>
            <a:r>
              <a:rPr lang="en-US" altLang="zh-CN" dirty="0"/>
              <a:t>1</a:t>
            </a:r>
            <a:r>
              <a:rPr lang="zh-CN" altLang="en-US" dirty="0"/>
              <a:t>：复用的外设功能</a:t>
            </a:r>
          </a:p>
        </p:txBody>
      </p:sp>
      <p:sp>
        <p:nvSpPr>
          <p:cNvPr id="8" name="矩形 7"/>
          <p:cNvSpPr/>
          <p:nvPr/>
        </p:nvSpPr>
        <p:spPr>
          <a:xfrm>
            <a:off x="1184042" y="1027092"/>
            <a:ext cx="3044423" cy="369332"/>
          </a:xfrm>
          <a:prstGeom prst="rect">
            <a:avLst/>
          </a:prstGeom>
        </p:spPr>
        <p:txBody>
          <a:bodyPr wrap="none">
            <a:spAutoFit/>
          </a:bodyPr>
          <a:lstStyle/>
          <a:p>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模式选择寄存器</a:t>
            </a:r>
            <a:r>
              <a:rPr lang="en-US" altLang="zh-CN" dirty="0">
                <a:solidFill>
                  <a:srgbClr val="000000"/>
                </a:solidFill>
                <a:latin typeface="Times New Roman" panose="02020603050405020304" pitchFamily="18" charset="0"/>
                <a:ea typeface="宋体" panose="02010600030101010101" pitchFamily="2" charset="-122"/>
              </a:rPr>
              <a:t>GPIOAFSEL</a:t>
            </a:r>
            <a:endParaRPr lang="zh-CN" altLang="en-US" dirty="0"/>
          </a:p>
        </p:txBody>
      </p:sp>
    </p:spTree>
    <p:extLst>
      <p:ext uri="{BB962C8B-B14F-4D97-AF65-F5344CB8AC3E}">
        <p14:creationId xmlns:p14="http://schemas.microsoft.com/office/powerpoint/2010/main" val="288696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200302" y="536958"/>
            <a:ext cx="2896323" cy="523220"/>
            <a:chOff x="5726037" y="1917087"/>
            <a:chExt cx="2896323" cy="523220"/>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7" y="1917087"/>
              <a:ext cx="2896323"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模式配置</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a:off x="5726037" y="2440307"/>
              <a:ext cx="2804493" cy="0"/>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1" name="文本框 10"/>
          <p:cNvSpPr txBox="1"/>
          <p:nvPr/>
        </p:nvSpPr>
        <p:spPr>
          <a:xfrm>
            <a:off x="8286028" y="1546803"/>
            <a:ext cx="3591647" cy="2139047"/>
          </a:xfrm>
          <a:prstGeom prst="rect">
            <a:avLst/>
          </a:prstGeom>
          <a:noFill/>
        </p:spPr>
        <p:txBody>
          <a:bodyPr wrap="square" rtlCol="0">
            <a:spAutoFit/>
          </a:bodyPr>
          <a:lstStyle/>
          <a:p>
            <a:pPr marL="285750" indent="-285750">
              <a:spcAft>
                <a:spcPts val="1000"/>
              </a:spcAft>
              <a:buFont typeface="Arial" panose="020B0604020202020204" pitchFamily="34" charset="0"/>
              <a:buChar char="•"/>
            </a:pPr>
            <a:r>
              <a:rPr lang="zh-CN" altLang="en-US" dirty="0"/>
              <a:t>复用的外设功能</a:t>
            </a:r>
            <a:endParaRPr lang="en-US" altLang="zh-CN" dirty="0"/>
          </a:p>
          <a:p>
            <a:pPr marL="285750" indent="-285750">
              <a:spcAft>
                <a:spcPts val="1000"/>
              </a:spcAft>
              <a:buFont typeface="Arial" panose="020B0604020202020204" pitchFamily="34" charset="0"/>
              <a:buChar char="•"/>
            </a:pPr>
            <a:r>
              <a:rPr lang="zh-CN" altLang="en-US" dirty="0"/>
              <a:t>数字功能配置</a:t>
            </a:r>
            <a:endParaRPr lang="en-US" altLang="zh-CN" dirty="0"/>
          </a:p>
          <a:p>
            <a:pPr marL="285750" indent="-285750">
              <a:spcAft>
                <a:spcPts val="1000"/>
              </a:spcAft>
              <a:buFont typeface="Arial" panose="020B0604020202020204" pitchFamily="34" charset="0"/>
              <a:buChar char="•"/>
            </a:pPr>
            <a:endParaRPr lang="en-US" altLang="zh-CN" dirty="0"/>
          </a:p>
          <a:p>
            <a:pPr marL="285750" indent="-285750">
              <a:spcAft>
                <a:spcPts val="1000"/>
              </a:spcAft>
              <a:buFont typeface="Arial" panose="020B0604020202020204" pitchFamily="34" charset="0"/>
              <a:buChar char="•"/>
            </a:pPr>
            <a:r>
              <a:rPr lang="en-US" altLang="zh-CN" dirty="0"/>
              <a:t>GPIOPCTL</a:t>
            </a:r>
            <a:r>
              <a:rPr lang="zh-CN" altLang="en-US" dirty="0"/>
              <a:t>寄存器被划分为</a:t>
            </a:r>
            <a:r>
              <a:rPr lang="en-US" altLang="zh-CN" dirty="0"/>
              <a:t>8</a:t>
            </a:r>
            <a:r>
              <a:rPr lang="zh-CN" altLang="en-US" dirty="0"/>
              <a:t>段</a:t>
            </a:r>
            <a:r>
              <a:rPr lang="en-US" altLang="zh-CN" dirty="0"/>
              <a:t>PMC0-PMC7</a:t>
            </a:r>
            <a:r>
              <a:rPr lang="zh-CN" altLang="en-US" dirty="0"/>
              <a:t>，分别对应</a:t>
            </a:r>
            <a:r>
              <a:rPr lang="en-US" altLang="zh-CN" dirty="0"/>
              <a:t>0-7</a:t>
            </a:r>
            <a:r>
              <a:rPr lang="zh-CN" altLang="en-US" dirty="0"/>
              <a:t>八个引脚</a:t>
            </a:r>
          </a:p>
        </p:txBody>
      </p:sp>
      <p:pic>
        <p:nvPicPr>
          <p:cNvPr id="2" name="图片 1"/>
          <p:cNvPicPr>
            <a:picLocks noChangeAspect="1"/>
          </p:cNvPicPr>
          <p:nvPr/>
        </p:nvPicPr>
        <p:blipFill>
          <a:blip r:embed="rId3"/>
          <a:stretch>
            <a:fillRect/>
          </a:stretch>
        </p:blipFill>
        <p:spPr>
          <a:xfrm>
            <a:off x="34327" y="1546803"/>
            <a:ext cx="8165975" cy="17202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p:cNvPicPr>
            <a:picLocks noChangeAspect="1"/>
          </p:cNvPicPr>
          <p:nvPr/>
        </p:nvPicPr>
        <p:blipFill>
          <a:blip r:embed="rId4"/>
          <a:stretch>
            <a:fillRect/>
          </a:stretch>
        </p:blipFill>
        <p:spPr>
          <a:xfrm>
            <a:off x="34327" y="3932764"/>
            <a:ext cx="8165975" cy="16445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矩形 6"/>
          <p:cNvSpPr/>
          <p:nvPr/>
        </p:nvSpPr>
        <p:spPr>
          <a:xfrm>
            <a:off x="1543050" y="4219575"/>
            <a:ext cx="6657252"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endCxn id="17" idx="2"/>
          </p:cNvCxnSpPr>
          <p:nvPr/>
        </p:nvCxnSpPr>
        <p:spPr>
          <a:xfrm flipV="1">
            <a:off x="4905375" y="3190875"/>
            <a:ext cx="2209800" cy="10287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105525" y="2392652"/>
            <a:ext cx="2019300" cy="7982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44045" y="3435987"/>
            <a:ext cx="2903359" cy="369332"/>
          </a:xfrm>
          <a:prstGeom prst="rect">
            <a:avLst/>
          </a:prstGeom>
        </p:spPr>
        <p:txBody>
          <a:bodyPr wrap="none">
            <a:spAutoFit/>
          </a:bodyPr>
          <a:lstStyle/>
          <a:p>
            <a:r>
              <a:rPr lang="en-US" altLang="zh-CN" dirty="0">
                <a:solidFill>
                  <a:srgbClr val="000000"/>
                </a:solidFill>
                <a:latin typeface="Times New Roman" panose="02020603050405020304" pitchFamily="18" charset="0"/>
                <a:ea typeface="宋体" panose="02010600030101010101" pitchFamily="2" charset="-122"/>
              </a:rPr>
              <a:t>GPIOPCTL</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寄存器的位域图</a:t>
            </a:r>
            <a:endParaRPr lang="zh-CN" altLang="en-US" dirty="0"/>
          </a:p>
        </p:txBody>
      </p:sp>
      <p:sp>
        <p:nvSpPr>
          <p:cNvPr id="8" name="矩形 7"/>
          <p:cNvSpPr/>
          <p:nvPr/>
        </p:nvSpPr>
        <p:spPr>
          <a:xfrm>
            <a:off x="8516024" y="3932764"/>
            <a:ext cx="3131654" cy="1815882"/>
          </a:xfrm>
          <a:prstGeom prst="rect">
            <a:avLst/>
          </a:prstGeom>
        </p:spPr>
        <p:txBody>
          <a:bodyPr wrap="square">
            <a:spAutoFit/>
          </a:bodyPr>
          <a:lstStyle/>
          <a:p>
            <a:r>
              <a:rPr lang="zh-CN" altLang="zh-CN" sz="1600" dirty="0">
                <a:solidFill>
                  <a:srgbClr val="000000"/>
                </a:solidFill>
                <a:latin typeface="+mj-ea"/>
                <a:ea typeface="+mj-ea"/>
                <a:cs typeface="Times New Roman" panose="02020603050405020304" pitchFamily="18" charset="0"/>
              </a:rPr>
              <a:t>例</a:t>
            </a:r>
            <a:r>
              <a:rPr lang="en-US" altLang="zh-CN" sz="1600" dirty="0">
                <a:solidFill>
                  <a:srgbClr val="000000"/>
                </a:solidFill>
                <a:latin typeface="+mj-ea"/>
                <a:ea typeface="+mj-ea"/>
                <a:cs typeface="Times New Roman" panose="02020603050405020304" pitchFamily="18" charset="0"/>
              </a:rPr>
              <a:t>1</a:t>
            </a:r>
            <a:r>
              <a:rPr lang="zh-CN" altLang="en-US" sz="1600" dirty="0">
                <a:solidFill>
                  <a:srgbClr val="000000"/>
                </a:solidFill>
                <a:latin typeface="+mj-ea"/>
                <a:ea typeface="+mj-ea"/>
                <a:cs typeface="Times New Roman" panose="02020603050405020304" pitchFamily="18" charset="0"/>
              </a:rPr>
              <a:t>：</a:t>
            </a:r>
            <a:r>
              <a:rPr lang="en-US" altLang="zh-CN" sz="1600" dirty="0">
                <a:solidFill>
                  <a:srgbClr val="000000"/>
                </a:solidFill>
                <a:latin typeface="+mj-ea"/>
                <a:ea typeface="+mj-ea"/>
              </a:rPr>
              <a:t>PA</a:t>
            </a:r>
            <a:r>
              <a:rPr lang="en-US" altLang="zh-CN" sz="1600" dirty="0">
                <a:solidFill>
                  <a:srgbClr val="FF0000"/>
                </a:solidFill>
                <a:latin typeface="+mj-ea"/>
                <a:ea typeface="+mj-ea"/>
              </a:rPr>
              <a:t>0</a:t>
            </a:r>
            <a:r>
              <a:rPr lang="zh-CN" altLang="zh-CN" sz="1600" dirty="0">
                <a:solidFill>
                  <a:srgbClr val="000000"/>
                </a:solidFill>
                <a:latin typeface="+mj-ea"/>
                <a:ea typeface="+mj-ea"/>
                <a:cs typeface="Times New Roman" panose="02020603050405020304" pitchFamily="18" charset="0"/>
              </a:rPr>
              <a:t>配置为外设</a:t>
            </a:r>
            <a:r>
              <a:rPr lang="en-US" altLang="zh-CN" sz="1600" dirty="0">
                <a:solidFill>
                  <a:srgbClr val="000000"/>
                </a:solidFill>
                <a:latin typeface="+mj-ea"/>
                <a:ea typeface="+mj-ea"/>
              </a:rPr>
              <a:t>U0Rx</a:t>
            </a:r>
            <a:r>
              <a:rPr lang="zh-CN" altLang="zh-CN" sz="1600" dirty="0">
                <a:solidFill>
                  <a:srgbClr val="000000"/>
                </a:solidFill>
                <a:latin typeface="+mj-ea"/>
                <a:ea typeface="+mj-ea"/>
                <a:cs typeface="Times New Roman" panose="02020603050405020304" pitchFamily="18" charset="0"/>
              </a:rPr>
              <a:t>功能，</a:t>
            </a:r>
            <a:r>
              <a:rPr lang="en-US" altLang="zh-CN" sz="1600" b="1" dirty="0">
                <a:solidFill>
                  <a:srgbClr val="000000"/>
                </a:solidFill>
                <a:latin typeface="+mj-ea"/>
                <a:ea typeface="+mj-ea"/>
              </a:rPr>
              <a:t>PCM</a:t>
            </a:r>
            <a:r>
              <a:rPr lang="en-US" altLang="zh-CN" sz="1600" b="1" dirty="0">
                <a:solidFill>
                  <a:srgbClr val="FF0000"/>
                </a:solidFill>
                <a:latin typeface="+mj-ea"/>
                <a:ea typeface="+mj-ea"/>
              </a:rPr>
              <a:t>0</a:t>
            </a:r>
            <a:r>
              <a:rPr lang="zh-CN" altLang="zh-CN" sz="1600" b="1" dirty="0">
                <a:solidFill>
                  <a:srgbClr val="000000"/>
                </a:solidFill>
                <a:latin typeface="+mj-ea"/>
                <a:ea typeface="+mj-ea"/>
                <a:cs typeface="Times New Roman" panose="02020603050405020304" pitchFamily="18" charset="0"/>
              </a:rPr>
              <a:t>域</a:t>
            </a:r>
            <a:r>
              <a:rPr lang="zh-CN" altLang="en-US" sz="1600" b="1" dirty="0">
                <a:solidFill>
                  <a:srgbClr val="000000"/>
                </a:solidFill>
                <a:latin typeface="+mj-ea"/>
                <a:ea typeface="+mj-ea"/>
                <a:cs typeface="Times New Roman" panose="02020603050405020304" pitchFamily="18" charset="0"/>
              </a:rPr>
              <a:t>：</a:t>
            </a:r>
            <a:r>
              <a:rPr lang="zh-CN" altLang="zh-CN" sz="1600" dirty="0">
                <a:solidFill>
                  <a:srgbClr val="000000"/>
                </a:solidFill>
                <a:latin typeface="+mj-ea"/>
                <a:ea typeface="+mj-ea"/>
                <a:cs typeface="Times New Roman" panose="02020603050405020304" pitchFamily="18" charset="0"/>
              </a:rPr>
              <a:t>编码配置为</a:t>
            </a:r>
            <a:r>
              <a:rPr lang="en-US" altLang="zh-CN" sz="1600" dirty="0">
                <a:solidFill>
                  <a:srgbClr val="000000"/>
                </a:solidFill>
                <a:latin typeface="+mj-ea"/>
                <a:ea typeface="+mj-ea"/>
              </a:rPr>
              <a:t>0X1</a:t>
            </a:r>
            <a:r>
              <a:rPr lang="zh-CN" altLang="zh-CN" sz="1600" dirty="0">
                <a:solidFill>
                  <a:srgbClr val="000000"/>
                </a:solidFill>
                <a:latin typeface="+mj-ea"/>
                <a:ea typeface="+mj-ea"/>
                <a:cs typeface="Times New Roman" panose="02020603050405020304" pitchFamily="18" charset="0"/>
              </a:rPr>
              <a:t>（</a:t>
            </a:r>
            <a:r>
              <a:rPr lang="en-US" altLang="zh-CN" sz="1600" dirty="0">
                <a:solidFill>
                  <a:srgbClr val="000000"/>
                </a:solidFill>
                <a:latin typeface="+mj-ea"/>
                <a:ea typeface="+mj-ea"/>
              </a:rPr>
              <a:t>4</a:t>
            </a:r>
            <a:r>
              <a:rPr lang="zh-CN" altLang="zh-CN" sz="1600" dirty="0">
                <a:solidFill>
                  <a:srgbClr val="000000"/>
                </a:solidFill>
                <a:latin typeface="+mj-ea"/>
                <a:ea typeface="+mj-ea"/>
                <a:cs typeface="Times New Roman" panose="02020603050405020304" pitchFamily="18" charset="0"/>
              </a:rPr>
              <a:t>位二进制为</a:t>
            </a:r>
            <a:r>
              <a:rPr lang="en-US" altLang="zh-CN" sz="1600" dirty="0">
                <a:solidFill>
                  <a:srgbClr val="000000"/>
                </a:solidFill>
                <a:latin typeface="+mj-ea"/>
                <a:ea typeface="+mj-ea"/>
              </a:rPr>
              <a:t>0001</a:t>
            </a:r>
            <a:r>
              <a:rPr lang="zh-CN" altLang="zh-CN" sz="1600" dirty="0">
                <a:solidFill>
                  <a:srgbClr val="000000"/>
                </a:solidFill>
                <a:latin typeface="+mj-ea"/>
                <a:ea typeface="+mj-ea"/>
                <a:cs typeface="Times New Roman" panose="02020603050405020304" pitchFamily="18" charset="0"/>
              </a:rPr>
              <a:t>）</a:t>
            </a:r>
            <a:r>
              <a:rPr lang="zh-CN" altLang="en-US" sz="1600" dirty="0">
                <a:solidFill>
                  <a:srgbClr val="000000"/>
                </a:solidFill>
                <a:latin typeface="+mj-ea"/>
                <a:ea typeface="+mj-ea"/>
                <a:cs typeface="Times New Roman" panose="02020603050405020304" pitchFamily="18" charset="0"/>
              </a:rPr>
              <a:t>。</a:t>
            </a:r>
            <a:endParaRPr lang="en-US" altLang="zh-CN" sz="1600" dirty="0">
              <a:solidFill>
                <a:srgbClr val="000000"/>
              </a:solidFill>
              <a:latin typeface="+mj-ea"/>
              <a:ea typeface="+mj-ea"/>
              <a:cs typeface="Times New Roman" panose="02020603050405020304" pitchFamily="18" charset="0"/>
            </a:endParaRPr>
          </a:p>
          <a:p>
            <a:endParaRPr lang="en-US" altLang="zh-CN" sz="1600" dirty="0">
              <a:solidFill>
                <a:srgbClr val="000000"/>
              </a:solidFill>
              <a:latin typeface="+mj-ea"/>
              <a:ea typeface="+mj-ea"/>
              <a:cs typeface="Times New Roman" panose="02020603050405020304" pitchFamily="18" charset="0"/>
            </a:endParaRPr>
          </a:p>
          <a:p>
            <a:r>
              <a:rPr lang="zh-CN" altLang="en-US" sz="1600" dirty="0">
                <a:solidFill>
                  <a:srgbClr val="000000"/>
                </a:solidFill>
                <a:latin typeface="+mj-ea"/>
                <a:ea typeface="+mj-ea"/>
              </a:rPr>
              <a:t>例</a:t>
            </a:r>
            <a:r>
              <a:rPr lang="en-US" altLang="zh-CN" sz="1600" dirty="0">
                <a:solidFill>
                  <a:srgbClr val="000000"/>
                </a:solidFill>
                <a:latin typeface="+mj-ea"/>
                <a:ea typeface="+mj-ea"/>
              </a:rPr>
              <a:t>2</a:t>
            </a:r>
            <a:r>
              <a:rPr lang="zh-CN" altLang="en-US" sz="1600" dirty="0">
                <a:solidFill>
                  <a:srgbClr val="000000"/>
                </a:solidFill>
                <a:latin typeface="+mj-ea"/>
                <a:ea typeface="+mj-ea"/>
              </a:rPr>
              <a:t>：</a:t>
            </a:r>
            <a:r>
              <a:rPr lang="en-US" altLang="zh-CN" sz="1600" dirty="0">
                <a:solidFill>
                  <a:srgbClr val="000000"/>
                </a:solidFill>
                <a:latin typeface="+mj-ea"/>
                <a:ea typeface="+mj-ea"/>
              </a:rPr>
              <a:t>PA</a:t>
            </a:r>
            <a:r>
              <a:rPr lang="en-US" altLang="zh-CN" sz="1600" dirty="0">
                <a:solidFill>
                  <a:srgbClr val="FF0000"/>
                </a:solidFill>
                <a:latin typeface="+mj-ea"/>
                <a:ea typeface="+mj-ea"/>
              </a:rPr>
              <a:t>2</a:t>
            </a:r>
            <a:r>
              <a:rPr lang="zh-CN" altLang="zh-CN" sz="1600" dirty="0">
                <a:solidFill>
                  <a:srgbClr val="000000"/>
                </a:solidFill>
                <a:latin typeface="+mj-ea"/>
                <a:ea typeface="+mj-ea"/>
                <a:cs typeface="Times New Roman" panose="02020603050405020304" pitchFamily="18" charset="0"/>
              </a:rPr>
              <a:t>配置为外设</a:t>
            </a:r>
            <a:r>
              <a:rPr lang="en-US" altLang="zh-CN" sz="1600" dirty="0">
                <a:solidFill>
                  <a:srgbClr val="000000"/>
                </a:solidFill>
                <a:latin typeface="+mj-ea"/>
                <a:ea typeface="+mj-ea"/>
              </a:rPr>
              <a:t>SSI0Clk</a:t>
            </a:r>
            <a:r>
              <a:rPr lang="zh-CN" altLang="zh-CN" sz="1600" dirty="0">
                <a:solidFill>
                  <a:srgbClr val="000000"/>
                </a:solidFill>
                <a:latin typeface="+mj-ea"/>
                <a:ea typeface="+mj-ea"/>
                <a:cs typeface="Times New Roman" panose="02020603050405020304" pitchFamily="18" charset="0"/>
              </a:rPr>
              <a:t>功能，</a:t>
            </a:r>
            <a:r>
              <a:rPr lang="en-US" altLang="zh-CN" sz="1600" dirty="0">
                <a:solidFill>
                  <a:srgbClr val="000000"/>
                </a:solidFill>
                <a:latin typeface="+mj-ea"/>
                <a:ea typeface="+mj-ea"/>
                <a:cs typeface="Times New Roman" panose="02020603050405020304" pitchFamily="18" charset="0"/>
              </a:rPr>
              <a:t>P</a:t>
            </a:r>
            <a:r>
              <a:rPr lang="en-US" altLang="zh-CN" sz="1600" dirty="0">
                <a:solidFill>
                  <a:srgbClr val="000000"/>
                </a:solidFill>
                <a:latin typeface="+mj-ea"/>
                <a:ea typeface="+mj-ea"/>
              </a:rPr>
              <a:t>MC</a:t>
            </a:r>
            <a:r>
              <a:rPr lang="en-US" altLang="zh-CN" sz="1600" dirty="0">
                <a:solidFill>
                  <a:srgbClr val="FF0000"/>
                </a:solidFill>
                <a:latin typeface="+mj-ea"/>
                <a:ea typeface="+mj-ea"/>
              </a:rPr>
              <a:t>2</a:t>
            </a:r>
            <a:r>
              <a:rPr lang="zh-CN" altLang="zh-CN" sz="1600" dirty="0">
                <a:solidFill>
                  <a:srgbClr val="000000"/>
                </a:solidFill>
                <a:latin typeface="+mj-ea"/>
                <a:ea typeface="+mj-ea"/>
                <a:cs typeface="Times New Roman" panose="02020603050405020304" pitchFamily="18" charset="0"/>
              </a:rPr>
              <a:t>域的编码配置为</a:t>
            </a:r>
            <a:r>
              <a:rPr lang="en-US" altLang="zh-CN" sz="1600" dirty="0">
                <a:solidFill>
                  <a:srgbClr val="000000"/>
                </a:solidFill>
                <a:latin typeface="+mj-ea"/>
                <a:ea typeface="+mj-ea"/>
              </a:rPr>
              <a:t>0X2</a:t>
            </a:r>
            <a:r>
              <a:rPr lang="zh-CN" altLang="zh-CN" sz="1600" dirty="0">
                <a:solidFill>
                  <a:srgbClr val="000000"/>
                </a:solidFill>
                <a:latin typeface="+mj-ea"/>
                <a:ea typeface="+mj-ea"/>
                <a:cs typeface="Times New Roman" panose="02020603050405020304" pitchFamily="18" charset="0"/>
              </a:rPr>
              <a:t>（</a:t>
            </a:r>
            <a:r>
              <a:rPr lang="en-US" altLang="zh-CN" sz="1600" dirty="0">
                <a:solidFill>
                  <a:srgbClr val="000000"/>
                </a:solidFill>
                <a:latin typeface="+mj-ea"/>
                <a:ea typeface="+mj-ea"/>
              </a:rPr>
              <a:t>4</a:t>
            </a:r>
            <a:r>
              <a:rPr lang="zh-CN" altLang="zh-CN" sz="1600" dirty="0">
                <a:solidFill>
                  <a:srgbClr val="000000"/>
                </a:solidFill>
                <a:latin typeface="+mj-ea"/>
                <a:ea typeface="+mj-ea"/>
                <a:cs typeface="Times New Roman" panose="02020603050405020304" pitchFamily="18" charset="0"/>
              </a:rPr>
              <a:t>位二进制为</a:t>
            </a:r>
            <a:r>
              <a:rPr lang="en-US" altLang="zh-CN" sz="1600" dirty="0">
                <a:solidFill>
                  <a:srgbClr val="000000"/>
                </a:solidFill>
                <a:latin typeface="+mj-ea"/>
                <a:ea typeface="+mj-ea"/>
              </a:rPr>
              <a:t>0010</a:t>
            </a:r>
            <a:r>
              <a:rPr lang="zh-CN" altLang="zh-CN" sz="1600" dirty="0">
                <a:solidFill>
                  <a:srgbClr val="000000"/>
                </a:solidFill>
                <a:latin typeface="+mj-ea"/>
                <a:ea typeface="+mj-ea"/>
                <a:cs typeface="Times New Roman" panose="02020603050405020304" pitchFamily="18" charset="0"/>
              </a:rPr>
              <a:t>）</a:t>
            </a:r>
            <a:r>
              <a:rPr lang="zh-CN" altLang="en-US" sz="1600" dirty="0">
                <a:solidFill>
                  <a:srgbClr val="000000"/>
                </a:solidFill>
                <a:latin typeface="+mj-ea"/>
                <a:ea typeface="+mj-ea"/>
                <a:cs typeface="Times New Roman" panose="02020603050405020304" pitchFamily="18" charset="0"/>
              </a:rPr>
              <a:t>。</a:t>
            </a:r>
            <a:endParaRPr lang="zh-CN" altLang="en-US" sz="1600" dirty="0">
              <a:latin typeface="+mj-ea"/>
              <a:ea typeface="+mj-ea"/>
            </a:endParaRPr>
          </a:p>
        </p:txBody>
      </p:sp>
      <p:sp>
        <p:nvSpPr>
          <p:cNvPr id="20" name="矩形 19"/>
          <p:cNvSpPr/>
          <p:nvPr/>
        </p:nvSpPr>
        <p:spPr>
          <a:xfrm>
            <a:off x="2444045" y="5779423"/>
            <a:ext cx="2339102" cy="369332"/>
          </a:xfrm>
          <a:prstGeom prst="rect">
            <a:avLst/>
          </a:prstGeom>
        </p:spPr>
        <p:txBody>
          <a:bodyPr wrap="none">
            <a:spAutoFit/>
          </a:bodyPr>
          <a:lstStyle/>
          <a:p>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GPIO</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引脚复用功能表</a:t>
            </a:r>
            <a:endParaRPr lang="zh-CN" altLang="en-US" dirty="0"/>
          </a:p>
        </p:txBody>
      </p:sp>
      <p:sp>
        <p:nvSpPr>
          <p:cNvPr id="9" name="矩形 8"/>
          <p:cNvSpPr/>
          <p:nvPr/>
        </p:nvSpPr>
        <p:spPr>
          <a:xfrm>
            <a:off x="0" y="1029292"/>
            <a:ext cx="1848583" cy="369332"/>
          </a:xfrm>
          <a:prstGeom prst="rect">
            <a:avLst/>
          </a:prstGeom>
        </p:spPr>
        <p:txBody>
          <a:bodyPr wrap="none">
            <a:spAutoFit/>
          </a:bodyPr>
          <a:lstStyle/>
          <a:p>
            <a:r>
              <a:rPr lang="en-US" altLang="zh-CN" dirty="0"/>
              <a:t>GPIOPCTL</a:t>
            </a:r>
            <a:r>
              <a:rPr lang="zh-CN" altLang="en-US" dirty="0"/>
              <a:t>寄存器</a:t>
            </a:r>
          </a:p>
        </p:txBody>
      </p:sp>
    </p:spTree>
    <p:extLst>
      <p:ext uri="{BB962C8B-B14F-4D97-AF65-F5344CB8AC3E}">
        <p14:creationId xmlns:p14="http://schemas.microsoft.com/office/powerpoint/2010/main" val="96642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BC30D2CB-87AC-4C73-ABE3-7A9188B6EE04}"/>
              </a:ext>
            </a:extLst>
          </p:cNvPr>
          <p:cNvGrpSpPr/>
          <p:nvPr/>
        </p:nvGrpSpPr>
        <p:grpSpPr>
          <a:xfrm>
            <a:off x="799845" y="852473"/>
            <a:ext cx="2758272" cy="837788"/>
            <a:chOff x="4602145" y="211015"/>
            <a:chExt cx="2758272" cy="837788"/>
          </a:xfrm>
        </p:grpSpPr>
        <p:sp>
          <p:nvSpPr>
            <p:cNvPr id="30" name="流程图: 终止 29">
              <a:extLst>
                <a:ext uri="{FF2B5EF4-FFF2-40B4-BE49-F238E27FC236}">
                  <a16:creationId xmlns:a16="http://schemas.microsoft.com/office/drawing/2014/main" id="{1F50B518-101A-4D4B-BCC9-8CAD6D51AA42}"/>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1" name="流程图: 终止 30">
              <a:extLst>
                <a:ext uri="{FF2B5EF4-FFF2-40B4-BE49-F238E27FC236}">
                  <a16:creationId xmlns:a16="http://schemas.microsoft.com/office/drawing/2014/main" id="{D33146DD-C177-44DF-A10D-386B11E14434}"/>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2" name="流程图: 终止 31">
              <a:extLst>
                <a:ext uri="{FF2B5EF4-FFF2-40B4-BE49-F238E27FC236}">
                  <a16:creationId xmlns:a16="http://schemas.microsoft.com/office/drawing/2014/main" id="{40F766B3-FA08-4C7A-BC77-51C0708A3093}"/>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3" name="矩形 12"/>
          <p:cNvSpPr/>
          <p:nvPr/>
        </p:nvSpPr>
        <p:spPr>
          <a:xfrm>
            <a:off x="1434874" y="0"/>
            <a:ext cx="1343025" cy="216039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MH_Others_1"/>
          <p:cNvSpPr txBox="1"/>
          <p:nvPr>
            <p:custDataLst>
              <p:tags r:id="rId1"/>
            </p:custDataLst>
          </p:nvPr>
        </p:nvSpPr>
        <p:spPr>
          <a:xfrm>
            <a:off x="1434874" y="0"/>
            <a:ext cx="1343025" cy="1661993"/>
          </a:xfrm>
          <a:prstGeom prst="rect">
            <a:avLst/>
          </a:prstGeom>
          <a:noFill/>
        </p:spPr>
        <p:txBody>
          <a:bodyPr vert="horz" wrap="square" lIns="0" tIns="0" rIns="0" bIns="0" rtlCol="0" anchor="ctr" anchorCtr="0">
            <a:spAutoFit/>
          </a:bodyPr>
          <a:lstStyle/>
          <a:p>
            <a:pPr algn="ctr"/>
            <a:r>
              <a:rPr lang="zh-CN" altLang="en-US" sz="5400" b="1" dirty="0">
                <a:solidFill>
                  <a:schemeClr val="bg1"/>
                </a:solidFill>
                <a:latin typeface="Arial"/>
                <a:ea typeface="微软雅黑"/>
                <a:sym typeface="Arial"/>
              </a:rPr>
              <a:t>目 </a:t>
            </a:r>
            <a:endParaRPr lang="en-US" altLang="zh-CN" sz="5400" b="1" dirty="0">
              <a:solidFill>
                <a:schemeClr val="bg1"/>
              </a:solidFill>
              <a:latin typeface="Arial"/>
              <a:ea typeface="微软雅黑"/>
              <a:sym typeface="Arial"/>
            </a:endParaRPr>
          </a:p>
          <a:p>
            <a:pPr algn="ctr"/>
            <a:r>
              <a:rPr lang="zh-CN" altLang="en-US" sz="5400" b="1" dirty="0">
                <a:solidFill>
                  <a:schemeClr val="bg1"/>
                </a:solidFill>
                <a:latin typeface="Arial"/>
                <a:ea typeface="微软雅黑"/>
                <a:sym typeface="Arial"/>
              </a:rPr>
              <a:t>录</a:t>
            </a:r>
          </a:p>
        </p:txBody>
      </p:sp>
      <p:sp>
        <p:nvSpPr>
          <p:cNvPr id="12" name="MH_Others_1">
            <a:extLst>
              <a:ext uri="{FF2B5EF4-FFF2-40B4-BE49-F238E27FC236}">
                <a16:creationId xmlns:a16="http://schemas.microsoft.com/office/drawing/2014/main" id="{953E86C6-52A6-4837-B1B4-CF0C4F6C78ED}"/>
              </a:ext>
            </a:extLst>
          </p:cNvPr>
          <p:cNvSpPr txBox="1"/>
          <p:nvPr>
            <p:custDataLst>
              <p:tags r:id="rId2"/>
            </p:custDataLst>
          </p:nvPr>
        </p:nvSpPr>
        <p:spPr>
          <a:xfrm>
            <a:off x="1451418" y="1766523"/>
            <a:ext cx="1343025" cy="276999"/>
          </a:xfrm>
          <a:prstGeom prst="rect">
            <a:avLst/>
          </a:prstGeom>
          <a:noFill/>
        </p:spPr>
        <p:txBody>
          <a:bodyPr vert="horz" wrap="square" lIns="0" tIns="0" rIns="0" bIns="0" rtlCol="0" anchor="ctr" anchorCtr="0">
            <a:spAutoFit/>
          </a:bodyPr>
          <a:lstStyle/>
          <a:p>
            <a:pPr algn="ctr"/>
            <a:r>
              <a:rPr lang="en-US" altLang="zh-CN" dirty="0">
                <a:solidFill>
                  <a:schemeClr val="bg1">
                    <a:lumMod val="95000"/>
                  </a:schemeClr>
                </a:solidFill>
                <a:latin typeface="Arial"/>
                <a:ea typeface="微软雅黑"/>
                <a:sym typeface="Arial"/>
              </a:rPr>
              <a:t>CONTENTS</a:t>
            </a:r>
            <a:endParaRPr lang="zh-CN" altLang="en-US" dirty="0">
              <a:solidFill>
                <a:schemeClr val="bg1">
                  <a:lumMod val="95000"/>
                </a:schemeClr>
              </a:solidFill>
              <a:latin typeface="Arial"/>
              <a:ea typeface="微软雅黑"/>
              <a:sym typeface="Arial"/>
            </a:endParaRPr>
          </a:p>
        </p:txBody>
      </p:sp>
      <p:sp>
        <p:nvSpPr>
          <p:cNvPr id="66" name="矩形 65">
            <a:extLst>
              <a:ext uri="{FF2B5EF4-FFF2-40B4-BE49-F238E27FC236}">
                <a16:creationId xmlns:a16="http://schemas.microsoft.com/office/drawing/2014/main" id="{061EEED9-162E-49FD-9987-4E4FD65F699B}"/>
              </a:ext>
            </a:extLst>
          </p:cNvPr>
          <p:cNvSpPr/>
          <p:nvPr/>
        </p:nvSpPr>
        <p:spPr>
          <a:xfrm>
            <a:off x="6600055" y="1236156"/>
            <a:ext cx="4320493" cy="461665"/>
          </a:xfrm>
          <a:prstGeom prst="rect">
            <a:avLst/>
          </a:prstGeom>
          <a:ln w="19050">
            <a:solidFill>
              <a:schemeClr val="bg1">
                <a:lumMod val="65000"/>
              </a:schemeClr>
            </a:solidFill>
            <a:prstDash val="lgDashDot"/>
          </a:ln>
        </p:spPr>
        <p:txBody>
          <a:bodyPr wrap="square">
            <a:spAutoFit/>
          </a:bodyPr>
          <a:lstStyle/>
          <a:p>
            <a:pPr algn="dist"/>
            <a:r>
              <a:rPr lang="en-US" altLang="zh-CN" sz="2400" b="0" dirty="0">
                <a:solidFill>
                  <a:schemeClr val="tx1">
                    <a:lumMod val="65000"/>
                    <a:lumOff val="35000"/>
                  </a:schemeClr>
                </a:solidFill>
                <a:latin typeface="Arial"/>
                <a:ea typeface="微软雅黑"/>
                <a:sym typeface="Arial"/>
              </a:rPr>
              <a:t>GPIO</a:t>
            </a:r>
            <a:r>
              <a:rPr lang="zh-CN" altLang="en-US" sz="2400" b="0" dirty="0">
                <a:solidFill>
                  <a:schemeClr val="tx1">
                    <a:lumMod val="65000"/>
                    <a:lumOff val="35000"/>
                  </a:schemeClr>
                </a:solidFill>
                <a:latin typeface="Arial"/>
                <a:ea typeface="微软雅黑"/>
                <a:sym typeface="Arial"/>
              </a:rPr>
              <a:t>基础及</a:t>
            </a:r>
            <a:r>
              <a:rPr lang="en-US" altLang="zh-CN" sz="2400" dirty="0">
                <a:solidFill>
                  <a:schemeClr val="tx1">
                    <a:lumMod val="65000"/>
                    <a:lumOff val="35000"/>
                  </a:schemeClr>
                </a:solidFill>
                <a:latin typeface="Arial"/>
                <a:sym typeface="Arial"/>
              </a:rPr>
              <a:t>GPIO</a:t>
            </a:r>
            <a:r>
              <a:rPr lang="zh-CN" altLang="en-US" sz="2400" dirty="0">
                <a:solidFill>
                  <a:schemeClr val="tx1">
                    <a:lumMod val="65000"/>
                    <a:lumOff val="35000"/>
                  </a:schemeClr>
                </a:solidFill>
                <a:latin typeface="Arial"/>
                <a:sym typeface="Arial"/>
              </a:rPr>
              <a:t>的功能控制</a:t>
            </a:r>
          </a:p>
        </p:txBody>
      </p:sp>
      <p:sp>
        <p:nvSpPr>
          <p:cNvPr id="67" name="矩形 66">
            <a:extLst>
              <a:ext uri="{FF2B5EF4-FFF2-40B4-BE49-F238E27FC236}">
                <a16:creationId xmlns:a16="http://schemas.microsoft.com/office/drawing/2014/main" id="{D49A541B-3A72-4249-92C0-186D8B630A37}"/>
              </a:ext>
            </a:extLst>
          </p:cNvPr>
          <p:cNvSpPr/>
          <p:nvPr/>
        </p:nvSpPr>
        <p:spPr>
          <a:xfrm>
            <a:off x="6600056" y="2325665"/>
            <a:ext cx="4320492" cy="461665"/>
          </a:xfrm>
          <a:prstGeom prst="rect">
            <a:avLst/>
          </a:prstGeom>
          <a:ln w="19050">
            <a:solidFill>
              <a:schemeClr val="bg1">
                <a:lumMod val="65000"/>
              </a:schemeClr>
            </a:solidFill>
            <a:prstDash val="lgDashDot"/>
          </a:ln>
        </p:spPr>
        <p:txBody>
          <a:bodyPr wrap="square">
            <a:spAutoFit/>
          </a:bodyPr>
          <a:lstStyle/>
          <a:p>
            <a:pPr algn="ctr" eaLnBrk="1" hangingPunct="1">
              <a:spcBef>
                <a:spcPct val="20000"/>
              </a:spcBef>
              <a:buClr>
                <a:schemeClr val="hlink"/>
              </a:buClr>
              <a:buSzPct val="65000"/>
              <a:buFont typeface="Wingdings" panose="05000000000000000000" pitchFamily="2" charset="2"/>
              <a:buNone/>
            </a:pPr>
            <a:r>
              <a:rPr lang="en-US" altLang="zh-CN" sz="2400" dirty="0">
                <a:solidFill>
                  <a:schemeClr val="tx1">
                    <a:lumMod val="65000"/>
                    <a:lumOff val="35000"/>
                  </a:schemeClr>
                </a:solidFill>
                <a:latin typeface="Arial"/>
                <a:ea typeface="微软雅黑"/>
                <a:sym typeface="Arial"/>
              </a:rPr>
              <a:t>GPIO</a:t>
            </a:r>
            <a:r>
              <a:rPr lang="zh-CN" altLang="en-US" sz="2400" dirty="0">
                <a:solidFill>
                  <a:schemeClr val="tx1">
                    <a:lumMod val="65000"/>
                    <a:lumOff val="35000"/>
                  </a:schemeClr>
                </a:solidFill>
                <a:latin typeface="Arial"/>
                <a:ea typeface="微软雅黑"/>
                <a:sym typeface="Arial"/>
              </a:rPr>
              <a:t>数据控制</a:t>
            </a:r>
            <a:endParaRPr lang="zh-CN" altLang="en-US" sz="2400" b="0" dirty="0">
              <a:solidFill>
                <a:schemeClr val="tx1">
                  <a:lumMod val="65000"/>
                  <a:lumOff val="35000"/>
                </a:schemeClr>
              </a:solidFill>
              <a:latin typeface="Arial"/>
              <a:ea typeface="微软雅黑"/>
              <a:sym typeface="Arial"/>
            </a:endParaRPr>
          </a:p>
        </p:txBody>
      </p:sp>
      <p:sp>
        <p:nvSpPr>
          <p:cNvPr id="68" name="矩形 67">
            <a:extLst>
              <a:ext uri="{FF2B5EF4-FFF2-40B4-BE49-F238E27FC236}">
                <a16:creationId xmlns:a16="http://schemas.microsoft.com/office/drawing/2014/main" id="{8AD56D4C-4D0A-42B0-BDD5-369237F9F7C4}"/>
              </a:ext>
            </a:extLst>
          </p:cNvPr>
          <p:cNvSpPr/>
          <p:nvPr/>
        </p:nvSpPr>
        <p:spPr>
          <a:xfrm>
            <a:off x="6600056" y="3415175"/>
            <a:ext cx="4320492" cy="461665"/>
          </a:xfrm>
          <a:prstGeom prst="rect">
            <a:avLst/>
          </a:prstGeom>
          <a:ln w="19050">
            <a:solidFill>
              <a:schemeClr val="bg1">
                <a:lumMod val="65000"/>
              </a:schemeClr>
            </a:solidFill>
            <a:prstDash val="lgDashDot"/>
          </a:ln>
        </p:spPr>
        <p:txBody>
          <a:bodyPr wrap="square">
            <a:spAutoFit/>
          </a:bodyPr>
          <a:lstStyle/>
          <a:p>
            <a:pPr algn="ctr" eaLnBrk="1" hangingPunct="1">
              <a:spcBef>
                <a:spcPct val="20000"/>
              </a:spcBef>
              <a:buClr>
                <a:schemeClr val="hlink"/>
              </a:buClr>
              <a:buSzPct val="65000"/>
              <a:buFont typeface="Wingdings" panose="05000000000000000000" pitchFamily="2" charset="2"/>
              <a:buNone/>
            </a:pPr>
            <a:r>
              <a:rPr lang="en-US" altLang="zh-CN" sz="2400" b="0" dirty="0">
                <a:solidFill>
                  <a:schemeClr val="tx1">
                    <a:lumMod val="65000"/>
                    <a:lumOff val="35000"/>
                  </a:schemeClr>
                </a:solidFill>
                <a:latin typeface="Arial"/>
                <a:ea typeface="微软雅黑"/>
                <a:sym typeface="Arial"/>
              </a:rPr>
              <a:t>GPIO</a:t>
            </a:r>
            <a:r>
              <a:rPr lang="zh-CN" altLang="en-US" sz="2400" b="0" dirty="0">
                <a:solidFill>
                  <a:schemeClr val="tx1">
                    <a:lumMod val="65000"/>
                    <a:lumOff val="35000"/>
                  </a:schemeClr>
                </a:solidFill>
                <a:latin typeface="Arial"/>
                <a:ea typeface="微软雅黑"/>
                <a:sym typeface="Arial"/>
              </a:rPr>
              <a:t>中断及其配置步骤</a:t>
            </a:r>
          </a:p>
        </p:txBody>
      </p:sp>
      <p:sp>
        <p:nvSpPr>
          <p:cNvPr id="69" name="矩形 68">
            <a:extLst>
              <a:ext uri="{FF2B5EF4-FFF2-40B4-BE49-F238E27FC236}">
                <a16:creationId xmlns:a16="http://schemas.microsoft.com/office/drawing/2014/main" id="{848033EF-29FC-4D27-A1B8-860AB1793F00}"/>
              </a:ext>
            </a:extLst>
          </p:cNvPr>
          <p:cNvSpPr/>
          <p:nvPr/>
        </p:nvSpPr>
        <p:spPr>
          <a:xfrm>
            <a:off x="6600056" y="4504685"/>
            <a:ext cx="4320492" cy="461665"/>
          </a:xfrm>
          <a:prstGeom prst="rect">
            <a:avLst/>
          </a:prstGeom>
          <a:ln w="19050">
            <a:solidFill>
              <a:schemeClr val="bg1">
                <a:lumMod val="65000"/>
              </a:schemeClr>
            </a:solidFill>
            <a:prstDash val="lgDashDot"/>
          </a:ln>
        </p:spPr>
        <p:txBody>
          <a:bodyPr wrap="square">
            <a:spAutoFit/>
          </a:bodyPr>
          <a:lstStyle/>
          <a:p>
            <a:pPr algn="ctr" eaLnBrk="1" hangingPunct="1">
              <a:spcBef>
                <a:spcPct val="20000"/>
              </a:spcBef>
              <a:buClr>
                <a:schemeClr val="hlink"/>
              </a:buClr>
              <a:buSzPct val="65000"/>
              <a:buFont typeface="Wingdings" panose="05000000000000000000" pitchFamily="2" charset="2"/>
              <a:buNone/>
            </a:pPr>
            <a:r>
              <a:rPr lang="en-US" altLang="zh-CN" sz="2400" b="0" dirty="0">
                <a:solidFill>
                  <a:schemeClr val="tx1">
                    <a:lumMod val="65000"/>
                    <a:lumOff val="35000"/>
                  </a:schemeClr>
                </a:solidFill>
                <a:latin typeface="Arial"/>
                <a:ea typeface="微软雅黑"/>
                <a:sym typeface="Arial"/>
              </a:rPr>
              <a:t>GPIO</a:t>
            </a:r>
            <a:r>
              <a:rPr lang="zh-CN" altLang="en-US" sz="2400" b="0" dirty="0">
                <a:solidFill>
                  <a:schemeClr val="tx1">
                    <a:lumMod val="65000"/>
                    <a:lumOff val="35000"/>
                  </a:schemeClr>
                </a:solidFill>
                <a:latin typeface="Arial"/>
                <a:ea typeface="微软雅黑"/>
                <a:sym typeface="Arial"/>
              </a:rPr>
              <a:t>相关库函数</a:t>
            </a:r>
          </a:p>
        </p:txBody>
      </p:sp>
      <p:sp>
        <p:nvSpPr>
          <p:cNvPr id="70" name="矩形 69">
            <a:extLst>
              <a:ext uri="{FF2B5EF4-FFF2-40B4-BE49-F238E27FC236}">
                <a16:creationId xmlns:a16="http://schemas.microsoft.com/office/drawing/2014/main" id="{776D4840-40B0-44D1-9EA7-320176B8D2CF}"/>
              </a:ext>
            </a:extLst>
          </p:cNvPr>
          <p:cNvSpPr/>
          <p:nvPr/>
        </p:nvSpPr>
        <p:spPr>
          <a:xfrm>
            <a:off x="6600056" y="5594194"/>
            <a:ext cx="4320492" cy="461665"/>
          </a:xfrm>
          <a:prstGeom prst="rect">
            <a:avLst/>
          </a:prstGeom>
          <a:ln w="19050">
            <a:solidFill>
              <a:schemeClr val="bg1">
                <a:lumMod val="65000"/>
              </a:schemeClr>
            </a:solidFill>
            <a:prstDash val="lgDashDot"/>
          </a:ln>
        </p:spPr>
        <p:txBody>
          <a:bodyPr wrap="square">
            <a:spAutoFit/>
          </a:bodyPr>
          <a:lstStyle/>
          <a:p>
            <a:pPr algn="ctr" eaLnBrk="1" hangingPunct="1">
              <a:spcBef>
                <a:spcPct val="20000"/>
              </a:spcBef>
              <a:buClr>
                <a:schemeClr val="hlink"/>
              </a:buClr>
              <a:buSzPct val="65000"/>
              <a:buFont typeface="Wingdings" panose="05000000000000000000" pitchFamily="2" charset="2"/>
              <a:buNone/>
            </a:pPr>
            <a:r>
              <a:rPr lang="en-US" altLang="zh-CN" sz="2400" b="0" dirty="0">
                <a:solidFill>
                  <a:schemeClr val="tx1">
                    <a:lumMod val="65000"/>
                    <a:lumOff val="35000"/>
                  </a:schemeClr>
                </a:solidFill>
                <a:latin typeface="Arial"/>
                <a:ea typeface="微软雅黑"/>
                <a:sym typeface="Arial"/>
              </a:rPr>
              <a:t>GPIO</a:t>
            </a:r>
            <a:r>
              <a:rPr lang="zh-CN" altLang="en-US" sz="2400" b="0" dirty="0">
                <a:solidFill>
                  <a:schemeClr val="tx1">
                    <a:lumMod val="65000"/>
                    <a:lumOff val="35000"/>
                  </a:schemeClr>
                </a:solidFill>
                <a:latin typeface="Arial"/>
                <a:ea typeface="微软雅黑"/>
                <a:sym typeface="Arial"/>
              </a:rPr>
              <a:t>配置步骤</a:t>
            </a:r>
          </a:p>
        </p:txBody>
      </p:sp>
      <p:grpSp>
        <p:nvGrpSpPr>
          <p:cNvPr id="15" name="组合 14">
            <a:extLst>
              <a:ext uri="{FF2B5EF4-FFF2-40B4-BE49-F238E27FC236}">
                <a16:creationId xmlns:a16="http://schemas.microsoft.com/office/drawing/2014/main" id="{FDA92C32-63E7-4E24-8A92-4C415829099E}"/>
              </a:ext>
            </a:extLst>
          </p:cNvPr>
          <p:cNvGrpSpPr/>
          <p:nvPr/>
        </p:nvGrpSpPr>
        <p:grpSpPr>
          <a:xfrm>
            <a:off x="4343050" y="1160643"/>
            <a:ext cx="1752950" cy="605880"/>
            <a:chOff x="4343050" y="1160643"/>
            <a:chExt cx="1752950" cy="605880"/>
          </a:xfrm>
          <a:effectLst>
            <a:outerShdw blurRad="50800" dist="50800" dir="5400000" algn="t" rotWithShape="0">
              <a:prstClr val="black">
                <a:alpha val="15000"/>
              </a:prstClr>
            </a:outerShdw>
          </a:effectLst>
        </p:grpSpPr>
        <p:grpSp>
          <p:nvGrpSpPr>
            <p:cNvPr id="3" name="组合 2">
              <a:extLst>
                <a:ext uri="{FF2B5EF4-FFF2-40B4-BE49-F238E27FC236}">
                  <a16:creationId xmlns:a16="http://schemas.microsoft.com/office/drawing/2014/main" id="{E081EDAF-9224-4BBC-99B8-CA89797F8142}"/>
                </a:ext>
              </a:extLst>
            </p:cNvPr>
            <p:cNvGrpSpPr/>
            <p:nvPr/>
          </p:nvGrpSpPr>
          <p:grpSpPr>
            <a:xfrm>
              <a:off x="4343050" y="1160643"/>
              <a:ext cx="1752950" cy="605880"/>
              <a:chOff x="4602145" y="211015"/>
              <a:chExt cx="2298560" cy="794460"/>
            </a:xfrm>
          </p:grpSpPr>
          <p:sp>
            <p:nvSpPr>
              <p:cNvPr id="24" name="流程图: 终止 23">
                <a:extLst>
                  <a:ext uri="{FF2B5EF4-FFF2-40B4-BE49-F238E27FC236}">
                    <a16:creationId xmlns:a16="http://schemas.microsoft.com/office/drawing/2014/main" id="{E593CA49-1B4F-4102-9C0A-C5814E36A2E7}"/>
                  </a:ext>
                </a:extLst>
              </p:cNvPr>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2" name="流程图: 终止 1">
                <a:extLst>
                  <a:ext uri="{FF2B5EF4-FFF2-40B4-BE49-F238E27FC236}">
                    <a16:creationId xmlns:a16="http://schemas.microsoft.com/office/drawing/2014/main" id="{85C17F0F-F8A1-4947-BD89-CA01697C3C21}"/>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23" name="流程图: 终止 22">
                <a:extLst>
                  <a:ext uri="{FF2B5EF4-FFF2-40B4-BE49-F238E27FC236}">
                    <a16:creationId xmlns:a16="http://schemas.microsoft.com/office/drawing/2014/main" id="{6601980E-509B-4019-A4F8-CA09B5FA2B1F}"/>
                  </a:ext>
                </a:extLst>
              </p:cNvPr>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4" name="文本框 13">
              <a:extLst>
                <a:ext uri="{FF2B5EF4-FFF2-40B4-BE49-F238E27FC236}">
                  <a16:creationId xmlns:a16="http://schemas.microsoft.com/office/drawing/2014/main" id="{E9B6CAA7-DF84-484E-9C28-56061792A35A}"/>
                </a:ext>
              </a:extLst>
            </p:cNvPr>
            <p:cNvSpPr txBox="1"/>
            <p:nvPr/>
          </p:nvSpPr>
          <p:spPr>
            <a:xfrm>
              <a:off x="4872741" y="1179527"/>
              <a:ext cx="698643" cy="523220"/>
            </a:xfrm>
            <a:prstGeom prst="rect">
              <a:avLst/>
            </a:prstGeom>
            <a:noFill/>
          </p:spPr>
          <p:txBody>
            <a:bodyPr wrap="square" rtlCol="0">
              <a:spAutoFit/>
            </a:bodyPr>
            <a:lstStyle/>
            <a:p>
              <a:pPr algn="ctr"/>
              <a:r>
                <a:rPr lang="en-US" altLang="zh-CN" sz="2800" b="1" dirty="0">
                  <a:solidFill>
                    <a:srgbClr val="314865"/>
                  </a:solidFill>
                  <a:latin typeface="Arial"/>
                  <a:ea typeface="微软雅黑"/>
                  <a:sym typeface="Arial"/>
                </a:rPr>
                <a:t>01</a:t>
              </a:r>
              <a:endParaRPr lang="zh-CN" altLang="en-US" sz="2800" b="1" dirty="0">
                <a:solidFill>
                  <a:srgbClr val="314865"/>
                </a:solidFill>
                <a:latin typeface="Arial"/>
                <a:ea typeface="微软雅黑"/>
                <a:sym typeface="Arial"/>
              </a:endParaRPr>
            </a:p>
          </p:txBody>
        </p:sp>
      </p:grpSp>
      <p:grpSp>
        <p:nvGrpSpPr>
          <p:cNvPr id="16" name="组合 15">
            <a:extLst>
              <a:ext uri="{FF2B5EF4-FFF2-40B4-BE49-F238E27FC236}">
                <a16:creationId xmlns:a16="http://schemas.microsoft.com/office/drawing/2014/main" id="{9D09F04C-D1E2-48A7-948D-10734D5B5B83}"/>
              </a:ext>
            </a:extLst>
          </p:cNvPr>
          <p:cNvGrpSpPr/>
          <p:nvPr/>
        </p:nvGrpSpPr>
        <p:grpSpPr>
          <a:xfrm>
            <a:off x="4343050" y="2250972"/>
            <a:ext cx="1752950" cy="605880"/>
            <a:chOff x="4343050" y="2250972"/>
            <a:chExt cx="1752950" cy="605880"/>
          </a:xfrm>
          <a:effectLst>
            <a:outerShdw blurRad="50800" dist="50800" dir="5400000" algn="t" rotWithShape="0">
              <a:prstClr val="black">
                <a:alpha val="15000"/>
              </a:prstClr>
            </a:outerShdw>
          </a:effectLst>
        </p:grpSpPr>
        <p:grpSp>
          <p:nvGrpSpPr>
            <p:cNvPr id="50" name="组合 49">
              <a:extLst>
                <a:ext uri="{FF2B5EF4-FFF2-40B4-BE49-F238E27FC236}">
                  <a16:creationId xmlns:a16="http://schemas.microsoft.com/office/drawing/2014/main" id="{452CD3E0-E59B-429A-9C9B-89DCBBE90DDA}"/>
                </a:ext>
              </a:extLst>
            </p:cNvPr>
            <p:cNvGrpSpPr/>
            <p:nvPr/>
          </p:nvGrpSpPr>
          <p:grpSpPr>
            <a:xfrm>
              <a:off x="4343050" y="2250972"/>
              <a:ext cx="1752950" cy="605880"/>
              <a:chOff x="4602145" y="211015"/>
              <a:chExt cx="2298560" cy="794460"/>
            </a:xfrm>
          </p:grpSpPr>
          <p:sp>
            <p:nvSpPr>
              <p:cNvPr id="51" name="流程图: 终止 50">
                <a:extLst>
                  <a:ext uri="{FF2B5EF4-FFF2-40B4-BE49-F238E27FC236}">
                    <a16:creationId xmlns:a16="http://schemas.microsoft.com/office/drawing/2014/main" id="{0ED95970-BEFA-46BA-88DE-16B99B3BFFDE}"/>
                  </a:ext>
                </a:extLst>
              </p:cNvPr>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2" name="流程图: 终止 51">
                <a:extLst>
                  <a:ext uri="{FF2B5EF4-FFF2-40B4-BE49-F238E27FC236}">
                    <a16:creationId xmlns:a16="http://schemas.microsoft.com/office/drawing/2014/main" id="{E01DE3AB-3071-40DB-AB57-34B1917EE399}"/>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3" name="流程图: 终止 52">
                <a:extLst>
                  <a:ext uri="{FF2B5EF4-FFF2-40B4-BE49-F238E27FC236}">
                    <a16:creationId xmlns:a16="http://schemas.microsoft.com/office/drawing/2014/main" id="{B8B9DA37-53AA-412F-959E-17838283E9DF}"/>
                  </a:ext>
                </a:extLst>
              </p:cNvPr>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71" name="文本框 70">
              <a:extLst>
                <a:ext uri="{FF2B5EF4-FFF2-40B4-BE49-F238E27FC236}">
                  <a16:creationId xmlns:a16="http://schemas.microsoft.com/office/drawing/2014/main" id="{84E060EF-CF74-4B6E-BAE1-3A7519A03AF0}"/>
                </a:ext>
              </a:extLst>
            </p:cNvPr>
            <p:cNvSpPr txBox="1"/>
            <p:nvPr/>
          </p:nvSpPr>
          <p:spPr>
            <a:xfrm>
              <a:off x="4872741" y="2291691"/>
              <a:ext cx="698643" cy="523220"/>
            </a:xfrm>
            <a:prstGeom prst="rect">
              <a:avLst/>
            </a:prstGeom>
            <a:noFill/>
          </p:spPr>
          <p:txBody>
            <a:bodyPr wrap="square" rtlCol="0">
              <a:spAutoFit/>
            </a:bodyPr>
            <a:lstStyle/>
            <a:p>
              <a:pPr algn="ctr"/>
              <a:r>
                <a:rPr lang="en-US" altLang="zh-CN" sz="2800" b="1" dirty="0">
                  <a:solidFill>
                    <a:srgbClr val="314865"/>
                  </a:solidFill>
                  <a:latin typeface="Arial"/>
                  <a:ea typeface="微软雅黑"/>
                  <a:sym typeface="Arial"/>
                </a:rPr>
                <a:t>02</a:t>
              </a:r>
              <a:endParaRPr lang="zh-CN" altLang="en-US" sz="2800" b="1" dirty="0">
                <a:solidFill>
                  <a:srgbClr val="314865"/>
                </a:solidFill>
                <a:latin typeface="Arial"/>
                <a:ea typeface="微软雅黑"/>
                <a:sym typeface="Arial"/>
              </a:endParaRPr>
            </a:p>
          </p:txBody>
        </p:sp>
      </p:grpSp>
      <p:grpSp>
        <p:nvGrpSpPr>
          <p:cNvPr id="17" name="组合 16">
            <a:extLst>
              <a:ext uri="{FF2B5EF4-FFF2-40B4-BE49-F238E27FC236}">
                <a16:creationId xmlns:a16="http://schemas.microsoft.com/office/drawing/2014/main" id="{482C3D2D-4753-4361-A716-85DEDDA72901}"/>
              </a:ext>
            </a:extLst>
          </p:cNvPr>
          <p:cNvGrpSpPr/>
          <p:nvPr/>
        </p:nvGrpSpPr>
        <p:grpSpPr>
          <a:xfrm>
            <a:off x="4343050" y="3341301"/>
            <a:ext cx="1752950" cy="605880"/>
            <a:chOff x="4343050" y="3341301"/>
            <a:chExt cx="1752950" cy="605880"/>
          </a:xfrm>
          <a:effectLst>
            <a:outerShdw blurRad="50800" dist="50800" dir="5400000" algn="t" rotWithShape="0">
              <a:prstClr val="black">
                <a:alpha val="15000"/>
              </a:prstClr>
            </a:outerShdw>
          </a:effectLst>
        </p:grpSpPr>
        <p:grpSp>
          <p:nvGrpSpPr>
            <p:cNvPr id="54" name="组合 53">
              <a:extLst>
                <a:ext uri="{FF2B5EF4-FFF2-40B4-BE49-F238E27FC236}">
                  <a16:creationId xmlns:a16="http://schemas.microsoft.com/office/drawing/2014/main" id="{8CCAD882-888A-4D70-8C8E-C6D636F1B8D4}"/>
                </a:ext>
              </a:extLst>
            </p:cNvPr>
            <p:cNvGrpSpPr/>
            <p:nvPr/>
          </p:nvGrpSpPr>
          <p:grpSpPr>
            <a:xfrm>
              <a:off x="4343050" y="3341301"/>
              <a:ext cx="1752950" cy="605880"/>
              <a:chOff x="4602145" y="211015"/>
              <a:chExt cx="2298560" cy="794460"/>
            </a:xfrm>
          </p:grpSpPr>
          <p:sp>
            <p:nvSpPr>
              <p:cNvPr id="55" name="流程图: 终止 54">
                <a:extLst>
                  <a:ext uri="{FF2B5EF4-FFF2-40B4-BE49-F238E27FC236}">
                    <a16:creationId xmlns:a16="http://schemas.microsoft.com/office/drawing/2014/main" id="{49B8D226-DCF4-4FA6-89FC-0D0CEE67A1AC}"/>
                  </a:ext>
                </a:extLst>
              </p:cNvPr>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6" name="流程图: 终止 55">
                <a:extLst>
                  <a:ext uri="{FF2B5EF4-FFF2-40B4-BE49-F238E27FC236}">
                    <a16:creationId xmlns:a16="http://schemas.microsoft.com/office/drawing/2014/main" id="{B1E1DF72-638B-4928-A36A-9216C161FB72}"/>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7" name="流程图: 终止 56">
                <a:extLst>
                  <a:ext uri="{FF2B5EF4-FFF2-40B4-BE49-F238E27FC236}">
                    <a16:creationId xmlns:a16="http://schemas.microsoft.com/office/drawing/2014/main" id="{D42FA9AC-B76A-4619-832B-7DD3F712616C}"/>
                  </a:ext>
                </a:extLst>
              </p:cNvPr>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72" name="文本框 71">
              <a:extLst>
                <a:ext uri="{FF2B5EF4-FFF2-40B4-BE49-F238E27FC236}">
                  <a16:creationId xmlns:a16="http://schemas.microsoft.com/office/drawing/2014/main" id="{79DFB905-101D-47A2-8467-36821BCA9595}"/>
                </a:ext>
              </a:extLst>
            </p:cNvPr>
            <p:cNvSpPr txBox="1"/>
            <p:nvPr/>
          </p:nvSpPr>
          <p:spPr>
            <a:xfrm>
              <a:off x="4872741" y="3403855"/>
              <a:ext cx="698643" cy="523220"/>
            </a:xfrm>
            <a:prstGeom prst="rect">
              <a:avLst/>
            </a:prstGeom>
            <a:noFill/>
          </p:spPr>
          <p:txBody>
            <a:bodyPr wrap="square" rtlCol="0">
              <a:spAutoFit/>
            </a:bodyPr>
            <a:lstStyle/>
            <a:p>
              <a:pPr algn="ctr"/>
              <a:r>
                <a:rPr lang="en-US" altLang="zh-CN" sz="2800" b="1" dirty="0">
                  <a:solidFill>
                    <a:srgbClr val="314865"/>
                  </a:solidFill>
                  <a:latin typeface="Arial"/>
                  <a:ea typeface="微软雅黑"/>
                  <a:sym typeface="Arial"/>
                </a:rPr>
                <a:t>03</a:t>
              </a:r>
              <a:endParaRPr lang="zh-CN" altLang="en-US" sz="2800" b="1" dirty="0">
                <a:solidFill>
                  <a:srgbClr val="314865"/>
                </a:solidFill>
                <a:latin typeface="Arial"/>
                <a:ea typeface="微软雅黑"/>
                <a:sym typeface="Arial"/>
              </a:endParaRPr>
            </a:p>
          </p:txBody>
        </p:sp>
      </p:grpSp>
      <p:grpSp>
        <p:nvGrpSpPr>
          <p:cNvPr id="18" name="组合 17">
            <a:extLst>
              <a:ext uri="{FF2B5EF4-FFF2-40B4-BE49-F238E27FC236}">
                <a16:creationId xmlns:a16="http://schemas.microsoft.com/office/drawing/2014/main" id="{C84B7D40-B194-4BBC-BC0B-D8B4A78F3F82}"/>
              </a:ext>
            </a:extLst>
          </p:cNvPr>
          <p:cNvGrpSpPr/>
          <p:nvPr/>
        </p:nvGrpSpPr>
        <p:grpSpPr>
          <a:xfrm>
            <a:off x="4343050" y="4431630"/>
            <a:ext cx="1752950" cy="607609"/>
            <a:chOff x="4343050" y="4431630"/>
            <a:chExt cx="1752950" cy="607609"/>
          </a:xfrm>
          <a:effectLst>
            <a:outerShdw blurRad="50800" dist="50800" dir="5400000" algn="t" rotWithShape="0">
              <a:prstClr val="black">
                <a:alpha val="15000"/>
              </a:prstClr>
            </a:outerShdw>
          </a:effectLst>
        </p:grpSpPr>
        <p:grpSp>
          <p:nvGrpSpPr>
            <p:cNvPr id="58" name="组合 57">
              <a:extLst>
                <a:ext uri="{FF2B5EF4-FFF2-40B4-BE49-F238E27FC236}">
                  <a16:creationId xmlns:a16="http://schemas.microsoft.com/office/drawing/2014/main" id="{36FC00AC-D677-4B98-9979-52B16F3B0C87}"/>
                </a:ext>
              </a:extLst>
            </p:cNvPr>
            <p:cNvGrpSpPr/>
            <p:nvPr/>
          </p:nvGrpSpPr>
          <p:grpSpPr>
            <a:xfrm>
              <a:off x="4343050" y="4431630"/>
              <a:ext cx="1752950" cy="605880"/>
              <a:chOff x="4602145" y="211015"/>
              <a:chExt cx="2298560" cy="794460"/>
            </a:xfrm>
          </p:grpSpPr>
          <p:sp>
            <p:nvSpPr>
              <p:cNvPr id="59" name="流程图: 终止 58">
                <a:extLst>
                  <a:ext uri="{FF2B5EF4-FFF2-40B4-BE49-F238E27FC236}">
                    <a16:creationId xmlns:a16="http://schemas.microsoft.com/office/drawing/2014/main" id="{1C29FF16-2D1B-4713-809F-F89C36F92A50}"/>
                  </a:ext>
                </a:extLst>
              </p:cNvPr>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60" name="流程图: 终止 59">
                <a:extLst>
                  <a:ext uri="{FF2B5EF4-FFF2-40B4-BE49-F238E27FC236}">
                    <a16:creationId xmlns:a16="http://schemas.microsoft.com/office/drawing/2014/main" id="{DF0CAB27-66D6-4B64-9611-CDF203E5E71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61" name="流程图: 终止 60">
                <a:extLst>
                  <a:ext uri="{FF2B5EF4-FFF2-40B4-BE49-F238E27FC236}">
                    <a16:creationId xmlns:a16="http://schemas.microsoft.com/office/drawing/2014/main" id="{CEA0FFCE-71C9-437B-BC0F-B6FC4B7E05F6}"/>
                  </a:ext>
                </a:extLst>
              </p:cNvPr>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73" name="文本框 72">
              <a:extLst>
                <a:ext uri="{FF2B5EF4-FFF2-40B4-BE49-F238E27FC236}">
                  <a16:creationId xmlns:a16="http://schemas.microsoft.com/office/drawing/2014/main" id="{7F0C4187-4782-40A5-A2A8-B08D281B08F9}"/>
                </a:ext>
              </a:extLst>
            </p:cNvPr>
            <p:cNvSpPr txBox="1"/>
            <p:nvPr/>
          </p:nvSpPr>
          <p:spPr>
            <a:xfrm>
              <a:off x="4872741" y="4516019"/>
              <a:ext cx="698643" cy="523220"/>
            </a:xfrm>
            <a:prstGeom prst="rect">
              <a:avLst/>
            </a:prstGeom>
            <a:noFill/>
          </p:spPr>
          <p:txBody>
            <a:bodyPr wrap="square" rtlCol="0">
              <a:spAutoFit/>
            </a:bodyPr>
            <a:lstStyle/>
            <a:p>
              <a:pPr algn="ctr"/>
              <a:r>
                <a:rPr lang="en-US" altLang="zh-CN" sz="2800" b="1" dirty="0">
                  <a:solidFill>
                    <a:srgbClr val="314865"/>
                  </a:solidFill>
                  <a:latin typeface="Arial"/>
                  <a:ea typeface="微软雅黑"/>
                  <a:sym typeface="Arial"/>
                </a:rPr>
                <a:t>04</a:t>
              </a:r>
              <a:endParaRPr lang="zh-CN" altLang="en-US" sz="2800" b="1" dirty="0">
                <a:solidFill>
                  <a:srgbClr val="314865"/>
                </a:solidFill>
                <a:latin typeface="Arial"/>
                <a:ea typeface="微软雅黑"/>
                <a:sym typeface="Arial"/>
              </a:endParaRPr>
            </a:p>
          </p:txBody>
        </p:sp>
      </p:grpSp>
      <p:grpSp>
        <p:nvGrpSpPr>
          <p:cNvPr id="19" name="组合 18">
            <a:extLst>
              <a:ext uri="{FF2B5EF4-FFF2-40B4-BE49-F238E27FC236}">
                <a16:creationId xmlns:a16="http://schemas.microsoft.com/office/drawing/2014/main" id="{7FCE594C-3CB2-48F2-883F-9EE9FC3B2F34}"/>
              </a:ext>
            </a:extLst>
          </p:cNvPr>
          <p:cNvGrpSpPr/>
          <p:nvPr/>
        </p:nvGrpSpPr>
        <p:grpSpPr>
          <a:xfrm>
            <a:off x="4343050" y="5521958"/>
            <a:ext cx="1752950" cy="629443"/>
            <a:chOff x="4343050" y="5521958"/>
            <a:chExt cx="1752950" cy="629443"/>
          </a:xfrm>
          <a:effectLst>
            <a:outerShdw blurRad="50800" dist="50800" dir="5400000" algn="t" rotWithShape="0">
              <a:prstClr val="black">
                <a:alpha val="15000"/>
              </a:prstClr>
            </a:outerShdw>
          </a:effectLst>
        </p:grpSpPr>
        <p:grpSp>
          <p:nvGrpSpPr>
            <p:cNvPr id="62" name="组合 61">
              <a:extLst>
                <a:ext uri="{FF2B5EF4-FFF2-40B4-BE49-F238E27FC236}">
                  <a16:creationId xmlns:a16="http://schemas.microsoft.com/office/drawing/2014/main" id="{200E0CA7-6F52-4BEB-ABB0-AE0B5137F683}"/>
                </a:ext>
              </a:extLst>
            </p:cNvPr>
            <p:cNvGrpSpPr/>
            <p:nvPr/>
          </p:nvGrpSpPr>
          <p:grpSpPr>
            <a:xfrm>
              <a:off x="4343050" y="5521958"/>
              <a:ext cx="1752950" cy="605880"/>
              <a:chOff x="4602145" y="211015"/>
              <a:chExt cx="2298560" cy="794460"/>
            </a:xfrm>
          </p:grpSpPr>
          <p:sp>
            <p:nvSpPr>
              <p:cNvPr id="63" name="流程图: 终止 62">
                <a:extLst>
                  <a:ext uri="{FF2B5EF4-FFF2-40B4-BE49-F238E27FC236}">
                    <a16:creationId xmlns:a16="http://schemas.microsoft.com/office/drawing/2014/main" id="{8944F51F-289D-4131-A0E5-391D86878C86}"/>
                  </a:ext>
                </a:extLst>
              </p:cNvPr>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64" name="流程图: 终止 63">
                <a:extLst>
                  <a:ext uri="{FF2B5EF4-FFF2-40B4-BE49-F238E27FC236}">
                    <a16:creationId xmlns:a16="http://schemas.microsoft.com/office/drawing/2014/main" id="{D5CA549A-29F5-4FA7-B82E-3198648BA7DF}"/>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65" name="流程图: 终止 64">
                <a:extLst>
                  <a:ext uri="{FF2B5EF4-FFF2-40B4-BE49-F238E27FC236}">
                    <a16:creationId xmlns:a16="http://schemas.microsoft.com/office/drawing/2014/main" id="{F5E954E0-2EED-467C-83D6-215D50669997}"/>
                  </a:ext>
                </a:extLst>
              </p:cNvPr>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74" name="文本框 73">
              <a:extLst>
                <a:ext uri="{FF2B5EF4-FFF2-40B4-BE49-F238E27FC236}">
                  <a16:creationId xmlns:a16="http://schemas.microsoft.com/office/drawing/2014/main" id="{36CC9005-DD10-4822-BCF8-5B8AC61754F6}"/>
                </a:ext>
              </a:extLst>
            </p:cNvPr>
            <p:cNvSpPr txBox="1"/>
            <p:nvPr/>
          </p:nvSpPr>
          <p:spPr>
            <a:xfrm>
              <a:off x="4872741" y="5628181"/>
              <a:ext cx="698643" cy="523220"/>
            </a:xfrm>
            <a:prstGeom prst="rect">
              <a:avLst/>
            </a:prstGeom>
            <a:noFill/>
          </p:spPr>
          <p:txBody>
            <a:bodyPr wrap="square" rtlCol="0">
              <a:spAutoFit/>
            </a:bodyPr>
            <a:lstStyle/>
            <a:p>
              <a:pPr algn="ctr"/>
              <a:r>
                <a:rPr lang="en-US" altLang="zh-CN" sz="2800" b="1" dirty="0">
                  <a:solidFill>
                    <a:srgbClr val="314865"/>
                  </a:solidFill>
                  <a:latin typeface="Arial"/>
                  <a:ea typeface="微软雅黑"/>
                  <a:sym typeface="Arial"/>
                </a:rPr>
                <a:t>05</a:t>
              </a:r>
              <a:endParaRPr lang="zh-CN" altLang="en-US" sz="2800" b="1" dirty="0">
                <a:solidFill>
                  <a:srgbClr val="314865"/>
                </a:solidFill>
                <a:latin typeface="Arial"/>
                <a:ea typeface="微软雅黑"/>
                <a:sym typeface="Arial"/>
              </a:endParaRPr>
            </a:p>
          </p:txBody>
        </p:sp>
      </p:grpSp>
    </p:spTree>
    <p:extLst>
      <p:ext uri="{BB962C8B-B14F-4D97-AF65-F5344CB8AC3E}">
        <p14:creationId xmlns:p14="http://schemas.microsoft.com/office/powerpoint/2010/main" val="75277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200302" y="536958"/>
            <a:ext cx="2896323" cy="523220"/>
            <a:chOff x="5726037" y="1917087"/>
            <a:chExt cx="2896323" cy="523220"/>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7" y="1917087"/>
              <a:ext cx="2896323"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模式配置</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a:off x="5726037" y="2440307"/>
              <a:ext cx="2430753" cy="0"/>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1" name="文本框 10"/>
          <p:cNvSpPr txBox="1"/>
          <p:nvPr/>
        </p:nvSpPr>
        <p:spPr>
          <a:xfrm>
            <a:off x="1199664" y="4238092"/>
            <a:ext cx="2286722" cy="774571"/>
          </a:xfrm>
          <a:prstGeom prst="rect">
            <a:avLst/>
          </a:prstGeom>
          <a:noFill/>
        </p:spPr>
        <p:txBody>
          <a:bodyPr wrap="square" rtlCol="0">
            <a:spAutoFit/>
          </a:bodyPr>
          <a:lstStyle/>
          <a:p>
            <a:pPr marL="285750" indent="-285750">
              <a:spcAft>
                <a:spcPts val="1000"/>
              </a:spcAft>
              <a:buFont typeface="Arial" panose="020B0604020202020204" pitchFamily="34" charset="0"/>
              <a:buChar char="•"/>
            </a:pPr>
            <a:r>
              <a:rPr lang="zh-CN" altLang="en-US" dirty="0"/>
              <a:t>复用的外设功能</a:t>
            </a:r>
            <a:endParaRPr lang="en-US" altLang="zh-CN" dirty="0"/>
          </a:p>
          <a:p>
            <a:pPr marL="285750" indent="-285750">
              <a:spcAft>
                <a:spcPts val="1000"/>
              </a:spcAft>
              <a:buFont typeface="Arial" panose="020B0604020202020204" pitchFamily="34" charset="0"/>
              <a:buChar char="•"/>
            </a:pPr>
            <a:r>
              <a:rPr lang="zh-CN" altLang="en-US" dirty="0"/>
              <a:t>模拟功能配置</a:t>
            </a:r>
            <a:endParaRPr lang="en-US" altLang="zh-CN" dirty="0"/>
          </a:p>
        </p:txBody>
      </p:sp>
      <p:sp>
        <p:nvSpPr>
          <p:cNvPr id="6" name="矩形 5"/>
          <p:cNvSpPr/>
          <p:nvPr/>
        </p:nvSpPr>
        <p:spPr>
          <a:xfrm>
            <a:off x="4125309" y="3468998"/>
            <a:ext cx="3121367" cy="369332"/>
          </a:xfrm>
          <a:prstGeom prst="rect">
            <a:avLst/>
          </a:prstGeom>
        </p:spPr>
        <p:txBody>
          <a:bodyPr wrap="none">
            <a:spAutoFit/>
          </a:bodyPr>
          <a:lstStyle/>
          <a:p>
            <a:r>
              <a:rPr lang="en-US" altLang="zh-CN" dirty="0">
                <a:solidFill>
                  <a:srgbClr val="000000"/>
                </a:solidFill>
                <a:latin typeface="Times New Roman" panose="02020603050405020304" pitchFamily="18" charset="0"/>
                <a:ea typeface="宋体" panose="02010600030101010101" pitchFamily="2" charset="-122"/>
              </a:rPr>
              <a:t>GPIOAMSEL</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寄存器的位域图</a:t>
            </a:r>
            <a:endParaRPr lang="zh-CN" altLang="en-US" dirty="0"/>
          </a:p>
        </p:txBody>
      </p:sp>
      <p:pic>
        <p:nvPicPr>
          <p:cNvPr id="4" name="图片 3"/>
          <p:cNvPicPr>
            <a:picLocks noChangeAspect="1"/>
          </p:cNvPicPr>
          <p:nvPr/>
        </p:nvPicPr>
        <p:blipFill>
          <a:blip r:embed="rId3"/>
          <a:stretch>
            <a:fillRect/>
          </a:stretch>
        </p:blipFill>
        <p:spPr>
          <a:xfrm>
            <a:off x="1142757" y="1309360"/>
            <a:ext cx="9370784" cy="1959902"/>
          </a:xfrm>
          <a:prstGeom prst="rect">
            <a:avLst/>
          </a:prstGeom>
        </p:spPr>
      </p:pic>
      <p:sp>
        <p:nvSpPr>
          <p:cNvPr id="9" name="文本框 8"/>
          <p:cNvSpPr txBox="1"/>
          <p:nvPr/>
        </p:nvSpPr>
        <p:spPr>
          <a:xfrm>
            <a:off x="8328871" y="3518443"/>
            <a:ext cx="1933575" cy="646331"/>
          </a:xfrm>
          <a:prstGeom prst="rect">
            <a:avLst/>
          </a:prstGeom>
          <a:noFill/>
        </p:spPr>
        <p:txBody>
          <a:bodyPr wrap="square" rtlCol="0">
            <a:spAutoFit/>
          </a:bodyPr>
          <a:lstStyle/>
          <a:p>
            <a:r>
              <a:rPr lang="en-US" altLang="zh-CN" dirty="0"/>
              <a:t>0</a:t>
            </a:r>
            <a:r>
              <a:rPr lang="zh-CN" altLang="en-US" dirty="0"/>
              <a:t>：使能模拟功能</a:t>
            </a:r>
            <a:endParaRPr lang="en-US" altLang="zh-CN" dirty="0"/>
          </a:p>
          <a:p>
            <a:r>
              <a:rPr lang="en-US" altLang="zh-CN" dirty="0"/>
              <a:t>1</a:t>
            </a:r>
            <a:r>
              <a:rPr lang="zh-CN" altLang="en-US" dirty="0"/>
              <a:t>：关闭模拟功能</a:t>
            </a:r>
          </a:p>
        </p:txBody>
      </p:sp>
      <p:sp>
        <p:nvSpPr>
          <p:cNvPr id="10" name="矩形 9"/>
          <p:cNvSpPr/>
          <p:nvPr/>
        </p:nvSpPr>
        <p:spPr>
          <a:xfrm>
            <a:off x="1199664" y="5046087"/>
            <a:ext cx="2743059" cy="369332"/>
          </a:xfrm>
          <a:prstGeom prst="rect">
            <a:avLst/>
          </a:prstGeom>
        </p:spPr>
        <p:txBody>
          <a:bodyPr wrap="none">
            <a:spAutoFit/>
          </a:bodyPr>
          <a:lstStyle/>
          <a:p>
            <a:pPr marL="285750" indent="-285750">
              <a:spcAft>
                <a:spcPts val="1000"/>
              </a:spcAft>
              <a:buFont typeface="Arial" panose="020B0604020202020204" pitchFamily="34" charset="0"/>
              <a:buChar char="•"/>
            </a:pPr>
            <a:r>
              <a:rPr lang="en-US" altLang="zh-CN" dirty="0"/>
              <a:t>0-7</a:t>
            </a:r>
            <a:r>
              <a:rPr lang="zh-CN" altLang="en-US" dirty="0"/>
              <a:t>位分别对应</a:t>
            </a:r>
            <a:r>
              <a:rPr lang="en-US" altLang="zh-CN" dirty="0"/>
              <a:t>0-7</a:t>
            </a:r>
            <a:r>
              <a:rPr lang="zh-CN" altLang="en-US" dirty="0"/>
              <a:t>引脚</a:t>
            </a:r>
          </a:p>
        </p:txBody>
      </p:sp>
      <p:sp>
        <p:nvSpPr>
          <p:cNvPr id="23" name="文本框 22"/>
          <p:cNvSpPr txBox="1"/>
          <p:nvPr/>
        </p:nvSpPr>
        <p:spPr>
          <a:xfrm>
            <a:off x="1262298" y="6166159"/>
            <a:ext cx="4448175" cy="369332"/>
          </a:xfrm>
          <a:prstGeom prst="rect">
            <a:avLst/>
          </a:prstGeom>
          <a:noFill/>
        </p:spPr>
        <p:txBody>
          <a:bodyPr wrap="square" rtlCol="0">
            <a:spAutoFit/>
          </a:bodyPr>
          <a:lstStyle/>
          <a:p>
            <a:r>
              <a:rPr lang="zh-CN" altLang="en-US" b="1" dirty="0">
                <a:solidFill>
                  <a:srgbClr val="FF0000"/>
                </a:solidFill>
              </a:rPr>
              <a:t>注意</a:t>
            </a:r>
            <a:r>
              <a:rPr lang="zh-CN" altLang="en-US" dirty="0"/>
              <a:t>：模拟功能时，引脚只能为</a:t>
            </a:r>
            <a:r>
              <a:rPr lang="zh-CN" altLang="en-US" dirty="0">
                <a:solidFill>
                  <a:srgbClr val="FF0000"/>
                </a:solidFill>
              </a:rPr>
              <a:t>输入</a:t>
            </a:r>
            <a:r>
              <a:rPr lang="zh-CN" altLang="en-US" dirty="0"/>
              <a:t>模式。</a:t>
            </a:r>
          </a:p>
        </p:txBody>
      </p:sp>
      <p:sp>
        <p:nvSpPr>
          <p:cNvPr id="14" name="矩形 13"/>
          <p:cNvSpPr/>
          <p:nvPr/>
        </p:nvSpPr>
        <p:spPr>
          <a:xfrm>
            <a:off x="1034581" y="804767"/>
            <a:ext cx="2198038" cy="369332"/>
          </a:xfrm>
          <a:prstGeom prst="rect">
            <a:avLst/>
          </a:prstGeom>
        </p:spPr>
        <p:txBody>
          <a:bodyPr wrap="none">
            <a:spAutoFit/>
          </a:bodyPr>
          <a:lstStyle/>
          <a:p>
            <a:r>
              <a:rPr lang="en-US" altLang="zh-CN" dirty="0">
                <a:solidFill>
                  <a:srgbClr val="000000"/>
                </a:solidFill>
                <a:latin typeface="Times New Roman" panose="02020603050405020304" pitchFamily="18" charset="0"/>
                <a:ea typeface="宋体" panose="02010600030101010101" pitchFamily="2" charset="-122"/>
              </a:rPr>
              <a:t>GPIOAMSEL</a:t>
            </a:r>
            <a:r>
              <a:rPr lang="zh-CN"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寄存器</a:t>
            </a:r>
            <a:endParaRPr lang="zh-CN" altLang="en-US" dirty="0"/>
          </a:p>
        </p:txBody>
      </p:sp>
      <p:pic>
        <p:nvPicPr>
          <p:cNvPr id="2" name="图片 1"/>
          <p:cNvPicPr>
            <a:picLocks noChangeAspect="1"/>
          </p:cNvPicPr>
          <p:nvPr/>
        </p:nvPicPr>
        <p:blipFill>
          <a:blip r:embed="rId4"/>
          <a:stretch>
            <a:fillRect/>
          </a:stretch>
        </p:blipFill>
        <p:spPr>
          <a:xfrm>
            <a:off x="5448300" y="4537384"/>
            <a:ext cx="6743700" cy="1628775"/>
          </a:xfrm>
          <a:prstGeom prst="rect">
            <a:avLst/>
          </a:prstGeom>
        </p:spPr>
      </p:pic>
    </p:spTree>
    <p:extLst>
      <p:ext uri="{BB962C8B-B14F-4D97-AF65-F5344CB8AC3E}">
        <p14:creationId xmlns:p14="http://schemas.microsoft.com/office/powerpoint/2010/main" val="196631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97440" y="611294"/>
            <a:ext cx="3727735" cy="523222"/>
            <a:chOff x="5726037" y="1888678"/>
            <a:chExt cx="3264430" cy="523222"/>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7" y="1888678"/>
              <a:ext cx="3264430"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方向和引脚配置</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flipV="1">
              <a:off x="5849178" y="2411898"/>
              <a:ext cx="2867547" cy="2"/>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1" name="文本框 10"/>
          <p:cNvSpPr txBox="1"/>
          <p:nvPr/>
        </p:nvSpPr>
        <p:spPr>
          <a:xfrm>
            <a:off x="377808" y="1286597"/>
            <a:ext cx="11250774" cy="4324261"/>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b="1" dirty="0"/>
              <a:t>方向配置：</a:t>
            </a:r>
            <a:r>
              <a:rPr lang="en-US" altLang="zh-CN" b="1" dirty="0"/>
              <a:t>DIR </a:t>
            </a:r>
            <a:r>
              <a:rPr lang="zh-CN" altLang="en-US" b="1" dirty="0"/>
              <a:t>寄存器是数据方向寄存器。</a:t>
            </a:r>
            <a:r>
              <a:rPr lang="en-US" altLang="zh-CN" dirty="0"/>
              <a:t>DIR </a:t>
            </a:r>
            <a:r>
              <a:rPr lang="zh-CN" altLang="en-US" dirty="0"/>
              <a:t>寄存器中的某位为</a:t>
            </a:r>
            <a:r>
              <a:rPr lang="en-US" altLang="zh-CN" dirty="0"/>
              <a:t>1</a:t>
            </a:r>
            <a:r>
              <a:rPr lang="zh-CN" altLang="en-US" dirty="0"/>
              <a:t>会将相应的管脚配置成输出，而为</a:t>
            </a:r>
            <a:r>
              <a:rPr lang="en-US" altLang="zh-CN" dirty="0"/>
              <a:t>0</a:t>
            </a:r>
            <a:r>
              <a:rPr lang="zh-CN" altLang="en-US" dirty="0"/>
              <a:t>的话就是配置为输入。</a:t>
            </a:r>
            <a:endParaRPr lang="en-US" altLang="zh-CN" dirty="0"/>
          </a:p>
          <a:p>
            <a:pPr marL="285750" indent="-285750">
              <a:lnSpc>
                <a:spcPct val="125000"/>
              </a:lnSpc>
              <a:buFont typeface="Arial" panose="020B0604020202020204" pitchFamily="34" charset="0"/>
              <a:buChar char="•"/>
            </a:pPr>
            <a:endParaRPr lang="en-US" altLang="zh-CN" sz="2000" dirty="0"/>
          </a:p>
          <a:p>
            <a:pPr marL="285750" indent="-285750">
              <a:lnSpc>
                <a:spcPct val="125000"/>
              </a:lnSpc>
              <a:buFont typeface="Arial" panose="020B0604020202020204" pitchFamily="34" charset="0"/>
              <a:buChar char="•"/>
            </a:pPr>
            <a:r>
              <a:rPr lang="zh-CN" altLang="en-US" b="1" dirty="0"/>
              <a:t>引脚配置</a:t>
            </a:r>
            <a:r>
              <a:rPr lang="zh-CN" altLang="en-US" dirty="0"/>
              <a:t>：</a:t>
            </a:r>
          </a:p>
          <a:p>
            <a:pPr marL="285750" lvl="0" indent="-285750">
              <a:lnSpc>
                <a:spcPct val="125000"/>
              </a:lnSpc>
              <a:buFont typeface="Wingdings" panose="05000000000000000000" pitchFamily="2" charset="2"/>
              <a:buChar char="u"/>
            </a:pPr>
            <a:r>
              <a:rPr lang="zh-CN" altLang="zh-CN" dirty="0"/>
              <a:t>开漏配置，由</a:t>
            </a:r>
            <a:r>
              <a:rPr lang="en-US" altLang="zh-CN" dirty="0"/>
              <a:t>GPIOODR</a:t>
            </a:r>
            <a:r>
              <a:rPr lang="zh-CN" altLang="zh-CN" dirty="0"/>
              <a:t>寄存器来设置是否打开开漏功能，每个模块有一个</a:t>
            </a:r>
            <a:r>
              <a:rPr lang="en-US" altLang="zh-CN" dirty="0"/>
              <a:t>GPIOODR</a:t>
            </a:r>
            <a:r>
              <a:rPr lang="zh-CN" altLang="zh-CN" dirty="0"/>
              <a:t>寄存器，该寄存器的低</a:t>
            </a:r>
            <a:r>
              <a:rPr lang="en-US" altLang="zh-CN" dirty="0"/>
              <a:t>8</a:t>
            </a:r>
            <a:r>
              <a:rPr lang="zh-CN" altLang="zh-CN" dirty="0"/>
              <a:t>位用来决定该模块的哪个引脚打开开漏功能。</a:t>
            </a:r>
          </a:p>
          <a:p>
            <a:pPr marL="285750" lvl="0" indent="-285750">
              <a:lnSpc>
                <a:spcPct val="125000"/>
              </a:lnSpc>
              <a:buFont typeface="Wingdings" panose="05000000000000000000" pitchFamily="2" charset="2"/>
              <a:buChar char="u"/>
            </a:pPr>
            <a:r>
              <a:rPr lang="zh-CN" altLang="zh-CN" dirty="0"/>
              <a:t>上</a:t>
            </a:r>
            <a:r>
              <a:rPr lang="en-US" altLang="zh-CN" dirty="0"/>
              <a:t>/</a:t>
            </a:r>
            <a:r>
              <a:rPr lang="zh-CN" altLang="zh-CN" dirty="0"/>
              <a:t>下拉配置，由</a:t>
            </a:r>
            <a:r>
              <a:rPr lang="en-US" altLang="zh-CN" dirty="0"/>
              <a:t>GPIOPUR</a:t>
            </a:r>
            <a:r>
              <a:rPr lang="zh-CN" altLang="zh-CN" dirty="0"/>
              <a:t>寄存器配置上拉功能，</a:t>
            </a:r>
            <a:r>
              <a:rPr lang="en-US" altLang="zh-CN" dirty="0"/>
              <a:t>GPIOPDR</a:t>
            </a:r>
            <a:r>
              <a:rPr lang="zh-CN" altLang="zh-CN" dirty="0"/>
              <a:t>寄存器配置下拉功能，配置方法跟开漏配置类似。</a:t>
            </a:r>
          </a:p>
          <a:p>
            <a:pPr marL="285750" lvl="0" indent="-285750">
              <a:lnSpc>
                <a:spcPct val="125000"/>
              </a:lnSpc>
              <a:buFont typeface="Wingdings" panose="05000000000000000000" pitchFamily="2" charset="2"/>
              <a:buChar char="u"/>
            </a:pPr>
            <a:r>
              <a:rPr lang="zh-CN" altLang="zh-CN" dirty="0"/>
              <a:t>驱动电流配置，由</a:t>
            </a:r>
            <a:r>
              <a:rPr lang="en-US" altLang="zh-CN" dirty="0"/>
              <a:t>2mA/4 mA /8 mA</a:t>
            </a:r>
            <a:r>
              <a:rPr lang="zh-CN" altLang="zh-CN" dirty="0"/>
              <a:t>寄存器来配置引脚电流的大小。</a:t>
            </a:r>
            <a:endParaRPr lang="en-US" altLang="zh-CN" dirty="0"/>
          </a:p>
          <a:p>
            <a:pPr lvl="0">
              <a:lnSpc>
                <a:spcPct val="125000"/>
              </a:lnSpc>
            </a:pPr>
            <a:endParaRPr lang="en-US" altLang="zh-CN" dirty="0"/>
          </a:p>
          <a:p>
            <a:pPr>
              <a:lnSpc>
                <a:spcPct val="125000"/>
              </a:lnSpc>
            </a:pPr>
            <a:r>
              <a:rPr lang="en-US" altLang="zh-CN" sz="2000" b="1" dirty="0"/>
              <a:t> DEN </a:t>
            </a:r>
            <a:r>
              <a:rPr lang="zh-CN" altLang="en-US" sz="2000" b="1" dirty="0"/>
              <a:t>：数字启用寄存器。数字功能时须使用此寄存器启用数字功能。</a:t>
            </a:r>
            <a:endParaRPr lang="en-US" altLang="zh-CN" sz="2000" b="1" dirty="0"/>
          </a:p>
          <a:p>
            <a:pPr>
              <a:lnSpc>
                <a:spcPct val="125000"/>
              </a:lnSpc>
            </a:pPr>
            <a:endParaRPr lang="zh-CN" altLang="zh-CN" dirty="0"/>
          </a:p>
          <a:p>
            <a:pPr>
              <a:lnSpc>
                <a:spcPct val="125000"/>
              </a:lnSpc>
            </a:pPr>
            <a:r>
              <a:rPr lang="en-US" altLang="zh-CN" dirty="0"/>
              <a:t> </a:t>
            </a:r>
            <a:r>
              <a:rPr lang="zh-CN" altLang="zh-CN" dirty="0"/>
              <a:t>以上寄存器的配置比较简单，因此各寄存器的定义请参考数据手册，不再累述。</a:t>
            </a:r>
          </a:p>
        </p:txBody>
      </p:sp>
    </p:spTree>
    <p:extLst>
      <p:ext uri="{BB962C8B-B14F-4D97-AF65-F5344CB8AC3E}">
        <p14:creationId xmlns:p14="http://schemas.microsoft.com/office/powerpoint/2010/main" val="83168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05364" y="776993"/>
            <a:ext cx="3727735" cy="523222"/>
            <a:chOff x="5726037" y="1888678"/>
            <a:chExt cx="3264430" cy="523222"/>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7" y="1888678"/>
              <a:ext cx="3264430"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方向和引脚配置</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flipV="1">
              <a:off x="5849178" y="2411898"/>
              <a:ext cx="2867547" cy="2"/>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2" name="图片 1"/>
          <p:cNvPicPr>
            <a:picLocks noChangeAspect="1"/>
          </p:cNvPicPr>
          <p:nvPr/>
        </p:nvPicPr>
        <p:blipFill>
          <a:blip r:embed="rId3"/>
          <a:stretch>
            <a:fillRect/>
          </a:stretch>
        </p:blipFill>
        <p:spPr>
          <a:xfrm>
            <a:off x="709612" y="1300213"/>
            <a:ext cx="10272713" cy="5319659"/>
          </a:xfrm>
          <a:prstGeom prst="rect">
            <a:avLst/>
          </a:prstGeom>
        </p:spPr>
      </p:pic>
    </p:spTree>
    <p:extLst>
      <p:ext uri="{BB962C8B-B14F-4D97-AF65-F5344CB8AC3E}">
        <p14:creationId xmlns:p14="http://schemas.microsoft.com/office/powerpoint/2010/main" val="20951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78441" y="462596"/>
            <a:ext cx="4613559" cy="523221"/>
            <a:chOff x="5726037" y="1888678"/>
            <a:chExt cx="3264430" cy="523221"/>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7" y="1888678"/>
              <a:ext cx="3264430"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保护配置</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flipV="1">
              <a:off x="5849178" y="2411898"/>
              <a:ext cx="1632332" cy="1"/>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2" name="图片 1"/>
          <p:cNvPicPr>
            <a:picLocks noChangeAspect="1"/>
          </p:cNvPicPr>
          <p:nvPr/>
        </p:nvPicPr>
        <p:blipFill>
          <a:blip r:embed="rId3"/>
          <a:stretch>
            <a:fillRect/>
          </a:stretch>
        </p:blipFill>
        <p:spPr>
          <a:xfrm>
            <a:off x="1256155" y="1196102"/>
            <a:ext cx="8506682" cy="3048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p:cNvSpPr txBox="1"/>
          <p:nvPr/>
        </p:nvSpPr>
        <p:spPr>
          <a:xfrm>
            <a:off x="1003578" y="4735207"/>
            <a:ext cx="9923041" cy="1733808"/>
          </a:xfrm>
          <a:prstGeom prst="rect">
            <a:avLst/>
          </a:prstGeom>
          <a:noFill/>
        </p:spPr>
        <p:txBody>
          <a:bodyPr wrap="square" rtlCol="0">
            <a:spAutoFit/>
          </a:bodyPr>
          <a:lstStyle/>
          <a:p>
            <a:pPr marL="285750" indent="-285750">
              <a:spcAft>
                <a:spcPts val="1000"/>
              </a:spcAft>
              <a:buFont typeface="Arial" panose="020B0604020202020204" pitchFamily="34" charset="0"/>
              <a:buChar char="•"/>
            </a:pPr>
            <a:r>
              <a:rPr lang="zh-CN" altLang="en-US" dirty="0"/>
              <a:t>上面这些管脚上电时默认是外设功能，不是</a:t>
            </a:r>
            <a:r>
              <a:rPr lang="en-US" altLang="zh-CN" dirty="0"/>
              <a:t>GPIO</a:t>
            </a:r>
            <a:r>
              <a:rPr lang="zh-CN" altLang="en-US" dirty="0"/>
              <a:t>。</a:t>
            </a:r>
            <a:r>
              <a:rPr lang="en-US" altLang="zh-CN" dirty="0"/>
              <a:t>PC[3:0]</a:t>
            </a:r>
            <a:r>
              <a:rPr lang="zh-CN" altLang="en-US" dirty="0"/>
              <a:t>作为调试接口，如果配置为</a:t>
            </a:r>
            <a:r>
              <a:rPr lang="en-US" altLang="zh-CN" dirty="0"/>
              <a:t>GPIO,</a:t>
            </a:r>
            <a:r>
              <a:rPr lang="zh-CN" altLang="en-US" dirty="0"/>
              <a:t>则不能</a:t>
            </a:r>
            <a:r>
              <a:rPr lang="en-US" altLang="zh-CN" dirty="0"/>
              <a:t>debug</a:t>
            </a:r>
            <a:r>
              <a:rPr lang="zh-CN" altLang="en-US" dirty="0"/>
              <a:t>和烧写代码。</a:t>
            </a:r>
            <a:endParaRPr lang="en-US" altLang="zh-CN" dirty="0"/>
          </a:p>
          <a:p>
            <a:pPr marL="285750" indent="-285750">
              <a:spcAft>
                <a:spcPts val="1000"/>
              </a:spcAft>
              <a:buFont typeface="Arial" panose="020B0604020202020204" pitchFamily="34" charset="0"/>
              <a:buChar char="•"/>
            </a:pPr>
            <a:r>
              <a:rPr lang="en-US" altLang="zh-CN" b="1" dirty="0">
                <a:solidFill>
                  <a:srgbClr val="FF0000"/>
                </a:solidFill>
              </a:rPr>
              <a:t>PD[7]</a:t>
            </a:r>
            <a:r>
              <a:rPr lang="zh-CN" altLang="en-US" b="1" dirty="0">
                <a:solidFill>
                  <a:srgbClr val="FF0000"/>
                </a:solidFill>
              </a:rPr>
              <a:t>、</a:t>
            </a:r>
            <a:r>
              <a:rPr lang="en-US" altLang="zh-CN" b="1" dirty="0">
                <a:solidFill>
                  <a:srgbClr val="FF0000"/>
                </a:solidFill>
              </a:rPr>
              <a:t> PF[0]</a:t>
            </a:r>
            <a:r>
              <a:rPr lang="zh-CN" altLang="en-US" dirty="0"/>
              <a:t>的功能特殊，被锁定。</a:t>
            </a:r>
            <a:endParaRPr lang="en-US" altLang="zh-CN" dirty="0"/>
          </a:p>
          <a:p>
            <a:pPr marL="285750" indent="-285750">
              <a:spcAft>
                <a:spcPts val="1000"/>
              </a:spcAft>
              <a:buFont typeface="Arial" panose="020B0604020202020204" pitchFamily="34" charset="0"/>
              <a:buChar char="•"/>
            </a:pPr>
            <a:r>
              <a:rPr lang="zh-CN" altLang="en-US" dirty="0"/>
              <a:t>如果要把锁定的管脚配置成其他功能，必须遵循提交控制过程，进行解锁，与其相关的寄存器为</a:t>
            </a:r>
            <a:r>
              <a:rPr lang="en-US" altLang="zh-CN" dirty="0"/>
              <a:t>GPIOLOCK</a:t>
            </a:r>
            <a:r>
              <a:rPr lang="zh-CN" altLang="en-US" dirty="0"/>
              <a:t>和</a:t>
            </a:r>
            <a:r>
              <a:rPr lang="en-US" altLang="zh-CN" dirty="0"/>
              <a:t>GPIOCR</a:t>
            </a:r>
            <a:r>
              <a:rPr lang="zh-CN" altLang="en-US" dirty="0"/>
              <a:t>。</a:t>
            </a:r>
            <a:endParaRPr lang="en-US" altLang="zh-CN" dirty="0"/>
          </a:p>
        </p:txBody>
      </p:sp>
      <p:sp>
        <p:nvSpPr>
          <p:cNvPr id="5" name="圆角矩形 4"/>
          <p:cNvSpPr/>
          <p:nvPr/>
        </p:nvSpPr>
        <p:spPr>
          <a:xfrm>
            <a:off x="1071418" y="3103418"/>
            <a:ext cx="8988001" cy="67425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357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21246" y="178180"/>
            <a:ext cx="4613559" cy="523221"/>
            <a:chOff x="5726037" y="1888678"/>
            <a:chExt cx="3264430" cy="523221"/>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7" y="1888678"/>
              <a:ext cx="3264430"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保护配置</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flipV="1">
              <a:off x="5849178" y="2411898"/>
              <a:ext cx="1632332" cy="1"/>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2" name="图片 1"/>
          <p:cNvPicPr>
            <a:picLocks noChangeAspect="1"/>
          </p:cNvPicPr>
          <p:nvPr/>
        </p:nvPicPr>
        <p:blipFill>
          <a:blip r:embed="rId3"/>
          <a:stretch>
            <a:fillRect/>
          </a:stretch>
        </p:blipFill>
        <p:spPr>
          <a:xfrm>
            <a:off x="1422400" y="960980"/>
            <a:ext cx="8174182" cy="29296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矩形 4"/>
          <p:cNvSpPr/>
          <p:nvPr/>
        </p:nvSpPr>
        <p:spPr>
          <a:xfrm>
            <a:off x="1199278" y="4185715"/>
            <a:ext cx="7935485" cy="923330"/>
          </a:xfrm>
          <a:prstGeom prst="rect">
            <a:avLst/>
          </a:prstGeom>
        </p:spPr>
        <p:txBody>
          <a:bodyPr wrap="square">
            <a:spAutoFit/>
          </a:bodyPr>
          <a:lstStyle/>
          <a:p>
            <a:r>
              <a:rPr lang="en-US" altLang="zh-CN" dirty="0"/>
              <a:t>#define GPIO_LOCK_KEY           0x4C4F434B</a:t>
            </a:r>
          </a:p>
          <a:p>
            <a:r>
              <a:rPr lang="en-US" altLang="zh-CN" dirty="0"/>
              <a:t>#define GPIO_O_CR               0x00000524  // GPIO Commit</a:t>
            </a:r>
          </a:p>
          <a:p>
            <a:r>
              <a:rPr lang="en-US" altLang="zh-CN" dirty="0"/>
              <a:t>#define GPIO_O_LOCK             0x00000520  // GPIO Lock</a:t>
            </a:r>
          </a:p>
        </p:txBody>
      </p:sp>
      <p:sp>
        <p:nvSpPr>
          <p:cNvPr id="6" name="矩形 5"/>
          <p:cNvSpPr/>
          <p:nvPr/>
        </p:nvSpPr>
        <p:spPr>
          <a:xfrm>
            <a:off x="1199278" y="5368485"/>
            <a:ext cx="7538321" cy="1200329"/>
          </a:xfrm>
          <a:prstGeom prst="rect">
            <a:avLst/>
          </a:prstGeom>
        </p:spPr>
        <p:txBody>
          <a:bodyPr wrap="square">
            <a:spAutoFit/>
          </a:bodyPr>
          <a:lstStyle/>
          <a:p>
            <a:r>
              <a:rPr lang="en-US" altLang="zh-CN" dirty="0"/>
              <a:t>//PF0</a:t>
            </a:r>
            <a:r>
              <a:rPr lang="zh-CN" altLang="en-US" dirty="0"/>
              <a:t>解锁</a:t>
            </a:r>
            <a:br>
              <a:rPr lang="zh-CN" altLang="en-US" dirty="0"/>
            </a:br>
            <a:r>
              <a:rPr lang="en-US" altLang="zh-CN" dirty="0"/>
              <a:t>HWREG(GPIO_PORTF_BASE + GPIO_O_LOCK) = GPIO_LOCK_KEY;</a:t>
            </a:r>
            <a:br>
              <a:rPr lang="en-US" altLang="zh-CN" dirty="0"/>
            </a:br>
            <a:r>
              <a:rPr lang="en-US" altLang="zh-CN" dirty="0"/>
              <a:t>HWREG(GPIO_PORTF_BASE + GPIO_O_CR) |= 0x01;</a:t>
            </a:r>
            <a:br>
              <a:rPr lang="en-US" altLang="zh-CN" dirty="0"/>
            </a:br>
            <a:r>
              <a:rPr lang="en-US" altLang="zh-CN" dirty="0"/>
              <a:t>HWREG(GPIO_PORTF_BASE + GPIO_O_LOCK) = 0; </a:t>
            </a:r>
          </a:p>
        </p:txBody>
      </p:sp>
      <p:sp>
        <p:nvSpPr>
          <p:cNvPr id="4" name="圆角矩形 3"/>
          <p:cNvSpPr/>
          <p:nvPr/>
        </p:nvSpPr>
        <p:spPr>
          <a:xfrm>
            <a:off x="1330035" y="2733964"/>
            <a:ext cx="8266547" cy="67425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353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a:ea typeface="微软雅黑"/>
                <a:cs typeface="Times New Roman" panose="02020603050405020304" pitchFamily="18" charset="0"/>
                <a:sym typeface="Arial"/>
              </a:rPr>
              <a:t>02</a:t>
            </a:r>
            <a:endParaRPr lang="zh-CN" altLang="en-US" sz="14600" b="1" dirty="0">
              <a:solidFill>
                <a:srgbClr val="314865"/>
              </a:solidFill>
              <a:latin typeface="Arial"/>
              <a:ea typeface="微软雅黑"/>
              <a:cs typeface="Times New Roman" panose="02020603050405020304" pitchFamily="18" charset="0"/>
              <a:sym typeface="Arial"/>
            </a:endParaRPr>
          </a:p>
        </p:txBody>
      </p:sp>
      <p:cxnSp>
        <p:nvCxnSpPr>
          <p:cNvPr id="30" name="直接连接符 29"/>
          <p:cNvCxnSpPr>
            <a:cxnSpLocks/>
          </p:cNvCxnSpPr>
          <p:nvPr>
            <p:custDataLst>
              <p:tags r:id="rId2"/>
            </p:custDataLst>
          </p:nvPr>
        </p:nvCxnSpPr>
        <p:spPr>
          <a:xfrm>
            <a:off x="4269095" y="4095790"/>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999644" y="2778909"/>
            <a:ext cx="5725492" cy="923330"/>
          </a:xfrm>
          <a:prstGeom prst="rect">
            <a:avLst/>
          </a:prstGeom>
        </p:spPr>
        <p:txBody>
          <a:bodyPr wrap="square" lIns="0" tIns="0" rIns="0" bIns="0">
            <a:spAutoFit/>
          </a:bodyPr>
          <a:lstStyle/>
          <a:p>
            <a:pPr algn="dist">
              <a:spcBef>
                <a:spcPct val="20000"/>
              </a:spcBef>
              <a:buClr>
                <a:schemeClr val="hlink"/>
              </a:buClr>
              <a:buSzPct val="65000"/>
            </a:pPr>
            <a:r>
              <a:rPr lang="en-US" altLang="zh-CN" sz="6000" b="1" dirty="0">
                <a:solidFill>
                  <a:srgbClr val="314865"/>
                </a:solidFill>
                <a:effectLst>
                  <a:innerShdw blurRad="63500" dist="50800" dir="13500000">
                    <a:prstClr val="black">
                      <a:alpha val="50000"/>
                    </a:prstClr>
                  </a:innerShdw>
                </a:effectLst>
                <a:latin typeface="Arial"/>
                <a:sym typeface="Arial"/>
              </a:rPr>
              <a:t>GPIO</a:t>
            </a:r>
            <a:r>
              <a:rPr lang="zh-CN" altLang="en-US" sz="6000" b="1" dirty="0">
                <a:solidFill>
                  <a:srgbClr val="314865"/>
                </a:solidFill>
                <a:effectLst>
                  <a:innerShdw blurRad="63500" dist="50800" dir="13500000">
                    <a:prstClr val="black">
                      <a:alpha val="50000"/>
                    </a:prstClr>
                  </a:innerShdw>
                </a:effectLst>
                <a:latin typeface="Arial"/>
                <a:sym typeface="Arial"/>
              </a:rPr>
              <a:t>的数据读写</a:t>
            </a:r>
          </a:p>
        </p:txBody>
      </p:sp>
      <p:sp>
        <p:nvSpPr>
          <p:cNvPr id="24" name="矩形 23">
            <a:extLst>
              <a:ext uri="{FF2B5EF4-FFF2-40B4-BE49-F238E27FC236}">
                <a16:creationId xmlns:a16="http://schemas.microsoft.com/office/drawing/2014/main" id="{C73ADF1F-38EF-435B-AFE8-407670BA2596}"/>
              </a:ext>
            </a:extLst>
          </p:cNvPr>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id="{65033491-2A2E-4558-B98A-7C1EC7A94119}"/>
              </a:ext>
            </a:extLst>
          </p:cNvPr>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7" name="组合 6">
            <a:extLst>
              <a:ext uri="{FF2B5EF4-FFF2-40B4-BE49-F238E27FC236}">
                <a16:creationId xmlns:a16="http://schemas.microsoft.com/office/drawing/2014/main" id="{1C01247D-0162-49DD-86DF-3BC7B90EA4BC}"/>
              </a:ext>
            </a:extLst>
          </p:cNvPr>
          <p:cNvGrpSpPr/>
          <p:nvPr/>
        </p:nvGrpSpPr>
        <p:grpSpPr>
          <a:xfrm>
            <a:off x="7781759" y="937931"/>
            <a:ext cx="2758272" cy="837788"/>
            <a:chOff x="4602145" y="211015"/>
            <a:chExt cx="2758272" cy="837788"/>
          </a:xfrm>
        </p:grpSpPr>
        <p:sp>
          <p:nvSpPr>
            <p:cNvPr id="8" name="流程图: 终止 7">
              <a:extLst>
                <a:ext uri="{FF2B5EF4-FFF2-40B4-BE49-F238E27FC236}">
                  <a16:creationId xmlns:a16="http://schemas.microsoft.com/office/drawing/2014/main" id="{996E1BFB-125C-45F3-AEC3-86319D368C23}"/>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流程图: 终止 8">
              <a:extLst>
                <a:ext uri="{FF2B5EF4-FFF2-40B4-BE49-F238E27FC236}">
                  <a16:creationId xmlns:a16="http://schemas.microsoft.com/office/drawing/2014/main" id="{DEEDD79F-D6D2-4A19-A4F3-9B156BA42CB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流程图: 终止 9">
              <a:extLst>
                <a:ext uri="{FF2B5EF4-FFF2-40B4-BE49-F238E27FC236}">
                  <a16:creationId xmlns:a16="http://schemas.microsoft.com/office/drawing/2014/main" id="{5C74AD11-2929-4A85-9085-AB225DDC1B5C}"/>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86954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16" presetClass="entr" presetSubtype="21"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childTnLst>
                              </p:cTn>
                            </p:par>
                            <p:par>
                              <p:cTn id="26" fill="hold">
                                <p:stCondLst>
                                  <p:cond delay="2000"/>
                                </p:stCondLst>
                                <p:childTnLst>
                                  <p:par>
                                    <p:cTn id="27" presetID="2" presetClass="entr" presetSubtype="2" fill="hold" nodeType="afterEffect" p14:presetBounceEnd="60000">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14:bounceEnd="60000">
                                          <p:cBhvr additive="base">
                                            <p:cTn id="29"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16" presetClass="entr" presetSubtype="21"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id="{1ABEDB34-8D7D-4F95-B061-3F80AAFBFA77}"/>
              </a:ext>
            </a:extLst>
          </p:cNvPr>
          <p:cNvGrpSpPr/>
          <p:nvPr/>
        </p:nvGrpSpPr>
        <p:grpSpPr>
          <a:xfrm>
            <a:off x="164616" y="178180"/>
            <a:ext cx="2804616" cy="368580"/>
            <a:chOff x="164616" y="178180"/>
            <a:chExt cx="2804616" cy="368580"/>
          </a:xfrm>
        </p:grpSpPr>
        <p:cxnSp>
          <p:nvCxnSpPr>
            <p:cNvPr id="43" name="直接连接符 42">
              <a:extLst>
                <a:ext uri="{FF2B5EF4-FFF2-40B4-BE49-F238E27FC236}">
                  <a16:creationId xmlns:a16="http://schemas.microsoft.com/office/drawing/2014/main" id="{47AFA606-6701-49F4-A8BE-35A4D8A4DE05}"/>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92997A45-AA42-4E5B-8211-228C466B9130}"/>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sym typeface="Arial"/>
                </a:rPr>
                <a:t>GPIO</a:t>
              </a:r>
              <a:r>
                <a:rPr lang="zh-CN" altLang="en-US" sz="1600" b="1" dirty="0">
                  <a:solidFill>
                    <a:srgbClr val="314865"/>
                  </a:solidFill>
                  <a:effectLst>
                    <a:innerShdw blurRad="63500" dist="50800" dir="13500000">
                      <a:prstClr val="black">
                        <a:alpha val="50000"/>
                      </a:prstClr>
                    </a:innerShdw>
                  </a:effectLst>
                  <a:latin typeface="Arial"/>
                  <a:sym typeface="Arial"/>
                </a:rPr>
                <a:t>的数据控制</a:t>
              </a:r>
            </a:p>
          </p:txBody>
        </p:sp>
        <p:sp>
          <p:nvSpPr>
            <p:cNvPr id="45" name="矩形 44">
              <a:extLst>
                <a:ext uri="{FF2B5EF4-FFF2-40B4-BE49-F238E27FC236}">
                  <a16:creationId xmlns:a16="http://schemas.microsoft.com/office/drawing/2014/main" id="{C0ED3065-FF93-46E7-A78C-AF340786F02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6" name="矩形 45">
              <a:extLst>
                <a:ext uri="{FF2B5EF4-FFF2-40B4-BE49-F238E27FC236}">
                  <a16:creationId xmlns:a16="http://schemas.microsoft.com/office/drawing/2014/main" id="{4F33D129-DCE0-421A-968D-70DD06CEAA65}"/>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7" name="矩形 46">
              <a:extLst>
                <a:ext uri="{FF2B5EF4-FFF2-40B4-BE49-F238E27FC236}">
                  <a16:creationId xmlns:a16="http://schemas.microsoft.com/office/drawing/2014/main" id="{8B667072-A78C-44AC-80E8-23E10E8E3B9D}"/>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3" name="组合 2"/>
          <p:cNvGrpSpPr/>
          <p:nvPr/>
        </p:nvGrpSpPr>
        <p:grpSpPr>
          <a:xfrm>
            <a:off x="1091457" y="1019311"/>
            <a:ext cx="9754110" cy="830997"/>
            <a:chOff x="1290262" y="1106251"/>
            <a:chExt cx="9754110" cy="830997"/>
          </a:xfrm>
        </p:grpSpPr>
        <p:sp>
          <p:nvSpPr>
            <p:cNvPr id="2" name="文本框 1"/>
            <p:cNvSpPr txBox="1"/>
            <p:nvPr/>
          </p:nvSpPr>
          <p:spPr>
            <a:xfrm>
              <a:off x="1290262" y="1167806"/>
              <a:ext cx="1347688" cy="707886"/>
            </a:xfrm>
            <a:prstGeom prst="rect">
              <a:avLst/>
            </a:prstGeom>
            <a:noFill/>
          </p:spPr>
          <p:txBody>
            <a:bodyPr wrap="square" rtlCol="0">
              <a:spAutoFit/>
            </a:bodyPr>
            <a:lstStyle/>
            <a:p>
              <a:r>
                <a:rPr lang="zh-CN" altLang="en-US" sz="4000" b="1" dirty="0">
                  <a:solidFill>
                    <a:srgbClr val="314865"/>
                  </a:solidFill>
                </a:rPr>
                <a:t>含义</a:t>
              </a:r>
              <a:endParaRPr lang="en-US" altLang="zh-CN" sz="4000" b="1" dirty="0">
                <a:solidFill>
                  <a:srgbClr val="314865"/>
                </a:solidFill>
              </a:endParaRPr>
            </a:p>
          </p:txBody>
        </p:sp>
        <p:sp>
          <p:nvSpPr>
            <p:cNvPr id="4" name="文本框 3"/>
            <p:cNvSpPr txBox="1"/>
            <p:nvPr/>
          </p:nvSpPr>
          <p:spPr>
            <a:xfrm>
              <a:off x="2377346" y="1106251"/>
              <a:ext cx="8667026" cy="830997"/>
            </a:xfrm>
            <a:prstGeom prst="rect">
              <a:avLst/>
            </a:prstGeom>
            <a:noFill/>
          </p:spPr>
          <p:txBody>
            <a:bodyPr wrap="square" rtlCol="0">
              <a:spAutoFit/>
            </a:bodyPr>
            <a:lstStyle/>
            <a:p>
              <a:pPr lvl="2"/>
              <a:r>
                <a:rPr lang="zh-CN" altLang="en-US" sz="2400" dirty="0">
                  <a:solidFill>
                    <a:prstClr val="black"/>
                  </a:solidFill>
                  <a:latin typeface="+mn-ea"/>
                </a:rPr>
                <a:t>为了提高软件的效率，</a:t>
              </a:r>
              <a:r>
                <a:rPr lang="en-US" altLang="zh-CN" sz="2400" dirty="0">
                  <a:solidFill>
                    <a:prstClr val="black"/>
                  </a:solidFill>
                  <a:latin typeface="Arial" panose="020B0604020202020204" pitchFamily="34" charset="0"/>
                  <a:cs typeface="Arial" panose="020B0604020202020204" pitchFamily="34" charset="0"/>
                </a:rPr>
                <a:t>GPIO</a:t>
              </a:r>
              <a:r>
                <a:rPr lang="en-US" altLang="zh-CN" sz="2400" dirty="0">
                  <a:solidFill>
                    <a:prstClr val="black"/>
                  </a:solidFill>
                  <a:latin typeface="+mn-ea"/>
                </a:rPr>
                <a:t> </a:t>
              </a:r>
              <a:r>
                <a:rPr lang="zh-CN" altLang="en-US" sz="2400" dirty="0">
                  <a:solidFill>
                    <a:prstClr val="black"/>
                  </a:solidFill>
                  <a:latin typeface="+mn-ea"/>
                </a:rPr>
                <a:t>端口通过硬件的</a:t>
              </a:r>
              <a:r>
                <a:rPr lang="zh-CN" altLang="en-US" sz="2400" dirty="0">
                  <a:solidFill>
                    <a:srgbClr val="FF0000"/>
                  </a:solidFill>
                  <a:latin typeface="+mn-ea"/>
                </a:rPr>
                <a:t>位屏蔽功能</a:t>
              </a:r>
              <a:r>
                <a:rPr lang="zh-CN" altLang="en-US" sz="2400" dirty="0">
                  <a:solidFill>
                    <a:prstClr val="black"/>
                  </a:solidFill>
                  <a:latin typeface="+mn-ea"/>
                </a:rPr>
                <a:t>允许对</a:t>
              </a:r>
              <a:r>
                <a:rPr lang="en-US" altLang="zh-CN" sz="2400" dirty="0">
                  <a:solidFill>
                    <a:prstClr val="black"/>
                  </a:solidFill>
                  <a:latin typeface="Arial" panose="020B0604020202020204" pitchFamily="34" charset="0"/>
                  <a:cs typeface="Arial" panose="020B0604020202020204" pitchFamily="34" charset="0"/>
                </a:rPr>
                <a:t>GPIO </a:t>
              </a:r>
              <a:r>
                <a:rPr lang="zh-CN" altLang="en-US" sz="2400" dirty="0">
                  <a:solidFill>
                    <a:prstClr val="black"/>
                  </a:solidFill>
                  <a:latin typeface="+mn-ea"/>
                </a:rPr>
                <a:t>数据寄存器的特殊位进行修改</a:t>
              </a:r>
            </a:p>
          </p:txBody>
        </p:sp>
      </p:grpSp>
      <p:sp>
        <p:nvSpPr>
          <p:cNvPr id="5" name="文本框 4"/>
          <p:cNvSpPr txBox="1"/>
          <p:nvPr/>
        </p:nvSpPr>
        <p:spPr>
          <a:xfrm>
            <a:off x="833423" y="2913432"/>
            <a:ext cx="4974216" cy="369332"/>
          </a:xfrm>
          <a:prstGeom prst="rect">
            <a:avLst/>
          </a:prstGeom>
          <a:noFill/>
        </p:spPr>
        <p:txBody>
          <a:bodyPr wrap="square" rtlCol="0">
            <a:spAutoFit/>
          </a:bodyPr>
          <a:lstStyle/>
          <a:p>
            <a:r>
              <a:rPr lang="zh-CN" altLang="en-US" b="1" dirty="0">
                <a:solidFill>
                  <a:srgbClr val="314865"/>
                </a:solidFill>
                <a:latin typeface="微软雅黑" panose="020B0503020204020204" pitchFamily="34" charset="-122"/>
                <a:ea typeface="微软雅黑" panose="020B0503020204020204" pitchFamily="34" charset="-122"/>
              </a:rPr>
              <a:t>写：</a:t>
            </a:r>
            <a:r>
              <a:rPr lang="zh-CN" altLang="en-US" dirty="0">
                <a:latin typeface="+mn-ea"/>
              </a:rPr>
              <a:t>将</a:t>
            </a:r>
            <a:r>
              <a:rPr lang="en-US" altLang="zh-CN" dirty="0">
                <a:latin typeface="+mn-ea"/>
              </a:rPr>
              <a:t>0xEB </a:t>
            </a:r>
            <a:r>
              <a:rPr lang="zh-CN" altLang="en-US" dirty="0">
                <a:latin typeface="+mn-ea"/>
              </a:rPr>
              <a:t>的值写入地址</a:t>
            </a:r>
            <a:r>
              <a:rPr lang="en-US" altLang="zh-CN" dirty="0">
                <a:latin typeface="Arial" panose="020B0604020202020204" pitchFamily="34" charset="0"/>
                <a:cs typeface="Arial" panose="020B0604020202020204" pitchFamily="34" charset="0"/>
              </a:rPr>
              <a:t>GPIODATA+0x098</a:t>
            </a:r>
            <a:endParaRPr lang="zh-CN" altLang="en-US"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rotWithShape="1">
          <a:blip r:embed="rId3"/>
          <a:srcRect l="1646" r="1084" b="2241"/>
          <a:stretch/>
        </p:blipFill>
        <p:spPr>
          <a:xfrm>
            <a:off x="924402" y="3528224"/>
            <a:ext cx="4523809" cy="22922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8" name="文本框 47"/>
          <p:cNvSpPr txBox="1"/>
          <p:nvPr/>
        </p:nvSpPr>
        <p:spPr>
          <a:xfrm>
            <a:off x="6524714" y="2851877"/>
            <a:ext cx="5537928" cy="430887"/>
          </a:xfrm>
          <a:prstGeom prst="rect">
            <a:avLst/>
          </a:prstGeom>
          <a:noFill/>
        </p:spPr>
        <p:txBody>
          <a:bodyPr wrap="square" rtlCol="0">
            <a:spAutoFit/>
          </a:bodyPr>
          <a:lstStyle/>
          <a:p>
            <a:r>
              <a:rPr lang="zh-CN" altLang="en-US" b="1" dirty="0">
                <a:solidFill>
                  <a:srgbClr val="314865"/>
                </a:solidFill>
                <a:latin typeface="微软雅黑" panose="020B0503020204020204" pitchFamily="34" charset="-122"/>
                <a:ea typeface="微软雅黑" panose="020B0503020204020204" pitchFamily="34" charset="-122"/>
              </a:rPr>
              <a:t>读</a:t>
            </a:r>
            <a:r>
              <a:rPr lang="zh-CN" altLang="en-US" sz="2200" b="1" dirty="0">
                <a:solidFill>
                  <a:srgbClr val="314865"/>
                </a:solidFill>
              </a:rPr>
              <a:t>：</a:t>
            </a:r>
            <a:r>
              <a:rPr lang="zh-CN" altLang="en-US" dirty="0">
                <a:latin typeface="+mn-ea"/>
              </a:rPr>
              <a:t>读取地址 </a:t>
            </a:r>
            <a:r>
              <a:rPr lang="en-US" altLang="zh-CN" dirty="0">
                <a:latin typeface="Arial" panose="020B0604020202020204" pitchFamily="34" charset="0"/>
                <a:cs typeface="Arial" panose="020B0604020202020204" pitchFamily="34" charset="0"/>
              </a:rPr>
              <a:t>GPIODATA+0x0C4</a:t>
            </a:r>
            <a:r>
              <a:rPr lang="en-US" altLang="zh-CN" dirty="0">
                <a:latin typeface="+mn-ea"/>
              </a:rPr>
              <a:t> </a:t>
            </a:r>
            <a:r>
              <a:rPr lang="zh-CN" altLang="en-US" dirty="0">
                <a:latin typeface="+mn-ea"/>
              </a:rPr>
              <a:t>处的值</a:t>
            </a:r>
          </a:p>
        </p:txBody>
      </p:sp>
      <p:pic>
        <p:nvPicPr>
          <p:cNvPr id="7" name="图片 6"/>
          <p:cNvPicPr>
            <a:picLocks noChangeAspect="1"/>
          </p:cNvPicPr>
          <p:nvPr/>
        </p:nvPicPr>
        <p:blipFill rotWithShape="1">
          <a:blip r:embed="rId4"/>
          <a:srcRect l="4208" r="3579" b="4191"/>
          <a:stretch/>
        </p:blipFill>
        <p:spPr>
          <a:xfrm>
            <a:off x="6524714" y="3528224"/>
            <a:ext cx="4958683" cy="22922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1" name="直接连接符 10"/>
          <p:cNvCxnSpPr/>
          <p:nvPr/>
        </p:nvCxnSpPr>
        <p:spPr>
          <a:xfrm>
            <a:off x="6096000" y="2397512"/>
            <a:ext cx="0" cy="411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93127" y="2242038"/>
            <a:ext cx="108057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734408" y="1081455"/>
            <a:ext cx="0" cy="7200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0687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id="{1ABEDB34-8D7D-4F95-B061-3F80AAFBFA77}"/>
              </a:ext>
            </a:extLst>
          </p:cNvPr>
          <p:cNvGrpSpPr/>
          <p:nvPr/>
        </p:nvGrpSpPr>
        <p:grpSpPr>
          <a:xfrm>
            <a:off x="164616" y="178180"/>
            <a:ext cx="2804616" cy="368580"/>
            <a:chOff x="164616" y="178180"/>
            <a:chExt cx="2804616" cy="368580"/>
          </a:xfrm>
        </p:grpSpPr>
        <p:cxnSp>
          <p:nvCxnSpPr>
            <p:cNvPr id="43" name="直接连接符 42">
              <a:extLst>
                <a:ext uri="{FF2B5EF4-FFF2-40B4-BE49-F238E27FC236}">
                  <a16:creationId xmlns:a16="http://schemas.microsoft.com/office/drawing/2014/main" id="{47AFA606-6701-49F4-A8BE-35A4D8A4DE05}"/>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92997A45-AA42-4E5B-8211-228C466B9130}"/>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sym typeface="Arial"/>
                </a:rPr>
                <a:t>GPIO</a:t>
              </a:r>
              <a:r>
                <a:rPr lang="zh-CN" altLang="en-US" sz="1600" b="1" dirty="0">
                  <a:solidFill>
                    <a:srgbClr val="314865"/>
                  </a:solidFill>
                  <a:effectLst>
                    <a:innerShdw blurRad="63500" dist="50800" dir="13500000">
                      <a:prstClr val="black">
                        <a:alpha val="50000"/>
                      </a:prstClr>
                    </a:innerShdw>
                  </a:effectLst>
                  <a:latin typeface="Arial"/>
                  <a:sym typeface="Arial"/>
                </a:rPr>
                <a:t>的数据控制</a:t>
              </a:r>
            </a:p>
          </p:txBody>
        </p:sp>
        <p:sp>
          <p:nvSpPr>
            <p:cNvPr id="45" name="矩形 44">
              <a:extLst>
                <a:ext uri="{FF2B5EF4-FFF2-40B4-BE49-F238E27FC236}">
                  <a16:creationId xmlns:a16="http://schemas.microsoft.com/office/drawing/2014/main" id="{C0ED3065-FF93-46E7-A78C-AF340786F02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6" name="矩形 45">
              <a:extLst>
                <a:ext uri="{FF2B5EF4-FFF2-40B4-BE49-F238E27FC236}">
                  <a16:creationId xmlns:a16="http://schemas.microsoft.com/office/drawing/2014/main" id="{4F33D129-DCE0-421A-968D-70DD06CEAA65}"/>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7" name="矩形 46">
              <a:extLst>
                <a:ext uri="{FF2B5EF4-FFF2-40B4-BE49-F238E27FC236}">
                  <a16:creationId xmlns:a16="http://schemas.microsoft.com/office/drawing/2014/main" id="{8B667072-A78C-44AC-80E8-23E10E8E3B9D}"/>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996" y="1539473"/>
            <a:ext cx="7896815" cy="461019"/>
          </a:xfrm>
          <a:prstGeom prst="rect">
            <a:avLst/>
          </a:prstGeom>
        </p:spPr>
      </p:pic>
      <p:sp>
        <p:nvSpPr>
          <p:cNvPr id="19" name="文本框 18"/>
          <p:cNvSpPr txBox="1"/>
          <p:nvPr/>
        </p:nvSpPr>
        <p:spPr>
          <a:xfrm>
            <a:off x="1503485" y="878075"/>
            <a:ext cx="1651932" cy="430887"/>
          </a:xfrm>
          <a:prstGeom prst="rect">
            <a:avLst/>
          </a:prstGeom>
          <a:noFill/>
        </p:spPr>
        <p:txBody>
          <a:bodyPr wrap="square" rtlCol="0">
            <a:spAutoFit/>
          </a:bodyPr>
          <a:lstStyle/>
          <a:p>
            <a:r>
              <a:rPr lang="zh-CN" altLang="en-US" sz="2200" b="1" dirty="0">
                <a:solidFill>
                  <a:srgbClr val="314865"/>
                </a:solidFill>
              </a:rPr>
              <a:t>库函数实现</a:t>
            </a:r>
          </a:p>
        </p:txBody>
      </p:sp>
      <p:sp>
        <p:nvSpPr>
          <p:cNvPr id="9" name="文本框 8"/>
          <p:cNvSpPr txBox="1"/>
          <p:nvPr/>
        </p:nvSpPr>
        <p:spPr>
          <a:xfrm>
            <a:off x="1925516" y="2532185"/>
            <a:ext cx="8941776" cy="3745523"/>
          </a:xfrm>
          <a:prstGeom prst="rect">
            <a:avLst/>
          </a:prstGeom>
          <a:noFill/>
        </p:spPr>
        <p:txBody>
          <a:bodyPr wrap="square" rtlCol="0">
            <a:spAutoFit/>
          </a:bodyPr>
          <a:lstStyle/>
          <a:p>
            <a:r>
              <a:rPr lang="en-US" altLang="zh-CN" b="1" dirty="0">
                <a:solidFill>
                  <a:srgbClr val="7F0055"/>
                </a:solidFill>
                <a:latin typeface="Consolas" panose="020B0609020204030204" pitchFamily="49" charset="0"/>
              </a:rPr>
              <a:t>void</a:t>
            </a:r>
          </a:p>
          <a:p>
            <a:r>
              <a:rPr lang="fr-FR" altLang="zh-CN" b="1" dirty="0">
                <a:solidFill>
                  <a:srgbClr val="000000"/>
                </a:solidFill>
                <a:latin typeface="Consolas" panose="020B0609020204030204" pitchFamily="49" charset="0"/>
              </a:rPr>
              <a:t>GPIOPinWrite(</a:t>
            </a:r>
            <a:r>
              <a:rPr lang="fr-FR" altLang="zh-CN" b="1" dirty="0">
                <a:solidFill>
                  <a:srgbClr val="005032"/>
                </a:solidFill>
                <a:latin typeface="Consolas" panose="020B0609020204030204" pitchFamily="49" charset="0"/>
              </a:rPr>
              <a:t>uint32_t</a:t>
            </a:r>
            <a:r>
              <a:rPr lang="fr-FR" altLang="zh-CN" b="1" dirty="0">
                <a:solidFill>
                  <a:srgbClr val="000000"/>
                </a:solidFill>
                <a:latin typeface="Consolas" panose="020B0609020204030204" pitchFamily="49" charset="0"/>
              </a:rPr>
              <a:t> </a:t>
            </a:r>
            <a:r>
              <a:rPr lang="fr-FR" altLang="zh-CN" b="1" dirty="0">
                <a:solidFill>
                  <a:srgbClr val="000000"/>
                </a:solidFill>
                <a:highlight>
                  <a:srgbClr val="D4D4D4"/>
                </a:highlight>
                <a:latin typeface="Consolas" panose="020B0609020204030204" pitchFamily="49" charset="0"/>
              </a:rPr>
              <a:t>ui32Port, </a:t>
            </a:r>
            <a:r>
              <a:rPr lang="fr-FR" altLang="zh-CN" b="1" dirty="0">
                <a:solidFill>
                  <a:srgbClr val="005032"/>
                </a:solidFill>
                <a:highlight>
                  <a:srgbClr val="D4D4D4"/>
                </a:highlight>
                <a:latin typeface="Consolas" panose="020B0609020204030204" pitchFamily="49" charset="0"/>
              </a:rPr>
              <a:t>uint8_t</a:t>
            </a:r>
            <a:r>
              <a:rPr lang="fr-FR" altLang="zh-CN" b="1" dirty="0">
                <a:solidFill>
                  <a:srgbClr val="000000"/>
                </a:solidFill>
                <a:highlight>
                  <a:srgbClr val="D4D4D4"/>
                </a:highlight>
                <a:latin typeface="Consolas" panose="020B0609020204030204" pitchFamily="49" charset="0"/>
              </a:rPr>
              <a:t> ui8Pins, </a:t>
            </a:r>
            <a:r>
              <a:rPr lang="fr-FR" altLang="zh-CN" b="1" dirty="0">
                <a:solidFill>
                  <a:srgbClr val="005032"/>
                </a:solidFill>
                <a:highlight>
                  <a:srgbClr val="D4D4D4"/>
                </a:highlight>
                <a:latin typeface="Consolas" panose="020B0609020204030204" pitchFamily="49" charset="0"/>
              </a:rPr>
              <a:t>uint8_t</a:t>
            </a:r>
            <a:r>
              <a:rPr lang="fr-FR" altLang="zh-CN" b="1" dirty="0">
                <a:solidFill>
                  <a:srgbClr val="000000"/>
                </a:solidFill>
                <a:highlight>
                  <a:srgbClr val="D4D4D4"/>
                </a:highlight>
                <a:latin typeface="Consolas" panose="020B0609020204030204" pitchFamily="49" charset="0"/>
              </a:rPr>
              <a:t> ui8Val)</a:t>
            </a:r>
          </a:p>
          <a:p>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3F7F5F"/>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3F7F5F"/>
                </a:solidFill>
                <a:latin typeface="Consolas" panose="020B0609020204030204" pitchFamily="49" charset="0"/>
              </a:rPr>
              <a:t>// Check the arguments.</a:t>
            </a:r>
          </a:p>
          <a:p>
            <a:r>
              <a:rPr lang="zh-CN" altLang="en-US" dirty="0">
                <a:solidFill>
                  <a:srgbClr val="000000"/>
                </a:solidFill>
                <a:latin typeface="Consolas" panose="020B0609020204030204" pitchFamily="49" charset="0"/>
              </a:rPr>
              <a:t>    </a:t>
            </a:r>
            <a:r>
              <a:rPr lang="en-US" altLang="zh-CN" dirty="0">
                <a:solidFill>
                  <a:srgbClr val="3F7F5F"/>
                </a:solidFill>
                <a:latin typeface="Consolas" panose="020B0609020204030204" pitchFamily="49" charset="0"/>
              </a:rPr>
              <a:t>//</a:t>
            </a:r>
          </a:p>
          <a:p>
            <a:r>
              <a:rPr lang="en-US" altLang="zh-CN" dirty="0">
                <a:solidFill>
                  <a:srgbClr val="000000"/>
                </a:solidFill>
                <a:latin typeface="Consolas" panose="020B0609020204030204" pitchFamily="49" charset="0"/>
              </a:rPr>
              <a:t>    ASSERT(_</a:t>
            </a:r>
            <a:r>
              <a:rPr lang="en-US" altLang="zh-CN" dirty="0" err="1">
                <a:solidFill>
                  <a:srgbClr val="000000"/>
                </a:solidFill>
                <a:latin typeface="Consolas" panose="020B0609020204030204" pitchFamily="49" charset="0"/>
              </a:rPr>
              <a:t>GPIOBaseValid</a:t>
            </a:r>
            <a:r>
              <a:rPr lang="en-US" altLang="zh-CN" dirty="0">
                <a:solidFill>
                  <a:srgbClr val="000000"/>
                </a:solidFill>
                <a:latin typeface="Consolas" panose="020B0609020204030204" pitchFamily="49" charset="0"/>
              </a:rPr>
              <a:t>(</a:t>
            </a:r>
            <a:r>
              <a:rPr lang="en-US" altLang="zh-CN" dirty="0">
                <a:solidFill>
                  <a:srgbClr val="000000"/>
                </a:solidFill>
                <a:highlight>
                  <a:srgbClr val="D4D4D4"/>
                </a:highlight>
                <a:latin typeface="Consolas" panose="020B0609020204030204" pitchFamily="49" charset="0"/>
              </a:rPr>
              <a:t>ui32Port));</a:t>
            </a:r>
          </a:p>
          <a:p>
            <a:endParaRPr lang="zh-CN" altLang="en-US" dirty="0">
              <a:latin typeface="Consolas" panose="020B0609020204030204" pitchFamily="49" charset="0"/>
            </a:endParaRPr>
          </a:p>
          <a:p>
            <a:r>
              <a:rPr lang="zh-CN" altLang="en-US" dirty="0">
                <a:solidFill>
                  <a:srgbClr val="000000"/>
                </a:solidFill>
                <a:latin typeface="Consolas" panose="020B0609020204030204" pitchFamily="49" charset="0"/>
              </a:rPr>
              <a:t>    </a:t>
            </a:r>
            <a:r>
              <a:rPr lang="en-US" altLang="zh-CN" dirty="0">
                <a:solidFill>
                  <a:srgbClr val="3F7F5F"/>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3F7F5F"/>
                </a:solidFill>
                <a:latin typeface="Consolas" panose="020B0609020204030204" pitchFamily="49" charset="0"/>
              </a:rPr>
              <a:t>// Write the pins.</a:t>
            </a:r>
          </a:p>
          <a:p>
            <a:r>
              <a:rPr lang="zh-CN" altLang="en-US" dirty="0">
                <a:solidFill>
                  <a:srgbClr val="000000"/>
                </a:solidFill>
                <a:latin typeface="Consolas" panose="020B0609020204030204" pitchFamily="49" charset="0"/>
              </a:rPr>
              <a:t>    </a:t>
            </a:r>
            <a:r>
              <a:rPr lang="en-US" altLang="zh-CN" dirty="0">
                <a:solidFill>
                  <a:srgbClr val="3F7F5F"/>
                </a:solidFill>
                <a:latin typeface="Consolas" panose="020B0609020204030204" pitchFamily="49" charset="0"/>
              </a:rPr>
              <a:t>//</a:t>
            </a:r>
          </a:p>
          <a:p>
            <a:r>
              <a:rPr lang="en-US" altLang="zh-CN" dirty="0">
                <a:solidFill>
                  <a:srgbClr val="000000"/>
                </a:solidFill>
                <a:latin typeface="Consolas" panose="020B0609020204030204" pitchFamily="49" charset="0"/>
              </a:rPr>
              <a:t>    HWREG(</a:t>
            </a:r>
            <a:r>
              <a:rPr lang="en-US" altLang="zh-CN" dirty="0">
                <a:solidFill>
                  <a:srgbClr val="000000"/>
                </a:solidFill>
                <a:highlight>
                  <a:srgbClr val="D4D4D4"/>
                </a:highlight>
                <a:latin typeface="Consolas" panose="020B0609020204030204" pitchFamily="49" charset="0"/>
              </a:rPr>
              <a:t>ui32Port + (GPIO_O_DATA + (ui8Pins &lt;&lt; 2))) = ui8Val;</a:t>
            </a:r>
          </a:p>
          <a:p>
            <a:r>
              <a:rPr lang="en-US" altLang="zh-CN" dirty="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75453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id="{1ABEDB34-8D7D-4F95-B061-3F80AAFBFA77}"/>
              </a:ext>
            </a:extLst>
          </p:cNvPr>
          <p:cNvGrpSpPr/>
          <p:nvPr/>
        </p:nvGrpSpPr>
        <p:grpSpPr>
          <a:xfrm>
            <a:off x="164616" y="178180"/>
            <a:ext cx="2804616" cy="368580"/>
            <a:chOff x="164616" y="178180"/>
            <a:chExt cx="2804616" cy="368580"/>
          </a:xfrm>
        </p:grpSpPr>
        <p:cxnSp>
          <p:nvCxnSpPr>
            <p:cNvPr id="43" name="直接连接符 42">
              <a:extLst>
                <a:ext uri="{FF2B5EF4-FFF2-40B4-BE49-F238E27FC236}">
                  <a16:creationId xmlns:a16="http://schemas.microsoft.com/office/drawing/2014/main" id="{47AFA606-6701-49F4-A8BE-35A4D8A4DE05}"/>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92997A45-AA42-4E5B-8211-228C466B9130}"/>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sym typeface="Arial"/>
                </a:rPr>
                <a:t>GPIO</a:t>
              </a:r>
              <a:r>
                <a:rPr lang="zh-CN" altLang="en-US" sz="1600" b="1" dirty="0">
                  <a:solidFill>
                    <a:srgbClr val="314865"/>
                  </a:solidFill>
                  <a:effectLst>
                    <a:innerShdw blurRad="63500" dist="50800" dir="13500000">
                      <a:prstClr val="black">
                        <a:alpha val="50000"/>
                      </a:prstClr>
                    </a:innerShdw>
                  </a:effectLst>
                  <a:latin typeface="Arial"/>
                  <a:sym typeface="Arial"/>
                </a:rPr>
                <a:t>的数据控制</a:t>
              </a:r>
            </a:p>
          </p:txBody>
        </p:sp>
        <p:sp>
          <p:nvSpPr>
            <p:cNvPr id="45" name="矩形 44">
              <a:extLst>
                <a:ext uri="{FF2B5EF4-FFF2-40B4-BE49-F238E27FC236}">
                  <a16:creationId xmlns:a16="http://schemas.microsoft.com/office/drawing/2014/main" id="{C0ED3065-FF93-46E7-A78C-AF340786F02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6" name="矩形 45">
              <a:extLst>
                <a:ext uri="{FF2B5EF4-FFF2-40B4-BE49-F238E27FC236}">
                  <a16:creationId xmlns:a16="http://schemas.microsoft.com/office/drawing/2014/main" id="{4F33D129-DCE0-421A-968D-70DD06CEAA65}"/>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7" name="矩形 46">
              <a:extLst>
                <a:ext uri="{FF2B5EF4-FFF2-40B4-BE49-F238E27FC236}">
                  <a16:creationId xmlns:a16="http://schemas.microsoft.com/office/drawing/2014/main" id="{8B667072-A78C-44AC-80E8-23E10E8E3B9D}"/>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4" name="文本框 3"/>
          <p:cNvSpPr txBox="1"/>
          <p:nvPr/>
        </p:nvSpPr>
        <p:spPr>
          <a:xfrm>
            <a:off x="878541" y="1176772"/>
            <a:ext cx="10948698"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问题：</a:t>
            </a:r>
            <a:r>
              <a:rPr lang="zh-CN" altLang="en-US" sz="2400" dirty="0">
                <a:solidFill>
                  <a:prstClr val="black"/>
                </a:solidFill>
                <a:latin typeface="微软雅黑" panose="020B0503020204020204" pitchFamily="34" charset="-122"/>
                <a:ea typeface="微软雅黑" panose="020B0503020204020204" pitchFamily="34" charset="-122"/>
              </a:rPr>
              <a:t>将端口</a:t>
            </a:r>
            <a:r>
              <a:rPr lang="en-US" altLang="zh-CN" sz="2400" dirty="0">
                <a:solidFill>
                  <a:prstClr val="black"/>
                </a:solidFill>
                <a:latin typeface="微软雅黑" panose="020B0503020204020204" pitchFamily="34" charset="-122"/>
                <a:ea typeface="微软雅黑" panose="020B0503020204020204" pitchFamily="34" charset="-122"/>
              </a:rPr>
              <a:t>A</a:t>
            </a:r>
            <a:r>
              <a:rPr lang="zh-CN" altLang="en-US" sz="2400" dirty="0">
                <a:solidFill>
                  <a:prstClr val="black"/>
                </a:solidFill>
                <a:latin typeface="微软雅黑" panose="020B0503020204020204" pitchFamily="34" charset="-122"/>
                <a:ea typeface="微软雅黑" panose="020B0503020204020204" pitchFamily="34" charset="-122"/>
              </a:rPr>
              <a:t>的</a:t>
            </a:r>
            <a:r>
              <a:rPr lang="en-US" altLang="zh-CN" sz="2400" dirty="0">
                <a:solidFill>
                  <a:prstClr val="black"/>
                </a:solidFill>
                <a:latin typeface="微软雅黑" panose="020B0503020204020204" pitchFamily="34" charset="-122"/>
                <a:ea typeface="微软雅黑" panose="020B0503020204020204" pitchFamily="34" charset="-122"/>
              </a:rPr>
              <a:t>GPIODATA+0x04</a:t>
            </a:r>
            <a:r>
              <a:rPr lang="zh-CN" altLang="en-US" sz="2400" dirty="0">
                <a:solidFill>
                  <a:prstClr val="black"/>
                </a:solidFill>
                <a:latin typeface="微软雅黑" panose="020B0503020204020204" pitchFamily="34" charset="-122"/>
                <a:ea typeface="微软雅黑" panose="020B0503020204020204" pitchFamily="34" charset="-122"/>
              </a:rPr>
              <a:t>地址处写入数据</a:t>
            </a:r>
            <a:r>
              <a:rPr lang="en-US" altLang="zh-CN" sz="2400" dirty="0">
                <a:solidFill>
                  <a:prstClr val="black"/>
                </a:solidFill>
                <a:latin typeface="微软雅黑" panose="020B0503020204020204" pitchFamily="34" charset="-122"/>
                <a:ea typeface="微软雅黑" panose="020B0503020204020204" pitchFamily="34" charset="-122"/>
              </a:rPr>
              <a:t>0x21</a:t>
            </a:r>
            <a:r>
              <a:rPr lang="zh-CN" altLang="en-US" sz="2400" dirty="0">
                <a:solidFill>
                  <a:prstClr val="black"/>
                </a:solidFill>
                <a:latin typeface="微软雅黑" panose="020B0503020204020204" pitchFamily="34" charset="-122"/>
                <a:ea typeface="微软雅黑" panose="020B0503020204020204" pitchFamily="34" charset="-122"/>
              </a:rPr>
              <a:t>，用库函数如何实现？</a:t>
            </a:r>
          </a:p>
        </p:txBody>
      </p:sp>
      <p:grpSp>
        <p:nvGrpSpPr>
          <p:cNvPr id="28" name="组合 27"/>
          <p:cNvGrpSpPr/>
          <p:nvPr/>
        </p:nvGrpSpPr>
        <p:grpSpPr>
          <a:xfrm>
            <a:off x="2969232" y="2345910"/>
            <a:ext cx="5781576" cy="3010647"/>
            <a:chOff x="2969232" y="2345910"/>
            <a:chExt cx="5781576" cy="3010647"/>
          </a:xfrm>
        </p:grpSpPr>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648" y="2345910"/>
              <a:ext cx="4454160" cy="2551294"/>
            </a:xfrm>
            <a:prstGeom prst="rect">
              <a:avLst/>
            </a:prstGeom>
          </p:spPr>
        </p:pic>
        <p:cxnSp>
          <p:nvCxnSpPr>
            <p:cNvPr id="11" name="直接箭头连接符 10"/>
            <p:cNvCxnSpPr/>
            <p:nvPr/>
          </p:nvCxnSpPr>
          <p:spPr>
            <a:xfrm flipH="1">
              <a:off x="5441491" y="2854286"/>
              <a:ext cx="0" cy="557606"/>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29" name="直接箭头连接符 28"/>
            <p:cNvCxnSpPr/>
            <p:nvPr/>
          </p:nvCxnSpPr>
          <p:spPr>
            <a:xfrm flipH="1">
              <a:off x="4568893" y="2854286"/>
              <a:ext cx="0" cy="557606"/>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30" name="直接箭头连接符 29"/>
            <p:cNvCxnSpPr/>
            <p:nvPr/>
          </p:nvCxnSpPr>
          <p:spPr>
            <a:xfrm flipH="1">
              <a:off x="5005192" y="2854286"/>
              <a:ext cx="0" cy="557606"/>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p:cNvCxnSpPr/>
            <p:nvPr/>
          </p:nvCxnSpPr>
          <p:spPr>
            <a:xfrm flipH="1">
              <a:off x="5877790" y="2854286"/>
              <a:ext cx="0" cy="557606"/>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32" name="直接箭头连接符 31"/>
            <p:cNvCxnSpPr/>
            <p:nvPr/>
          </p:nvCxnSpPr>
          <p:spPr>
            <a:xfrm flipH="1">
              <a:off x="6314089" y="2854286"/>
              <a:ext cx="0" cy="557606"/>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33" name="直接箭头连接符 32"/>
            <p:cNvCxnSpPr/>
            <p:nvPr/>
          </p:nvCxnSpPr>
          <p:spPr>
            <a:xfrm flipH="1">
              <a:off x="6750388" y="2854286"/>
              <a:ext cx="0" cy="557606"/>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a:xfrm flipH="1">
              <a:off x="7186687" y="2854286"/>
              <a:ext cx="0" cy="557606"/>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p:cNvCxnSpPr/>
            <p:nvPr/>
          </p:nvCxnSpPr>
          <p:spPr>
            <a:xfrm flipH="1">
              <a:off x="7622989" y="2854286"/>
              <a:ext cx="0" cy="557606"/>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37" name="直接箭头连接符 36"/>
            <p:cNvCxnSpPr/>
            <p:nvPr/>
          </p:nvCxnSpPr>
          <p:spPr>
            <a:xfrm flipH="1">
              <a:off x="7622989" y="3875366"/>
              <a:ext cx="0" cy="557606"/>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3362365" y="2402658"/>
              <a:ext cx="758952"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0x04</a:t>
              </a:r>
              <a:endParaRPr lang="zh-CN" altLang="en-US" b="1"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3389856" y="3458184"/>
              <a:ext cx="758952"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0x21</a:t>
              </a:r>
              <a:endParaRPr lang="zh-CN" altLang="en-US" b="1"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2969232" y="4432972"/>
              <a:ext cx="1179576"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最终赋值</a:t>
              </a:r>
            </a:p>
          </p:txBody>
        </p:sp>
        <p:sp>
          <p:nvSpPr>
            <p:cNvPr id="23" name="文本框 22"/>
            <p:cNvSpPr txBox="1"/>
            <p:nvPr/>
          </p:nvSpPr>
          <p:spPr>
            <a:xfrm>
              <a:off x="4408873" y="4987225"/>
              <a:ext cx="320040" cy="369332"/>
            </a:xfrm>
            <a:prstGeom prst="rect">
              <a:avLst/>
            </a:prstGeom>
            <a:noFill/>
          </p:spPr>
          <p:txBody>
            <a:bodyPr wrap="square" rtlCol="0">
              <a:spAutoFit/>
            </a:bodyPr>
            <a:lstStyle/>
            <a:p>
              <a:r>
                <a:rPr lang="en-US" altLang="zh-CN" dirty="0"/>
                <a:t>7</a:t>
              </a:r>
              <a:endParaRPr lang="zh-CN" altLang="en-US" dirty="0"/>
            </a:p>
          </p:txBody>
        </p:sp>
        <p:sp>
          <p:nvSpPr>
            <p:cNvPr id="51" name="文本框 50"/>
            <p:cNvSpPr txBox="1"/>
            <p:nvPr/>
          </p:nvSpPr>
          <p:spPr>
            <a:xfrm>
              <a:off x="4845172" y="4987225"/>
              <a:ext cx="320040" cy="369332"/>
            </a:xfrm>
            <a:prstGeom prst="rect">
              <a:avLst/>
            </a:prstGeom>
            <a:noFill/>
          </p:spPr>
          <p:txBody>
            <a:bodyPr wrap="square" rtlCol="0">
              <a:spAutoFit/>
            </a:bodyPr>
            <a:lstStyle/>
            <a:p>
              <a:r>
                <a:rPr lang="en-US" altLang="zh-CN" dirty="0"/>
                <a:t>6</a:t>
              </a:r>
              <a:endParaRPr lang="zh-CN" altLang="en-US" dirty="0"/>
            </a:p>
          </p:txBody>
        </p:sp>
        <p:sp>
          <p:nvSpPr>
            <p:cNvPr id="52" name="文本框 51"/>
            <p:cNvSpPr txBox="1"/>
            <p:nvPr/>
          </p:nvSpPr>
          <p:spPr>
            <a:xfrm>
              <a:off x="5281471" y="4987225"/>
              <a:ext cx="320040" cy="369332"/>
            </a:xfrm>
            <a:prstGeom prst="rect">
              <a:avLst/>
            </a:prstGeom>
            <a:noFill/>
          </p:spPr>
          <p:txBody>
            <a:bodyPr wrap="square" rtlCol="0">
              <a:spAutoFit/>
            </a:bodyPr>
            <a:lstStyle/>
            <a:p>
              <a:r>
                <a:rPr lang="en-US" altLang="zh-CN" dirty="0"/>
                <a:t>5</a:t>
              </a:r>
              <a:endParaRPr lang="zh-CN" altLang="en-US" dirty="0"/>
            </a:p>
          </p:txBody>
        </p:sp>
        <p:sp>
          <p:nvSpPr>
            <p:cNvPr id="53" name="文本框 52"/>
            <p:cNvSpPr txBox="1"/>
            <p:nvPr/>
          </p:nvSpPr>
          <p:spPr>
            <a:xfrm>
              <a:off x="7462969" y="4987225"/>
              <a:ext cx="320040" cy="369332"/>
            </a:xfrm>
            <a:prstGeom prst="rect">
              <a:avLst/>
            </a:prstGeom>
            <a:noFill/>
          </p:spPr>
          <p:txBody>
            <a:bodyPr wrap="square" rtlCol="0">
              <a:spAutoFit/>
            </a:bodyPr>
            <a:lstStyle/>
            <a:p>
              <a:r>
                <a:rPr lang="en-US" altLang="zh-CN" dirty="0"/>
                <a:t>0</a:t>
              </a:r>
              <a:endParaRPr lang="zh-CN" altLang="en-US" dirty="0"/>
            </a:p>
          </p:txBody>
        </p:sp>
        <p:sp>
          <p:nvSpPr>
            <p:cNvPr id="54" name="文本框 53"/>
            <p:cNvSpPr txBox="1"/>
            <p:nvPr/>
          </p:nvSpPr>
          <p:spPr>
            <a:xfrm>
              <a:off x="5717770" y="4987225"/>
              <a:ext cx="320040" cy="369332"/>
            </a:xfrm>
            <a:prstGeom prst="rect">
              <a:avLst/>
            </a:prstGeom>
            <a:noFill/>
          </p:spPr>
          <p:txBody>
            <a:bodyPr wrap="square" rtlCol="0">
              <a:spAutoFit/>
            </a:bodyPr>
            <a:lstStyle/>
            <a:p>
              <a:r>
                <a:rPr lang="en-US" altLang="zh-CN" dirty="0"/>
                <a:t>4</a:t>
              </a:r>
              <a:endParaRPr lang="zh-CN" altLang="en-US" dirty="0"/>
            </a:p>
          </p:txBody>
        </p:sp>
        <p:sp>
          <p:nvSpPr>
            <p:cNvPr id="55" name="文本框 54"/>
            <p:cNvSpPr txBox="1"/>
            <p:nvPr/>
          </p:nvSpPr>
          <p:spPr>
            <a:xfrm>
              <a:off x="6590368" y="4987225"/>
              <a:ext cx="320040" cy="369332"/>
            </a:xfrm>
            <a:prstGeom prst="rect">
              <a:avLst/>
            </a:prstGeom>
            <a:noFill/>
          </p:spPr>
          <p:txBody>
            <a:bodyPr wrap="square" rtlCol="0">
              <a:spAutoFit/>
            </a:bodyPr>
            <a:lstStyle/>
            <a:p>
              <a:r>
                <a:rPr lang="en-US" altLang="zh-CN" dirty="0"/>
                <a:t>2</a:t>
              </a:r>
              <a:endParaRPr lang="zh-CN" altLang="en-US" dirty="0"/>
            </a:p>
          </p:txBody>
        </p:sp>
        <p:sp>
          <p:nvSpPr>
            <p:cNvPr id="56" name="文本框 55"/>
            <p:cNvSpPr txBox="1"/>
            <p:nvPr/>
          </p:nvSpPr>
          <p:spPr>
            <a:xfrm>
              <a:off x="6154069" y="4987225"/>
              <a:ext cx="320040" cy="369332"/>
            </a:xfrm>
            <a:prstGeom prst="rect">
              <a:avLst/>
            </a:prstGeom>
            <a:noFill/>
          </p:spPr>
          <p:txBody>
            <a:bodyPr wrap="square" rtlCol="0">
              <a:spAutoFit/>
            </a:bodyPr>
            <a:lstStyle/>
            <a:p>
              <a:r>
                <a:rPr lang="en-US" altLang="zh-CN" dirty="0"/>
                <a:t>3</a:t>
              </a:r>
              <a:endParaRPr lang="zh-CN" altLang="en-US" dirty="0"/>
            </a:p>
          </p:txBody>
        </p:sp>
        <p:sp>
          <p:nvSpPr>
            <p:cNvPr id="57" name="文本框 56"/>
            <p:cNvSpPr txBox="1"/>
            <p:nvPr/>
          </p:nvSpPr>
          <p:spPr>
            <a:xfrm>
              <a:off x="7026667" y="4987225"/>
              <a:ext cx="320040" cy="369332"/>
            </a:xfrm>
            <a:prstGeom prst="rect">
              <a:avLst/>
            </a:prstGeom>
            <a:noFill/>
          </p:spPr>
          <p:txBody>
            <a:bodyPr wrap="square" rtlCol="0">
              <a:spAutoFit/>
            </a:bodyPr>
            <a:lstStyle/>
            <a:p>
              <a:r>
                <a:rPr lang="en-US" altLang="zh-CN" dirty="0"/>
                <a:t>1</a:t>
              </a:r>
              <a:endParaRPr lang="zh-CN" altLang="en-US" dirty="0"/>
            </a:p>
          </p:txBody>
        </p:sp>
      </p:grpSp>
      <p:sp>
        <p:nvSpPr>
          <p:cNvPr id="26" name="文本框 25"/>
          <p:cNvSpPr txBox="1"/>
          <p:nvPr/>
        </p:nvSpPr>
        <p:spPr>
          <a:xfrm>
            <a:off x="926186" y="5683207"/>
            <a:ext cx="10775805"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GPIOPinWrite(GPIO_PORTA_BASE</a:t>
            </a:r>
            <a:r>
              <a:rPr lang="zh-CN" altLang="en-US"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GPIO_PIN_0</a:t>
            </a:r>
            <a:r>
              <a:rPr lang="zh-CN" altLang="en-US"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1&lt;&lt;0|1&lt;&lt;5)</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887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a:ea typeface="微软雅黑"/>
                <a:cs typeface="Times New Roman" panose="02020603050405020304" pitchFamily="18" charset="0"/>
                <a:sym typeface="Arial"/>
              </a:rPr>
              <a:t>03</a:t>
            </a:r>
            <a:endParaRPr lang="zh-CN" altLang="en-US" sz="14600" b="1" dirty="0">
              <a:solidFill>
                <a:srgbClr val="314865"/>
              </a:solidFill>
              <a:latin typeface="Arial"/>
              <a:ea typeface="微软雅黑"/>
              <a:cs typeface="Times New Roman" panose="02020603050405020304" pitchFamily="18" charset="0"/>
              <a:sym typeface="Arial"/>
            </a:endParaRPr>
          </a:p>
        </p:txBody>
      </p:sp>
      <p:cxnSp>
        <p:nvCxnSpPr>
          <p:cNvPr id="30" name="直接连接符 29"/>
          <p:cNvCxnSpPr>
            <a:cxnSpLocks/>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C73ADF1F-38EF-435B-AFE8-407670BA2596}"/>
              </a:ext>
            </a:extLst>
          </p:cNvPr>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id="{65033491-2A2E-4558-B98A-7C1EC7A94119}"/>
              </a:ext>
            </a:extLst>
          </p:cNvPr>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 name="矩形 11"/>
          <p:cNvSpPr/>
          <p:nvPr/>
        </p:nvSpPr>
        <p:spPr>
          <a:xfrm>
            <a:off x="6138192" y="2855556"/>
            <a:ext cx="3448396" cy="923330"/>
          </a:xfrm>
          <a:prstGeom prst="rect">
            <a:avLst/>
          </a:prstGeom>
        </p:spPr>
        <p:txBody>
          <a:bodyPr wrap="square" lIns="0" tIns="0" rIns="0" bIns="0">
            <a:spAutoFit/>
          </a:bodyPr>
          <a:lstStyle/>
          <a:p>
            <a:pPr algn="dist">
              <a:spcBef>
                <a:spcPct val="20000"/>
              </a:spcBef>
              <a:buClr>
                <a:schemeClr val="hlink"/>
              </a:buClr>
              <a:buSzPct val="65000"/>
            </a:pPr>
            <a:r>
              <a:rPr lang="en-US" altLang="zh-CN" sz="6000" b="1" dirty="0">
                <a:solidFill>
                  <a:srgbClr val="314865"/>
                </a:solidFill>
                <a:effectLst>
                  <a:innerShdw blurRad="63500" dist="50800" dir="13500000">
                    <a:prstClr val="black">
                      <a:alpha val="50000"/>
                    </a:prstClr>
                  </a:innerShdw>
                </a:effectLst>
                <a:latin typeface="Arial"/>
                <a:sym typeface="Arial"/>
              </a:rPr>
              <a:t>GPIO</a:t>
            </a:r>
            <a:r>
              <a:rPr lang="zh-CN" altLang="en-US" sz="6000" b="1" dirty="0">
                <a:solidFill>
                  <a:srgbClr val="314865"/>
                </a:solidFill>
                <a:effectLst>
                  <a:innerShdw blurRad="63500" dist="50800" dir="13500000">
                    <a:prstClr val="black">
                      <a:alpha val="50000"/>
                    </a:prstClr>
                  </a:innerShdw>
                </a:effectLst>
                <a:latin typeface="Arial"/>
                <a:sym typeface="Arial"/>
              </a:rPr>
              <a:t>中断</a:t>
            </a:r>
          </a:p>
        </p:txBody>
      </p:sp>
      <p:grpSp>
        <p:nvGrpSpPr>
          <p:cNvPr id="7" name="组合 6">
            <a:extLst>
              <a:ext uri="{FF2B5EF4-FFF2-40B4-BE49-F238E27FC236}">
                <a16:creationId xmlns:a16="http://schemas.microsoft.com/office/drawing/2014/main" id="{1C01247D-0162-49DD-86DF-3BC7B90EA4BC}"/>
              </a:ext>
            </a:extLst>
          </p:cNvPr>
          <p:cNvGrpSpPr/>
          <p:nvPr/>
        </p:nvGrpSpPr>
        <p:grpSpPr>
          <a:xfrm>
            <a:off x="7781759" y="937931"/>
            <a:ext cx="2758272" cy="837788"/>
            <a:chOff x="4602145" y="211015"/>
            <a:chExt cx="2758272" cy="837788"/>
          </a:xfrm>
        </p:grpSpPr>
        <p:sp>
          <p:nvSpPr>
            <p:cNvPr id="8" name="流程图: 终止 7">
              <a:extLst>
                <a:ext uri="{FF2B5EF4-FFF2-40B4-BE49-F238E27FC236}">
                  <a16:creationId xmlns:a16="http://schemas.microsoft.com/office/drawing/2014/main" id="{996E1BFB-125C-45F3-AEC3-86319D368C23}"/>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流程图: 终止 8">
              <a:extLst>
                <a:ext uri="{FF2B5EF4-FFF2-40B4-BE49-F238E27FC236}">
                  <a16:creationId xmlns:a16="http://schemas.microsoft.com/office/drawing/2014/main" id="{DEEDD79F-D6D2-4A19-A4F3-9B156BA42CB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流程图: 终止 9">
              <a:extLst>
                <a:ext uri="{FF2B5EF4-FFF2-40B4-BE49-F238E27FC236}">
                  <a16:creationId xmlns:a16="http://schemas.microsoft.com/office/drawing/2014/main" id="{5C74AD11-2929-4A85-9085-AB225DDC1B5C}"/>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172026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16" presetClass="entr" presetSubtype="21"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arn(inVertical)">
                                          <p:cBhvr>
                                            <p:cTn id="20" dur="500"/>
                                            <p:tgtEl>
                                              <p:spTgt spid="30"/>
                                            </p:tgtEl>
                                          </p:cBhvr>
                                        </p:animEffect>
                                      </p:childTnLst>
                                    </p:cTn>
                                  </p:par>
                                </p:childTnLst>
                              </p:cTn>
                            </p:par>
                            <p:par>
                              <p:cTn id="21" fill="hold">
                                <p:stCondLst>
                                  <p:cond delay="1500"/>
                                </p:stCondLst>
                                <p:childTnLst>
                                  <p:par>
                                    <p:cTn id="22" presetID="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0-#ppt_h/2"/>
                                              </p:val>
                                            </p:tav>
                                            <p:tav tm="100000">
                                              <p:val>
                                                <p:strVal val="#ppt_y"/>
                                              </p:val>
                                            </p:tav>
                                          </p:tavLst>
                                        </p:anim>
                                      </p:childTnLst>
                                    </p:cTn>
                                  </p:par>
                                </p:childTnLst>
                              </p:cTn>
                            </p:par>
                            <p:par>
                              <p:cTn id="26" fill="hold">
                                <p:stCondLst>
                                  <p:cond delay="2000"/>
                                </p:stCondLst>
                                <p:childTnLst>
                                  <p:par>
                                    <p:cTn id="27" presetID="2" presetClass="entr" presetSubtype="2" fill="hold" nodeType="afterEffect" p14:presetBounceEnd="60000">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14:bounceEnd="60000">
                                          <p:cBhvr additive="base">
                                            <p:cTn id="29"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25" grpId="0" animBg="1"/>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16" presetClass="entr" presetSubtype="21"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arn(inVertical)">
                                          <p:cBhvr>
                                            <p:cTn id="20" dur="500"/>
                                            <p:tgtEl>
                                              <p:spTgt spid="30"/>
                                            </p:tgtEl>
                                          </p:cBhvr>
                                        </p:animEffect>
                                      </p:childTnLst>
                                    </p:cTn>
                                  </p:par>
                                </p:childTnLst>
                              </p:cTn>
                            </p:par>
                            <p:par>
                              <p:cTn id="21" fill="hold">
                                <p:stCondLst>
                                  <p:cond delay="1500"/>
                                </p:stCondLst>
                                <p:childTnLst>
                                  <p:par>
                                    <p:cTn id="22" presetID="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0-#ppt_h/2"/>
                                              </p:val>
                                            </p:tav>
                                            <p:tav tm="100000">
                                              <p:val>
                                                <p:strVal val="#ppt_y"/>
                                              </p:val>
                                            </p:tav>
                                          </p:tavLst>
                                        </p:anim>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25" grpId="0" animBg="1"/>
          <p:bldP spid="1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a:ea typeface="微软雅黑"/>
                <a:cs typeface="Times New Roman" panose="02020603050405020304" pitchFamily="18" charset="0"/>
                <a:sym typeface="Arial"/>
              </a:rPr>
              <a:t>01</a:t>
            </a:r>
            <a:endParaRPr lang="zh-CN" altLang="en-US" sz="14600" b="1" dirty="0">
              <a:solidFill>
                <a:srgbClr val="314865"/>
              </a:solidFill>
              <a:latin typeface="Arial"/>
              <a:ea typeface="微软雅黑"/>
              <a:cs typeface="Times New Roman" panose="02020603050405020304" pitchFamily="18" charset="0"/>
              <a:sym typeface="Arial"/>
            </a:endParaRPr>
          </a:p>
        </p:txBody>
      </p:sp>
      <p:cxnSp>
        <p:nvCxnSpPr>
          <p:cNvPr id="30" name="直接连接符 29"/>
          <p:cNvCxnSpPr>
            <a:cxnSpLocks/>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188464" y="2809389"/>
            <a:ext cx="7186590" cy="923330"/>
          </a:xfrm>
          <a:prstGeom prst="rect">
            <a:avLst/>
          </a:prstGeom>
        </p:spPr>
        <p:txBody>
          <a:bodyPr wrap="square" lIns="0" tIns="0" rIns="0" bIns="0">
            <a:spAutoFit/>
          </a:bodyPr>
          <a:lstStyle/>
          <a:p>
            <a:pPr algn="dist"/>
            <a:r>
              <a:rPr lang="en-US" altLang="zh-CN" sz="6000" b="1" dirty="0">
                <a:solidFill>
                  <a:srgbClr val="314865"/>
                </a:solidFill>
                <a:effectLst>
                  <a:innerShdw blurRad="63500" dist="50800" dir="13500000">
                    <a:prstClr val="black">
                      <a:alpha val="50000"/>
                    </a:prstClr>
                  </a:innerShdw>
                </a:effectLst>
                <a:latin typeface="Arial"/>
                <a:sym typeface="Arial"/>
              </a:rPr>
              <a:t>GPIO</a:t>
            </a:r>
            <a:r>
              <a:rPr lang="zh-CN" altLang="en-US" sz="6000" b="1" dirty="0">
                <a:solidFill>
                  <a:srgbClr val="314865"/>
                </a:solidFill>
                <a:effectLst>
                  <a:innerShdw blurRad="63500" dist="50800" dir="13500000">
                    <a:prstClr val="black">
                      <a:alpha val="50000"/>
                    </a:prstClr>
                  </a:innerShdw>
                </a:effectLst>
                <a:latin typeface="Arial"/>
                <a:sym typeface="Arial"/>
              </a:rPr>
              <a:t>及其功能控制</a:t>
            </a:r>
          </a:p>
        </p:txBody>
      </p:sp>
      <p:grpSp>
        <p:nvGrpSpPr>
          <p:cNvPr id="18" name="组合 17">
            <a:extLst>
              <a:ext uri="{FF2B5EF4-FFF2-40B4-BE49-F238E27FC236}">
                <a16:creationId xmlns:a16="http://schemas.microsoft.com/office/drawing/2014/main" id="{1C01247D-0162-49DD-86DF-3BC7B90EA4BC}"/>
              </a:ext>
            </a:extLst>
          </p:cNvPr>
          <p:cNvGrpSpPr/>
          <p:nvPr/>
        </p:nvGrpSpPr>
        <p:grpSpPr>
          <a:xfrm>
            <a:off x="7781759" y="937931"/>
            <a:ext cx="2758272" cy="837788"/>
            <a:chOff x="4602145" y="211015"/>
            <a:chExt cx="2758272" cy="837788"/>
          </a:xfrm>
        </p:grpSpPr>
        <p:sp>
          <p:nvSpPr>
            <p:cNvPr id="20" name="流程图: 终止 19">
              <a:extLst>
                <a:ext uri="{FF2B5EF4-FFF2-40B4-BE49-F238E27FC236}">
                  <a16:creationId xmlns:a16="http://schemas.microsoft.com/office/drawing/2014/main" id="{996E1BFB-125C-45F3-AEC3-86319D368C23}"/>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流程图: 终止 21">
              <a:extLst>
                <a:ext uri="{FF2B5EF4-FFF2-40B4-BE49-F238E27FC236}">
                  <a16:creationId xmlns:a16="http://schemas.microsoft.com/office/drawing/2014/main" id="{DEEDD79F-D6D2-4A19-A4F3-9B156BA42CB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流程图: 终止 22">
              <a:extLst>
                <a:ext uri="{FF2B5EF4-FFF2-40B4-BE49-F238E27FC236}">
                  <a16:creationId xmlns:a16="http://schemas.microsoft.com/office/drawing/2014/main" id="{5C74AD11-2929-4A85-9085-AB225DDC1B5C}"/>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4" name="矩形 23">
            <a:extLst>
              <a:ext uri="{FF2B5EF4-FFF2-40B4-BE49-F238E27FC236}">
                <a16:creationId xmlns:a16="http://schemas.microsoft.com/office/drawing/2014/main" id="{C73ADF1F-38EF-435B-AFE8-407670BA2596}"/>
              </a:ext>
            </a:extLst>
          </p:cNvPr>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id="{65033491-2A2E-4558-B98A-7C1EC7A94119}"/>
              </a:ext>
            </a:extLst>
          </p:cNvPr>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93828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14:presetBounceEnd="60000">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14:bounceEnd="60000">
                                          <p:cBhvr additive="base">
                                            <p:cTn id="20" dur="5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组合 66">
            <a:extLst>
              <a:ext uri="{FF2B5EF4-FFF2-40B4-BE49-F238E27FC236}">
                <a16:creationId xmlns:a16="http://schemas.microsoft.com/office/drawing/2014/main" id="{06359F4F-0495-4075-B275-0E608A70E145}"/>
              </a:ext>
            </a:extLst>
          </p:cNvPr>
          <p:cNvGrpSpPr>
            <a:grpSpLocks noChangeAspect="1"/>
          </p:cNvGrpSpPr>
          <p:nvPr/>
        </p:nvGrpSpPr>
        <p:grpSpPr>
          <a:xfrm>
            <a:off x="3528421" y="3260655"/>
            <a:ext cx="2262782" cy="2624342"/>
            <a:chOff x="3676095" y="3699587"/>
            <a:chExt cx="2431224" cy="2819699"/>
          </a:xfrm>
        </p:grpSpPr>
        <p:sp>
          <p:nvSpPr>
            <p:cNvPr id="68" name="六边形 67">
              <a:extLst>
                <a:ext uri="{FF2B5EF4-FFF2-40B4-BE49-F238E27FC236}">
                  <a16:creationId xmlns:a16="http://schemas.microsoft.com/office/drawing/2014/main" id="{AB7C3276-2911-444F-AFA5-3BC25F6AEB6B}"/>
                </a:ext>
              </a:extLst>
            </p:cNvPr>
            <p:cNvSpPr/>
            <p:nvPr/>
          </p:nvSpPr>
          <p:spPr>
            <a:xfrm rot="16200000">
              <a:off x="3482082" y="3894049"/>
              <a:ext cx="2819699" cy="2430775"/>
            </a:xfrm>
            <a:prstGeom prst="hexagon">
              <a:avLst/>
            </a:prstGeom>
            <a:solidFill>
              <a:srgbClr val="314865"/>
            </a:solidFill>
            <a:ln w="28575">
              <a:solidFill>
                <a:schemeClr val="bg1"/>
              </a:solidFill>
            </a:ln>
            <a:effectLst>
              <a:outerShdw blurRad="101600" dist="50800" dir="2700000" sx="101000" sy="101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zh-CN" altLang="en-US" dirty="0">
                <a:latin typeface="Arial"/>
                <a:ea typeface="微软雅黑"/>
                <a:cs typeface="+mn-ea"/>
                <a:sym typeface="Arial"/>
              </a:endParaRPr>
            </a:p>
          </p:txBody>
        </p:sp>
        <p:sp>
          <p:nvSpPr>
            <p:cNvPr id="69" name="任意多边形 45">
              <a:extLst>
                <a:ext uri="{FF2B5EF4-FFF2-40B4-BE49-F238E27FC236}">
                  <a16:creationId xmlns:a16="http://schemas.microsoft.com/office/drawing/2014/main" id="{32365F9B-C25D-4DCC-A0E6-85B035142CB3}"/>
                </a:ext>
              </a:extLst>
            </p:cNvPr>
            <p:cNvSpPr/>
            <p:nvPr/>
          </p:nvSpPr>
          <p:spPr>
            <a:xfrm rot="16200000">
              <a:off x="4587151" y="2788531"/>
              <a:ext cx="608661" cy="2430773"/>
            </a:xfrm>
            <a:custGeom>
              <a:avLst/>
              <a:gdLst>
                <a:gd name="connsiteX0" fmla="*/ 623528 w 623528"/>
                <a:gd name="connsiteY0" fmla="*/ 1245074 h 2490148"/>
                <a:gd name="connsiteX1" fmla="*/ 991 w 623528"/>
                <a:gd name="connsiteY1" fmla="*/ 2490148 h 2490148"/>
                <a:gd name="connsiteX2" fmla="*/ 0 w 623528"/>
                <a:gd name="connsiteY2" fmla="*/ 2490148 h 2490148"/>
                <a:gd name="connsiteX3" fmla="*/ 0 w 623528"/>
                <a:gd name="connsiteY3" fmla="*/ 0 h 2490148"/>
                <a:gd name="connsiteX4" fmla="*/ 991 w 623528"/>
                <a:gd name="connsiteY4" fmla="*/ 0 h 249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528" h="2490148">
                  <a:moveTo>
                    <a:pt x="623528" y="1245074"/>
                  </a:moveTo>
                  <a:lnTo>
                    <a:pt x="991" y="2490148"/>
                  </a:lnTo>
                  <a:lnTo>
                    <a:pt x="0" y="2490148"/>
                  </a:lnTo>
                  <a:lnTo>
                    <a:pt x="0" y="0"/>
                  </a:lnTo>
                  <a:lnTo>
                    <a:pt x="991" y="0"/>
                  </a:lnTo>
                  <a:close/>
                </a:path>
              </a:pathLst>
            </a:custGeom>
            <a:solidFill>
              <a:srgbClr val="314865">
                <a:alpha val="50000"/>
              </a:srgbClr>
            </a:solidFill>
            <a:ln w="28575">
              <a:solidFill>
                <a:schemeClr val="bg1"/>
              </a:solidFill>
            </a:ln>
          </p:spPr>
          <p:txBody>
            <a:bodyPr vert="horz" wrap="square" lIns="91440" tIns="45720" rIns="91440" bIns="45720" numCol="1" anchor="t" anchorCtr="0" compatLnSpc="1">
              <a:prstTxWarp prst="textNoShape">
                <a:avLst/>
              </a:prstTxWarp>
              <a:noAutofit/>
            </a:bodyPr>
            <a:lstStyle/>
            <a:p>
              <a:endParaRPr lang="zh-CN" altLang="en-US" dirty="0">
                <a:solidFill>
                  <a:schemeClr val="tx1"/>
                </a:solidFill>
                <a:latin typeface="Arial"/>
                <a:ea typeface="微软雅黑"/>
                <a:cs typeface="+mn-ea"/>
                <a:sym typeface="Arial"/>
              </a:endParaRPr>
            </a:p>
          </p:txBody>
        </p:sp>
      </p:grpSp>
      <p:grpSp>
        <p:nvGrpSpPr>
          <p:cNvPr id="70" name="组合 69">
            <a:extLst>
              <a:ext uri="{FF2B5EF4-FFF2-40B4-BE49-F238E27FC236}">
                <a16:creationId xmlns:a16="http://schemas.microsoft.com/office/drawing/2014/main" id="{71B1FA29-A52C-44C4-91C3-C04C547C8DA1}"/>
              </a:ext>
            </a:extLst>
          </p:cNvPr>
          <p:cNvGrpSpPr>
            <a:grpSpLocks noChangeAspect="1"/>
          </p:cNvGrpSpPr>
          <p:nvPr/>
        </p:nvGrpSpPr>
        <p:grpSpPr>
          <a:xfrm>
            <a:off x="6255133" y="3260653"/>
            <a:ext cx="2262365" cy="2624343"/>
            <a:chOff x="6107319" y="3699586"/>
            <a:chExt cx="2430775" cy="2819699"/>
          </a:xfrm>
          <a:solidFill>
            <a:schemeClr val="tx1">
              <a:lumMod val="75000"/>
              <a:lumOff val="25000"/>
            </a:schemeClr>
          </a:solidFill>
        </p:grpSpPr>
        <p:sp>
          <p:nvSpPr>
            <p:cNvPr id="71" name="六边形 70">
              <a:extLst>
                <a:ext uri="{FF2B5EF4-FFF2-40B4-BE49-F238E27FC236}">
                  <a16:creationId xmlns:a16="http://schemas.microsoft.com/office/drawing/2014/main" id="{1F3AB09F-17EF-4912-B157-79366B02B605}"/>
                </a:ext>
              </a:extLst>
            </p:cNvPr>
            <p:cNvSpPr/>
            <p:nvPr/>
          </p:nvSpPr>
          <p:spPr>
            <a:xfrm rot="16200000">
              <a:off x="5912857" y="3894048"/>
              <a:ext cx="2819699" cy="2430775"/>
            </a:xfrm>
            <a:prstGeom prst="hexagon">
              <a:avLst/>
            </a:prstGeom>
            <a:solidFill>
              <a:srgbClr val="314865"/>
            </a:solidFill>
            <a:ln w="28575">
              <a:solidFill>
                <a:schemeClr val="bg1"/>
              </a:solidFill>
            </a:ln>
            <a:effectLst>
              <a:outerShdw blurRad="101600" dist="50800" dir="2700000" sx="101000" sy="101000" algn="tl" rotWithShape="0">
                <a:prstClr val="black">
                  <a:alpha val="45000"/>
                </a:prstClr>
              </a:outerShdw>
            </a:effectLst>
            <a:extLst/>
          </p:spPr>
          <p:txBody>
            <a:bodyPr vert="horz" wrap="square" lIns="91440" tIns="45720" rIns="91440" bIns="45720" numCol="1" anchor="t" anchorCtr="0" compatLnSpc="1">
              <a:prstTxWarp prst="textNoShape">
                <a:avLst/>
              </a:prstTxWarp>
            </a:bodyPr>
            <a:lstStyle/>
            <a:p>
              <a:endParaRPr lang="zh-CN" altLang="en-US" dirty="0">
                <a:latin typeface="Arial"/>
                <a:ea typeface="微软雅黑"/>
                <a:cs typeface="+mn-ea"/>
                <a:sym typeface="Arial"/>
              </a:endParaRPr>
            </a:p>
          </p:txBody>
        </p:sp>
        <p:sp>
          <p:nvSpPr>
            <p:cNvPr id="72" name="任意多边形 48">
              <a:extLst>
                <a:ext uri="{FF2B5EF4-FFF2-40B4-BE49-F238E27FC236}">
                  <a16:creationId xmlns:a16="http://schemas.microsoft.com/office/drawing/2014/main" id="{E61C2E93-F7D5-45E8-BC52-7A4CB4340A6C}"/>
                </a:ext>
              </a:extLst>
            </p:cNvPr>
            <p:cNvSpPr>
              <a:spLocks noChangeAspect="1"/>
            </p:cNvSpPr>
            <p:nvPr/>
          </p:nvSpPr>
          <p:spPr>
            <a:xfrm rot="16200000">
              <a:off x="7018377" y="2788530"/>
              <a:ext cx="608661" cy="2430773"/>
            </a:xfrm>
            <a:custGeom>
              <a:avLst/>
              <a:gdLst>
                <a:gd name="connsiteX0" fmla="*/ 623528 w 623528"/>
                <a:gd name="connsiteY0" fmla="*/ 1245074 h 2490148"/>
                <a:gd name="connsiteX1" fmla="*/ 991 w 623528"/>
                <a:gd name="connsiteY1" fmla="*/ 2490148 h 2490148"/>
                <a:gd name="connsiteX2" fmla="*/ 0 w 623528"/>
                <a:gd name="connsiteY2" fmla="*/ 2490148 h 2490148"/>
                <a:gd name="connsiteX3" fmla="*/ 0 w 623528"/>
                <a:gd name="connsiteY3" fmla="*/ 0 h 2490148"/>
                <a:gd name="connsiteX4" fmla="*/ 991 w 623528"/>
                <a:gd name="connsiteY4" fmla="*/ 0 h 249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528" h="2490148">
                  <a:moveTo>
                    <a:pt x="623528" y="1245074"/>
                  </a:moveTo>
                  <a:lnTo>
                    <a:pt x="991" y="2490148"/>
                  </a:lnTo>
                  <a:lnTo>
                    <a:pt x="0" y="2490148"/>
                  </a:lnTo>
                  <a:lnTo>
                    <a:pt x="0" y="0"/>
                  </a:lnTo>
                  <a:lnTo>
                    <a:pt x="991" y="0"/>
                  </a:lnTo>
                  <a:close/>
                </a:path>
              </a:pathLst>
            </a:custGeom>
            <a:solidFill>
              <a:srgbClr val="314865">
                <a:alpha val="50000"/>
              </a:srgbClr>
            </a:solidFill>
            <a:ln w="28575">
              <a:solidFill>
                <a:schemeClr val="bg1"/>
              </a:solidFill>
            </a:ln>
          </p:spPr>
          <p:txBody>
            <a:bodyPr vert="horz" wrap="square" lIns="91440" tIns="45720" rIns="91440" bIns="45720" numCol="1" anchor="t" anchorCtr="0" compatLnSpc="1">
              <a:prstTxWarp prst="textNoShape">
                <a:avLst/>
              </a:prstTxWarp>
              <a:noAutofit/>
            </a:bodyPr>
            <a:lstStyle/>
            <a:p>
              <a:endParaRPr lang="zh-CN" altLang="en-US" dirty="0">
                <a:solidFill>
                  <a:schemeClr val="tx1"/>
                </a:solidFill>
                <a:latin typeface="Arial"/>
                <a:ea typeface="微软雅黑"/>
                <a:cs typeface="+mn-ea"/>
                <a:sym typeface="Arial"/>
              </a:endParaRPr>
            </a:p>
          </p:txBody>
        </p:sp>
      </p:grpSp>
      <p:sp>
        <p:nvSpPr>
          <p:cNvPr id="74" name="六边形 73">
            <a:extLst>
              <a:ext uri="{FF2B5EF4-FFF2-40B4-BE49-F238E27FC236}">
                <a16:creationId xmlns:a16="http://schemas.microsoft.com/office/drawing/2014/main" id="{6F4BF546-39C6-4C80-A3EF-84B6377EBD06}"/>
              </a:ext>
            </a:extLst>
          </p:cNvPr>
          <p:cNvSpPr/>
          <p:nvPr/>
        </p:nvSpPr>
        <p:spPr>
          <a:xfrm rot="16200000">
            <a:off x="4659742" y="1105283"/>
            <a:ext cx="2624343" cy="2262365"/>
          </a:xfrm>
          <a:prstGeom prst="hexagon">
            <a:avLst/>
          </a:prstGeom>
          <a:solidFill>
            <a:srgbClr val="314865"/>
          </a:solidFill>
          <a:ln w="28575">
            <a:solidFill>
              <a:schemeClr val="bg1"/>
            </a:solidFill>
          </a:ln>
          <a:effectLst>
            <a:outerShdw blurRad="101600" dist="50800" dir="2700000" sx="101000" sy="101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zh-CN" altLang="en-US" dirty="0">
              <a:solidFill>
                <a:schemeClr val="tx1"/>
              </a:solidFill>
              <a:latin typeface="Arial"/>
              <a:ea typeface="微软雅黑"/>
              <a:cs typeface="+mn-ea"/>
              <a:sym typeface="Arial"/>
            </a:endParaRPr>
          </a:p>
        </p:txBody>
      </p:sp>
      <p:sp>
        <p:nvSpPr>
          <p:cNvPr id="76" name="文本框 23">
            <a:extLst>
              <a:ext uri="{FF2B5EF4-FFF2-40B4-BE49-F238E27FC236}">
                <a16:creationId xmlns:a16="http://schemas.microsoft.com/office/drawing/2014/main" id="{E205185A-27A2-41BF-BD1D-274515612CFC}"/>
              </a:ext>
            </a:extLst>
          </p:cNvPr>
          <p:cNvSpPr txBox="1"/>
          <p:nvPr/>
        </p:nvSpPr>
        <p:spPr>
          <a:xfrm>
            <a:off x="5494859" y="1475871"/>
            <a:ext cx="954107" cy="923330"/>
          </a:xfrm>
          <a:prstGeom prst="rect">
            <a:avLst/>
          </a:prstGeom>
          <a:noFill/>
        </p:spPr>
        <p:txBody>
          <a:bodyPr wrap="none" rtlCol="0">
            <a:spAutoFit/>
          </a:bodyPr>
          <a:lstStyle/>
          <a:p>
            <a:r>
              <a:rPr lang="en-US" altLang="zh-CN" sz="5400" b="1" dirty="0">
                <a:solidFill>
                  <a:schemeClr val="bg1"/>
                </a:solidFill>
                <a:latin typeface="Arial"/>
                <a:ea typeface="微软雅黑"/>
                <a:cs typeface="+mn-ea"/>
                <a:sym typeface="Arial"/>
              </a:rPr>
              <a:t>01</a:t>
            </a:r>
            <a:endParaRPr lang="zh-CN" altLang="en-US" sz="5400" b="1" dirty="0">
              <a:solidFill>
                <a:schemeClr val="bg1"/>
              </a:solidFill>
              <a:latin typeface="Arial"/>
              <a:ea typeface="微软雅黑"/>
              <a:cs typeface="+mn-ea"/>
              <a:sym typeface="Arial"/>
            </a:endParaRPr>
          </a:p>
        </p:txBody>
      </p:sp>
      <p:sp>
        <p:nvSpPr>
          <p:cNvPr id="77" name="文本框 25">
            <a:extLst>
              <a:ext uri="{FF2B5EF4-FFF2-40B4-BE49-F238E27FC236}">
                <a16:creationId xmlns:a16="http://schemas.microsoft.com/office/drawing/2014/main" id="{9671E830-3A77-4075-9499-C8D2C1FC1953}"/>
              </a:ext>
            </a:extLst>
          </p:cNvPr>
          <p:cNvSpPr txBox="1"/>
          <p:nvPr/>
        </p:nvSpPr>
        <p:spPr>
          <a:xfrm>
            <a:off x="4173711" y="4067298"/>
            <a:ext cx="954107" cy="923330"/>
          </a:xfrm>
          <a:prstGeom prst="rect">
            <a:avLst/>
          </a:prstGeom>
          <a:noFill/>
        </p:spPr>
        <p:txBody>
          <a:bodyPr wrap="none" rtlCol="0">
            <a:spAutoFit/>
          </a:bodyPr>
          <a:lstStyle/>
          <a:p>
            <a:r>
              <a:rPr lang="en-US" altLang="zh-CN" sz="5400" b="1" dirty="0">
                <a:solidFill>
                  <a:schemeClr val="bg1"/>
                </a:solidFill>
                <a:latin typeface="Arial"/>
                <a:ea typeface="微软雅黑"/>
                <a:cs typeface="+mn-ea"/>
                <a:sym typeface="Arial"/>
              </a:rPr>
              <a:t>02</a:t>
            </a:r>
            <a:endParaRPr lang="zh-CN" altLang="en-US" sz="5400" b="1" dirty="0">
              <a:solidFill>
                <a:schemeClr val="bg1"/>
              </a:solidFill>
              <a:latin typeface="Arial"/>
              <a:ea typeface="微软雅黑"/>
              <a:cs typeface="+mn-ea"/>
              <a:sym typeface="Arial"/>
            </a:endParaRPr>
          </a:p>
        </p:txBody>
      </p:sp>
      <p:sp>
        <p:nvSpPr>
          <p:cNvPr id="78" name="文本框 24">
            <a:extLst>
              <a:ext uri="{FF2B5EF4-FFF2-40B4-BE49-F238E27FC236}">
                <a16:creationId xmlns:a16="http://schemas.microsoft.com/office/drawing/2014/main" id="{A6BB0796-3C0A-4BAF-86E1-6C5D3672EA76}"/>
              </a:ext>
            </a:extLst>
          </p:cNvPr>
          <p:cNvSpPr txBox="1"/>
          <p:nvPr/>
        </p:nvSpPr>
        <p:spPr>
          <a:xfrm>
            <a:off x="6889190" y="4111159"/>
            <a:ext cx="954107" cy="923330"/>
          </a:xfrm>
          <a:prstGeom prst="rect">
            <a:avLst/>
          </a:prstGeom>
          <a:noFill/>
        </p:spPr>
        <p:txBody>
          <a:bodyPr wrap="none" rtlCol="0">
            <a:spAutoFit/>
          </a:bodyPr>
          <a:lstStyle/>
          <a:p>
            <a:pPr algn="ctr"/>
            <a:r>
              <a:rPr lang="en-US" altLang="zh-CN" sz="5400" b="1" dirty="0">
                <a:solidFill>
                  <a:schemeClr val="bg1"/>
                </a:solidFill>
                <a:latin typeface="Arial"/>
                <a:ea typeface="微软雅黑"/>
                <a:cs typeface="+mn-ea"/>
                <a:sym typeface="Arial"/>
              </a:rPr>
              <a:t>03</a:t>
            </a:r>
            <a:endParaRPr lang="zh-CN" altLang="en-US" sz="5400" b="1" dirty="0">
              <a:solidFill>
                <a:schemeClr val="bg1"/>
              </a:solidFill>
              <a:latin typeface="Arial"/>
              <a:ea typeface="微软雅黑"/>
              <a:cs typeface="+mn-ea"/>
              <a:sym typeface="Arial"/>
            </a:endParaRPr>
          </a:p>
        </p:txBody>
      </p:sp>
      <p:sp>
        <p:nvSpPr>
          <p:cNvPr id="79" name="文本框 28">
            <a:extLst>
              <a:ext uri="{FF2B5EF4-FFF2-40B4-BE49-F238E27FC236}">
                <a16:creationId xmlns:a16="http://schemas.microsoft.com/office/drawing/2014/main" id="{B3E114C5-0F0A-4B08-A266-4E1366DA54E4}"/>
              </a:ext>
            </a:extLst>
          </p:cNvPr>
          <p:cNvSpPr txBox="1"/>
          <p:nvPr/>
        </p:nvSpPr>
        <p:spPr>
          <a:xfrm>
            <a:off x="6696105" y="4990628"/>
            <a:ext cx="2321013" cy="39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a:lnSpc>
                <a:spcPct val="120000"/>
              </a:lnSpc>
              <a:buFont typeface="Arial" charset="0"/>
              <a:buNone/>
              <a:defRPr sz="1400">
                <a:solidFill>
                  <a:schemeClr val="tx2">
                    <a:lumMod val="75000"/>
                  </a:schemeClr>
                </a:solidFill>
                <a:latin typeface="+mn-lt"/>
                <a:ea typeface="+mn-ea"/>
                <a:cs typeface="+mn-ea"/>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r>
              <a:rPr lang="en-US" altLang="zh-CN" sz="1800" dirty="0">
                <a:solidFill>
                  <a:srgbClr val="FFFFFF"/>
                </a:solidFill>
                <a:latin typeface="Arial"/>
                <a:ea typeface="微软雅黑"/>
                <a:sym typeface="Arial"/>
              </a:rPr>
              <a:t>GPIO</a:t>
            </a:r>
            <a:r>
              <a:rPr lang="zh-CN" altLang="en-US" sz="1800" dirty="0">
                <a:solidFill>
                  <a:srgbClr val="FFFFFF"/>
                </a:solidFill>
                <a:latin typeface="Arial"/>
                <a:ea typeface="微软雅黑"/>
                <a:sym typeface="Arial"/>
              </a:rPr>
              <a:t>中断</a:t>
            </a:r>
          </a:p>
        </p:txBody>
      </p:sp>
      <p:sp>
        <p:nvSpPr>
          <p:cNvPr id="81" name="文本框 34">
            <a:extLst>
              <a:ext uri="{FF2B5EF4-FFF2-40B4-BE49-F238E27FC236}">
                <a16:creationId xmlns:a16="http://schemas.microsoft.com/office/drawing/2014/main" id="{0C025DF2-33BF-4666-A522-B44F2D4999E0}"/>
              </a:ext>
            </a:extLst>
          </p:cNvPr>
          <p:cNvSpPr txBox="1"/>
          <p:nvPr/>
        </p:nvSpPr>
        <p:spPr>
          <a:xfrm>
            <a:off x="3209310" y="4971339"/>
            <a:ext cx="2321013" cy="39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a:lnSpc>
                <a:spcPct val="120000"/>
              </a:lnSpc>
              <a:buFont typeface="Arial" charset="0"/>
              <a:buNone/>
              <a:defRPr sz="1400">
                <a:solidFill>
                  <a:schemeClr val="tx2">
                    <a:lumMod val="75000"/>
                  </a:schemeClr>
                </a:solidFill>
                <a:latin typeface="+mn-lt"/>
                <a:ea typeface="+mn-ea"/>
                <a:cs typeface="+mn-ea"/>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pPr algn="r"/>
            <a:r>
              <a:rPr lang="zh-CN" altLang="en-US" sz="1800" dirty="0">
                <a:solidFill>
                  <a:srgbClr val="FFFFFF"/>
                </a:solidFill>
              </a:rPr>
              <a:t>中断的触发方式 </a:t>
            </a:r>
            <a:endParaRPr lang="en-US" altLang="zh-CN" sz="1800" dirty="0">
              <a:solidFill>
                <a:srgbClr val="FFFFFF"/>
              </a:solidFill>
              <a:latin typeface="Arial"/>
              <a:ea typeface="微软雅黑"/>
              <a:sym typeface="Arial"/>
            </a:endParaRPr>
          </a:p>
        </p:txBody>
      </p:sp>
      <p:sp>
        <p:nvSpPr>
          <p:cNvPr id="83" name="文本框 36">
            <a:extLst>
              <a:ext uri="{FF2B5EF4-FFF2-40B4-BE49-F238E27FC236}">
                <a16:creationId xmlns:a16="http://schemas.microsoft.com/office/drawing/2014/main" id="{19FCFD19-8B15-4188-9C11-451DBFF12410}"/>
              </a:ext>
            </a:extLst>
          </p:cNvPr>
          <p:cNvSpPr txBox="1"/>
          <p:nvPr/>
        </p:nvSpPr>
        <p:spPr>
          <a:xfrm>
            <a:off x="5288459" y="2314499"/>
            <a:ext cx="2321013" cy="39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a:lnSpc>
                <a:spcPct val="120000"/>
              </a:lnSpc>
              <a:buFont typeface="Arial" charset="0"/>
              <a:buNone/>
              <a:defRPr sz="1400">
                <a:solidFill>
                  <a:schemeClr val="tx2">
                    <a:lumMod val="75000"/>
                  </a:schemeClr>
                </a:solidFill>
                <a:latin typeface="+mn-lt"/>
                <a:ea typeface="+mn-ea"/>
                <a:cs typeface="+mn-ea"/>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r>
              <a:rPr lang="zh-CN" altLang="en-US" sz="1800" dirty="0">
                <a:solidFill>
                  <a:srgbClr val="FFFFFF"/>
                </a:solidFill>
              </a:rPr>
              <a:t>中断的概念 </a:t>
            </a:r>
            <a:endParaRPr lang="en-US" altLang="zh-CN" sz="1800" dirty="0">
              <a:solidFill>
                <a:srgbClr val="FFFFFF"/>
              </a:solidFill>
              <a:latin typeface="Arial"/>
              <a:ea typeface="微软雅黑"/>
              <a:sym typeface="Arial"/>
            </a:endParaRPr>
          </a:p>
        </p:txBody>
      </p:sp>
      <p:grpSp>
        <p:nvGrpSpPr>
          <p:cNvPr id="42" name="组合 41">
            <a:extLst>
              <a:ext uri="{FF2B5EF4-FFF2-40B4-BE49-F238E27FC236}">
                <a16:creationId xmlns:a16="http://schemas.microsoft.com/office/drawing/2014/main" id="{1ABEDB34-8D7D-4F95-B061-3F80AAFBFA77}"/>
              </a:ext>
            </a:extLst>
          </p:cNvPr>
          <p:cNvGrpSpPr/>
          <p:nvPr/>
        </p:nvGrpSpPr>
        <p:grpSpPr>
          <a:xfrm>
            <a:off x="164616" y="178180"/>
            <a:ext cx="2804616" cy="368580"/>
            <a:chOff x="164616" y="178180"/>
            <a:chExt cx="2804616" cy="368580"/>
          </a:xfrm>
        </p:grpSpPr>
        <p:cxnSp>
          <p:nvCxnSpPr>
            <p:cNvPr id="43" name="直接连接符 42">
              <a:extLst>
                <a:ext uri="{FF2B5EF4-FFF2-40B4-BE49-F238E27FC236}">
                  <a16:creationId xmlns:a16="http://schemas.microsoft.com/office/drawing/2014/main" id="{47AFA606-6701-49F4-A8BE-35A4D8A4DE05}"/>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92997A45-AA42-4E5B-8211-228C466B9130}"/>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中断</a:t>
              </a:r>
            </a:p>
          </p:txBody>
        </p:sp>
        <p:sp>
          <p:nvSpPr>
            <p:cNvPr id="45" name="矩形 44">
              <a:extLst>
                <a:ext uri="{FF2B5EF4-FFF2-40B4-BE49-F238E27FC236}">
                  <a16:creationId xmlns:a16="http://schemas.microsoft.com/office/drawing/2014/main" id="{C0ED3065-FF93-46E7-A78C-AF340786F02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6" name="矩形 45">
              <a:extLst>
                <a:ext uri="{FF2B5EF4-FFF2-40B4-BE49-F238E27FC236}">
                  <a16:creationId xmlns:a16="http://schemas.microsoft.com/office/drawing/2014/main" id="{4F33D129-DCE0-421A-968D-70DD06CEAA65}"/>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7" name="矩形 46">
              <a:extLst>
                <a:ext uri="{FF2B5EF4-FFF2-40B4-BE49-F238E27FC236}">
                  <a16:creationId xmlns:a16="http://schemas.microsoft.com/office/drawing/2014/main" id="{8B667072-A78C-44AC-80E8-23E10E8E3B9D}"/>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181853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down)">
                                      <p:cBhvr>
                                        <p:cTn id="7" dur="500"/>
                                        <p:tgtEl>
                                          <p:spTgt spid="67"/>
                                        </p:tgtEl>
                                      </p:cBhvr>
                                    </p:animEffect>
                                  </p:childTnLst>
                                </p:cTn>
                              </p:par>
                              <p:par>
                                <p:cTn id="8" presetID="22" presetClass="entr" presetSubtype="4"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wipe(down)">
                                      <p:cBhvr>
                                        <p:cTn id="10" dur="500"/>
                                        <p:tgtEl>
                                          <p:spTgt spid="7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500"/>
                                        <p:tgtEl>
                                          <p:spTgt spid="76"/>
                                        </p:tgtEl>
                                      </p:cBhvr>
                                    </p:animEffect>
                                    <p:anim calcmode="lin" valueType="num">
                                      <p:cBhvr>
                                        <p:cTn id="15" dur="500" fill="hold"/>
                                        <p:tgtEl>
                                          <p:spTgt spid="76"/>
                                        </p:tgtEl>
                                        <p:attrNameLst>
                                          <p:attrName>ppt_x</p:attrName>
                                        </p:attrNameLst>
                                      </p:cBhvr>
                                      <p:tavLst>
                                        <p:tav tm="0">
                                          <p:val>
                                            <p:strVal val="#ppt_x"/>
                                          </p:val>
                                        </p:tav>
                                        <p:tav tm="100000">
                                          <p:val>
                                            <p:strVal val="#ppt_x"/>
                                          </p:val>
                                        </p:tav>
                                      </p:tavLst>
                                    </p:anim>
                                    <p:anim calcmode="lin" valueType="num">
                                      <p:cBhvr>
                                        <p:cTn id="16" dur="500" fill="hold"/>
                                        <p:tgtEl>
                                          <p:spTgt spid="76"/>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anim calcmode="lin" valueType="num">
                                      <p:cBhvr>
                                        <p:cTn id="20" dur="500" fill="hold"/>
                                        <p:tgtEl>
                                          <p:spTgt spid="77"/>
                                        </p:tgtEl>
                                        <p:attrNameLst>
                                          <p:attrName>ppt_x</p:attrName>
                                        </p:attrNameLst>
                                      </p:cBhvr>
                                      <p:tavLst>
                                        <p:tav tm="0">
                                          <p:val>
                                            <p:strVal val="#ppt_x"/>
                                          </p:val>
                                        </p:tav>
                                        <p:tav tm="100000">
                                          <p:val>
                                            <p:strVal val="#ppt_x"/>
                                          </p:val>
                                        </p:tav>
                                      </p:tavLst>
                                    </p:anim>
                                    <p:anim calcmode="lin" valueType="num">
                                      <p:cBhvr>
                                        <p:cTn id="21" dur="500" fill="hold"/>
                                        <p:tgtEl>
                                          <p:spTgt spid="77"/>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fade">
                                      <p:cBhvr>
                                        <p:cTn id="24" dur="500"/>
                                        <p:tgtEl>
                                          <p:spTgt spid="78"/>
                                        </p:tgtEl>
                                      </p:cBhvr>
                                    </p:animEffect>
                                    <p:anim calcmode="lin" valueType="num">
                                      <p:cBhvr>
                                        <p:cTn id="25" dur="500" fill="hold"/>
                                        <p:tgtEl>
                                          <p:spTgt spid="78"/>
                                        </p:tgtEl>
                                        <p:attrNameLst>
                                          <p:attrName>ppt_x</p:attrName>
                                        </p:attrNameLst>
                                      </p:cBhvr>
                                      <p:tavLst>
                                        <p:tav tm="0">
                                          <p:val>
                                            <p:strVal val="#ppt_x"/>
                                          </p:val>
                                        </p:tav>
                                        <p:tav tm="100000">
                                          <p:val>
                                            <p:strVal val="#ppt_x"/>
                                          </p:val>
                                        </p:tav>
                                      </p:tavLst>
                                    </p:anim>
                                    <p:anim calcmode="lin" valueType="num">
                                      <p:cBhvr>
                                        <p:cTn id="26" dur="500" fill="hold"/>
                                        <p:tgtEl>
                                          <p:spTgt spid="78"/>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wipe(left)">
                                      <p:cBhvr>
                                        <p:cTn id="30" dur="500"/>
                                        <p:tgtEl>
                                          <p:spTgt spid="83"/>
                                        </p:tgtEl>
                                      </p:cBhvr>
                                    </p:animEffect>
                                  </p:childTnLst>
                                </p:cTn>
                              </p:par>
                            </p:childTnLst>
                          </p:cTn>
                        </p:par>
                        <p:par>
                          <p:cTn id="31" fill="hold">
                            <p:stCondLst>
                              <p:cond delay="1500"/>
                            </p:stCondLst>
                            <p:childTnLst>
                              <p:par>
                                <p:cTn id="32" presetID="22" presetClass="entr" presetSubtype="2" fill="hold" grpId="0" nodeType="after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wipe(right)">
                                      <p:cBhvr>
                                        <p:cTn id="34" dur="500"/>
                                        <p:tgtEl>
                                          <p:spTgt spid="81"/>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wipe(left)">
                                      <p:cBhvr>
                                        <p:cTn id="3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79" grpId="0"/>
      <p:bldP spid="81" grpId="0"/>
      <p:bldP spid="8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a:off x="5549355" y="1732686"/>
            <a:ext cx="0" cy="71882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1" name="文本框 24"/>
          <p:cNvSpPr txBox="1">
            <a:spLocks noChangeArrowheads="1"/>
          </p:cNvSpPr>
          <p:nvPr/>
        </p:nvSpPr>
        <p:spPr bwMode="auto">
          <a:xfrm>
            <a:off x="5676409" y="1913886"/>
            <a:ext cx="63199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eaLnBrk="0" hangingPunct="0"/>
            <a:r>
              <a:rPr lang="zh-CN" altLang="en-US" dirty="0"/>
              <a:t>低电平、高电平。</a:t>
            </a:r>
            <a:endParaRPr lang="en-US" altLang="zh-CN" dirty="0"/>
          </a:p>
          <a:p>
            <a:pPr lvl="0" eaLnBrk="0" hangingPunct="0"/>
            <a:r>
              <a:rPr lang="zh-CN" altLang="en-US" dirty="0"/>
              <a:t>当外部中断引脚上产生一个高电平或低电平时会触发中断。</a:t>
            </a:r>
            <a:endParaRPr lang="zh-CN" altLang="en-US" dirty="0">
              <a:solidFill>
                <a:schemeClr val="bg2">
                  <a:lumMod val="50000"/>
                </a:schemeClr>
              </a:solidFill>
              <a:latin typeface="Arial"/>
              <a:ea typeface="微软雅黑"/>
              <a:sym typeface="Arial"/>
            </a:endParaRPr>
          </a:p>
        </p:txBody>
      </p:sp>
      <p:sp>
        <p:nvSpPr>
          <p:cNvPr id="22" name="文本框 37"/>
          <p:cNvSpPr txBox="1"/>
          <p:nvPr/>
        </p:nvSpPr>
        <p:spPr>
          <a:xfrm>
            <a:off x="5676411" y="1468334"/>
            <a:ext cx="3033695" cy="461665"/>
          </a:xfrm>
          <a:prstGeom prst="rect">
            <a:avLst/>
          </a:prstGeom>
          <a:noFill/>
        </p:spPr>
        <p:txBody>
          <a:bodyPr>
            <a:spAutoFit/>
          </a:bodyPr>
          <a:lstStyle/>
          <a:p>
            <a:r>
              <a:rPr lang="zh-CN" altLang="en-US" sz="2400" b="1" cap="all" dirty="0">
                <a:solidFill>
                  <a:srgbClr val="314865"/>
                </a:solidFill>
                <a:latin typeface="Arial"/>
                <a:ea typeface="微软雅黑"/>
                <a:sym typeface="Arial"/>
              </a:rPr>
              <a:t>电平触发</a:t>
            </a:r>
            <a:endParaRPr lang="en-US" altLang="zh-CN" sz="2400" b="1" cap="all" dirty="0">
              <a:solidFill>
                <a:srgbClr val="314865"/>
              </a:solidFill>
              <a:latin typeface="Arial"/>
              <a:ea typeface="微软雅黑"/>
              <a:sym typeface="Arial"/>
            </a:endParaRPr>
          </a:p>
        </p:txBody>
      </p:sp>
      <p:grpSp>
        <p:nvGrpSpPr>
          <p:cNvPr id="23" name="组合 22"/>
          <p:cNvGrpSpPr/>
          <p:nvPr/>
        </p:nvGrpSpPr>
        <p:grpSpPr>
          <a:xfrm>
            <a:off x="4747361" y="1813811"/>
            <a:ext cx="556576" cy="556576"/>
            <a:chOff x="5747657" y="2305619"/>
            <a:chExt cx="556576" cy="556576"/>
          </a:xfrm>
        </p:grpSpPr>
        <p:sp>
          <p:nvSpPr>
            <p:cNvPr id="24" name="椭圆 26"/>
            <p:cNvSpPr/>
            <p:nvPr/>
          </p:nvSpPr>
          <p:spPr bwMode="auto">
            <a:xfrm>
              <a:off x="5747657" y="2305619"/>
              <a:ext cx="556576" cy="556576"/>
            </a:xfrm>
            <a:prstGeom prst="ellipse">
              <a:avLst/>
            </a:prstGeom>
            <a:solidFill>
              <a:srgbClr val="314865"/>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00" kern="0">
                <a:solidFill>
                  <a:schemeClr val="tx1">
                    <a:lumMod val="50000"/>
                    <a:lumOff val="50000"/>
                  </a:schemeClr>
                </a:solidFill>
                <a:latin typeface="Arial"/>
                <a:ea typeface="微软雅黑"/>
                <a:sym typeface="Arial"/>
              </a:endParaRPr>
            </a:p>
          </p:txBody>
        </p:sp>
        <p:sp>
          <p:nvSpPr>
            <p:cNvPr id="25" name="燕尾形 24"/>
            <p:cNvSpPr/>
            <p:nvPr/>
          </p:nvSpPr>
          <p:spPr>
            <a:xfrm>
              <a:off x="5932500" y="2446897"/>
              <a:ext cx="186890" cy="27402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cxnSp>
        <p:nvCxnSpPr>
          <p:cNvPr id="26" name="直接连接符 25"/>
          <p:cNvCxnSpPr/>
          <p:nvPr/>
        </p:nvCxnSpPr>
        <p:spPr>
          <a:xfrm>
            <a:off x="5552948" y="4344810"/>
            <a:ext cx="0" cy="71882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7" name="文本框 48"/>
          <p:cNvSpPr txBox="1">
            <a:spLocks noChangeArrowheads="1"/>
          </p:cNvSpPr>
          <p:nvPr/>
        </p:nvSpPr>
        <p:spPr bwMode="auto">
          <a:xfrm>
            <a:off x="5759961" y="4328697"/>
            <a:ext cx="58409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dirty="0"/>
              <a:t>边沿触发又叫跳沿触发，分为上升沿和下降沿，即外部中断引脚产生</a:t>
            </a:r>
            <a:r>
              <a:rPr lang="en-US" altLang="zh-CN" dirty="0"/>
              <a:t>1</a:t>
            </a:r>
            <a:r>
              <a:rPr lang="zh-CN" altLang="en-US" dirty="0"/>
              <a:t>个低电平到高电平（上升沿）的变化或产生</a:t>
            </a:r>
            <a:r>
              <a:rPr lang="en-US" altLang="zh-CN" dirty="0"/>
              <a:t>1</a:t>
            </a:r>
            <a:r>
              <a:rPr lang="zh-CN" altLang="en-US" dirty="0"/>
              <a:t>个高电平到低电平（下降沿）的变化时触发中断。</a:t>
            </a:r>
            <a:endParaRPr lang="zh-CN" altLang="en-US" dirty="0">
              <a:solidFill>
                <a:schemeClr val="bg2">
                  <a:lumMod val="50000"/>
                </a:schemeClr>
              </a:solidFill>
              <a:latin typeface="Arial"/>
              <a:ea typeface="微软雅黑"/>
              <a:sym typeface="Arial"/>
            </a:endParaRPr>
          </a:p>
        </p:txBody>
      </p:sp>
      <p:sp>
        <p:nvSpPr>
          <p:cNvPr id="28" name="文本框 49"/>
          <p:cNvSpPr txBox="1"/>
          <p:nvPr/>
        </p:nvSpPr>
        <p:spPr>
          <a:xfrm>
            <a:off x="5759963" y="3883145"/>
            <a:ext cx="3033695" cy="461665"/>
          </a:xfrm>
          <a:prstGeom prst="rect">
            <a:avLst/>
          </a:prstGeom>
          <a:noFill/>
        </p:spPr>
        <p:txBody>
          <a:bodyPr>
            <a:spAutoFit/>
          </a:bodyPr>
          <a:lstStyle/>
          <a:p>
            <a:r>
              <a:rPr lang="zh-CN" altLang="en-US" sz="2400" b="1" cap="all" dirty="0">
                <a:solidFill>
                  <a:srgbClr val="314865"/>
                </a:solidFill>
                <a:latin typeface="Arial"/>
                <a:ea typeface="微软雅黑"/>
                <a:sym typeface="Arial"/>
              </a:rPr>
              <a:t>边沿触发</a:t>
            </a:r>
            <a:endParaRPr lang="en-US" altLang="zh-CN" sz="2400" b="1" cap="all" dirty="0">
              <a:solidFill>
                <a:srgbClr val="314865"/>
              </a:solidFill>
              <a:latin typeface="Arial"/>
              <a:ea typeface="微软雅黑"/>
              <a:sym typeface="Arial"/>
            </a:endParaRPr>
          </a:p>
        </p:txBody>
      </p:sp>
      <p:grpSp>
        <p:nvGrpSpPr>
          <p:cNvPr id="29" name="组合 28"/>
          <p:cNvGrpSpPr/>
          <p:nvPr/>
        </p:nvGrpSpPr>
        <p:grpSpPr>
          <a:xfrm>
            <a:off x="4830913" y="4228622"/>
            <a:ext cx="556576" cy="556576"/>
            <a:chOff x="5747657" y="2305619"/>
            <a:chExt cx="556576" cy="556576"/>
          </a:xfrm>
        </p:grpSpPr>
        <p:sp>
          <p:nvSpPr>
            <p:cNvPr id="30" name="椭圆 26"/>
            <p:cNvSpPr/>
            <p:nvPr/>
          </p:nvSpPr>
          <p:spPr bwMode="auto">
            <a:xfrm>
              <a:off x="5747657" y="2305619"/>
              <a:ext cx="556576" cy="556576"/>
            </a:xfrm>
            <a:prstGeom prst="ellipse">
              <a:avLst/>
            </a:prstGeom>
            <a:solidFill>
              <a:srgbClr val="314865"/>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00" kern="0">
                <a:solidFill>
                  <a:schemeClr val="tx1">
                    <a:lumMod val="50000"/>
                    <a:lumOff val="50000"/>
                  </a:schemeClr>
                </a:solidFill>
                <a:latin typeface="Arial"/>
                <a:ea typeface="微软雅黑"/>
                <a:sym typeface="Arial"/>
              </a:endParaRPr>
            </a:p>
          </p:txBody>
        </p:sp>
        <p:sp>
          <p:nvSpPr>
            <p:cNvPr id="31" name="燕尾形 30"/>
            <p:cNvSpPr/>
            <p:nvPr/>
          </p:nvSpPr>
          <p:spPr>
            <a:xfrm>
              <a:off x="5932500" y="2446897"/>
              <a:ext cx="186890" cy="27402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a:ea typeface="微软雅黑"/>
                <a:sym typeface="Arial"/>
              </a:endParaRPr>
            </a:p>
          </p:txBody>
        </p:sp>
      </p:grpSp>
      <p:grpSp>
        <p:nvGrpSpPr>
          <p:cNvPr id="39" name="组合 38">
            <a:extLst>
              <a:ext uri="{FF2B5EF4-FFF2-40B4-BE49-F238E27FC236}">
                <a16:creationId xmlns:a16="http://schemas.microsoft.com/office/drawing/2014/main" id="{DF516908-27CF-4E96-BE52-05A03E1E77F6}"/>
              </a:ext>
            </a:extLst>
          </p:cNvPr>
          <p:cNvGrpSpPr/>
          <p:nvPr/>
        </p:nvGrpSpPr>
        <p:grpSpPr>
          <a:xfrm>
            <a:off x="1390513" y="1468334"/>
            <a:ext cx="2211794" cy="3623981"/>
            <a:chOff x="8631023" y="1684586"/>
            <a:chExt cx="2419633" cy="3964519"/>
          </a:xfrm>
          <a:solidFill>
            <a:srgbClr val="314865"/>
          </a:solidFill>
        </p:grpSpPr>
        <p:sp>
          <p:nvSpPr>
            <p:cNvPr id="40" name="Freeform 23">
              <a:extLst>
                <a:ext uri="{FF2B5EF4-FFF2-40B4-BE49-F238E27FC236}">
                  <a16:creationId xmlns:a16="http://schemas.microsoft.com/office/drawing/2014/main" id="{EB7CD0B6-8D43-4B78-9DD4-66FE1BBA2B85}"/>
                </a:ext>
              </a:extLst>
            </p:cNvPr>
            <p:cNvSpPr/>
            <p:nvPr/>
          </p:nvSpPr>
          <p:spPr bwMode="auto">
            <a:xfrm>
              <a:off x="9714110" y="1846062"/>
              <a:ext cx="0" cy="0"/>
            </a:xfrm>
            <a:custGeom>
              <a:avLst/>
              <a:gdLst>
                <a:gd name="T0" fmla="*/ 0 w 3"/>
                <a:gd name="T1" fmla="*/ 0 w 3"/>
                <a:gd name="T2" fmla="*/ 3 w 3"/>
                <a:gd name="T3" fmla="*/ 0 w 3"/>
              </a:gdLst>
              <a:ahLst/>
              <a:cxnLst>
                <a:cxn ang="0">
                  <a:pos x="T0" y="0"/>
                </a:cxn>
                <a:cxn ang="0">
                  <a:pos x="T1" y="0"/>
                </a:cxn>
                <a:cxn ang="0">
                  <a:pos x="T2" y="0"/>
                </a:cxn>
                <a:cxn ang="0">
                  <a:pos x="T3" y="0"/>
                </a:cxn>
              </a:cxnLst>
              <a:rect l="0" t="0" r="r" b="b"/>
              <a:pathLst>
                <a:path w="3">
                  <a:moveTo>
                    <a:pt x="0" y="0"/>
                  </a:moveTo>
                  <a:lnTo>
                    <a:pt x="0" y="0"/>
                  </a:lnTo>
                  <a:cubicBezTo>
                    <a:pt x="1" y="0"/>
                    <a:pt x="2" y="0"/>
                    <a:pt x="3" y="0"/>
                  </a:cubicBezTo>
                  <a:lnTo>
                    <a:pt x="0" y="0"/>
                  </a:lnTo>
                  <a:close/>
                </a:path>
              </a:pathLst>
            </a:custGeom>
            <a:grp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a:ea typeface="微软雅黑"/>
                <a:sym typeface="Arial"/>
              </a:endParaRPr>
            </a:p>
          </p:txBody>
        </p:sp>
        <p:sp>
          <p:nvSpPr>
            <p:cNvPr id="41" name="Freeform 21">
              <a:extLst>
                <a:ext uri="{FF2B5EF4-FFF2-40B4-BE49-F238E27FC236}">
                  <a16:creationId xmlns:a16="http://schemas.microsoft.com/office/drawing/2014/main" id="{D993AE0C-1265-4464-A14D-1157D09C73F5}"/>
                </a:ext>
              </a:extLst>
            </p:cNvPr>
            <p:cNvSpPr>
              <a:spLocks noEditPoints="1"/>
            </p:cNvSpPr>
            <p:nvPr/>
          </p:nvSpPr>
          <p:spPr bwMode="auto">
            <a:xfrm>
              <a:off x="8631023" y="1684586"/>
              <a:ext cx="2419633" cy="3114007"/>
            </a:xfrm>
            <a:custGeom>
              <a:avLst/>
              <a:gdLst>
                <a:gd name="T0" fmla="*/ 15500 w 17509"/>
                <a:gd name="T1" fmla="*/ 12945 h 22569"/>
                <a:gd name="T2" fmla="*/ 13648 w 17509"/>
                <a:gd name="T3" fmla="*/ 15646 h 22569"/>
                <a:gd name="T4" fmla="*/ 12686 w 17509"/>
                <a:gd name="T5" fmla="*/ 16707 h 22569"/>
                <a:gd name="T6" fmla="*/ 12045 w 17509"/>
                <a:gd name="T7" fmla="*/ 18000 h 22569"/>
                <a:gd name="T8" fmla="*/ 11850 w 17509"/>
                <a:gd name="T9" fmla="*/ 20372 h 22569"/>
                <a:gd name="T10" fmla="*/ 11851 w 17509"/>
                <a:gd name="T11" fmla="*/ 20445 h 22569"/>
                <a:gd name="T12" fmla="*/ 11209 w 17509"/>
                <a:gd name="T13" fmla="*/ 21086 h 22569"/>
                <a:gd name="T14" fmla="*/ 6299 w 17509"/>
                <a:gd name="T15" fmla="*/ 21086 h 22569"/>
                <a:gd name="T16" fmla="*/ 5844 w 17509"/>
                <a:gd name="T17" fmla="*/ 20897 h 22569"/>
                <a:gd name="T18" fmla="*/ 5657 w 17509"/>
                <a:gd name="T19" fmla="*/ 20445 h 22569"/>
                <a:gd name="T20" fmla="*/ 5657 w 17509"/>
                <a:gd name="T21" fmla="*/ 20369 h 22569"/>
                <a:gd name="T22" fmla="*/ 5462 w 17509"/>
                <a:gd name="T23" fmla="*/ 18000 h 22569"/>
                <a:gd name="T24" fmla="*/ 5094 w 17509"/>
                <a:gd name="T25" fmla="*/ 17092 h 22569"/>
                <a:gd name="T26" fmla="*/ 4029 w 17509"/>
                <a:gd name="T27" fmla="*/ 15822 h 22569"/>
                <a:gd name="T28" fmla="*/ 2329 w 17509"/>
                <a:gd name="T29" fmla="*/ 13637 h 22569"/>
                <a:gd name="T30" fmla="*/ 1484 w 17509"/>
                <a:gd name="T31" fmla="*/ 9931 h 22569"/>
                <a:gd name="T32" fmla="*/ 2954 w 17509"/>
                <a:gd name="T33" fmla="*/ 5541 h 22569"/>
                <a:gd name="T34" fmla="*/ 6683 w 17509"/>
                <a:gd name="T35" fmla="*/ 2948 h 22569"/>
                <a:gd name="T36" fmla="*/ 6868 w 17509"/>
                <a:gd name="T37" fmla="*/ 2892 h 22569"/>
                <a:gd name="T38" fmla="*/ 7985 w 17509"/>
                <a:gd name="T39" fmla="*/ 2684 h 22569"/>
                <a:gd name="T40" fmla="*/ 7987 w 17509"/>
                <a:gd name="T41" fmla="*/ 2684 h 22569"/>
                <a:gd name="T42" fmla="*/ 8059 w 17509"/>
                <a:gd name="T43" fmla="*/ 2676 h 22569"/>
                <a:gd name="T44" fmla="*/ 8716 w 17509"/>
                <a:gd name="T45" fmla="*/ 2639 h 22569"/>
                <a:gd name="T46" fmla="*/ 8755 w 17509"/>
                <a:gd name="T47" fmla="*/ 2643 h 22569"/>
                <a:gd name="T48" fmla="*/ 8793 w 17509"/>
                <a:gd name="T49" fmla="*/ 2641 h 22569"/>
                <a:gd name="T50" fmla="*/ 9450 w 17509"/>
                <a:gd name="T51" fmla="*/ 2676 h 22569"/>
                <a:gd name="T52" fmla="*/ 9448 w 17509"/>
                <a:gd name="T53" fmla="*/ 2676 h 22569"/>
                <a:gd name="T54" fmla="*/ 9520 w 17509"/>
                <a:gd name="T55" fmla="*/ 2684 h 22569"/>
                <a:gd name="T56" fmla="*/ 9522 w 17509"/>
                <a:gd name="T57" fmla="*/ 2684 h 22569"/>
                <a:gd name="T58" fmla="*/ 10638 w 17509"/>
                <a:gd name="T59" fmla="*/ 2892 h 22569"/>
                <a:gd name="T60" fmla="*/ 10825 w 17509"/>
                <a:gd name="T61" fmla="*/ 2948 h 22569"/>
                <a:gd name="T62" fmla="*/ 14553 w 17509"/>
                <a:gd name="T63" fmla="*/ 5541 h 22569"/>
                <a:gd name="T64" fmla="*/ 16023 w 17509"/>
                <a:gd name="T65" fmla="*/ 9931 h 22569"/>
                <a:gd name="T66" fmla="*/ 15500 w 17509"/>
                <a:gd name="T67" fmla="*/ 12945 h 22569"/>
                <a:gd name="T68" fmla="*/ 17507 w 17509"/>
                <a:gd name="T69" fmla="*/ 9931 h 22569"/>
                <a:gd name="T70" fmla="*/ 15734 w 17509"/>
                <a:gd name="T71" fmla="*/ 4645 h 22569"/>
                <a:gd name="T72" fmla="*/ 1773 w 17509"/>
                <a:gd name="T73" fmla="*/ 4645 h 22569"/>
                <a:gd name="T74" fmla="*/ 0 w 17509"/>
                <a:gd name="T75" fmla="*/ 9931 h 22569"/>
                <a:gd name="T76" fmla="*/ 628 w 17509"/>
                <a:gd name="T77" fmla="*/ 13491 h 22569"/>
                <a:gd name="T78" fmla="*/ 2782 w 17509"/>
                <a:gd name="T79" fmla="*/ 16665 h 22569"/>
                <a:gd name="T80" fmla="*/ 3655 w 17509"/>
                <a:gd name="T81" fmla="*/ 17623 h 22569"/>
                <a:gd name="T82" fmla="*/ 4005 w 17509"/>
                <a:gd name="T83" fmla="*/ 18273 h 22569"/>
                <a:gd name="T84" fmla="*/ 4174 w 17509"/>
                <a:gd name="T85" fmla="*/ 20369 h 22569"/>
                <a:gd name="T86" fmla="*/ 4174 w 17509"/>
                <a:gd name="T87" fmla="*/ 20420 h 22569"/>
                <a:gd name="T88" fmla="*/ 4174 w 17509"/>
                <a:gd name="T89" fmla="*/ 20435 h 22569"/>
                <a:gd name="T90" fmla="*/ 4174 w 17509"/>
                <a:gd name="T91" fmla="*/ 20440 h 22569"/>
                <a:gd name="T92" fmla="*/ 4174 w 17509"/>
                <a:gd name="T93" fmla="*/ 20445 h 22569"/>
                <a:gd name="T94" fmla="*/ 6299 w 17509"/>
                <a:gd name="T95" fmla="*/ 22569 h 22569"/>
                <a:gd name="T96" fmla="*/ 11209 w 17509"/>
                <a:gd name="T97" fmla="*/ 22569 h 22569"/>
                <a:gd name="T98" fmla="*/ 13333 w 17509"/>
                <a:gd name="T99" fmla="*/ 20445 h 22569"/>
                <a:gd name="T100" fmla="*/ 13333 w 17509"/>
                <a:gd name="T101" fmla="*/ 20440 h 22569"/>
                <a:gd name="T102" fmla="*/ 13333 w 17509"/>
                <a:gd name="T103" fmla="*/ 20434 h 22569"/>
                <a:gd name="T104" fmla="*/ 13333 w 17509"/>
                <a:gd name="T105" fmla="*/ 20420 h 22569"/>
                <a:gd name="T106" fmla="*/ 13333 w 17509"/>
                <a:gd name="T107" fmla="*/ 20372 h 22569"/>
                <a:gd name="T108" fmla="*/ 13503 w 17509"/>
                <a:gd name="T109" fmla="*/ 18274 h 22569"/>
                <a:gd name="T110" fmla="*/ 13673 w 17509"/>
                <a:gd name="T111" fmla="*/ 17875 h 22569"/>
                <a:gd name="T112" fmla="*/ 14553 w 17509"/>
                <a:gd name="T113" fmla="*/ 16847 h 22569"/>
                <a:gd name="T114" fmla="*/ 16486 w 17509"/>
                <a:gd name="T115" fmla="*/ 14338 h 22569"/>
                <a:gd name="T116" fmla="*/ 17507 w 17509"/>
                <a:gd name="T117" fmla="*/ 9931 h 22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509" h="22569">
                  <a:moveTo>
                    <a:pt x="15500" y="12945"/>
                  </a:moveTo>
                  <a:cubicBezTo>
                    <a:pt x="15031" y="14128"/>
                    <a:pt x="14327" y="14928"/>
                    <a:pt x="13648" y="15646"/>
                  </a:cubicBezTo>
                  <a:cubicBezTo>
                    <a:pt x="13309" y="16005"/>
                    <a:pt x="12976" y="16339"/>
                    <a:pt x="12686" y="16707"/>
                  </a:cubicBezTo>
                  <a:cubicBezTo>
                    <a:pt x="12399" y="17072"/>
                    <a:pt x="12143" y="17489"/>
                    <a:pt x="12045" y="18000"/>
                  </a:cubicBezTo>
                  <a:cubicBezTo>
                    <a:pt x="11859" y="18996"/>
                    <a:pt x="11852" y="20066"/>
                    <a:pt x="11850" y="20372"/>
                  </a:cubicBezTo>
                  <a:cubicBezTo>
                    <a:pt x="11850" y="20413"/>
                    <a:pt x="11851" y="20435"/>
                    <a:pt x="11851" y="20445"/>
                  </a:cubicBezTo>
                  <a:cubicBezTo>
                    <a:pt x="11849" y="20799"/>
                    <a:pt x="11564" y="21085"/>
                    <a:pt x="11209" y="21086"/>
                  </a:cubicBezTo>
                  <a:lnTo>
                    <a:pt x="6299" y="21086"/>
                  </a:lnTo>
                  <a:cubicBezTo>
                    <a:pt x="6119" y="21086"/>
                    <a:pt x="5962" y="21015"/>
                    <a:pt x="5844" y="20897"/>
                  </a:cubicBezTo>
                  <a:cubicBezTo>
                    <a:pt x="5727" y="20779"/>
                    <a:pt x="5657" y="20625"/>
                    <a:pt x="5657" y="20445"/>
                  </a:cubicBezTo>
                  <a:cubicBezTo>
                    <a:pt x="5657" y="20435"/>
                    <a:pt x="5657" y="20412"/>
                    <a:pt x="5657" y="20369"/>
                  </a:cubicBezTo>
                  <a:cubicBezTo>
                    <a:pt x="5656" y="20061"/>
                    <a:pt x="5647" y="18994"/>
                    <a:pt x="5462" y="18000"/>
                  </a:cubicBezTo>
                  <a:cubicBezTo>
                    <a:pt x="5398" y="17661"/>
                    <a:pt x="5261" y="17359"/>
                    <a:pt x="5094" y="17092"/>
                  </a:cubicBezTo>
                  <a:cubicBezTo>
                    <a:pt x="4798" y="16622"/>
                    <a:pt x="4420" y="16237"/>
                    <a:pt x="4029" y="15822"/>
                  </a:cubicBezTo>
                  <a:cubicBezTo>
                    <a:pt x="3439" y="15207"/>
                    <a:pt x="2815" y="14544"/>
                    <a:pt x="2329" y="13637"/>
                  </a:cubicBezTo>
                  <a:cubicBezTo>
                    <a:pt x="1845" y="12731"/>
                    <a:pt x="1485" y="11579"/>
                    <a:pt x="1484" y="9931"/>
                  </a:cubicBezTo>
                  <a:cubicBezTo>
                    <a:pt x="1484" y="8279"/>
                    <a:pt x="2030" y="6763"/>
                    <a:pt x="2954" y="5541"/>
                  </a:cubicBezTo>
                  <a:cubicBezTo>
                    <a:pt x="3879" y="4319"/>
                    <a:pt x="5180" y="3397"/>
                    <a:pt x="6683" y="2948"/>
                  </a:cubicBezTo>
                  <a:lnTo>
                    <a:pt x="6868" y="2892"/>
                  </a:lnTo>
                  <a:cubicBezTo>
                    <a:pt x="7230" y="2798"/>
                    <a:pt x="7602" y="2724"/>
                    <a:pt x="7985" y="2684"/>
                  </a:cubicBezTo>
                  <a:lnTo>
                    <a:pt x="7987" y="2684"/>
                  </a:lnTo>
                  <a:lnTo>
                    <a:pt x="8059" y="2676"/>
                  </a:lnTo>
                  <a:cubicBezTo>
                    <a:pt x="8283" y="2654"/>
                    <a:pt x="8501" y="2641"/>
                    <a:pt x="8716" y="2639"/>
                  </a:cubicBezTo>
                  <a:lnTo>
                    <a:pt x="8755" y="2643"/>
                  </a:lnTo>
                  <a:lnTo>
                    <a:pt x="8793" y="2641"/>
                  </a:lnTo>
                  <a:cubicBezTo>
                    <a:pt x="9007" y="2641"/>
                    <a:pt x="9226" y="2654"/>
                    <a:pt x="9450" y="2676"/>
                  </a:cubicBezTo>
                  <a:lnTo>
                    <a:pt x="9448" y="2676"/>
                  </a:lnTo>
                  <a:lnTo>
                    <a:pt x="9520" y="2684"/>
                  </a:lnTo>
                  <a:lnTo>
                    <a:pt x="9522" y="2684"/>
                  </a:lnTo>
                  <a:cubicBezTo>
                    <a:pt x="9905" y="2724"/>
                    <a:pt x="10277" y="2797"/>
                    <a:pt x="10638" y="2892"/>
                  </a:cubicBezTo>
                  <a:lnTo>
                    <a:pt x="10825" y="2948"/>
                  </a:lnTo>
                  <a:cubicBezTo>
                    <a:pt x="12327" y="3397"/>
                    <a:pt x="13628" y="4319"/>
                    <a:pt x="14553" y="5541"/>
                  </a:cubicBezTo>
                  <a:cubicBezTo>
                    <a:pt x="15476" y="6763"/>
                    <a:pt x="16023" y="8279"/>
                    <a:pt x="16023" y="9931"/>
                  </a:cubicBezTo>
                  <a:cubicBezTo>
                    <a:pt x="16023" y="11186"/>
                    <a:pt x="15812" y="12155"/>
                    <a:pt x="15500" y="12945"/>
                  </a:cubicBezTo>
                  <a:close/>
                  <a:moveTo>
                    <a:pt x="17507" y="9931"/>
                  </a:moveTo>
                  <a:cubicBezTo>
                    <a:pt x="17507" y="7948"/>
                    <a:pt x="16847" y="6114"/>
                    <a:pt x="15734" y="4645"/>
                  </a:cubicBezTo>
                  <a:cubicBezTo>
                    <a:pt x="12226" y="8"/>
                    <a:pt x="5290" y="0"/>
                    <a:pt x="1773" y="4645"/>
                  </a:cubicBezTo>
                  <a:cubicBezTo>
                    <a:pt x="661" y="6114"/>
                    <a:pt x="0" y="7948"/>
                    <a:pt x="0" y="9931"/>
                  </a:cubicBezTo>
                  <a:cubicBezTo>
                    <a:pt x="0" y="11354"/>
                    <a:pt x="245" y="12523"/>
                    <a:pt x="628" y="13491"/>
                  </a:cubicBezTo>
                  <a:cubicBezTo>
                    <a:pt x="1202" y="14942"/>
                    <a:pt x="2079" y="15922"/>
                    <a:pt x="2782" y="16665"/>
                  </a:cubicBezTo>
                  <a:cubicBezTo>
                    <a:pt x="3135" y="17036"/>
                    <a:pt x="3445" y="17353"/>
                    <a:pt x="3655" y="17623"/>
                  </a:cubicBezTo>
                  <a:cubicBezTo>
                    <a:pt x="3870" y="17895"/>
                    <a:pt x="3975" y="18106"/>
                    <a:pt x="4005" y="18273"/>
                  </a:cubicBezTo>
                  <a:cubicBezTo>
                    <a:pt x="4158" y="19085"/>
                    <a:pt x="4174" y="20109"/>
                    <a:pt x="4174" y="20369"/>
                  </a:cubicBezTo>
                  <a:lnTo>
                    <a:pt x="4174" y="20420"/>
                  </a:lnTo>
                  <a:lnTo>
                    <a:pt x="4174" y="20435"/>
                  </a:lnTo>
                  <a:lnTo>
                    <a:pt x="4174" y="20440"/>
                  </a:lnTo>
                  <a:lnTo>
                    <a:pt x="4174" y="20445"/>
                  </a:lnTo>
                  <a:cubicBezTo>
                    <a:pt x="4174" y="21620"/>
                    <a:pt x="5125" y="22568"/>
                    <a:pt x="6299" y="22569"/>
                  </a:cubicBezTo>
                  <a:lnTo>
                    <a:pt x="11209" y="22569"/>
                  </a:lnTo>
                  <a:cubicBezTo>
                    <a:pt x="12383" y="22568"/>
                    <a:pt x="13333" y="21618"/>
                    <a:pt x="13333" y="20445"/>
                  </a:cubicBezTo>
                  <a:lnTo>
                    <a:pt x="13333" y="20440"/>
                  </a:lnTo>
                  <a:lnTo>
                    <a:pt x="13333" y="20434"/>
                  </a:lnTo>
                  <a:lnTo>
                    <a:pt x="13333" y="20420"/>
                  </a:lnTo>
                  <a:lnTo>
                    <a:pt x="13333" y="20372"/>
                  </a:lnTo>
                  <a:cubicBezTo>
                    <a:pt x="13333" y="20115"/>
                    <a:pt x="13349" y="19088"/>
                    <a:pt x="13503" y="18274"/>
                  </a:cubicBezTo>
                  <a:cubicBezTo>
                    <a:pt x="13524" y="18161"/>
                    <a:pt x="13574" y="18033"/>
                    <a:pt x="13673" y="17875"/>
                  </a:cubicBezTo>
                  <a:cubicBezTo>
                    <a:pt x="13840" y="17600"/>
                    <a:pt x="14158" y="17258"/>
                    <a:pt x="14553" y="16847"/>
                  </a:cubicBezTo>
                  <a:cubicBezTo>
                    <a:pt x="15141" y="16228"/>
                    <a:pt x="15891" y="15448"/>
                    <a:pt x="16486" y="14338"/>
                  </a:cubicBezTo>
                  <a:cubicBezTo>
                    <a:pt x="17082" y="13230"/>
                    <a:pt x="17509" y="11799"/>
                    <a:pt x="17507" y="9931"/>
                  </a:cubicBezTo>
                  <a:close/>
                </a:path>
              </a:pathLst>
            </a:cu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Arial"/>
                <a:ea typeface="微软雅黑"/>
                <a:sym typeface="Arial"/>
              </a:endParaRPr>
            </a:p>
          </p:txBody>
        </p:sp>
        <p:sp>
          <p:nvSpPr>
            <p:cNvPr id="42" name="Freeform 24">
              <a:extLst>
                <a:ext uri="{FF2B5EF4-FFF2-40B4-BE49-F238E27FC236}">
                  <a16:creationId xmlns:a16="http://schemas.microsoft.com/office/drawing/2014/main" id="{D443BDA7-042E-4724-9F03-563E17A804B0}"/>
                </a:ext>
              </a:extLst>
            </p:cNvPr>
            <p:cNvSpPr/>
            <p:nvPr/>
          </p:nvSpPr>
          <p:spPr bwMode="auto">
            <a:xfrm>
              <a:off x="9378674" y="4873541"/>
              <a:ext cx="925122" cy="252112"/>
            </a:xfrm>
            <a:custGeom>
              <a:avLst/>
              <a:gdLst>
                <a:gd name="T0" fmla="*/ 5785 w 6697"/>
                <a:gd name="T1" fmla="*/ 0 h 1826"/>
                <a:gd name="T2" fmla="*/ 914 w 6697"/>
                <a:gd name="T3" fmla="*/ 0 h 1826"/>
                <a:gd name="T4" fmla="*/ 0 w 6697"/>
                <a:gd name="T5" fmla="*/ 914 h 1826"/>
                <a:gd name="T6" fmla="*/ 914 w 6697"/>
                <a:gd name="T7" fmla="*/ 1826 h 1826"/>
                <a:gd name="T8" fmla="*/ 5785 w 6697"/>
                <a:gd name="T9" fmla="*/ 1826 h 1826"/>
                <a:gd name="T10" fmla="*/ 6697 w 6697"/>
                <a:gd name="T11" fmla="*/ 914 h 1826"/>
                <a:gd name="T12" fmla="*/ 5785 w 6697"/>
                <a:gd name="T13" fmla="*/ 0 h 1826"/>
              </a:gdLst>
              <a:ahLst/>
              <a:cxnLst>
                <a:cxn ang="0">
                  <a:pos x="T0" y="T1"/>
                </a:cxn>
                <a:cxn ang="0">
                  <a:pos x="T2" y="T3"/>
                </a:cxn>
                <a:cxn ang="0">
                  <a:pos x="T4" y="T5"/>
                </a:cxn>
                <a:cxn ang="0">
                  <a:pos x="T6" y="T7"/>
                </a:cxn>
                <a:cxn ang="0">
                  <a:pos x="T8" y="T9"/>
                </a:cxn>
                <a:cxn ang="0">
                  <a:pos x="T10" y="T11"/>
                </a:cxn>
                <a:cxn ang="0">
                  <a:pos x="T12" y="T13"/>
                </a:cxn>
              </a:cxnLst>
              <a:rect l="0" t="0" r="r" b="b"/>
              <a:pathLst>
                <a:path w="6697" h="1826">
                  <a:moveTo>
                    <a:pt x="5785" y="0"/>
                  </a:moveTo>
                  <a:lnTo>
                    <a:pt x="914" y="0"/>
                  </a:lnTo>
                  <a:cubicBezTo>
                    <a:pt x="410" y="0"/>
                    <a:pt x="0" y="407"/>
                    <a:pt x="0" y="914"/>
                  </a:cubicBezTo>
                  <a:cubicBezTo>
                    <a:pt x="0" y="1416"/>
                    <a:pt x="410" y="1826"/>
                    <a:pt x="914" y="1826"/>
                  </a:cubicBezTo>
                  <a:lnTo>
                    <a:pt x="5785" y="1826"/>
                  </a:lnTo>
                  <a:cubicBezTo>
                    <a:pt x="6288" y="1826"/>
                    <a:pt x="6697" y="1416"/>
                    <a:pt x="6697" y="914"/>
                  </a:cubicBezTo>
                  <a:cubicBezTo>
                    <a:pt x="6697" y="407"/>
                    <a:pt x="6288" y="0"/>
                    <a:pt x="5785" y="0"/>
                  </a:cubicBezTo>
                  <a:close/>
                </a:path>
              </a:pathLst>
            </a:cu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a:ea typeface="微软雅黑"/>
                <a:sym typeface="Arial"/>
              </a:endParaRPr>
            </a:p>
          </p:txBody>
        </p:sp>
        <p:sp>
          <p:nvSpPr>
            <p:cNvPr id="43" name="Freeform 25">
              <a:extLst>
                <a:ext uri="{FF2B5EF4-FFF2-40B4-BE49-F238E27FC236}">
                  <a16:creationId xmlns:a16="http://schemas.microsoft.com/office/drawing/2014/main" id="{A155413F-F266-45F4-AF5A-176B1A1AAD86}"/>
                </a:ext>
              </a:extLst>
            </p:cNvPr>
            <p:cNvSpPr/>
            <p:nvPr/>
          </p:nvSpPr>
          <p:spPr bwMode="auto">
            <a:xfrm>
              <a:off x="9378674" y="5191885"/>
              <a:ext cx="925122" cy="252112"/>
            </a:xfrm>
            <a:custGeom>
              <a:avLst/>
              <a:gdLst>
                <a:gd name="T0" fmla="*/ 5785 w 6697"/>
                <a:gd name="T1" fmla="*/ 0 h 1825"/>
                <a:gd name="T2" fmla="*/ 914 w 6697"/>
                <a:gd name="T3" fmla="*/ 0 h 1825"/>
                <a:gd name="T4" fmla="*/ 0 w 6697"/>
                <a:gd name="T5" fmla="*/ 911 h 1825"/>
                <a:gd name="T6" fmla="*/ 914 w 6697"/>
                <a:gd name="T7" fmla="*/ 1825 h 1825"/>
                <a:gd name="T8" fmla="*/ 5785 w 6697"/>
                <a:gd name="T9" fmla="*/ 1825 h 1825"/>
                <a:gd name="T10" fmla="*/ 6697 w 6697"/>
                <a:gd name="T11" fmla="*/ 911 h 1825"/>
                <a:gd name="T12" fmla="*/ 5785 w 6697"/>
                <a:gd name="T13" fmla="*/ 0 h 1825"/>
              </a:gdLst>
              <a:ahLst/>
              <a:cxnLst>
                <a:cxn ang="0">
                  <a:pos x="T0" y="T1"/>
                </a:cxn>
                <a:cxn ang="0">
                  <a:pos x="T2" y="T3"/>
                </a:cxn>
                <a:cxn ang="0">
                  <a:pos x="T4" y="T5"/>
                </a:cxn>
                <a:cxn ang="0">
                  <a:pos x="T6" y="T7"/>
                </a:cxn>
                <a:cxn ang="0">
                  <a:pos x="T8" y="T9"/>
                </a:cxn>
                <a:cxn ang="0">
                  <a:pos x="T10" y="T11"/>
                </a:cxn>
                <a:cxn ang="0">
                  <a:pos x="T12" y="T13"/>
                </a:cxn>
              </a:cxnLst>
              <a:rect l="0" t="0" r="r" b="b"/>
              <a:pathLst>
                <a:path w="6697" h="1825">
                  <a:moveTo>
                    <a:pt x="5785" y="0"/>
                  </a:moveTo>
                  <a:lnTo>
                    <a:pt x="914" y="0"/>
                  </a:lnTo>
                  <a:cubicBezTo>
                    <a:pt x="410" y="0"/>
                    <a:pt x="0" y="407"/>
                    <a:pt x="0" y="911"/>
                  </a:cubicBezTo>
                  <a:cubicBezTo>
                    <a:pt x="0" y="1416"/>
                    <a:pt x="410" y="1825"/>
                    <a:pt x="914" y="1825"/>
                  </a:cubicBezTo>
                  <a:lnTo>
                    <a:pt x="5785" y="1825"/>
                  </a:lnTo>
                  <a:cubicBezTo>
                    <a:pt x="6288" y="1825"/>
                    <a:pt x="6697" y="1416"/>
                    <a:pt x="6697" y="911"/>
                  </a:cubicBezTo>
                  <a:cubicBezTo>
                    <a:pt x="6697" y="407"/>
                    <a:pt x="6288" y="0"/>
                    <a:pt x="5785" y="0"/>
                  </a:cubicBezTo>
                  <a:close/>
                </a:path>
              </a:pathLst>
            </a:cu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a:ea typeface="微软雅黑"/>
                <a:sym typeface="Arial"/>
              </a:endParaRPr>
            </a:p>
          </p:txBody>
        </p:sp>
        <p:sp>
          <p:nvSpPr>
            <p:cNvPr id="44" name="Freeform 26">
              <a:extLst>
                <a:ext uri="{FF2B5EF4-FFF2-40B4-BE49-F238E27FC236}">
                  <a16:creationId xmlns:a16="http://schemas.microsoft.com/office/drawing/2014/main" id="{A3EA0D89-24D4-49D9-BD3A-8D83B9813B96}"/>
                </a:ext>
              </a:extLst>
            </p:cNvPr>
            <p:cNvSpPr/>
            <p:nvPr/>
          </p:nvSpPr>
          <p:spPr bwMode="auto">
            <a:xfrm>
              <a:off x="9552802" y="5512366"/>
              <a:ext cx="576866" cy="136739"/>
            </a:xfrm>
            <a:custGeom>
              <a:avLst/>
              <a:gdLst>
                <a:gd name="T0" fmla="*/ 2515 w 4174"/>
                <a:gd name="T1" fmla="*/ 0 h 996"/>
                <a:gd name="T2" fmla="*/ 1661 w 4174"/>
                <a:gd name="T3" fmla="*/ 0 h 996"/>
                <a:gd name="T4" fmla="*/ 6 w 4174"/>
                <a:gd name="T5" fmla="*/ 0 h 996"/>
                <a:gd name="T6" fmla="*/ 0 w 4174"/>
                <a:gd name="T7" fmla="*/ 83 h 996"/>
                <a:gd name="T8" fmla="*/ 1493 w 4174"/>
                <a:gd name="T9" fmla="*/ 996 h 996"/>
                <a:gd name="T10" fmla="*/ 1624 w 4174"/>
                <a:gd name="T11" fmla="*/ 996 h 996"/>
                <a:gd name="T12" fmla="*/ 2552 w 4174"/>
                <a:gd name="T13" fmla="*/ 996 h 996"/>
                <a:gd name="T14" fmla="*/ 2683 w 4174"/>
                <a:gd name="T15" fmla="*/ 996 h 996"/>
                <a:gd name="T16" fmla="*/ 4174 w 4174"/>
                <a:gd name="T17" fmla="*/ 83 h 996"/>
                <a:gd name="T18" fmla="*/ 4170 w 4174"/>
                <a:gd name="T19" fmla="*/ 0 h 996"/>
                <a:gd name="T20" fmla="*/ 2515 w 4174"/>
                <a:gd name="T2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4" h="996">
                  <a:moveTo>
                    <a:pt x="2515" y="0"/>
                  </a:moveTo>
                  <a:lnTo>
                    <a:pt x="1661" y="0"/>
                  </a:lnTo>
                  <a:lnTo>
                    <a:pt x="6" y="0"/>
                  </a:lnTo>
                  <a:cubicBezTo>
                    <a:pt x="5" y="28"/>
                    <a:pt x="0" y="54"/>
                    <a:pt x="0" y="83"/>
                  </a:cubicBezTo>
                  <a:cubicBezTo>
                    <a:pt x="0" y="587"/>
                    <a:pt x="775" y="996"/>
                    <a:pt x="1493" y="996"/>
                  </a:cubicBezTo>
                  <a:lnTo>
                    <a:pt x="1624" y="996"/>
                  </a:lnTo>
                  <a:lnTo>
                    <a:pt x="2552" y="996"/>
                  </a:lnTo>
                  <a:lnTo>
                    <a:pt x="2683" y="996"/>
                  </a:lnTo>
                  <a:cubicBezTo>
                    <a:pt x="3400" y="996"/>
                    <a:pt x="4174" y="587"/>
                    <a:pt x="4174" y="83"/>
                  </a:cubicBezTo>
                  <a:cubicBezTo>
                    <a:pt x="4174" y="54"/>
                    <a:pt x="4170" y="28"/>
                    <a:pt x="4170" y="0"/>
                  </a:cubicBezTo>
                  <a:lnTo>
                    <a:pt x="2515" y="0"/>
                  </a:lnTo>
                  <a:close/>
                </a:path>
              </a:pathLst>
            </a:cu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a:ea typeface="微软雅黑"/>
                <a:sym typeface="Arial"/>
              </a:endParaRPr>
            </a:p>
          </p:txBody>
        </p:sp>
      </p:grpSp>
      <p:sp>
        <p:nvSpPr>
          <p:cNvPr id="45" name="矩形 3">
            <a:extLst>
              <a:ext uri="{FF2B5EF4-FFF2-40B4-BE49-F238E27FC236}">
                <a16:creationId xmlns:a16="http://schemas.microsoft.com/office/drawing/2014/main" id="{87032E5D-BB39-427A-B591-22D5B2A5A8F6}"/>
              </a:ext>
            </a:extLst>
          </p:cNvPr>
          <p:cNvSpPr>
            <a:spLocks noChangeArrowheads="1"/>
          </p:cNvSpPr>
          <p:nvPr/>
        </p:nvSpPr>
        <p:spPr bwMode="auto">
          <a:xfrm>
            <a:off x="1949545" y="2061729"/>
            <a:ext cx="1163456" cy="1815882"/>
          </a:xfrm>
          <a:prstGeom prst="rect">
            <a:avLst/>
          </a:prstGeom>
        </p:spPr>
        <p:txBody>
          <a:bodyPr wrap="square">
            <a:spAutoFit/>
          </a:bodyPr>
          <a:lstStyle/>
          <a:p>
            <a:pPr algn="dist"/>
            <a:r>
              <a:rPr lang="zh-CN" altLang="en-US" sz="2800" b="1" dirty="0">
                <a:solidFill>
                  <a:srgbClr val="314865"/>
                </a:solidFill>
                <a:effectLst>
                  <a:innerShdw blurRad="63500" dist="50800" dir="13500000">
                    <a:prstClr val="black">
                      <a:alpha val="50000"/>
                    </a:prstClr>
                  </a:innerShdw>
                </a:effectLst>
                <a:latin typeface="Arial"/>
                <a:ea typeface="微软雅黑"/>
                <a:sym typeface="Arial"/>
              </a:rPr>
              <a:t>中断的触发方式</a:t>
            </a:r>
          </a:p>
        </p:txBody>
      </p:sp>
      <p:grpSp>
        <p:nvGrpSpPr>
          <p:cNvPr id="58" name="组合 57">
            <a:extLst>
              <a:ext uri="{FF2B5EF4-FFF2-40B4-BE49-F238E27FC236}">
                <a16:creationId xmlns:a16="http://schemas.microsoft.com/office/drawing/2014/main" id="{974715DD-D682-425E-9C5B-6535B1128802}"/>
              </a:ext>
            </a:extLst>
          </p:cNvPr>
          <p:cNvGrpSpPr/>
          <p:nvPr/>
        </p:nvGrpSpPr>
        <p:grpSpPr>
          <a:xfrm>
            <a:off x="164616" y="178180"/>
            <a:ext cx="2804616" cy="368580"/>
            <a:chOff x="164616" y="178180"/>
            <a:chExt cx="2804616" cy="368580"/>
          </a:xfrm>
        </p:grpSpPr>
        <p:cxnSp>
          <p:nvCxnSpPr>
            <p:cNvPr id="59" name="直接连接符 58">
              <a:extLst>
                <a:ext uri="{FF2B5EF4-FFF2-40B4-BE49-F238E27FC236}">
                  <a16:creationId xmlns:a16="http://schemas.microsoft.com/office/drawing/2014/main" id="{6276A576-8653-49D6-AEB7-7AD2CA0E882A}"/>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A3C54D7A-0522-48CD-8D8E-BC01E7092193}"/>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中断</a:t>
              </a:r>
            </a:p>
          </p:txBody>
        </p:sp>
        <p:sp>
          <p:nvSpPr>
            <p:cNvPr id="61" name="矩形 60">
              <a:extLst>
                <a:ext uri="{FF2B5EF4-FFF2-40B4-BE49-F238E27FC236}">
                  <a16:creationId xmlns:a16="http://schemas.microsoft.com/office/drawing/2014/main" id="{75D391F5-F0F7-412D-BE60-672840CBFBF8}"/>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2" name="矩形 61">
              <a:extLst>
                <a:ext uri="{FF2B5EF4-FFF2-40B4-BE49-F238E27FC236}">
                  <a16:creationId xmlns:a16="http://schemas.microsoft.com/office/drawing/2014/main" id="{4F43D689-B454-487E-8892-C4383BE8620B}"/>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3" name="矩形 62">
              <a:extLst>
                <a:ext uri="{FF2B5EF4-FFF2-40B4-BE49-F238E27FC236}">
                  <a16:creationId xmlns:a16="http://schemas.microsoft.com/office/drawing/2014/main" id="{858C7E83-8507-446E-A9A3-839E29B0B800}"/>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5784675" y="2560217"/>
            <a:ext cx="4836768" cy="856489"/>
          </a:xfrm>
          <a:prstGeom prst="rect">
            <a:avLst/>
          </a:prstGeom>
          <a:noFill/>
        </p:spPr>
        <p:txBody>
          <a:bodyPr wrap="square" rtlCol="0">
            <a:spAutoFit/>
          </a:bodyPr>
          <a:lstStyle/>
          <a:p>
            <a:endParaRPr lang="zh-CN" altLang="en-US" dirty="0"/>
          </a:p>
        </p:txBody>
      </p:sp>
      <p:sp>
        <p:nvSpPr>
          <p:cNvPr id="3" name="文本框 2"/>
          <p:cNvSpPr txBox="1"/>
          <p:nvPr/>
        </p:nvSpPr>
        <p:spPr>
          <a:xfrm>
            <a:off x="5676409" y="2560217"/>
            <a:ext cx="6319966" cy="861774"/>
          </a:xfrm>
          <a:prstGeom prst="rect">
            <a:avLst/>
          </a:prstGeom>
          <a:noFill/>
        </p:spPr>
        <p:txBody>
          <a:bodyPr wrap="square" rtlCol="0">
            <a:spAutoFit/>
          </a:bodyPr>
          <a:lstStyle/>
          <a:p>
            <a:r>
              <a:rPr lang="en-US" altLang="zh-CN" dirty="0"/>
              <a:t>Tip: </a:t>
            </a:r>
            <a:r>
              <a:rPr lang="zh-CN" altLang="en-US" sz="1600" dirty="0"/>
              <a:t>当外部中断源被设定为低电平触发方式时，在中断服务程序返回之前，外部中断请求输入必须无效</a:t>
            </a:r>
            <a:r>
              <a:rPr lang="en-US" altLang="zh-CN" sz="1600" dirty="0"/>
              <a:t>(</a:t>
            </a:r>
            <a:r>
              <a:rPr lang="zh-CN" altLang="en-US" sz="1600" dirty="0"/>
              <a:t>即变为高电平</a:t>
            </a:r>
            <a:r>
              <a:rPr lang="en-US" altLang="zh-CN" sz="1600" dirty="0"/>
              <a:t>)</a:t>
            </a:r>
            <a:r>
              <a:rPr lang="zh-CN" altLang="en-US" sz="1600" dirty="0"/>
              <a:t>，否则</a:t>
            </a:r>
            <a:r>
              <a:rPr lang="en-US" altLang="zh-CN" sz="1600" dirty="0"/>
              <a:t>CPU</a:t>
            </a:r>
            <a:r>
              <a:rPr lang="zh-CN" altLang="en-US" sz="1600" dirty="0"/>
              <a:t>返回主程序后会再次响应中断。</a:t>
            </a:r>
          </a:p>
        </p:txBody>
      </p:sp>
      <p:sp>
        <p:nvSpPr>
          <p:cNvPr id="38" name="文本框 37"/>
          <p:cNvSpPr txBox="1"/>
          <p:nvPr/>
        </p:nvSpPr>
        <p:spPr>
          <a:xfrm>
            <a:off x="5784675" y="5341871"/>
            <a:ext cx="6319966" cy="615553"/>
          </a:xfrm>
          <a:prstGeom prst="rect">
            <a:avLst/>
          </a:prstGeom>
          <a:noFill/>
        </p:spPr>
        <p:txBody>
          <a:bodyPr wrap="square" rtlCol="0">
            <a:spAutoFit/>
          </a:bodyPr>
          <a:lstStyle/>
          <a:p>
            <a:r>
              <a:rPr lang="en-US" altLang="zh-CN" dirty="0"/>
              <a:t>Tip:</a:t>
            </a:r>
            <a:r>
              <a:rPr lang="zh-CN" altLang="en-US" sz="1600" dirty="0"/>
              <a:t>一般控制器分为这两种边沿触发方式，但</a:t>
            </a:r>
            <a:r>
              <a:rPr lang="en-US" altLang="zh-CN" sz="1600" dirty="0"/>
              <a:t>TIVA C</a:t>
            </a:r>
            <a:r>
              <a:rPr lang="zh-CN" altLang="en-US" sz="1600" dirty="0"/>
              <a:t>还支持双沿触发，即产生上升沿和下降沿时都会触发中断。</a:t>
            </a:r>
            <a:endParaRPr lang="zh-CN" altLang="en-US" sz="1400" dirty="0"/>
          </a:p>
        </p:txBody>
      </p:sp>
    </p:spTree>
    <p:extLst>
      <p:ext uri="{BB962C8B-B14F-4D97-AF65-F5344CB8AC3E}">
        <p14:creationId xmlns:p14="http://schemas.microsoft.com/office/powerpoint/2010/main" val="285587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空心弧 36">
            <a:extLst>
              <a:ext uri="{FF2B5EF4-FFF2-40B4-BE49-F238E27FC236}">
                <a16:creationId xmlns:a16="http://schemas.microsoft.com/office/drawing/2014/main" id="{B3F43884-8474-4D1F-B844-6A57151614CE}"/>
              </a:ext>
            </a:extLst>
          </p:cNvPr>
          <p:cNvSpPr/>
          <p:nvPr/>
        </p:nvSpPr>
        <p:spPr>
          <a:xfrm rot="5400000">
            <a:off x="4202852" y="1723369"/>
            <a:ext cx="1781052" cy="1781052"/>
          </a:xfrm>
          <a:prstGeom prst="blockArc">
            <a:avLst>
              <a:gd name="adj1" fmla="val 10800000"/>
              <a:gd name="adj2" fmla="val 95469"/>
              <a:gd name="adj3" fmla="val 23519"/>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2">
                  <a:lumMod val="75000"/>
                </a:schemeClr>
              </a:solidFill>
              <a:latin typeface="Arial"/>
              <a:ea typeface="微软雅黑"/>
              <a:cs typeface="Arial" panose="020B0604020202020204" pitchFamily="34" charset="0"/>
              <a:sym typeface="Arial"/>
            </a:endParaRPr>
          </a:p>
        </p:txBody>
      </p:sp>
      <p:sp>
        <p:nvSpPr>
          <p:cNvPr id="38" name="空心弧 37">
            <a:extLst>
              <a:ext uri="{FF2B5EF4-FFF2-40B4-BE49-F238E27FC236}">
                <a16:creationId xmlns:a16="http://schemas.microsoft.com/office/drawing/2014/main" id="{98D99349-33D2-4D1E-982D-E190F530306D}"/>
              </a:ext>
            </a:extLst>
          </p:cNvPr>
          <p:cNvSpPr/>
          <p:nvPr/>
        </p:nvSpPr>
        <p:spPr>
          <a:xfrm rot="5400000">
            <a:off x="4217457" y="4222414"/>
            <a:ext cx="1781052" cy="1781052"/>
          </a:xfrm>
          <a:prstGeom prst="blockArc">
            <a:avLst>
              <a:gd name="adj1" fmla="val 10800000"/>
              <a:gd name="adj2" fmla="val 95469"/>
              <a:gd name="adj3" fmla="val 23519"/>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2">
                  <a:lumMod val="75000"/>
                </a:schemeClr>
              </a:solidFill>
              <a:latin typeface="Arial"/>
              <a:ea typeface="微软雅黑"/>
              <a:cs typeface="Arial" panose="020B0604020202020204" pitchFamily="34" charset="0"/>
              <a:sym typeface="Arial"/>
            </a:endParaRPr>
          </a:p>
        </p:txBody>
      </p:sp>
      <p:sp>
        <p:nvSpPr>
          <p:cNvPr id="39" name="空心弧 38">
            <a:extLst>
              <a:ext uri="{FF2B5EF4-FFF2-40B4-BE49-F238E27FC236}">
                <a16:creationId xmlns:a16="http://schemas.microsoft.com/office/drawing/2014/main" id="{6E58D754-F436-4D48-A7FB-FEC47E060368}"/>
              </a:ext>
            </a:extLst>
          </p:cNvPr>
          <p:cNvSpPr/>
          <p:nvPr/>
        </p:nvSpPr>
        <p:spPr>
          <a:xfrm rot="16200000" flipH="1">
            <a:off x="6090622" y="1723370"/>
            <a:ext cx="1781052" cy="1781052"/>
          </a:xfrm>
          <a:prstGeom prst="blockArc">
            <a:avLst>
              <a:gd name="adj1" fmla="val 10800000"/>
              <a:gd name="adj2" fmla="val 95469"/>
              <a:gd name="adj3" fmla="val 23519"/>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2">
                  <a:lumMod val="75000"/>
                </a:schemeClr>
              </a:solidFill>
              <a:latin typeface="Arial"/>
              <a:ea typeface="微软雅黑"/>
              <a:cs typeface="Arial" panose="020B0604020202020204" pitchFamily="34" charset="0"/>
              <a:sym typeface="Arial"/>
            </a:endParaRPr>
          </a:p>
        </p:txBody>
      </p:sp>
      <p:sp>
        <p:nvSpPr>
          <p:cNvPr id="40" name="空心弧 39">
            <a:extLst>
              <a:ext uri="{FF2B5EF4-FFF2-40B4-BE49-F238E27FC236}">
                <a16:creationId xmlns:a16="http://schemas.microsoft.com/office/drawing/2014/main" id="{D6746E9E-111B-4B88-8002-9358E110CC91}"/>
              </a:ext>
            </a:extLst>
          </p:cNvPr>
          <p:cNvSpPr/>
          <p:nvPr/>
        </p:nvSpPr>
        <p:spPr>
          <a:xfrm rot="16200000" flipH="1">
            <a:off x="6090622" y="4222414"/>
            <a:ext cx="1781052" cy="1781052"/>
          </a:xfrm>
          <a:prstGeom prst="blockArc">
            <a:avLst>
              <a:gd name="adj1" fmla="val 10800000"/>
              <a:gd name="adj2" fmla="val 95469"/>
              <a:gd name="adj3" fmla="val 23519"/>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2">
                  <a:lumMod val="75000"/>
                </a:schemeClr>
              </a:solidFill>
              <a:latin typeface="Arial"/>
              <a:ea typeface="微软雅黑"/>
              <a:cs typeface="Arial" panose="020B0604020202020204" pitchFamily="34" charset="0"/>
              <a:sym typeface="Arial"/>
            </a:endParaRPr>
          </a:p>
        </p:txBody>
      </p:sp>
      <p:sp>
        <p:nvSpPr>
          <p:cNvPr id="41" name="文本框 40">
            <a:extLst>
              <a:ext uri="{FF2B5EF4-FFF2-40B4-BE49-F238E27FC236}">
                <a16:creationId xmlns:a16="http://schemas.microsoft.com/office/drawing/2014/main" id="{FE5046C7-EBC9-4E60-ADC7-11F5095D245C}"/>
              </a:ext>
            </a:extLst>
          </p:cNvPr>
          <p:cNvSpPr txBox="1"/>
          <p:nvPr/>
        </p:nvSpPr>
        <p:spPr>
          <a:xfrm>
            <a:off x="8093603" y="1496697"/>
            <a:ext cx="2347347" cy="369324"/>
          </a:xfrm>
          <a:prstGeom prst="rect">
            <a:avLst/>
          </a:prstGeom>
          <a:noFill/>
        </p:spPr>
        <p:txBody>
          <a:bodyPr wrap="square" lIns="91435" tIns="45716" rIns="91435" bIns="45716" rtlCol="0">
            <a:spAutoFit/>
          </a:bodyPr>
          <a:lstStyle/>
          <a:p>
            <a:pPr eaLnBrk="0" hangingPunct="0">
              <a:defRPr/>
            </a:pPr>
            <a:r>
              <a:rPr lang="zh-CN" altLang="en-US" b="1" dirty="0">
                <a:solidFill>
                  <a:srgbClr val="314865"/>
                </a:solidFill>
                <a:latin typeface="Arial"/>
                <a:ea typeface="微软雅黑"/>
                <a:cs typeface="Arial" pitchFamily="34" charset="0"/>
                <a:sym typeface="Arial"/>
              </a:rPr>
              <a:t>中断状态查询寄存器</a:t>
            </a:r>
          </a:p>
        </p:txBody>
      </p:sp>
      <p:sp>
        <p:nvSpPr>
          <p:cNvPr id="42" name="文本框 41">
            <a:extLst>
              <a:ext uri="{FF2B5EF4-FFF2-40B4-BE49-F238E27FC236}">
                <a16:creationId xmlns:a16="http://schemas.microsoft.com/office/drawing/2014/main" id="{E25BE7E5-FA83-4A91-8705-0C5EB5FA5670}"/>
              </a:ext>
            </a:extLst>
          </p:cNvPr>
          <p:cNvSpPr txBox="1"/>
          <p:nvPr/>
        </p:nvSpPr>
        <p:spPr>
          <a:xfrm>
            <a:off x="7051210" y="1866021"/>
            <a:ext cx="5140790" cy="2308316"/>
          </a:xfrm>
          <a:prstGeom prst="rect">
            <a:avLst/>
          </a:prstGeom>
          <a:noFill/>
        </p:spPr>
        <p:txBody>
          <a:bodyPr wrap="square" lIns="91435" tIns="45716" rIns="91435" bIns="45716" rtlCol="0">
            <a:spAutoFit/>
          </a:bodyPr>
          <a:lstStyle/>
          <a:p>
            <a:r>
              <a:rPr lang="en-US" altLang="zh-CN" sz="1600" b="1" dirty="0"/>
              <a:t>       </a:t>
            </a:r>
            <a:r>
              <a:rPr lang="en-US" altLang="zh-CN" sz="1600" b="1" dirty="0">
                <a:latin typeface="Arial" panose="020B0604020202020204" pitchFamily="34" charset="0"/>
                <a:cs typeface="Arial" panose="020B0604020202020204" pitchFamily="34" charset="0"/>
              </a:rPr>
              <a:t>GPIO</a:t>
            </a:r>
            <a:r>
              <a:rPr lang="zh-CN" altLang="en-US" sz="1600" dirty="0"/>
              <a:t>原始中断状态寄存器（</a:t>
            </a:r>
            <a:r>
              <a:rPr lang="en-US" altLang="zh-CN" sz="1600" b="1" dirty="0">
                <a:latin typeface="Arial" panose="020B0604020202020204" pitchFamily="34" charset="0"/>
                <a:cs typeface="Arial" panose="020B0604020202020204" pitchFamily="34" charset="0"/>
              </a:rPr>
              <a:t>GPIORIS</a:t>
            </a:r>
            <a:r>
              <a:rPr lang="zh-CN" altLang="en-US" sz="1600" dirty="0"/>
              <a:t>）：当一个管脚上发生中断时</a:t>
            </a:r>
            <a:r>
              <a:rPr lang="en-US" altLang="zh-CN" sz="1600" b="1" dirty="0">
                <a:latin typeface="Arial" panose="020B0604020202020204" pitchFamily="34" charset="0"/>
                <a:cs typeface="Arial" panose="020B0604020202020204" pitchFamily="34" charset="0"/>
              </a:rPr>
              <a:t>GPIORIS</a:t>
            </a:r>
            <a:r>
              <a:rPr lang="zh-CN" altLang="en-US" sz="1600" dirty="0"/>
              <a:t>寄存器被置位。当</a:t>
            </a:r>
            <a:r>
              <a:rPr lang="en-US" altLang="zh-CN" sz="1600" dirty="0"/>
              <a:t>GPIO </a:t>
            </a:r>
            <a:r>
              <a:rPr lang="zh-CN" altLang="en-US" sz="1600" dirty="0"/>
              <a:t>中断屏蔽</a:t>
            </a:r>
            <a:r>
              <a:rPr lang="en-US" altLang="zh-CN" sz="1600" dirty="0"/>
              <a:t>(</a:t>
            </a:r>
            <a:r>
              <a:rPr lang="en-US" altLang="zh-CN" sz="1600" b="1" dirty="0">
                <a:latin typeface="Arial" panose="020B0604020202020204" pitchFamily="34" charset="0"/>
                <a:cs typeface="Arial" panose="020B0604020202020204" pitchFamily="34" charset="0"/>
              </a:rPr>
              <a:t>GPIOIM</a:t>
            </a:r>
            <a:r>
              <a:rPr lang="en-US" altLang="zh-CN" sz="1600" dirty="0"/>
              <a:t>) </a:t>
            </a:r>
            <a:r>
              <a:rPr lang="zh-CN" altLang="en-US" sz="1600" dirty="0"/>
              <a:t>寄存器中的某位置位时，相应的中断被送到中断控制器。读出来的某位为零则表示相应的位未发生中断。</a:t>
            </a:r>
          </a:p>
          <a:p>
            <a:r>
              <a:rPr lang="en-US" altLang="zh-CN" sz="1600" b="1" dirty="0"/>
              <a:t>      </a:t>
            </a:r>
            <a:r>
              <a:rPr lang="en-US" altLang="zh-CN" sz="1600" b="1" dirty="0">
                <a:latin typeface="Arial" panose="020B0604020202020204" pitchFamily="34" charset="0"/>
                <a:cs typeface="Arial" panose="020B0604020202020204" pitchFamily="34" charset="0"/>
              </a:rPr>
              <a:t>GPIO</a:t>
            </a:r>
            <a:r>
              <a:rPr lang="zh-CN" altLang="en-US" sz="1600" dirty="0"/>
              <a:t>中断屏蔽状态寄存器（</a:t>
            </a:r>
            <a:r>
              <a:rPr lang="en-US" altLang="zh-CN" sz="1600" b="1" dirty="0">
                <a:latin typeface="Arial" panose="020B0604020202020204" pitchFamily="34" charset="0"/>
                <a:cs typeface="Arial" panose="020B0604020202020204" pitchFamily="34" charset="0"/>
              </a:rPr>
              <a:t>GPIOMIS</a:t>
            </a:r>
            <a:r>
              <a:rPr lang="zh-CN" altLang="en-US" sz="1600" dirty="0"/>
              <a:t>）：如果该寄存器中的某个位置位，则说明相应的中断已经发送到中断控制器。如果某位清零，表示没有产生中断，或者中断被屏蔽。</a:t>
            </a:r>
            <a:endParaRPr lang="zh-CN" altLang="en-US" sz="1200" dirty="0">
              <a:solidFill>
                <a:schemeClr val="bg2">
                  <a:lumMod val="50000"/>
                </a:schemeClr>
              </a:solidFill>
              <a:latin typeface="Arial"/>
              <a:ea typeface="微软雅黑"/>
              <a:cs typeface="Arial" panose="020B0604020202020204" pitchFamily="34" charset="0"/>
              <a:sym typeface="Arial"/>
            </a:endParaRPr>
          </a:p>
        </p:txBody>
      </p:sp>
      <p:sp>
        <p:nvSpPr>
          <p:cNvPr id="43" name="文本框 42">
            <a:extLst>
              <a:ext uri="{FF2B5EF4-FFF2-40B4-BE49-F238E27FC236}">
                <a16:creationId xmlns:a16="http://schemas.microsoft.com/office/drawing/2014/main" id="{B93AB9D5-2EEC-415E-98A3-BAFE825BA68B}"/>
              </a:ext>
            </a:extLst>
          </p:cNvPr>
          <p:cNvSpPr txBox="1"/>
          <p:nvPr/>
        </p:nvSpPr>
        <p:spPr>
          <a:xfrm>
            <a:off x="8433473" y="4239384"/>
            <a:ext cx="2007477" cy="369324"/>
          </a:xfrm>
          <a:prstGeom prst="rect">
            <a:avLst/>
          </a:prstGeom>
          <a:noFill/>
        </p:spPr>
        <p:txBody>
          <a:bodyPr wrap="square" lIns="91435" tIns="45716" rIns="91435" bIns="45716" rtlCol="0">
            <a:spAutoFit/>
          </a:bodyPr>
          <a:lstStyle/>
          <a:p>
            <a:r>
              <a:rPr lang="zh-CN" altLang="en-US" b="1" dirty="0">
                <a:solidFill>
                  <a:srgbClr val="314865"/>
                </a:solidFill>
                <a:latin typeface="Arial"/>
                <a:ea typeface="微软雅黑"/>
                <a:cs typeface="Arial" panose="020B0604020202020204" pitchFamily="34" charset="0"/>
                <a:sym typeface="Arial"/>
              </a:rPr>
              <a:t>中断清除寄存器</a:t>
            </a:r>
          </a:p>
        </p:txBody>
      </p:sp>
      <p:sp>
        <p:nvSpPr>
          <p:cNvPr id="44" name="文本框 43">
            <a:extLst>
              <a:ext uri="{FF2B5EF4-FFF2-40B4-BE49-F238E27FC236}">
                <a16:creationId xmlns:a16="http://schemas.microsoft.com/office/drawing/2014/main" id="{C7CDFBED-549B-42A5-A595-5D6CCB0788E0}"/>
              </a:ext>
            </a:extLst>
          </p:cNvPr>
          <p:cNvSpPr txBox="1"/>
          <p:nvPr/>
        </p:nvSpPr>
        <p:spPr>
          <a:xfrm>
            <a:off x="7051210" y="4789963"/>
            <a:ext cx="4959558" cy="861766"/>
          </a:xfrm>
          <a:prstGeom prst="rect">
            <a:avLst/>
          </a:prstGeom>
          <a:noFill/>
        </p:spPr>
        <p:txBody>
          <a:bodyPr wrap="square" lIns="91435" tIns="45716" rIns="91435" bIns="45716" rtlCol="0">
            <a:spAutoFit/>
          </a:bodyPr>
          <a:lstStyle/>
          <a:p>
            <a:r>
              <a:rPr lang="en-US" altLang="zh-CN" sz="1600" b="1" dirty="0"/>
              <a:t>      </a:t>
            </a:r>
            <a:r>
              <a:rPr lang="en-US" altLang="zh-CN" sz="1600" b="1" dirty="0">
                <a:latin typeface="Arial" panose="020B0604020202020204" pitchFamily="34" charset="0"/>
                <a:cs typeface="Arial" panose="020B0604020202020204" pitchFamily="34" charset="0"/>
              </a:rPr>
              <a:t>GPIO</a:t>
            </a:r>
            <a:r>
              <a:rPr lang="en-US" altLang="zh-CN" sz="1600" b="1" dirty="0"/>
              <a:t> </a:t>
            </a:r>
            <a:r>
              <a:rPr lang="zh-CN" altLang="en-US" sz="1600" dirty="0"/>
              <a:t>中断清除寄存器（</a:t>
            </a:r>
            <a:r>
              <a:rPr lang="en-US" altLang="zh-CN" sz="1600" b="1" dirty="0">
                <a:latin typeface="Arial" panose="020B0604020202020204" pitchFamily="34" charset="0"/>
                <a:cs typeface="Arial" panose="020B0604020202020204" pitchFamily="34" charset="0"/>
              </a:rPr>
              <a:t>GPIOICR</a:t>
            </a:r>
            <a:r>
              <a:rPr lang="zh-CN" altLang="en-US" sz="1600" dirty="0"/>
              <a:t>）：对于边沿触发中断，向</a:t>
            </a:r>
            <a:r>
              <a:rPr lang="en-US" altLang="zh-CN" sz="1600" b="1" dirty="0">
                <a:latin typeface="Arial" panose="020B0604020202020204" pitchFamily="34" charset="0"/>
                <a:cs typeface="Arial" panose="020B0604020202020204" pitchFamily="34" charset="0"/>
              </a:rPr>
              <a:t>GPIOICR</a:t>
            </a:r>
            <a:r>
              <a:rPr lang="en-US" altLang="zh-CN" sz="1600" dirty="0"/>
              <a:t> </a:t>
            </a:r>
            <a:r>
              <a:rPr lang="zh-CN" altLang="en-US" sz="1600" dirty="0"/>
              <a:t>寄存器的</a:t>
            </a:r>
            <a:r>
              <a:rPr lang="en-US" altLang="zh-CN" sz="1600" dirty="0">
                <a:latin typeface="Arial" panose="020B0604020202020204" pitchFamily="34" charset="0"/>
                <a:cs typeface="Arial" panose="020B0604020202020204" pitchFamily="34" charset="0"/>
              </a:rPr>
              <a:t>IC</a:t>
            </a:r>
            <a:r>
              <a:rPr lang="en-US" altLang="zh-CN" sz="1600" dirty="0"/>
              <a:t> </a:t>
            </a:r>
            <a:r>
              <a:rPr lang="zh-CN" altLang="en-US" sz="1600" dirty="0"/>
              <a:t>位写</a:t>
            </a:r>
            <a:r>
              <a:rPr lang="en-US" altLang="zh-CN" sz="1600" dirty="0"/>
              <a:t>1 </a:t>
            </a:r>
            <a:r>
              <a:rPr lang="zh-CN" altLang="en-US" sz="1600" dirty="0"/>
              <a:t>即可将</a:t>
            </a:r>
            <a:r>
              <a:rPr lang="en-US" altLang="zh-CN" sz="1600" dirty="0">
                <a:latin typeface="Arial" panose="020B0604020202020204" pitchFamily="34" charset="0"/>
                <a:cs typeface="Arial" panose="020B0604020202020204" pitchFamily="34" charset="0"/>
              </a:rPr>
              <a:t>GPIORIS</a:t>
            </a:r>
            <a:r>
              <a:rPr lang="zh-CN" altLang="en-US" sz="1600" dirty="0">
                <a:latin typeface="Arial" panose="020B0604020202020204" pitchFamily="34" charset="0"/>
                <a:cs typeface="Arial" panose="020B0604020202020204" pitchFamily="34" charset="0"/>
              </a:rPr>
              <a:t>和</a:t>
            </a:r>
            <a:r>
              <a:rPr lang="en-US" altLang="zh-CN" sz="1600" dirty="0">
                <a:latin typeface="Arial" panose="020B0604020202020204" pitchFamily="34" charset="0"/>
                <a:cs typeface="Arial" panose="020B0604020202020204" pitchFamily="34" charset="0"/>
              </a:rPr>
              <a:t>GPIOMIS </a:t>
            </a:r>
            <a:r>
              <a:rPr lang="zh-CN" altLang="en-US" sz="1600" dirty="0">
                <a:latin typeface="Arial" panose="020B0604020202020204" pitchFamily="34" charset="0"/>
                <a:cs typeface="Arial" panose="020B0604020202020204" pitchFamily="34" charset="0"/>
              </a:rPr>
              <a:t>寄存器</a:t>
            </a:r>
            <a:r>
              <a:rPr lang="zh-CN" altLang="en-US" sz="1600" dirty="0"/>
              <a:t>中相应的位清零</a:t>
            </a:r>
            <a:r>
              <a:rPr lang="zh-CN" altLang="en-US" dirty="0"/>
              <a:t>。</a:t>
            </a:r>
            <a:endParaRPr lang="zh-CN" altLang="en-US" sz="1400" dirty="0">
              <a:solidFill>
                <a:schemeClr val="bg2">
                  <a:lumMod val="50000"/>
                </a:schemeClr>
              </a:solidFill>
              <a:latin typeface="Arial"/>
              <a:cs typeface="Arial" panose="020B0604020202020204" pitchFamily="34" charset="0"/>
              <a:sym typeface="Arial"/>
            </a:endParaRPr>
          </a:p>
        </p:txBody>
      </p:sp>
      <p:sp>
        <p:nvSpPr>
          <p:cNvPr id="45" name="文本框 44">
            <a:extLst>
              <a:ext uri="{FF2B5EF4-FFF2-40B4-BE49-F238E27FC236}">
                <a16:creationId xmlns:a16="http://schemas.microsoft.com/office/drawing/2014/main" id="{48F68D17-316F-40B0-8343-5C8FF5CB1AA5}"/>
              </a:ext>
            </a:extLst>
          </p:cNvPr>
          <p:cNvSpPr txBox="1"/>
          <p:nvPr/>
        </p:nvSpPr>
        <p:spPr>
          <a:xfrm>
            <a:off x="1658485" y="1496697"/>
            <a:ext cx="2007477" cy="369324"/>
          </a:xfrm>
          <a:prstGeom prst="rect">
            <a:avLst/>
          </a:prstGeom>
          <a:noFill/>
        </p:spPr>
        <p:txBody>
          <a:bodyPr wrap="square" lIns="91435" tIns="45716" rIns="91435" bIns="45716" rtlCol="0">
            <a:spAutoFit/>
          </a:bodyPr>
          <a:lstStyle/>
          <a:p>
            <a:pPr algn="r" eaLnBrk="0" hangingPunct="0">
              <a:defRPr/>
            </a:pPr>
            <a:r>
              <a:rPr lang="zh-CN" altLang="en-US" b="1" dirty="0">
                <a:solidFill>
                  <a:srgbClr val="314865"/>
                </a:solidFill>
                <a:latin typeface="Arial"/>
                <a:ea typeface="微软雅黑"/>
                <a:cs typeface="Arial" pitchFamily="34" charset="0"/>
                <a:sym typeface="Arial"/>
              </a:rPr>
              <a:t>设置触发寄存器</a:t>
            </a:r>
          </a:p>
        </p:txBody>
      </p:sp>
      <p:sp>
        <p:nvSpPr>
          <p:cNvPr id="46" name="文本框 45">
            <a:extLst>
              <a:ext uri="{FF2B5EF4-FFF2-40B4-BE49-F238E27FC236}">
                <a16:creationId xmlns:a16="http://schemas.microsoft.com/office/drawing/2014/main" id="{A2B27B23-E97C-44F3-936F-3D8E1E383912}"/>
              </a:ext>
            </a:extLst>
          </p:cNvPr>
          <p:cNvSpPr txBox="1"/>
          <p:nvPr/>
        </p:nvSpPr>
        <p:spPr>
          <a:xfrm>
            <a:off x="533735" y="1853664"/>
            <a:ext cx="4333830" cy="2332938"/>
          </a:xfrm>
          <a:prstGeom prst="rect">
            <a:avLst/>
          </a:prstGeom>
          <a:noFill/>
        </p:spPr>
        <p:txBody>
          <a:bodyPr wrap="square" lIns="91435" tIns="45716" rIns="91435" bIns="45716" rtlCol="0">
            <a:spAutoFit/>
          </a:bodyPr>
          <a:lstStyle/>
          <a:p>
            <a:pPr>
              <a:lnSpc>
                <a:spcPct val="130000"/>
              </a:lnSpc>
            </a:pPr>
            <a:r>
              <a:rPr lang="en-US" altLang="zh-CN" sz="1600" b="1" dirty="0">
                <a:latin typeface="Arial" panose="020B0604020202020204" pitchFamily="34" charset="0"/>
                <a:cs typeface="Arial" panose="020B0604020202020204" pitchFamily="34" charset="0"/>
              </a:rPr>
              <a:t>GPIO</a:t>
            </a:r>
            <a:r>
              <a:rPr lang="en-US" altLang="zh-CN" sz="1600" b="1" dirty="0"/>
              <a:t> </a:t>
            </a:r>
            <a:r>
              <a:rPr lang="zh-CN" altLang="en-US" sz="1600" dirty="0"/>
              <a:t>中断检测寄存器（</a:t>
            </a:r>
            <a:r>
              <a:rPr lang="en-US" altLang="zh-CN" sz="1600" b="1" dirty="0">
                <a:latin typeface="Arial" panose="020B0604020202020204" pitchFamily="34" charset="0"/>
                <a:cs typeface="Arial" panose="020B0604020202020204" pitchFamily="34" charset="0"/>
              </a:rPr>
              <a:t>GPIOIS</a:t>
            </a:r>
            <a:r>
              <a:rPr lang="zh-CN" altLang="en-US" sz="1600" dirty="0"/>
              <a:t>）   ：</a:t>
            </a:r>
            <a:endParaRPr lang="en-US" altLang="zh-CN" sz="1600" dirty="0"/>
          </a:p>
          <a:p>
            <a:pPr>
              <a:lnSpc>
                <a:spcPct val="130000"/>
              </a:lnSpc>
            </a:pPr>
            <a:r>
              <a:rPr lang="zh-CN" altLang="en-US" sz="1600" dirty="0"/>
              <a:t>       设置边沿触发（</a:t>
            </a:r>
            <a:r>
              <a:rPr lang="en-US" altLang="zh-CN" sz="1600" dirty="0"/>
              <a:t>0</a:t>
            </a:r>
            <a:r>
              <a:rPr lang="zh-CN" altLang="en-US" sz="1600" dirty="0"/>
              <a:t>）或电平触发（</a:t>
            </a:r>
            <a:r>
              <a:rPr lang="en-US" altLang="zh-CN" sz="1600" dirty="0"/>
              <a:t>1</a:t>
            </a:r>
            <a:r>
              <a:rPr lang="zh-CN" altLang="en-US" sz="1600" dirty="0"/>
              <a:t>）</a:t>
            </a:r>
          </a:p>
          <a:p>
            <a:pPr>
              <a:lnSpc>
                <a:spcPct val="130000"/>
              </a:lnSpc>
            </a:pPr>
            <a:r>
              <a:rPr lang="en-US" altLang="zh-CN" sz="1600" b="1" dirty="0">
                <a:latin typeface="Arial" panose="020B0604020202020204" pitchFamily="34" charset="0"/>
                <a:cs typeface="Arial" panose="020B0604020202020204" pitchFamily="34" charset="0"/>
              </a:rPr>
              <a:t>GPIO</a:t>
            </a:r>
            <a:r>
              <a:rPr lang="en-US" altLang="zh-CN" sz="1600" b="1" dirty="0"/>
              <a:t> </a:t>
            </a:r>
            <a:r>
              <a:rPr lang="zh-CN" altLang="en-US" sz="1600" dirty="0"/>
              <a:t>中断双沿寄存器（</a:t>
            </a:r>
            <a:r>
              <a:rPr lang="en-US" altLang="zh-CN" sz="1600" b="1" dirty="0">
                <a:latin typeface="Arial" panose="020B0604020202020204" pitchFamily="34" charset="0"/>
                <a:cs typeface="Arial" panose="020B0604020202020204" pitchFamily="34" charset="0"/>
              </a:rPr>
              <a:t>GPIOIBE</a:t>
            </a:r>
            <a:r>
              <a:rPr lang="zh-CN" altLang="en-US" sz="1600" dirty="0"/>
              <a:t>） ：</a:t>
            </a:r>
            <a:endParaRPr lang="en-US" altLang="zh-CN" sz="1600" dirty="0"/>
          </a:p>
          <a:p>
            <a:pPr>
              <a:lnSpc>
                <a:spcPct val="130000"/>
              </a:lnSpc>
            </a:pPr>
            <a:r>
              <a:rPr lang="zh-CN" altLang="en-US" sz="1600" dirty="0"/>
              <a:t>       设置单边沿或（</a:t>
            </a:r>
            <a:r>
              <a:rPr lang="en-US" altLang="zh-CN" sz="1600" dirty="0"/>
              <a:t>0</a:t>
            </a:r>
            <a:r>
              <a:rPr lang="zh-CN" altLang="en-US" sz="1600" dirty="0"/>
              <a:t>）双边沿触发（</a:t>
            </a:r>
            <a:r>
              <a:rPr lang="en-US" altLang="zh-CN" sz="1600" dirty="0"/>
              <a:t>1</a:t>
            </a:r>
            <a:r>
              <a:rPr lang="zh-CN" altLang="en-US" sz="1600" dirty="0"/>
              <a:t>）</a:t>
            </a:r>
          </a:p>
          <a:p>
            <a:pPr>
              <a:lnSpc>
                <a:spcPct val="130000"/>
              </a:lnSpc>
            </a:pPr>
            <a:r>
              <a:rPr lang="en-US" altLang="zh-CN" sz="1600" b="1" dirty="0">
                <a:latin typeface="Arial" panose="020B0604020202020204" pitchFamily="34" charset="0"/>
                <a:cs typeface="Arial" panose="020B0604020202020204" pitchFamily="34" charset="0"/>
              </a:rPr>
              <a:t>GPIO</a:t>
            </a:r>
            <a:r>
              <a:rPr lang="en-US" altLang="zh-CN" sz="1600" b="1" dirty="0"/>
              <a:t> </a:t>
            </a:r>
            <a:r>
              <a:rPr lang="zh-CN" altLang="en-US" sz="1600" dirty="0"/>
              <a:t>中断事件寄存器（</a:t>
            </a:r>
            <a:r>
              <a:rPr lang="en-US" altLang="zh-CN" sz="1600" b="1" dirty="0">
                <a:latin typeface="Arial" panose="020B0604020202020204" pitchFamily="34" charset="0"/>
                <a:cs typeface="Arial" panose="020B0604020202020204" pitchFamily="34" charset="0"/>
              </a:rPr>
              <a:t>GPIOIEV</a:t>
            </a:r>
            <a:r>
              <a:rPr lang="zh-CN" altLang="en-US" sz="1600" dirty="0"/>
              <a:t>） ：</a:t>
            </a:r>
            <a:endParaRPr lang="en-US" altLang="zh-CN" sz="1600" dirty="0"/>
          </a:p>
          <a:p>
            <a:pPr>
              <a:lnSpc>
                <a:spcPct val="130000"/>
              </a:lnSpc>
            </a:pPr>
            <a:r>
              <a:rPr lang="zh-CN" altLang="en-US" sz="1600" dirty="0"/>
              <a:t>       设置低电平</a:t>
            </a:r>
            <a:r>
              <a:rPr lang="en-US" altLang="zh-CN" sz="1600" dirty="0"/>
              <a:t>/</a:t>
            </a:r>
            <a:r>
              <a:rPr lang="zh-CN" altLang="en-US" sz="1600" dirty="0"/>
              <a:t>下降沿触发（</a:t>
            </a:r>
            <a:r>
              <a:rPr lang="en-US" altLang="zh-CN" sz="1600" dirty="0"/>
              <a:t>0</a:t>
            </a:r>
            <a:r>
              <a:rPr lang="zh-CN" altLang="en-US" sz="1600" dirty="0"/>
              <a:t>）</a:t>
            </a:r>
            <a:endParaRPr lang="en-US" altLang="zh-CN" sz="1600" dirty="0"/>
          </a:p>
          <a:p>
            <a:pPr>
              <a:lnSpc>
                <a:spcPct val="130000"/>
              </a:lnSpc>
            </a:pPr>
            <a:r>
              <a:rPr lang="en-US" altLang="zh-CN" sz="1600" dirty="0"/>
              <a:t>       </a:t>
            </a:r>
            <a:r>
              <a:rPr lang="zh-CN" altLang="en-US" sz="1600" dirty="0"/>
              <a:t>或高电平</a:t>
            </a:r>
            <a:r>
              <a:rPr lang="en-US" altLang="zh-CN" sz="1600" dirty="0"/>
              <a:t>/</a:t>
            </a:r>
            <a:r>
              <a:rPr lang="zh-CN" altLang="en-US" sz="1600" dirty="0"/>
              <a:t>上升沿触发（</a:t>
            </a:r>
            <a:r>
              <a:rPr lang="en-US" altLang="zh-CN" sz="1600" dirty="0"/>
              <a:t>1</a:t>
            </a:r>
            <a:r>
              <a:rPr lang="zh-CN" altLang="en-US" sz="1600" dirty="0"/>
              <a:t>）</a:t>
            </a:r>
            <a:endParaRPr lang="zh-CN" altLang="en-US" sz="1200" dirty="0">
              <a:solidFill>
                <a:schemeClr val="bg2">
                  <a:lumMod val="50000"/>
                </a:schemeClr>
              </a:solidFill>
              <a:latin typeface="Arial"/>
              <a:ea typeface="微软雅黑"/>
              <a:cs typeface="Arial" panose="020B0604020202020204" pitchFamily="34" charset="0"/>
              <a:sym typeface="Arial"/>
            </a:endParaRPr>
          </a:p>
        </p:txBody>
      </p:sp>
      <p:sp>
        <p:nvSpPr>
          <p:cNvPr id="47" name="文本框 46">
            <a:extLst>
              <a:ext uri="{FF2B5EF4-FFF2-40B4-BE49-F238E27FC236}">
                <a16:creationId xmlns:a16="http://schemas.microsoft.com/office/drawing/2014/main" id="{CDD710D5-EC0D-418D-ABF1-846DB7819F5D}"/>
              </a:ext>
            </a:extLst>
          </p:cNvPr>
          <p:cNvSpPr txBox="1"/>
          <p:nvPr/>
        </p:nvSpPr>
        <p:spPr>
          <a:xfrm>
            <a:off x="1730356" y="4239384"/>
            <a:ext cx="2007477" cy="369324"/>
          </a:xfrm>
          <a:prstGeom prst="rect">
            <a:avLst/>
          </a:prstGeom>
          <a:noFill/>
        </p:spPr>
        <p:txBody>
          <a:bodyPr wrap="square" lIns="91435" tIns="45716" rIns="91435" bIns="45716" rtlCol="0">
            <a:spAutoFit/>
          </a:bodyPr>
          <a:lstStyle/>
          <a:p>
            <a:pPr algn="r" eaLnBrk="0" hangingPunct="0">
              <a:defRPr/>
            </a:pPr>
            <a:r>
              <a:rPr lang="zh-CN" altLang="en-US" b="1" dirty="0">
                <a:solidFill>
                  <a:srgbClr val="314865"/>
                </a:solidFill>
                <a:latin typeface="Arial"/>
                <a:cs typeface="Arial" pitchFamily="34" charset="0"/>
                <a:sym typeface="Arial"/>
              </a:rPr>
              <a:t>中断屏蔽寄存器</a:t>
            </a:r>
          </a:p>
        </p:txBody>
      </p:sp>
      <p:sp>
        <p:nvSpPr>
          <p:cNvPr id="48" name="文本框 47">
            <a:extLst>
              <a:ext uri="{FF2B5EF4-FFF2-40B4-BE49-F238E27FC236}">
                <a16:creationId xmlns:a16="http://schemas.microsoft.com/office/drawing/2014/main" id="{ABA395AC-1E61-4D61-993F-3CEA2B5CB7B1}"/>
              </a:ext>
            </a:extLst>
          </p:cNvPr>
          <p:cNvSpPr txBox="1"/>
          <p:nvPr/>
        </p:nvSpPr>
        <p:spPr>
          <a:xfrm>
            <a:off x="533734" y="4789963"/>
            <a:ext cx="4483108" cy="830989"/>
          </a:xfrm>
          <a:prstGeom prst="rect">
            <a:avLst/>
          </a:prstGeom>
          <a:noFill/>
        </p:spPr>
        <p:txBody>
          <a:bodyPr wrap="square" lIns="91435" tIns="45716" rIns="91435" bIns="45716" rtlCol="0">
            <a:spAutoFit/>
          </a:bodyPr>
          <a:lstStyle/>
          <a:p>
            <a:r>
              <a:rPr lang="en-US" altLang="zh-CN" sz="1600" b="1" dirty="0"/>
              <a:t>       </a:t>
            </a:r>
            <a:r>
              <a:rPr lang="en-US" altLang="zh-CN" sz="1600" b="1" dirty="0">
                <a:latin typeface="Arial" panose="020B0604020202020204" pitchFamily="34" charset="0"/>
                <a:cs typeface="Arial" panose="020B0604020202020204" pitchFamily="34" charset="0"/>
              </a:rPr>
              <a:t>GPIO </a:t>
            </a:r>
            <a:r>
              <a:rPr lang="zh-CN" altLang="en-US" sz="1600" dirty="0"/>
              <a:t>中断屏蔽（</a:t>
            </a:r>
            <a:r>
              <a:rPr lang="en-US" altLang="zh-CN" sz="1600" b="1" dirty="0">
                <a:latin typeface="Arial" panose="020B0604020202020204" pitchFamily="34" charset="0"/>
                <a:cs typeface="Arial" panose="020B0604020202020204" pitchFamily="34" charset="0"/>
              </a:rPr>
              <a:t>GPIOIM</a:t>
            </a:r>
            <a:r>
              <a:rPr lang="zh-CN" altLang="en-US" sz="1600" dirty="0"/>
              <a:t>）寄存器：禁止</a:t>
            </a:r>
            <a:r>
              <a:rPr lang="en-US" altLang="zh-CN" sz="1600" dirty="0"/>
              <a:t>/</a:t>
            </a:r>
            <a:r>
              <a:rPr lang="zh-CN" altLang="en-US" sz="1600" dirty="0"/>
              <a:t>使能中断</a:t>
            </a:r>
            <a:r>
              <a:rPr lang="en-US" altLang="zh-CN" sz="1600" dirty="0"/>
              <a:t>(0/1)</a:t>
            </a:r>
            <a:r>
              <a:rPr lang="zh-CN" altLang="en-US" sz="1600" dirty="0"/>
              <a:t>。当某位置位时，相应的位产生的中断允许被送到中断控制器。</a:t>
            </a:r>
            <a:endParaRPr lang="zh-CN" altLang="en-US" sz="1200" dirty="0">
              <a:solidFill>
                <a:schemeClr val="bg2">
                  <a:lumMod val="50000"/>
                </a:schemeClr>
              </a:solidFill>
              <a:latin typeface="Arial"/>
              <a:ea typeface="微软雅黑"/>
              <a:sym typeface="Arial"/>
            </a:endParaRPr>
          </a:p>
        </p:txBody>
      </p:sp>
      <p:grpSp>
        <p:nvGrpSpPr>
          <p:cNvPr id="64" name="组合 63">
            <a:extLst>
              <a:ext uri="{FF2B5EF4-FFF2-40B4-BE49-F238E27FC236}">
                <a16:creationId xmlns:a16="http://schemas.microsoft.com/office/drawing/2014/main" id="{7FA0D0DB-7621-4DFD-86D2-03900D500ACE}"/>
              </a:ext>
            </a:extLst>
          </p:cNvPr>
          <p:cNvGrpSpPr/>
          <p:nvPr/>
        </p:nvGrpSpPr>
        <p:grpSpPr>
          <a:xfrm>
            <a:off x="164616" y="178180"/>
            <a:ext cx="2804616" cy="368580"/>
            <a:chOff x="164616" y="178180"/>
            <a:chExt cx="2804616" cy="368580"/>
          </a:xfrm>
        </p:grpSpPr>
        <p:cxnSp>
          <p:nvCxnSpPr>
            <p:cNvPr id="65" name="直接连接符 64">
              <a:extLst>
                <a:ext uri="{FF2B5EF4-FFF2-40B4-BE49-F238E27FC236}">
                  <a16:creationId xmlns:a16="http://schemas.microsoft.com/office/drawing/2014/main" id="{D5AD3B36-21C9-4AFD-8CA2-76B2867A7640}"/>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755B5C75-6A9C-4E11-8BB3-830D72899E46}"/>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中断</a:t>
              </a:r>
            </a:p>
          </p:txBody>
        </p:sp>
        <p:sp>
          <p:nvSpPr>
            <p:cNvPr id="67" name="矩形 66">
              <a:extLst>
                <a:ext uri="{FF2B5EF4-FFF2-40B4-BE49-F238E27FC236}">
                  <a16:creationId xmlns:a16="http://schemas.microsoft.com/office/drawing/2014/main" id="{B87D3AC6-4458-4482-9BA5-C3537AAD4682}"/>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8" name="矩形 67">
              <a:extLst>
                <a:ext uri="{FF2B5EF4-FFF2-40B4-BE49-F238E27FC236}">
                  <a16:creationId xmlns:a16="http://schemas.microsoft.com/office/drawing/2014/main" id="{2CE2F610-5C8D-41C7-B947-5A7606BE156E}"/>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9" name="矩形 68">
              <a:extLst>
                <a:ext uri="{FF2B5EF4-FFF2-40B4-BE49-F238E27FC236}">
                  <a16:creationId xmlns:a16="http://schemas.microsoft.com/office/drawing/2014/main" id="{6C4BD9AE-7656-42D3-A7DD-2E36688C56EE}"/>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5016842" y="859071"/>
            <a:ext cx="2903838" cy="677108"/>
          </a:xfrm>
          <a:prstGeom prst="rect">
            <a:avLst/>
          </a:prstGeom>
          <a:noFill/>
        </p:spPr>
        <p:txBody>
          <a:bodyPr wrap="square" rtlCol="0">
            <a:spAutoFit/>
          </a:bodyPr>
          <a:lstStyle/>
          <a:p>
            <a:r>
              <a:rPr lang="en-US" altLang="zh-CN" sz="2000" b="1" dirty="0">
                <a:solidFill>
                  <a:srgbClr val="314865"/>
                </a:solidFill>
                <a:latin typeface="Arial"/>
                <a:sym typeface="Arial"/>
              </a:rPr>
              <a:t>GPIO</a:t>
            </a:r>
            <a:r>
              <a:rPr lang="zh-CN" altLang="en-US" sz="2000" b="1" dirty="0">
                <a:solidFill>
                  <a:srgbClr val="314865"/>
                </a:solidFill>
                <a:latin typeface="Arial"/>
                <a:sym typeface="Arial"/>
              </a:rPr>
              <a:t>中断寄存器</a:t>
            </a:r>
            <a:endParaRPr lang="en-US" altLang="zh-CN" sz="2000" b="1" dirty="0">
              <a:solidFill>
                <a:srgbClr val="314865"/>
              </a:solidFill>
              <a:latin typeface="Arial"/>
              <a:sym typeface="Arial"/>
            </a:endParaRPr>
          </a:p>
          <a:p>
            <a:endParaRPr lang="zh-CN" altLang="en-US" dirty="0"/>
          </a:p>
        </p:txBody>
      </p:sp>
    </p:spTree>
    <p:extLst>
      <p:ext uri="{BB962C8B-B14F-4D97-AF65-F5344CB8AC3E}">
        <p14:creationId xmlns:p14="http://schemas.microsoft.com/office/powerpoint/2010/main" val="3073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ppt_x</p:attrName>
                                        </p:attrNameLst>
                                      </p:cBhvr>
                                      <p:tavLst>
                                        <p:tav tm="0">
                                          <p:val>
                                            <p:strVal val="#ppt_x"/>
                                          </p:val>
                                        </p:tav>
                                        <p:tav tm="100000">
                                          <p:val>
                                            <p:strVal val="#ppt_x"/>
                                          </p:val>
                                        </p:tav>
                                      </p:tavLst>
                                    </p:anim>
                                    <p:anim calcmode="lin" valueType="num">
                                      <p:cBhvr>
                                        <p:cTn id="9" dur="500" fill="hold"/>
                                        <p:tgtEl>
                                          <p:spTgt spid="3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250" fill="hold"/>
                                        <p:tgtEl>
                                          <p:spTgt spid="45"/>
                                        </p:tgtEl>
                                        <p:attrNameLst>
                                          <p:attrName>ppt_x</p:attrName>
                                        </p:attrNameLst>
                                      </p:cBhvr>
                                      <p:tavLst>
                                        <p:tav tm="0">
                                          <p:val>
                                            <p:strVal val="0-#ppt_w/2"/>
                                          </p:val>
                                        </p:tav>
                                        <p:tav tm="100000">
                                          <p:val>
                                            <p:strVal val="#ppt_x"/>
                                          </p:val>
                                        </p:tav>
                                      </p:tavLst>
                                    </p:anim>
                                    <p:anim calcmode="lin" valueType="num">
                                      <p:cBhvr additive="base">
                                        <p:cTn id="14" dur="250" fill="hold"/>
                                        <p:tgtEl>
                                          <p:spTgt spid="45"/>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250" fill="hold"/>
                                        <p:tgtEl>
                                          <p:spTgt spid="46"/>
                                        </p:tgtEl>
                                        <p:attrNameLst>
                                          <p:attrName>ppt_x</p:attrName>
                                        </p:attrNameLst>
                                      </p:cBhvr>
                                      <p:tavLst>
                                        <p:tav tm="0">
                                          <p:val>
                                            <p:strVal val="0-#ppt_w/2"/>
                                          </p:val>
                                        </p:tav>
                                        <p:tav tm="100000">
                                          <p:val>
                                            <p:strVal val="#ppt_x"/>
                                          </p:val>
                                        </p:tav>
                                      </p:tavLst>
                                    </p:anim>
                                    <p:anim calcmode="lin" valueType="num">
                                      <p:cBhvr additive="base">
                                        <p:cTn id="18" dur="250" fill="hold"/>
                                        <p:tgtEl>
                                          <p:spTgt spid="46"/>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42" presetClass="entr" presetSubtype="0"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anim calcmode="lin" valueType="num">
                                      <p:cBhvr>
                                        <p:cTn id="23" dur="500" fill="hold"/>
                                        <p:tgtEl>
                                          <p:spTgt spid="38"/>
                                        </p:tgtEl>
                                        <p:attrNameLst>
                                          <p:attrName>ppt_x</p:attrName>
                                        </p:attrNameLst>
                                      </p:cBhvr>
                                      <p:tavLst>
                                        <p:tav tm="0">
                                          <p:val>
                                            <p:strVal val="#ppt_x"/>
                                          </p:val>
                                        </p:tav>
                                        <p:tav tm="100000">
                                          <p:val>
                                            <p:strVal val="#ppt_x"/>
                                          </p:val>
                                        </p:tav>
                                      </p:tavLst>
                                    </p:anim>
                                    <p:anim calcmode="lin" valueType="num">
                                      <p:cBhvr>
                                        <p:cTn id="24" dur="500" fill="hold"/>
                                        <p:tgtEl>
                                          <p:spTgt spid="38"/>
                                        </p:tgtEl>
                                        <p:attrNameLst>
                                          <p:attrName>ppt_y</p:attrName>
                                        </p:attrNameLst>
                                      </p:cBhvr>
                                      <p:tavLst>
                                        <p:tav tm="0">
                                          <p:val>
                                            <p:strVal val="#ppt_y+.1"/>
                                          </p:val>
                                        </p:tav>
                                        <p:tav tm="100000">
                                          <p:val>
                                            <p:strVal val="#ppt_y"/>
                                          </p:val>
                                        </p:tav>
                                      </p:tavLst>
                                    </p:anim>
                                  </p:childTnLst>
                                </p:cTn>
                              </p:par>
                            </p:childTnLst>
                          </p:cTn>
                        </p:par>
                        <p:par>
                          <p:cTn id="25" fill="hold">
                            <p:stCondLst>
                              <p:cond delay="1250"/>
                            </p:stCondLst>
                            <p:childTnLst>
                              <p:par>
                                <p:cTn id="26" presetID="2" presetClass="entr" presetSubtype="8"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250" fill="hold"/>
                                        <p:tgtEl>
                                          <p:spTgt spid="47"/>
                                        </p:tgtEl>
                                        <p:attrNameLst>
                                          <p:attrName>ppt_x</p:attrName>
                                        </p:attrNameLst>
                                      </p:cBhvr>
                                      <p:tavLst>
                                        <p:tav tm="0">
                                          <p:val>
                                            <p:strVal val="0-#ppt_w/2"/>
                                          </p:val>
                                        </p:tav>
                                        <p:tav tm="100000">
                                          <p:val>
                                            <p:strVal val="#ppt_x"/>
                                          </p:val>
                                        </p:tav>
                                      </p:tavLst>
                                    </p:anim>
                                    <p:anim calcmode="lin" valueType="num">
                                      <p:cBhvr additive="base">
                                        <p:cTn id="29" dur="250" fill="hold"/>
                                        <p:tgtEl>
                                          <p:spTgt spid="47"/>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250" fill="hold"/>
                                        <p:tgtEl>
                                          <p:spTgt spid="48"/>
                                        </p:tgtEl>
                                        <p:attrNameLst>
                                          <p:attrName>ppt_x</p:attrName>
                                        </p:attrNameLst>
                                      </p:cBhvr>
                                      <p:tavLst>
                                        <p:tav tm="0">
                                          <p:val>
                                            <p:strVal val="0-#ppt_w/2"/>
                                          </p:val>
                                        </p:tav>
                                        <p:tav tm="100000">
                                          <p:val>
                                            <p:strVal val="#ppt_x"/>
                                          </p:val>
                                        </p:tav>
                                      </p:tavLst>
                                    </p:anim>
                                    <p:anim calcmode="lin" valueType="num">
                                      <p:cBhvr additive="base">
                                        <p:cTn id="33" dur="25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47" presetClass="entr" presetSubtype="0" fill="hold" grpId="0"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anim calcmode="lin" valueType="num">
                                      <p:cBhvr>
                                        <p:cTn id="38" dur="500" fill="hold"/>
                                        <p:tgtEl>
                                          <p:spTgt spid="39"/>
                                        </p:tgtEl>
                                        <p:attrNameLst>
                                          <p:attrName>ppt_x</p:attrName>
                                        </p:attrNameLst>
                                      </p:cBhvr>
                                      <p:tavLst>
                                        <p:tav tm="0">
                                          <p:val>
                                            <p:strVal val="#ppt_x"/>
                                          </p:val>
                                        </p:tav>
                                        <p:tav tm="100000">
                                          <p:val>
                                            <p:strVal val="#ppt_x"/>
                                          </p:val>
                                        </p:tav>
                                      </p:tavLst>
                                    </p:anim>
                                    <p:anim calcmode="lin" valueType="num">
                                      <p:cBhvr>
                                        <p:cTn id="39" dur="500" fill="hold"/>
                                        <p:tgtEl>
                                          <p:spTgt spid="39"/>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2" presetClass="entr" presetSubtype="2"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250" fill="hold"/>
                                        <p:tgtEl>
                                          <p:spTgt spid="41"/>
                                        </p:tgtEl>
                                        <p:attrNameLst>
                                          <p:attrName>ppt_x</p:attrName>
                                        </p:attrNameLst>
                                      </p:cBhvr>
                                      <p:tavLst>
                                        <p:tav tm="0">
                                          <p:val>
                                            <p:strVal val="1+#ppt_w/2"/>
                                          </p:val>
                                        </p:tav>
                                        <p:tav tm="100000">
                                          <p:val>
                                            <p:strVal val="#ppt_x"/>
                                          </p:val>
                                        </p:tav>
                                      </p:tavLst>
                                    </p:anim>
                                    <p:anim calcmode="lin" valueType="num">
                                      <p:cBhvr additive="base">
                                        <p:cTn id="44" dur="250" fill="hold"/>
                                        <p:tgtEl>
                                          <p:spTgt spid="4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250" fill="hold"/>
                                        <p:tgtEl>
                                          <p:spTgt spid="42"/>
                                        </p:tgtEl>
                                        <p:attrNameLst>
                                          <p:attrName>ppt_x</p:attrName>
                                        </p:attrNameLst>
                                      </p:cBhvr>
                                      <p:tavLst>
                                        <p:tav tm="0">
                                          <p:val>
                                            <p:strVal val="1+#ppt_w/2"/>
                                          </p:val>
                                        </p:tav>
                                        <p:tav tm="100000">
                                          <p:val>
                                            <p:strVal val="#ppt_x"/>
                                          </p:val>
                                        </p:tav>
                                      </p:tavLst>
                                    </p:anim>
                                    <p:anim calcmode="lin" valueType="num">
                                      <p:cBhvr additive="base">
                                        <p:cTn id="48" dur="250" fill="hold"/>
                                        <p:tgtEl>
                                          <p:spTgt spid="42"/>
                                        </p:tgtEl>
                                        <p:attrNameLst>
                                          <p:attrName>ppt_y</p:attrName>
                                        </p:attrNameLst>
                                      </p:cBhvr>
                                      <p:tavLst>
                                        <p:tav tm="0">
                                          <p:val>
                                            <p:strVal val="#ppt_y"/>
                                          </p:val>
                                        </p:tav>
                                        <p:tav tm="100000">
                                          <p:val>
                                            <p:strVal val="#ppt_y"/>
                                          </p:val>
                                        </p:tav>
                                      </p:tavLst>
                                    </p:anim>
                                  </p:childTnLst>
                                </p:cTn>
                              </p:par>
                            </p:childTnLst>
                          </p:cTn>
                        </p:par>
                        <p:par>
                          <p:cTn id="49" fill="hold">
                            <p:stCondLst>
                              <p:cond delay="2250"/>
                            </p:stCondLst>
                            <p:childTnLst>
                              <p:par>
                                <p:cTn id="50" presetID="42" presetClass="entr" presetSubtype="0"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anim calcmode="lin" valueType="num">
                                      <p:cBhvr>
                                        <p:cTn id="53" dur="500" fill="hold"/>
                                        <p:tgtEl>
                                          <p:spTgt spid="40"/>
                                        </p:tgtEl>
                                        <p:attrNameLst>
                                          <p:attrName>ppt_x</p:attrName>
                                        </p:attrNameLst>
                                      </p:cBhvr>
                                      <p:tavLst>
                                        <p:tav tm="0">
                                          <p:val>
                                            <p:strVal val="#ppt_x"/>
                                          </p:val>
                                        </p:tav>
                                        <p:tav tm="100000">
                                          <p:val>
                                            <p:strVal val="#ppt_x"/>
                                          </p:val>
                                        </p:tav>
                                      </p:tavLst>
                                    </p:anim>
                                    <p:anim calcmode="lin" valueType="num">
                                      <p:cBhvr>
                                        <p:cTn id="54" dur="500" fill="hold"/>
                                        <p:tgtEl>
                                          <p:spTgt spid="40"/>
                                        </p:tgtEl>
                                        <p:attrNameLst>
                                          <p:attrName>ppt_y</p:attrName>
                                        </p:attrNameLst>
                                      </p:cBhvr>
                                      <p:tavLst>
                                        <p:tav tm="0">
                                          <p:val>
                                            <p:strVal val="#ppt_y+.1"/>
                                          </p:val>
                                        </p:tav>
                                        <p:tav tm="100000">
                                          <p:val>
                                            <p:strVal val="#ppt_y"/>
                                          </p:val>
                                        </p:tav>
                                      </p:tavLst>
                                    </p:anim>
                                  </p:childTnLst>
                                </p:cTn>
                              </p:par>
                            </p:childTnLst>
                          </p:cTn>
                        </p:par>
                        <p:par>
                          <p:cTn id="55" fill="hold">
                            <p:stCondLst>
                              <p:cond delay="2750"/>
                            </p:stCondLst>
                            <p:childTnLst>
                              <p:par>
                                <p:cTn id="56" presetID="2" presetClass="entr" presetSubtype="2" fill="hold" grpId="0" nodeType="after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additive="base">
                                        <p:cTn id="58" dur="250" fill="hold"/>
                                        <p:tgtEl>
                                          <p:spTgt spid="43"/>
                                        </p:tgtEl>
                                        <p:attrNameLst>
                                          <p:attrName>ppt_x</p:attrName>
                                        </p:attrNameLst>
                                      </p:cBhvr>
                                      <p:tavLst>
                                        <p:tav tm="0">
                                          <p:val>
                                            <p:strVal val="1+#ppt_w/2"/>
                                          </p:val>
                                        </p:tav>
                                        <p:tav tm="100000">
                                          <p:val>
                                            <p:strVal val="#ppt_x"/>
                                          </p:val>
                                        </p:tav>
                                      </p:tavLst>
                                    </p:anim>
                                    <p:anim calcmode="lin" valueType="num">
                                      <p:cBhvr additive="base">
                                        <p:cTn id="59" dur="250" fill="hold"/>
                                        <p:tgtEl>
                                          <p:spTgt spid="43"/>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250" fill="hold"/>
                                        <p:tgtEl>
                                          <p:spTgt spid="44"/>
                                        </p:tgtEl>
                                        <p:attrNameLst>
                                          <p:attrName>ppt_x</p:attrName>
                                        </p:attrNameLst>
                                      </p:cBhvr>
                                      <p:tavLst>
                                        <p:tav tm="0">
                                          <p:val>
                                            <p:strVal val="1+#ppt_w/2"/>
                                          </p:val>
                                        </p:tav>
                                        <p:tav tm="100000">
                                          <p:val>
                                            <p:strVal val="#ppt_x"/>
                                          </p:val>
                                        </p:tav>
                                      </p:tavLst>
                                    </p:anim>
                                    <p:anim calcmode="lin" valueType="num">
                                      <p:cBhvr additive="base">
                                        <p:cTn id="63" dur="25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8" grpId="0" bldLvl="0" animBg="1"/>
      <p:bldP spid="39" grpId="0" bldLvl="0" animBg="1"/>
      <p:bldP spid="40" grpId="0" bldLvl="0" animBg="1"/>
      <p:bldP spid="41" grpId="0"/>
      <p:bldP spid="42" grpId="0"/>
      <p:bldP spid="43" grpId="0"/>
      <p:bldP spid="44" grpId="0"/>
      <p:bldP spid="45" grpId="0"/>
      <p:bldP spid="46" grpId="0"/>
      <p:bldP spid="47" grpId="0"/>
      <p:bldP spid="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ctangle 18">
            <a:extLst>
              <a:ext uri="{FF2B5EF4-FFF2-40B4-BE49-F238E27FC236}">
                <a16:creationId xmlns:a16="http://schemas.microsoft.com/office/drawing/2014/main" id="{58E4A8F9-D296-4312-A84B-318D3FC7DF57}"/>
              </a:ext>
            </a:extLst>
          </p:cNvPr>
          <p:cNvSpPr>
            <a:spLocks noChangeArrowheads="1"/>
          </p:cNvSpPr>
          <p:nvPr/>
        </p:nvSpPr>
        <p:spPr bwMode="auto">
          <a:xfrm>
            <a:off x="2104384" y="1296655"/>
            <a:ext cx="7657579" cy="393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eaLnBrk="0" hangingPunct="0">
              <a:defRPr b="1">
                <a:solidFill>
                  <a:schemeClr val="tx1"/>
                </a:solidFill>
                <a:latin typeface="Arial" panose="020B0604020202020204" pitchFamily="34" charset="0"/>
                <a:ea typeface="宋体" panose="02010600030101010101" pitchFamily="2" charset="-122"/>
              </a:defRPr>
            </a:lvl1pPr>
            <a:lvl2pPr marL="742950" indent="-285750" algn="l" eaLnBrk="0" hangingPunct="0">
              <a:defRPr b="1">
                <a:solidFill>
                  <a:schemeClr val="tx1"/>
                </a:solidFill>
                <a:latin typeface="Arial" panose="020B0604020202020204" pitchFamily="34" charset="0"/>
                <a:ea typeface="宋体" panose="02010600030101010101" pitchFamily="2" charset="-122"/>
              </a:defRPr>
            </a:lvl2pPr>
            <a:lvl3pPr marL="1143000" indent="-228600" algn="l" eaLnBrk="0" hangingPunct="0">
              <a:defRPr b="1">
                <a:solidFill>
                  <a:schemeClr val="tx1"/>
                </a:solidFill>
                <a:latin typeface="Arial" panose="020B0604020202020204" pitchFamily="34" charset="0"/>
                <a:ea typeface="宋体" panose="02010600030101010101" pitchFamily="2" charset="-122"/>
              </a:defRPr>
            </a:lvl3pPr>
            <a:lvl4pPr marL="1600200" indent="-228600" algn="l" eaLnBrk="0" hangingPunct="0">
              <a:defRPr b="1">
                <a:solidFill>
                  <a:schemeClr val="tx1"/>
                </a:solidFill>
                <a:latin typeface="Arial" panose="020B0604020202020204" pitchFamily="34" charset="0"/>
                <a:ea typeface="宋体" panose="02010600030101010101" pitchFamily="2" charset="-122"/>
              </a:defRPr>
            </a:lvl4pPr>
            <a:lvl5pPr marL="2057400" indent="-228600" algn="l"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en-US" altLang="zh-CN" sz="2400" dirty="0">
                <a:solidFill>
                  <a:srgbClr val="314865"/>
                </a:solidFill>
                <a:latin typeface="Arial"/>
                <a:ea typeface="微软雅黑"/>
                <a:sym typeface="Arial"/>
              </a:rPr>
              <a:t>GPIO</a:t>
            </a:r>
            <a:r>
              <a:rPr lang="zh-CN" altLang="en-US" sz="2400" dirty="0">
                <a:solidFill>
                  <a:srgbClr val="314865"/>
                </a:solidFill>
                <a:latin typeface="Arial"/>
                <a:ea typeface="微软雅黑"/>
                <a:sym typeface="Arial"/>
              </a:rPr>
              <a:t>中断简述</a:t>
            </a:r>
            <a:endParaRPr lang="en-US" altLang="zh-CN" sz="2400" dirty="0">
              <a:solidFill>
                <a:srgbClr val="314865"/>
              </a:solidFill>
              <a:latin typeface="Arial"/>
              <a:ea typeface="微软雅黑"/>
              <a:sym typeface="Arial"/>
            </a:endParaRPr>
          </a:p>
          <a:p>
            <a:pPr algn="ctr" eaLnBrk="1" hangingPunct="1">
              <a:lnSpc>
                <a:spcPct val="150000"/>
              </a:lnSpc>
            </a:pPr>
            <a:endParaRPr lang="en-US" altLang="zh-CN" sz="2400" dirty="0">
              <a:solidFill>
                <a:srgbClr val="314865"/>
              </a:solidFill>
              <a:latin typeface="Arial"/>
              <a:ea typeface="微软雅黑"/>
              <a:sym typeface="Arial"/>
            </a:endParaRPr>
          </a:p>
          <a:p>
            <a:pPr>
              <a:lnSpc>
                <a:spcPct val="150000"/>
              </a:lnSpc>
            </a:pPr>
            <a:endParaRPr lang="zh-CN" altLang="en-US" dirty="0">
              <a:solidFill>
                <a:schemeClr val="bg2">
                  <a:lumMod val="50000"/>
                </a:schemeClr>
              </a:solidFill>
              <a:latin typeface="Arial"/>
              <a:ea typeface="微软雅黑"/>
              <a:sym typeface="Arial"/>
            </a:endParaRPr>
          </a:p>
        </p:txBody>
      </p:sp>
      <p:grpSp>
        <p:nvGrpSpPr>
          <p:cNvPr id="145" name="组合 144">
            <a:extLst>
              <a:ext uri="{FF2B5EF4-FFF2-40B4-BE49-F238E27FC236}">
                <a16:creationId xmlns:a16="http://schemas.microsoft.com/office/drawing/2014/main" id="{15D0E61A-6469-41BF-B96F-641F821D1D6B}"/>
              </a:ext>
            </a:extLst>
          </p:cNvPr>
          <p:cNvGrpSpPr/>
          <p:nvPr/>
        </p:nvGrpSpPr>
        <p:grpSpPr>
          <a:xfrm>
            <a:off x="164616" y="178180"/>
            <a:ext cx="2804616" cy="368580"/>
            <a:chOff x="164616" y="178180"/>
            <a:chExt cx="2804616" cy="368580"/>
          </a:xfrm>
        </p:grpSpPr>
        <p:cxnSp>
          <p:nvCxnSpPr>
            <p:cNvPr id="146" name="直接连接符 145">
              <a:extLst>
                <a:ext uri="{FF2B5EF4-FFF2-40B4-BE49-F238E27FC236}">
                  <a16:creationId xmlns:a16="http://schemas.microsoft.com/office/drawing/2014/main" id="{2424F753-8C97-496B-8F47-A4014ED0A28D}"/>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47" name="文本框 146">
              <a:extLst>
                <a:ext uri="{FF2B5EF4-FFF2-40B4-BE49-F238E27FC236}">
                  <a16:creationId xmlns:a16="http://schemas.microsoft.com/office/drawing/2014/main" id="{651300A2-B520-4945-9D0A-861DDACA2A3E}"/>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中断</a:t>
              </a:r>
            </a:p>
          </p:txBody>
        </p:sp>
        <p:sp>
          <p:nvSpPr>
            <p:cNvPr id="148" name="矩形 147">
              <a:extLst>
                <a:ext uri="{FF2B5EF4-FFF2-40B4-BE49-F238E27FC236}">
                  <a16:creationId xmlns:a16="http://schemas.microsoft.com/office/drawing/2014/main" id="{D321A421-1705-4F16-BB0B-24BFFCF7699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9" name="矩形 148">
              <a:extLst>
                <a:ext uri="{FF2B5EF4-FFF2-40B4-BE49-F238E27FC236}">
                  <a16:creationId xmlns:a16="http://schemas.microsoft.com/office/drawing/2014/main" id="{0CE78418-F452-4651-8B41-BE47A6EE3341}"/>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50" name="矩形 149">
              <a:extLst>
                <a:ext uri="{FF2B5EF4-FFF2-40B4-BE49-F238E27FC236}">
                  <a16:creationId xmlns:a16="http://schemas.microsoft.com/office/drawing/2014/main" id="{B489C3B7-E792-4F35-B42A-18BD9D76BCD0}"/>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2" name="组合 1"/>
          <p:cNvGrpSpPr/>
          <p:nvPr/>
        </p:nvGrpSpPr>
        <p:grpSpPr>
          <a:xfrm>
            <a:off x="377808" y="1715197"/>
            <a:ext cx="11444737" cy="4648477"/>
            <a:chOff x="377808" y="1715197"/>
            <a:chExt cx="11444737" cy="4648477"/>
          </a:xfrm>
        </p:grpSpPr>
        <p:grpSp>
          <p:nvGrpSpPr>
            <p:cNvPr id="9" name="组合 8"/>
            <p:cNvGrpSpPr/>
            <p:nvPr/>
          </p:nvGrpSpPr>
          <p:grpSpPr>
            <a:xfrm>
              <a:off x="377808" y="3694563"/>
              <a:ext cx="4822265" cy="986258"/>
              <a:chOff x="339235" y="2955654"/>
              <a:chExt cx="4810045" cy="986258"/>
            </a:xfrm>
          </p:grpSpPr>
          <p:cxnSp>
            <p:nvCxnSpPr>
              <p:cNvPr id="22" name="肘形连接符 21"/>
              <p:cNvCxnSpPr/>
              <p:nvPr/>
            </p:nvCxnSpPr>
            <p:spPr>
              <a:xfrm>
                <a:off x="339235" y="3130984"/>
                <a:ext cx="518548" cy="45083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423918" y="2955654"/>
                <a:ext cx="1500174" cy="98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是否触发</a:t>
                </a:r>
                <a:endParaRPr lang="zh-CN" altLang="en-US" dirty="0"/>
              </a:p>
            </p:txBody>
          </p:sp>
          <p:sp>
            <p:nvSpPr>
              <p:cNvPr id="25" name="矩形 24"/>
              <p:cNvSpPr/>
              <p:nvPr/>
            </p:nvSpPr>
            <p:spPr>
              <a:xfrm>
                <a:off x="3323137" y="2955654"/>
                <a:ext cx="1826143" cy="98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zh-CN" altLang="en-US" dirty="0">
                    <a:solidFill>
                      <a:schemeClr val="tx1"/>
                    </a:solidFill>
                  </a:rPr>
                  <a:t>原始中断状态（</a:t>
                </a:r>
                <a:r>
                  <a:rPr lang="en-US" altLang="zh-CN" b="1" dirty="0">
                    <a:solidFill>
                      <a:schemeClr val="tx1"/>
                    </a:solidFill>
                    <a:latin typeface="Arial" panose="020B0604020202020204" pitchFamily="34" charset="0"/>
                    <a:cs typeface="Arial" panose="020B0604020202020204" pitchFamily="34" charset="0"/>
                  </a:rPr>
                  <a:t>GPIORIS</a:t>
                </a:r>
                <a:r>
                  <a:rPr lang="zh-CN" altLang="en-US" b="1" dirty="0">
                    <a:solidFill>
                      <a:schemeClr val="tx1"/>
                    </a:solidFill>
                    <a:latin typeface="Arial" panose="020B0604020202020204" pitchFamily="34" charset="0"/>
                    <a:cs typeface="Arial" panose="020B0604020202020204" pitchFamily="34" charset="0"/>
                  </a:rPr>
                  <a:t>）</a:t>
                </a:r>
                <a:endParaRPr lang="zh-CN" altLang="en-US" dirty="0"/>
              </a:p>
            </p:txBody>
          </p:sp>
          <p:cxnSp>
            <p:nvCxnSpPr>
              <p:cNvPr id="27" name="直接箭头连接符 26"/>
              <p:cNvCxnSpPr>
                <a:endCxn id="23" idx="1"/>
              </p:cNvCxnSpPr>
              <p:nvPr/>
            </p:nvCxnSpPr>
            <p:spPr>
              <a:xfrm>
                <a:off x="1022136" y="3448783"/>
                <a:ext cx="401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3"/>
                <a:endCxn id="25" idx="1"/>
              </p:cNvCxnSpPr>
              <p:nvPr/>
            </p:nvCxnSpPr>
            <p:spPr>
              <a:xfrm>
                <a:off x="2924092" y="3448783"/>
                <a:ext cx="399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9" name="矩形 48"/>
            <p:cNvSpPr/>
            <p:nvPr/>
          </p:nvSpPr>
          <p:spPr>
            <a:xfrm>
              <a:off x="534486" y="1715197"/>
              <a:ext cx="3117858" cy="98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zh-CN" altLang="en-US" dirty="0">
                  <a:solidFill>
                    <a:schemeClr val="tx1"/>
                  </a:solidFill>
                </a:rPr>
                <a:t>设置中断触发方式（</a:t>
              </a:r>
              <a:r>
                <a:rPr lang="en-US" altLang="zh-CN" b="1" dirty="0">
                  <a:solidFill>
                    <a:schemeClr val="tx1"/>
                  </a:solidFill>
                  <a:latin typeface="Arial" panose="020B0604020202020204" pitchFamily="34" charset="0"/>
                  <a:cs typeface="Arial" panose="020B0604020202020204" pitchFamily="34" charset="0"/>
                </a:rPr>
                <a:t> GPIOIS </a:t>
              </a:r>
              <a:r>
                <a:rPr lang="zh-CN" altLang="en-US" b="1" dirty="0">
                  <a:solidFill>
                    <a:schemeClr val="tx1"/>
                  </a:solidFill>
                  <a:latin typeface="Arial" panose="020B0604020202020204" pitchFamily="34" charset="0"/>
                  <a:cs typeface="Arial" panose="020B0604020202020204" pitchFamily="34" charset="0"/>
                </a:rPr>
                <a:t>、</a:t>
              </a:r>
              <a:r>
                <a:rPr lang="en-US" altLang="zh-CN" b="1" dirty="0">
                  <a:solidFill>
                    <a:schemeClr val="tx1"/>
                  </a:solidFill>
                  <a:latin typeface="Arial" panose="020B0604020202020204" pitchFamily="34" charset="0"/>
                  <a:cs typeface="Arial" panose="020B0604020202020204" pitchFamily="34" charset="0"/>
                </a:rPr>
                <a:t> GPIOIBE </a:t>
              </a:r>
              <a:r>
                <a:rPr lang="zh-CN" altLang="en-US" b="1" dirty="0">
                  <a:solidFill>
                    <a:schemeClr val="tx1"/>
                  </a:solidFill>
                  <a:latin typeface="Arial" panose="020B0604020202020204" pitchFamily="34" charset="0"/>
                  <a:cs typeface="Arial" panose="020B0604020202020204" pitchFamily="34" charset="0"/>
                </a:rPr>
                <a:t>、</a:t>
              </a:r>
              <a:r>
                <a:rPr lang="en-US" altLang="zh-CN" b="1" dirty="0">
                  <a:solidFill>
                    <a:schemeClr val="tx1"/>
                  </a:solidFill>
                  <a:latin typeface="Arial" panose="020B0604020202020204" pitchFamily="34" charset="0"/>
                  <a:cs typeface="Arial" panose="020B0604020202020204" pitchFamily="34" charset="0"/>
                </a:rPr>
                <a:t> GPIOIEV </a:t>
              </a:r>
              <a:r>
                <a:rPr lang="zh-CN" altLang="en-US" b="1" dirty="0">
                  <a:solidFill>
                    <a:schemeClr val="tx1"/>
                  </a:solidFill>
                  <a:latin typeface="Arial" panose="020B0604020202020204" pitchFamily="34" charset="0"/>
                  <a:cs typeface="Arial" panose="020B0604020202020204" pitchFamily="34" charset="0"/>
                </a:rPr>
                <a:t>）</a:t>
              </a:r>
              <a:endParaRPr lang="zh-CN" altLang="en-US" dirty="0"/>
            </a:p>
          </p:txBody>
        </p:sp>
        <p:cxnSp>
          <p:nvCxnSpPr>
            <p:cNvPr id="6" name="直接箭头连接符 5"/>
            <p:cNvCxnSpPr>
              <a:stCxn id="49" idx="2"/>
            </p:cNvCxnSpPr>
            <p:nvPr/>
          </p:nvCxnSpPr>
          <p:spPr>
            <a:xfrm>
              <a:off x="2093415" y="2701455"/>
              <a:ext cx="0" cy="984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6135581" y="3694563"/>
              <a:ext cx="1830782" cy="98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zh-CN" altLang="en-US" dirty="0">
                  <a:solidFill>
                    <a:schemeClr val="tx1"/>
                  </a:solidFill>
                </a:rPr>
                <a:t>屏蔽中断状态</a:t>
              </a:r>
              <a:endParaRPr lang="en-US" altLang="zh-CN" dirty="0">
                <a:solidFill>
                  <a:schemeClr val="tx1"/>
                </a:solidFill>
              </a:endParaRPr>
            </a:p>
            <a:p>
              <a:pPr algn="ctr"/>
              <a:r>
                <a:rPr lang="zh-CN" altLang="en-US" dirty="0">
                  <a:solidFill>
                    <a:schemeClr val="tx1"/>
                  </a:solidFill>
                </a:rPr>
                <a:t>（</a:t>
              </a:r>
              <a:r>
                <a:rPr lang="en-US" altLang="zh-CN" b="1" dirty="0">
                  <a:solidFill>
                    <a:schemeClr val="tx1"/>
                  </a:solidFill>
                  <a:latin typeface="Arial" panose="020B0604020202020204" pitchFamily="34" charset="0"/>
                  <a:cs typeface="Arial" panose="020B0604020202020204" pitchFamily="34" charset="0"/>
                </a:rPr>
                <a:t> GPIOMIS </a:t>
              </a:r>
              <a:r>
                <a:rPr lang="zh-CN" altLang="en-US" b="1" dirty="0">
                  <a:solidFill>
                    <a:schemeClr val="tx1"/>
                  </a:solidFill>
                  <a:latin typeface="Arial" panose="020B0604020202020204" pitchFamily="34" charset="0"/>
                  <a:cs typeface="Arial" panose="020B0604020202020204" pitchFamily="34" charset="0"/>
                </a:rPr>
                <a:t>）</a:t>
              </a:r>
              <a:endParaRPr lang="zh-CN" altLang="en-US" dirty="0"/>
            </a:p>
          </p:txBody>
        </p:sp>
        <p:cxnSp>
          <p:nvCxnSpPr>
            <p:cNvPr id="54" name="直接箭头连接符 53"/>
            <p:cNvCxnSpPr>
              <a:stCxn id="25" idx="3"/>
              <a:endCxn id="60" idx="1"/>
            </p:cNvCxnSpPr>
            <p:nvPr/>
          </p:nvCxnSpPr>
          <p:spPr>
            <a:xfrm>
              <a:off x="5200073" y="4187692"/>
              <a:ext cx="935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6167102" y="1715197"/>
              <a:ext cx="1767739" cy="98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zh-CN" altLang="en-US" dirty="0">
                  <a:solidFill>
                    <a:schemeClr val="tx1"/>
                  </a:solidFill>
                  <a:sym typeface="Arial"/>
                </a:rPr>
                <a:t>中断屏蔽</a:t>
              </a:r>
              <a:endParaRPr lang="en-US" altLang="zh-CN" dirty="0">
                <a:solidFill>
                  <a:schemeClr val="tx1"/>
                </a:solidFill>
                <a:sym typeface="Arial"/>
              </a:endParaRPr>
            </a:p>
            <a:p>
              <a:pPr algn="ctr"/>
              <a:r>
                <a:rPr lang="zh-CN" altLang="en-US" dirty="0">
                  <a:solidFill>
                    <a:schemeClr val="tx1"/>
                  </a:solidFill>
                </a:rPr>
                <a:t>（</a:t>
              </a:r>
              <a:r>
                <a:rPr lang="en-US" altLang="zh-CN" b="1" dirty="0">
                  <a:solidFill>
                    <a:schemeClr val="tx1"/>
                  </a:solidFill>
                  <a:latin typeface="Arial" panose="020B0604020202020204" pitchFamily="34" charset="0"/>
                  <a:cs typeface="Arial" panose="020B0604020202020204" pitchFamily="34" charset="0"/>
                </a:rPr>
                <a:t>GPIOIM</a:t>
              </a:r>
              <a:r>
                <a:rPr lang="zh-CN" altLang="en-US" dirty="0">
                  <a:solidFill>
                    <a:schemeClr val="tx1"/>
                  </a:solidFill>
                </a:rPr>
                <a:t>）</a:t>
              </a:r>
              <a:endParaRPr lang="zh-CN" altLang="en-US" dirty="0"/>
            </a:p>
          </p:txBody>
        </p:sp>
        <p:cxnSp>
          <p:nvCxnSpPr>
            <p:cNvPr id="56" name="直接箭头连接符 55"/>
            <p:cNvCxnSpPr>
              <a:stCxn id="63" idx="2"/>
              <a:endCxn id="60" idx="0"/>
            </p:cNvCxnSpPr>
            <p:nvPr/>
          </p:nvCxnSpPr>
          <p:spPr>
            <a:xfrm>
              <a:off x="7050972" y="2701455"/>
              <a:ext cx="0" cy="993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9991763" y="3694563"/>
              <a:ext cx="1830782" cy="98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en-US" altLang="zh-CN" b="1" dirty="0">
                  <a:solidFill>
                    <a:schemeClr val="tx1"/>
                  </a:solidFill>
                </a:rPr>
                <a:t>NVIC</a:t>
              </a:r>
              <a:endParaRPr lang="zh-CN" altLang="en-US" b="1" dirty="0"/>
            </a:p>
          </p:txBody>
        </p:sp>
        <p:cxnSp>
          <p:nvCxnSpPr>
            <p:cNvPr id="131" name="直接箭头连接符 130"/>
            <p:cNvCxnSpPr>
              <a:stCxn id="60" idx="3"/>
              <a:endCxn id="73" idx="1"/>
            </p:cNvCxnSpPr>
            <p:nvPr/>
          </p:nvCxnSpPr>
          <p:spPr>
            <a:xfrm>
              <a:off x="7966363" y="4187692"/>
              <a:ext cx="202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文本框 131"/>
            <p:cNvSpPr txBox="1"/>
            <p:nvPr/>
          </p:nvSpPr>
          <p:spPr>
            <a:xfrm>
              <a:off x="8227485" y="3855162"/>
              <a:ext cx="1569660" cy="369332"/>
            </a:xfrm>
            <a:prstGeom prst="rect">
              <a:avLst/>
            </a:prstGeom>
            <a:noFill/>
          </p:spPr>
          <p:txBody>
            <a:bodyPr wrap="none" rtlCol="0">
              <a:spAutoFit/>
            </a:bodyPr>
            <a:lstStyle/>
            <a:p>
              <a:r>
                <a:rPr lang="en-US" altLang="zh-CN" dirty="0" err="1"/>
                <a:t>IRQn</a:t>
              </a:r>
              <a:r>
                <a:rPr lang="zh-CN" altLang="en-US" dirty="0"/>
                <a:t>中断请求</a:t>
              </a:r>
            </a:p>
          </p:txBody>
        </p:sp>
        <p:sp>
          <p:nvSpPr>
            <p:cNvPr id="78" name="矩形 77"/>
            <p:cNvSpPr/>
            <p:nvPr/>
          </p:nvSpPr>
          <p:spPr>
            <a:xfrm>
              <a:off x="4897102" y="5377416"/>
              <a:ext cx="1767739" cy="98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tIns="0" bIns="0" rtlCol="0" anchor="ctr" anchorCtr="0"/>
            <a:lstStyle/>
            <a:p>
              <a:pPr algn="ctr"/>
              <a:r>
                <a:rPr lang="zh-CN" altLang="en-US" dirty="0">
                  <a:solidFill>
                    <a:schemeClr val="tx1"/>
                  </a:solidFill>
                  <a:sym typeface="Arial"/>
                </a:rPr>
                <a:t>中断清除</a:t>
              </a:r>
              <a:endParaRPr lang="en-US" altLang="zh-CN" dirty="0">
                <a:solidFill>
                  <a:schemeClr val="tx1"/>
                </a:solidFill>
                <a:sym typeface="Arial"/>
              </a:endParaRPr>
            </a:p>
            <a:p>
              <a:pPr algn="ctr"/>
              <a:r>
                <a:rPr lang="zh-CN" altLang="en-US" dirty="0">
                  <a:solidFill>
                    <a:schemeClr val="tx1"/>
                  </a:solidFill>
                </a:rPr>
                <a:t>（</a:t>
              </a:r>
              <a:r>
                <a:rPr lang="en-US" altLang="zh-CN" b="1" dirty="0">
                  <a:latin typeface="Arial" panose="020B0604020202020204" pitchFamily="34" charset="0"/>
                  <a:cs typeface="Arial" panose="020B0604020202020204" pitchFamily="34" charset="0"/>
                </a:rPr>
                <a:t> </a:t>
              </a:r>
              <a:r>
                <a:rPr lang="en-US" altLang="zh-CN" b="1" dirty="0">
                  <a:solidFill>
                    <a:schemeClr val="tx1"/>
                  </a:solidFill>
                  <a:latin typeface="Arial" panose="020B0604020202020204" pitchFamily="34" charset="0"/>
                  <a:cs typeface="Arial" panose="020B0604020202020204" pitchFamily="34" charset="0"/>
                </a:rPr>
                <a:t>GPIOICR </a:t>
              </a:r>
              <a:r>
                <a:rPr lang="zh-CN" altLang="en-US" dirty="0">
                  <a:solidFill>
                    <a:schemeClr val="tx1"/>
                  </a:solidFill>
                </a:rPr>
                <a:t>）</a:t>
              </a:r>
              <a:endParaRPr lang="zh-CN" altLang="en-US" dirty="0"/>
            </a:p>
          </p:txBody>
        </p:sp>
        <p:cxnSp>
          <p:nvCxnSpPr>
            <p:cNvPr id="135" name="直接箭头连接符 134"/>
            <p:cNvCxnSpPr>
              <a:endCxn id="60" idx="2"/>
            </p:cNvCxnSpPr>
            <p:nvPr/>
          </p:nvCxnSpPr>
          <p:spPr>
            <a:xfrm flipV="1">
              <a:off x="7050972" y="4680821"/>
              <a:ext cx="0" cy="279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endCxn id="25" idx="2"/>
            </p:cNvCxnSpPr>
            <p:nvPr/>
          </p:nvCxnSpPr>
          <p:spPr>
            <a:xfrm flipH="1" flipV="1">
              <a:off x="4284682" y="4680821"/>
              <a:ext cx="10227" cy="279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4294909" y="4959927"/>
              <a:ext cx="2756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78" idx="0"/>
            </p:cNvCxnSpPr>
            <p:nvPr/>
          </p:nvCxnSpPr>
          <p:spPr>
            <a:xfrm flipV="1">
              <a:off x="5780972" y="4959927"/>
              <a:ext cx="992" cy="41748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599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anim calcmode="lin" valueType="num">
                                      <p:cBhvr>
                                        <p:cTn id="8" dur="1000" fill="hold"/>
                                        <p:tgtEl>
                                          <p:spTgt spid="142"/>
                                        </p:tgtEl>
                                        <p:attrNameLst>
                                          <p:attrName>ppt_x</p:attrName>
                                        </p:attrNameLst>
                                      </p:cBhvr>
                                      <p:tavLst>
                                        <p:tav tm="0">
                                          <p:val>
                                            <p:strVal val="#ppt_x"/>
                                          </p:val>
                                        </p:tav>
                                        <p:tav tm="100000">
                                          <p:val>
                                            <p:strVal val="#ppt_x"/>
                                          </p:val>
                                        </p:tav>
                                      </p:tavLst>
                                    </p:anim>
                                    <p:anim calcmode="lin" valueType="num">
                                      <p:cBhvr>
                                        <p:cTn id="9"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3FBDF21B-9D35-413C-A547-D20525ECEB8E}"/>
              </a:ext>
            </a:extLst>
          </p:cNvPr>
          <p:cNvGrpSpPr/>
          <p:nvPr/>
        </p:nvGrpSpPr>
        <p:grpSpPr>
          <a:xfrm>
            <a:off x="164616" y="178180"/>
            <a:ext cx="2804616" cy="368580"/>
            <a:chOff x="164616" y="178180"/>
            <a:chExt cx="2804616" cy="368580"/>
          </a:xfrm>
        </p:grpSpPr>
        <p:cxnSp>
          <p:nvCxnSpPr>
            <p:cNvPr id="20" name="直接连接符 19">
              <a:extLst>
                <a:ext uri="{FF2B5EF4-FFF2-40B4-BE49-F238E27FC236}">
                  <a16:creationId xmlns:a16="http://schemas.microsoft.com/office/drawing/2014/main" id="{BDC7C896-4DCE-4A8D-A24F-0F3EB6D013F4}"/>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1D5447C-8AFB-4D12-9F13-11D462FF9456}"/>
                </a:ext>
              </a:extLst>
            </p:cNvPr>
            <p:cNvSpPr txBox="1"/>
            <p:nvPr/>
          </p:nvSpPr>
          <p:spPr>
            <a:xfrm>
              <a:off x="556054" y="178180"/>
              <a:ext cx="2413178"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中断</a:t>
              </a:r>
            </a:p>
          </p:txBody>
        </p:sp>
        <p:sp>
          <p:nvSpPr>
            <p:cNvPr id="22" name="矩形 21">
              <a:extLst>
                <a:ext uri="{FF2B5EF4-FFF2-40B4-BE49-F238E27FC236}">
                  <a16:creationId xmlns:a16="http://schemas.microsoft.com/office/drawing/2014/main" id="{883A32E7-9670-4852-B784-0C9F67E6A79B}"/>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4" name="矩形 23">
              <a:extLst>
                <a:ext uri="{FF2B5EF4-FFF2-40B4-BE49-F238E27FC236}">
                  <a16:creationId xmlns:a16="http://schemas.microsoft.com/office/drawing/2014/main" id="{4FD2230F-9F75-4326-A760-9310FC451E1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id="{1F1CE37C-B900-44E3-B4D4-6858375DA006}"/>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365658" y="934048"/>
            <a:ext cx="5351149" cy="646331"/>
          </a:xfrm>
          <a:prstGeom prst="rect">
            <a:avLst/>
          </a:prstGeom>
          <a:noFill/>
        </p:spPr>
        <p:txBody>
          <a:bodyPr wrap="square" rtlCol="0">
            <a:spAutoFit/>
          </a:bodyPr>
          <a:lstStyle/>
          <a:p>
            <a:pPr>
              <a:lnSpc>
                <a:spcPct val="200000"/>
              </a:lnSpc>
              <a:spcAft>
                <a:spcPts val="200"/>
              </a:spcAft>
            </a:pPr>
            <a:r>
              <a:rPr lang="zh-CN" altLang="en-US" dirty="0"/>
              <a:t>中断触发条件：某引脚上出现了设定的电平的变化。</a:t>
            </a:r>
            <a:endParaRPr lang="en-US" altLang="zh-CN" dirty="0"/>
          </a:p>
        </p:txBody>
      </p:sp>
      <p:grpSp>
        <p:nvGrpSpPr>
          <p:cNvPr id="154" name="组合 153"/>
          <p:cNvGrpSpPr/>
          <p:nvPr/>
        </p:nvGrpSpPr>
        <p:grpSpPr>
          <a:xfrm>
            <a:off x="377808" y="1731941"/>
            <a:ext cx="11482012" cy="4131601"/>
            <a:chOff x="339235" y="993032"/>
            <a:chExt cx="11482012" cy="4131601"/>
          </a:xfrm>
        </p:grpSpPr>
        <p:grpSp>
          <p:nvGrpSpPr>
            <p:cNvPr id="76" name="组合 75"/>
            <p:cNvGrpSpPr/>
            <p:nvPr/>
          </p:nvGrpSpPr>
          <p:grpSpPr>
            <a:xfrm>
              <a:off x="9679710" y="1101954"/>
              <a:ext cx="2141537" cy="2499042"/>
              <a:chOff x="0" y="0"/>
              <a:chExt cx="971052" cy="1249383"/>
            </a:xfrm>
          </p:grpSpPr>
          <p:sp>
            <p:nvSpPr>
              <p:cNvPr id="77" name="圆角矩形 76"/>
              <p:cNvSpPr/>
              <p:nvPr/>
            </p:nvSpPr>
            <p:spPr>
              <a:xfrm>
                <a:off x="0" y="0"/>
                <a:ext cx="648000" cy="288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25000"/>
                  </a:lnSpc>
                  <a:spcAft>
                    <a:spcPts val="0"/>
                  </a:spcAft>
                </a:pPr>
                <a:r>
                  <a:rPr lang="zh-CN" sz="2400" b="1" kern="100" dirty="0">
                    <a:solidFill>
                      <a:srgbClr val="000000"/>
                    </a:solidFill>
                    <a:effectLst/>
                    <a:ea typeface="宋体" panose="02010600030101010101" pitchFamily="2" charset="-122"/>
                    <a:cs typeface="Times New Roman" panose="02020603050405020304" pitchFamily="18" charset="0"/>
                  </a:rPr>
                  <a:t>初始化</a:t>
                </a:r>
                <a:endParaRPr lang="zh-CN" sz="2400" b="1" kern="100" dirty="0">
                  <a:effectLst/>
                  <a:ea typeface="宋体" panose="02010600030101010101" pitchFamily="2" charset="-122"/>
                  <a:cs typeface="Times New Roman" panose="02020603050405020304" pitchFamily="18" charset="0"/>
                </a:endParaRPr>
              </a:p>
            </p:txBody>
          </p:sp>
          <p:sp>
            <p:nvSpPr>
              <p:cNvPr id="78" name="矩形 77"/>
              <p:cNvSpPr/>
              <p:nvPr/>
            </p:nvSpPr>
            <p:spPr>
              <a:xfrm>
                <a:off x="33338" y="648055"/>
                <a:ext cx="648000"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0" rIns="91440" bIns="0" numCol="1" spcCol="0" rtlCol="0" fromWordArt="0" anchor="ctr" anchorCtr="0" forceAA="0" compatLnSpc="1">
                <a:prstTxWarp prst="textNoShape">
                  <a:avLst/>
                </a:prstTxWarp>
                <a:noAutofit/>
              </a:bodyPr>
              <a:lstStyle/>
              <a:p>
                <a:pPr algn="ctr">
                  <a:lnSpc>
                    <a:spcPct val="125000"/>
                  </a:lnSpc>
                  <a:spcAft>
                    <a:spcPts val="0"/>
                  </a:spcAft>
                </a:pPr>
                <a:r>
                  <a:rPr lang="zh-CN" sz="2400" b="1" kern="100">
                    <a:solidFill>
                      <a:srgbClr val="000000"/>
                    </a:solidFill>
                    <a:effectLst/>
                    <a:ea typeface="宋体" panose="02010600030101010101" pitchFamily="2" charset="-122"/>
                    <a:cs typeface="Times New Roman" panose="02020603050405020304" pitchFamily="18" charset="0"/>
                  </a:rPr>
                  <a:t>事件</a:t>
                </a:r>
                <a:endParaRPr lang="zh-CN" sz="2400" b="1" kern="100">
                  <a:effectLst/>
                  <a:ea typeface="宋体" panose="02010600030101010101" pitchFamily="2" charset="-122"/>
                  <a:cs typeface="Times New Roman" panose="02020603050405020304" pitchFamily="18" charset="0"/>
                </a:endParaRPr>
              </a:p>
            </p:txBody>
          </p:sp>
          <p:cxnSp>
            <p:nvCxnSpPr>
              <p:cNvPr id="79" name="直接箭头连接符 78"/>
              <p:cNvCxnSpPr/>
              <p:nvPr/>
            </p:nvCxnSpPr>
            <p:spPr>
              <a:xfrm flipH="1">
                <a:off x="348244" y="288054"/>
                <a:ext cx="5862"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H="1">
                <a:off x="349672" y="936119"/>
                <a:ext cx="5862" cy="313200"/>
              </a:xfrm>
              <a:prstGeom prst="straightConnector1">
                <a:avLst/>
              </a:prstGeom>
              <a:noFill/>
              <a:ln w="9525" cap="flat" cmpd="sng" algn="ctr">
                <a:solidFill>
                  <a:schemeClr val="tx1"/>
                </a:solidFill>
                <a:prstDash val="solid"/>
                <a:tailEnd type="triangle"/>
              </a:ln>
              <a:effectLst/>
            </p:spPr>
          </p:cxnSp>
          <p:cxnSp>
            <p:nvCxnSpPr>
              <p:cNvPr id="81" name="直接连接符 80"/>
              <p:cNvCxnSpPr/>
              <p:nvPr/>
            </p:nvCxnSpPr>
            <p:spPr>
              <a:xfrm>
                <a:off x="348252" y="1249383"/>
                <a:ext cx="62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968743" y="452484"/>
                <a:ext cx="0" cy="79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H="1">
                <a:off x="354113" y="452438"/>
                <a:ext cx="61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圆角矩形 2"/>
            <p:cNvSpPr/>
            <p:nvPr/>
          </p:nvSpPr>
          <p:spPr>
            <a:xfrm>
              <a:off x="7730836" y="1533236"/>
              <a:ext cx="1052946" cy="5726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670737" y="2484582"/>
              <a:ext cx="1164341" cy="65578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730837" y="3482109"/>
              <a:ext cx="1052946" cy="5172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H="1" flipV="1">
              <a:off x="8835078" y="1828800"/>
              <a:ext cx="844632" cy="655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V="1">
              <a:off x="8922327" y="2974271"/>
              <a:ext cx="757383" cy="79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7730836" y="993032"/>
              <a:ext cx="1065535" cy="369332"/>
            </a:xfrm>
            <a:prstGeom prst="rect">
              <a:avLst/>
            </a:prstGeom>
            <a:noFill/>
          </p:spPr>
          <p:txBody>
            <a:bodyPr wrap="square" rtlCol="0">
              <a:spAutoFit/>
            </a:bodyPr>
            <a:lstStyle/>
            <a:p>
              <a:r>
                <a:rPr lang="zh-CN" altLang="en-US" dirty="0"/>
                <a:t>中断</a:t>
              </a:r>
              <a:r>
                <a:rPr lang="en-US" altLang="zh-CN" dirty="0"/>
                <a:t>ISR</a:t>
              </a:r>
              <a:endParaRPr lang="zh-CN" altLang="en-US" dirty="0"/>
            </a:p>
          </p:txBody>
        </p:sp>
        <p:cxnSp>
          <p:nvCxnSpPr>
            <p:cNvPr id="87" name="直接箭头连接符 86"/>
            <p:cNvCxnSpPr>
              <a:stCxn id="3" idx="2"/>
              <a:endCxn id="4" idx="0"/>
            </p:cNvCxnSpPr>
            <p:nvPr/>
          </p:nvCxnSpPr>
          <p:spPr>
            <a:xfrm flipH="1">
              <a:off x="8252908" y="2105891"/>
              <a:ext cx="4401" cy="378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4" idx="2"/>
              <a:endCxn id="5" idx="0"/>
            </p:cNvCxnSpPr>
            <p:nvPr/>
          </p:nvCxnSpPr>
          <p:spPr>
            <a:xfrm>
              <a:off x="8252908" y="3140364"/>
              <a:ext cx="4402" cy="341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7804727" y="1643377"/>
              <a:ext cx="895928" cy="369332"/>
            </a:xfrm>
            <a:prstGeom prst="rect">
              <a:avLst/>
            </a:prstGeom>
            <a:noFill/>
          </p:spPr>
          <p:txBody>
            <a:bodyPr wrap="square" rtlCol="0">
              <a:spAutoFit/>
            </a:bodyPr>
            <a:lstStyle/>
            <a:p>
              <a:r>
                <a:rPr lang="zh-CN" altLang="en-US" dirty="0"/>
                <a:t>初始化</a:t>
              </a:r>
            </a:p>
          </p:txBody>
        </p:sp>
        <p:sp>
          <p:nvSpPr>
            <p:cNvPr id="91" name="文本框 90"/>
            <p:cNvSpPr txBox="1"/>
            <p:nvPr/>
          </p:nvSpPr>
          <p:spPr>
            <a:xfrm>
              <a:off x="7730836" y="2641661"/>
              <a:ext cx="1103874" cy="369332"/>
            </a:xfrm>
            <a:prstGeom prst="rect">
              <a:avLst/>
            </a:prstGeom>
            <a:noFill/>
          </p:spPr>
          <p:txBody>
            <a:bodyPr wrap="square" rtlCol="0">
              <a:spAutoFit/>
            </a:bodyPr>
            <a:lstStyle/>
            <a:p>
              <a:r>
                <a:rPr lang="zh-CN" altLang="en-US" dirty="0"/>
                <a:t>执行事件</a:t>
              </a:r>
            </a:p>
          </p:txBody>
        </p:sp>
        <p:sp>
          <p:nvSpPr>
            <p:cNvPr id="92" name="文本框 91"/>
            <p:cNvSpPr txBox="1"/>
            <p:nvPr/>
          </p:nvSpPr>
          <p:spPr>
            <a:xfrm>
              <a:off x="7893592" y="3591197"/>
              <a:ext cx="701964" cy="369332"/>
            </a:xfrm>
            <a:prstGeom prst="rect">
              <a:avLst/>
            </a:prstGeom>
            <a:noFill/>
          </p:spPr>
          <p:txBody>
            <a:bodyPr wrap="square" rtlCol="0">
              <a:spAutoFit/>
            </a:bodyPr>
            <a:lstStyle/>
            <a:p>
              <a:r>
                <a:rPr lang="zh-CN" altLang="en-US" dirty="0"/>
                <a:t>返回</a:t>
              </a:r>
            </a:p>
          </p:txBody>
        </p:sp>
        <p:cxnSp>
          <p:nvCxnSpPr>
            <p:cNvPr id="94" name="肘形连接符 93"/>
            <p:cNvCxnSpPr/>
            <p:nvPr/>
          </p:nvCxnSpPr>
          <p:spPr>
            <a:xfrm>
              <a:off x="339235" y="3130984"/>
              <a:ext cx="518548" cy="45083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1423918" y="2955654"/>
              <a:ext cx="1265382" cy="98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p:cNvSpPr txBox="1"/>
            <p:nvPr/>
          </p:nvSpPr>
          <p:spPr>
            <a:xfrm>
              <a:off x="1534798" y="3018582"/>
              <a:ext cx="1102385" cy="646331"/>
            </a:xfrm>
            <a:prstGeom prst="rect">
              <a:avLst/>
            </a:prstGeom>
            <a:noFill/>
          </p:spPr>
          <p:txBody>
            <a:bodyPr wrap="square" rtlCol="0">
              <a:spAutoFit/>
            </a:bodyPr>
            <a:lstStyle/>
            <a:p>
              <a:r>
                <a:rPr lang="zh-CN" altLang="en-US" dirty="0"/>
                <a:t>引脚上</a:t>
              </a:r>
              <a:endParaRPr lang="en-US" altLang="zh-CN" dirty="0"/>
            </a:p>
            <a:p>
              <a:r>
                <a:rPr lang="zh-CN" altLang="en-US" dirty="0"/>
                <a:t>电平变化</a:t>
              </a:r>
            </a:p>
          </p:txBody>
        </p:sp>
        <p:sp>
          <p:nvSpPr>
            <p:cNvPr id="97" name="矩形 96"/>
            <p:cNvSpPr/>
            <p:nvPr/>
          </p:nvSpPr>
          <p:spPr>
            <a:xfrm>
              <a:off x="3323137" y="2955654"/>
              <a:ext cx="1514764" cy="98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p:cNvSpPr txBox="1"/>
            <p:nvPr/>
          </p:nvSpPr>
          <p:spPr>
            <a:xfrm>
              <a:off x="3427371" y="3119991"/>
              <a:ext cx="1327585" cy="646331"/>
            </a:xfrm>
            <a:prstGeom prst="rect">
              <a:avLst/>
            </a:prstGeom>
            <a:noFill/>
          </p:spPr>
          <p:txBody>
            <a:bodyPr wrap="square" rtlCol="0">
              <a:spAutoFit/>
            </a:bodyPr>
            <a:lstStyle/>
            <a:p>
              <a:r>
                <a:rPr lang="zh-CN" altLang="en-US" dirty="0"/>
                <a:t>寄存器标记产生中断</a:t>
              </a:r>
            </a:p>
          </p:txBody>
        </p:sp>
        <p:cxnSp>
          <p:nvCxnSpPr>
            <p:cNvPr id="100" name="直接箭头连接符 99"/>
            <p:cNvCxnSpPr>
              <a:endCxn id="95" idx="1"/>
            </p:cNvCxnSpPr>
            <p:nvPr/>
          </p:nvCxnSpPr>
          <p:spPr>
            <a:xfrm>
              <a:off x="1022136" y="3448783"/>
              <a:ext cx="4017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5" idx="3"/>
              <a:endCxn id="97" idx="1"/>
            </p:cNvCxnSpPr>
            <p:nvPr/>
          </p:nvCxnSpPr>
          <p:spPr>
            <a:xfrm>
              <a:off x="2689300" y="3448783"/>
              <a:ext cx="633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 name="组合 104"/>
            <p:cNvGrpSpPr/>
            <p:nvPr/>
          </p:nvGrpSpPr>
          <p:grpSpPr>
            <a:xfrm>
              <a:off x="5121641" y="2981492"/>
              <a:ext cx="1838036" cy="923330"/>
              <a:chOff x="5306228" y="3037199"/>
              <a:chExt cx="1838036" cy="923636"/>
            </a:xfrm>
          </p:grpSpPr>
          <p:sp>
            <p:nvSpPr>
              <p:cNvPr id="103" name="流程图: 决策 102"/>
              <p:cNvSpPr/>
              <p:nvPr/>
            </p:nvSpPr>
            <p:spPr>
              <a:xfrm>
                <a:off x="5306228" y="3037199"/>
                <a:ext cx="1838036" cy="923636"/>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p:cNvSpPr txBox="1"/>
              <p:nvPr/>
            </p:nvSpPr>
            <p:spPr>
              <a:xfrm>
                <a:off x="5816292" y="3207161"/>
                <a:ext cx="1006763" cy="646331"/>
              </a:xfrm>
              <a:prstGeom prst="rect">
                <a:avLst/>
              </a:prstGeom>
              <a:noFill/>
            </p:spPr>
            <p:txBody>
              <a:bodyPr wrap="square" rtlCol="0">
                <a:spAutoFit/>
              </a:bodyPr>
              <a:lstStyle/>
              <a:p>
                <a:r>
                  <a:rPr lang="zh-CN" altLang="en-US" dirty="0"/>
                  <a:t>中断是否使能</a:t>
                </a:r>
              </a:p>
            </p:txBody>
          </p:sp>
        </p:grpSp>
        <p:cxnSp>
          <p:nvCxnSpPr>
            <p:cNvPr id="109" name="肘形连接符 108"/>
            <p:cNvCxnSpPr>
              <a:stCxn id="103" idx="0"/>
              <a:endCxn id="3" idx="1"/>
            </p:cNvCxnSpPr>
            <p:nvPr/>
          </p:nvCxnSpPr>
          <p:spPr>
            <a:xfrm rot="5400000" flipH="1" flipV="1">
              <a:off x="6304783" y="1555440"/>
              <a:ext cx="1161928" cy="16901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97" idx="3"/>
              <a:endCxn id="103" idx="1"/>
            </p:cNvCxnSpPr>
            <p:nvPr/>
          </p:nvCxnSpPr>
          <p:spPr>
            <a:xfrm flipV="1">
              <a:off x="4837901" y="3443157"/>
              <a:ext cx="283740" cy="5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6135086" y="2156691"/>
              <a:ext cx="750661" cy="369332"/>
            </a:xfrm>
            <a:prstGeom prst="rect">
              <a:avLst/>
            </a:prstGeom>
            <a:noFill/>
          </p:spPr>
          <p:txBody>
            <a:bodyPr wrap="square" rtlCol="0">
              <a:spAutoFit/>
            </a:bodyPr>
            <a:lstStyle/>
            <a:p>
              <a:r>
                <a:rPr lang="zh-CN" altLang="en-US" dirty="0"/>
                <a:t>是</a:t>
              </a:r>
            </a:p>
          </p:txBody>
        </p:sp>
        <p:sp>
          <p:nvSpPr>
            <p:cNvPr id="148" name="文本框 147"/>
            <p:cNvSpPr txBox="1"/>
            <p:nvPr/>
          </p:nvSpPr>
          <p:spPr>
            <a:xfrm>
              <a:off x="6135086" y="3999345"/>
              <a:ext cx="681350" cy="369332"/>
            </a:xfrm>
            <a:prstGeom prst="rect">
              <a:avLst/>
            </a:prstGeom>
            <a:noFill/>
          </p:spPr>
          <p:txBody>
            <a:bodyPr wrap="square" rtlCol="0">
              <a:spAutoFit/>
            </a:bodyPr>
            <a:lstStyle/>
            <a:p>
              <a:r>
                <a:rPr lang="zh-CN" altLang="en-US" dirty="0"/>
                <a:t>否</a:t>
              </a:r>
            </a:p>
          </p:txBody>
        </p:sp>
        <p:grpSp>
          <p:nvGrpSpPr>
            <p:cNvPr id="151" name="组合 150"/>
            <p:cNvGrpSpPr/>
            <p:nvPr/>
          </p:nvGrpSpPr>
          <p:grpSpPr>
            <a:xfrm>
              <a:off x="6060072" y="3766322"/>
              <a:ext cx="4407061" cy="1358311"/>
              <a:chOff x="6040659" y="3740727"/>
              <a:chExt cx="4407061" cy="1358311"/>
            </a:xfrm>
          </p:grpSpPr>
          <p:cxnSp>
            <p:nvCxnSpPr>
              <p:cNvPr id="152" name="肘形连接符 151"/>
              <p:cNvCxnSpPr/>
              <p:nvPr/>
            </p:nvCxnSpPr>
            <p:spPr>
              <a:xfrm rot="16200000" flipH="1">
                <a:off x="7651981" y="2303299"/>
                <a:ext cx="1184417" cy="4407061"/>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flipV="1">
                <a:off x="10447720" y="3740727"/>
                <a:ext cx="0" cy="1358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8611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3FBDF21B-9D35-413C-A547-D20525ECEB8E}"/>
              </a:ext>
            </a:extLst>
          </p:cNvPr>
          <p:cNvGrpSpPr/>
          <p:nvPr/>
        </p:nvGrpSpPr>
        <p:grpSpPr>
          <a:xfrm>
            <a:off x="164616" y="178180"/>
            <a:ext cx="2804616" cy="368580"/>
            <a:chOff x="164616" y="178180"/>
            <a:chExt cx="2804616" cy="368580"/>
          </a:xfrm>
        </p:grpSpPr>
        <p:cxnSp>
          <p:nvCxnSpPr>
            <p:cNvPr id="20" name="直接连接符 19">
              <a:extLst>
                <a:ext uri="{FF2B5EF4-FFF2-40B4-BE49-F238E27FC236}">
                  <a16:creationId xmlns:a16="http://schemas.microsoft.com/office/drawing/2014/main" id="{BDC7C896-4DCE-4A8D-A24F-0F3EB6D013F4}"/>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1D5447C-8AFB-4D12-9F13-11D462FF9456}"/>
                </a:ext>
              </a:extLst>
            </p:cNvPr>
            <p:cNvSpPr txBox="1"/>
            <p:nvPr/>
          </p:nvSpPr>
          <p:spPr>
            <a:xfrm>
              <a:off x="556054" y="178180"/>
              <a:ext cx="2413178"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中断</a:t>
              </a:r>
            </a:p>
          </p:txBody>
        </p:sp>
        <p:sp>
          <p:nvSpPr>
            <p:cNvPr id="22" name="矩形 21">
              <a:extLst>
                <a:ext uri="{FF2B5EF4-FFF2-40B4-BE49-F238E27FC236}">
                  <a16:creationId xmlns:a16="http://schemas.microsoft.com/office/drawing/2014/main" id="{883A32E7-9670-4852-B784-0C9F67E6A79B}"/>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4" name="矩形 23">
              <a:extLst>
                <a:ext uri="{FF2B5EF4-FFF2-40B4-BE49-F238E27FC236}">
                  <a16:creationId xmlns:a16="http://schemas.microsoft.com/office/drawing/2014/main" id="{4FD2230F-9F75-4326-A760-9310FC451E1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id="{1F1CE37C-B900-44E3-B4D4-6858375DA006}"/>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0209" y="3020687"/>
            <a:ext cx="7260108" cy="3070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0209" y="1071384"/>
            <a:ext cx="7333232" cy="14246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文本框 4"/>
          <p:cNvSpPr txBox="1"/>
          <p:nvPr/>
        </p:nvSpPr>
        <p:spPr>
          <a:xfrm>
            <a:off x="902046" y="1599057"/>
            <a:ext cx="3521676" cy="369332"/>
          </a:xfrm>
          <a:prstGeom prst="rect">
            <a:avLst/>
          </a:prstGeom>
          <a:noFill/>
        </p:spPr>
        <p:txBody>
          <a:bodyPr wrap="square" rtlCol="0">
            <a:spAutoFit/>
          </a:bodyPr>
          <a:lstStyle/>
          <a:p>
            <a:r>
              <a:rPr lang="zh-CN" altLang="en-US" dirty="0"/>
              <a:t>寄存器位域</a:t>
            </a:r>
          </a:p>
        </p:txBody>
      </p:sp>
      <p:sp>
        <p:nvSpPr>
          <p:cNvPr id="12" name="文本框 11"/>
          <p:cNvSpPr txBox="1"/>
          <p:nvPr/>
        </p:nvSpPr>
        <p:spPr>
          <a:xfrm>
            <a:off x="902046" y="4186452"/>
            <a:ext cx="3521676" cy="369332"/>
          </a:xfrm>
          <a:prstGeom prst="rect">
            <a:avLst/>
          </a:prstGeom>
          <a:noFill/>
        </p:spPr>
        <p:txBody>
          <a:bodyPr wrap="square" rtlCol="0">
            <a:spAutoFit/>
          </a:bodyPr>
          <a:lstStyle/>
          <a:p>
            <a:r>
              <a:rPr lang="zh-CN" altLang="en-US" dirty="0"/>
              <a:t>寄存器配置</a:t>
            </a:r>
          </a:p>
        </p:txBody>
      </p:sp>
    </p:spTree>
    <p:extLst>
      <p:ext uri="{BB962C8B-B14F-4D97-AF65-F5344CB8AC3E}">
        <p14:creationId xmlns:p14="http://schemas.microsoft.com/office/powerpoint/2010/main" val="83608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3FBDF21B-9D35-413C-A547-D20525ECEB8E}"/>
              </a:ext>
            </a:extLst>
          </p:cNvPr>
          <p:cNvGrpSpPr/>
          <p:nvPr/>
        </p:nvGrpSpPr>
        <p:grpSpPr>
          <a:xfrm>
            <a:off x="164616" y="178180"/>
            <a:ext cx="2804616" cy="368580"/>
            <a:chOff x="164616" y="178180"/>
            <a:chExt cx="2804616" cy="368580"/>
          </a:xfrm>
        </p:grpSpPr>
        <p:cxnSp>
          <p:nvCxnSpPr>
            <p:cNvPr id="20" name="直接连接符 19">
              <a:extLst>
                <a:ext uri="{FF2B5EF4-FFF2-40B4-BE49-F238E27FC236}">
                  <a16:creationId xmlns:a16="http://schemas.microsoft.com/office/drawing/2014/main" id="{BDC7C896-4DCE-4A8D-A24F-0F3EB6D013F4}"/>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1D5447C-8AFB-4D12-9F13-11D462FF9456}"/>
                </a:ext>
              </a:extLst>
            </p:cNvPr>
            <p:cNvSpPr txBox="1"/>
            <p:nvPr/>
          </p:nvSpPr>
          <p:spPr>
            <a:xfrm>
              <a:off x="556054" y="178180"/>
              <a:ext cx="2413178"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中断</a:t>
              </a:r>
            </a:p>
          </p:txBody>
        </p:sp>
        <p:sp>
          <p:nvSpPr>
            <p:cNvPr id="22" name="矩形 21">
              <a:extLst>
                <a:ext uri="{FF2B5EF4-FFF2-40B4-BE49-F238E27FC236}">
                  <a16:creationId xmlns:a16="http://schemas.microsoft.com/office/drawing/2014/main" id="{883A32E7-9670-4852-B784-0C9F67E6A79B}"/>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4" name="矩形 23">
              <a:extLst>
                <a:ext uri="{FF2B5EF4-FFF2-40B4-BE49-F238E27FC236}">
                  <a16:creationId xmlns:a16="http://schemas.microsoft.com/office/drawing/2014/main" id="{4FD2230F-9F75-4326-A760-9310FC451E1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id="{1F1CE37C-B900-44E3-B4D4-6858375DA006}"/>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8" name="文本框 7"/>
          <p:cNvSpPr txBox="1"/>
          <p:nvPr/>
        </p:nvSpPr>
        <p:spPr>
          <a:xfrm>
            <a:off x="2488948" y="927604"/>
            <a:ext cx="8636614" cy="5816977"/>
          </a:xfrm>
          <a:prstGeom prst="rect">
            <a:avLst/>
          </a:prstGeom>
          <a:noFill/>
        </p:spPr>
        <p:txBody>
          <a:bodyPr wrap="square" rtlCol="0">
            <a:spAutoFit/>
          </a:bodyPr>
          <a:lstStyle/>
          <a:p>
            <a:pPr>
              <a:lnSpc>
                <a:spcPct val="150000"/>
              </a:lnSpc>
            </a:pPr>
            <a:r>
              <a:rPr lang="en-US" altLang="zh-CN" b="1" dirty="0"/>
              <a:t>1</a:t>
            </a:r>
            <a:r>
              <a:rPr lang="zh-CN" altLang="en-US" dirty="0"/>
              <a:t>、设置中断类型</a:t>
            </a:r>
          </a:p>
          <a:p>
            <a:pPr lvl="1">
              <a:lnSpc>
                <a:spcPct val="150000"/>
              </a:lnSpc>
            </a:pPr>
            <a:r>
              <a:rPr lang="zh-CN" altLang="en-US" sz="1600" dirty="0"/>
              <a:t>如：</a:t>
            </a:r>
            <a:r>
              <a:rPr lang="en-US" altLang="zh-CN" sz="1600" dirty="0" err="1">
                <a:latin typeface="Arial" panose="020B0604020202020204" pitchFamily="34" charset="0"/>
                <a:cs typeface="Arial" panose="020B0604020202020204" pitchFamily="34" charset="0"/>
              </a:rPr>
              <a:t>GPIOIntTypeSet</a:t>
            </a:r>
            <a:r>
              <a:rPr lang="en-US" altLang="zh-CN" sz="1600" dirty="0">
                <a:latin typeface="Arial" panose="020B0604020202020204" pitchFamily="34" charset="0"/>
                <a:cs typeface="Arial" panose="020B0604020202020204" pitchFamily="34" charset="0"/>
              </a:rPr>
              <a:t>(GPIO_PORTF_BASE,GPIO_PIN_4,GPIO_FALLING_EDGE);</a:t>
            </a:r>
          </a:p>
          <a:p>
            <a:pPr lvl="1">
              <a:lnSpc>
                <a:spcPct val="150000"/>
              </a:lnSpc>
            </a:pPr>
            <a:r>
              <a:rPr lang="en-US" altLang="zh-CN" sz="1600" dirty="0"/>
              <a:t> 	</a:t>
            </a:r>
            <a:r>
              <a:rPr lang="en-US" altLang="zh-CN" sz="1600" b="1" dirty="0"/>
              <a:t>//</a:t>
            </a:r>
            <a:r>
              <a:rPr lang="zh-CN" altLang="en-US" sz="1600" b="1" dirty="0"/>
              <a:t>设置</a:t>
            </a:r>
            <a:r>
              <a:rPr lang="en-US" altLang="zh-CN" sz="1600" b="1" dirty="0"/>
              <a:t>PF4</a:t>
            </a:r>
            <a:r>
              <a:rPr lang="zh-CN" altLang="en-US" sz="1600" b="1" dirty="0"/>
              <a:t>中断类型（</a:t>
            </a:r>
            <a:r>
              <a:rPr lang="en-US" altLang="zh-CN" sz="1600" b="1" dirty="0"/>
              <a:t>PF0-PF4,PF4,</a:t>
            </a:r>
            <a:r>
              <a:rPr lang="zh-CN" altLang="en-US" sz="1600" b="1" dirty="0"/>
              <a:t>下降沿触发）</a:t>
            </a:r>
            <a:endParaRPr lang="en-US" altLang="zh-CN" sz="1600" b="1" dirty="0"/>
          </a:p>
          <a:p>
            <a:pPr>
              <a:lnSpc>
                <a:spcPct val="150000"/>
              </a:lnSpc>
            </a:pPr>
            <a:r>
              <a:rPr lang="en-US" altLang="zh-CN" b="1" dirty="0"/>
              <a:t>2</a:t>
            </a:r>
            <a:r>
              <a:rPr lang="zh-CN" altLang="en-US" dirty="0"/>
              <a:t>、</a:t>
            </a:r>
            <a:r>
              <a:rPr lang="en-US" altLang="zh-CN" dirty="0"/>
              <a:t>GPIO</a:t>
            </a:r>
            <a:r>
              <a:rPr lang="zh-CN" altLang="en-US" dirty="0"/>
              <a:t>引脚中断使能</a:t>
            </a:r>
          </a:p>
          <a:p>
            <a:pPr lvl="1">
              <a:lnSpc>
                <a:spcPct val="150000"/>
              </a:lnSpc>
            </a:pPr>
            <a:r>
              <a:rPr lang="zh-CN" altLang="en-US" sz="1600" dirty="0"/>
              <a:t>如：</a:t>
            </a:r>
            <a:r>
              <a:rPr lang="en-US" altLang="zh-CN" sz="1600" dirty="0" err="1">
                <a:latin typeface="Arial" panose="020B0604020202020204" pitchFamily="34" charset="0"/>
                <a:cs typeface="Arial" panose="020B0604020202020204" pitchFamily="34" charset="0"/>
              </a:rPr>
              <a:t>GPIOIntEnable</a:t>
            </a:r>
            <a:r>
              <a:rPr lang="en-US" altLang="zh-CN" sz="1600" dirty="0">
                <a:latin typeface="Arial" panose="020B0604020202020204" pitchFamily="34" charset="0"/>
                <a:cs typeface="Arial" panose="020B0604020202020204" pitchFamily="34" charset="0"/>
              </a:rPr>
              <a:t>(GPIO_PORTF_BASE,GPIO_PIN_4);         </a:t>
            </a:r>
          </a:p>
          <a:p>
            <a:pPr>
              <a:lnSpc>
                <a:spcPct val="150000"/>
              </a:lnSpc>
            </a:pPr>
            <a:r>
              <a:rPr lang="en-US" altLang="zh-CN" dirty="0"/>
              <a:t> 	</a:t>
            </a:r>
            <a:r>
              <a:rPr lang="en-US" altLang="zh-CN" b="1" dirty="0"/>
              <a:t>//</a:t>
            </a:r>
            <a:r>
              <a:rPr lang="zh-CN" altLang="en-US" sz="1600" b="1" dirty="0"/>
              <a:t>使能</a:t>
            </a:r>
            <a:r>
              <a:rPr lang="en-US" altLang="zh-CN" sz="1600" b="1" dirty="0"/>
              <a:t>PF4</a:t>
            </a:r>
            <a:r>
              <a:rPr lang="zh-CN" altLang="en-US" sz="1600" b="1" dirty="0"/>
              <a:t>中断</a:t>
            </a:r>
            <a:endParaRPr lang="en-US" altLang="zh-CN" sz="1600" b="1" dirty="0"/>
          </a:p>
          <a:p>
            <a:pPr>
              <a:lnSpc>
                <a:spcPct val="150000"/>
              </a:lnSpc>
            </a:pPr>
            <a:r>
              <a:rPr lang="en-US" altLang="zh-CN" b="1" dirty="0"/>
              <a:t>3</a:t>
            </a:r>
            <a:r>
              <a:rPr lang="zh-CN" altLang="en-US" b="1" dirty="0"/>
              <a:t> </a:t>
            </a:r>
            <a:r>
              <a:rPr lang="zh-CN" altLang="en-US" dirty="0"/>
              <a:t>、端口中断使能； </a:t>
            </a:r>
            <a:endParaRPr lang="en-US" altLang="zh-CN" dirty="0"/>
          </a:p>
          <a:p>
            <a:pPr>
              <a:lnSpc>
                <a:spcPct val="150000"/>
              </a:lnSpc>
            </a:pPr>
            <a:r>
              <a:rPr lang="en-US" altLang="zh-CN" b="1" dirty="0"/>
              <a:t>4</a:t>
            </a:r>
            <a:r>
              <a:rPr lang="zh-CN" altLang="en-US" dirty="0"/>
              <a:t> 、中断函数设置</a:t>
            </a:r>
          </a:p>
          <a:p>
            <a:pPr marL="825750" indent="-285750">
              <a:lnSpc>
                <a:spcPct val="150000"/>
              </a:lnSpc>
              <a:buFont typeface="Arial" panose="020B0604020202020204" pitchFamily="34" charset="0"/>
              <a:buChar char="•"/>
            </a:pPr>
            <a:r>
              <a:rPr lang="zh-CN" altLang="en-US" sz="1600" dirty="0"/>
              <a:t>利用</a:t>
            </a:r>
            <a:r>
              <a:rPr lang="en-US" altLang="zh-CN" sz="1600" dirty="0" err="1">
                <a:latin typeface="Arial" panose="020B0604020202020204" pitchFamily="34" charset="0"/>
                <a:cs typeface="Arial" panose="020B0604020202020204" pitchFamily="34" charset="0"/>
              </a:rPr>
              <a:t>GPIOIntRegister</a:t>
            </a:r>
            <a:r>
              <a:rPr lang="zh-CN" altLang="en-US" sz="1600" dirty="0"/>
              <a:t>函数注册中断，中断服务函数可以直接放在</a:t>
            </a:r>
            <a:r>
              <a:rPr lang="en-US" altLang="zh-CN" sz="1600" dirty="0"/>
              <a:t>main</a:t>
            </a:r>
            <a:r>
              <a:rPr lang="zh-CN" altLang="en-US" sz="1600" dirty="0"/>
              <a:t>文件中，只 需将中断服务函数名作</a:t>
            </a:r>
            <a:r>
              <a:rPr lang="zh-CN" altLang="en-US" sz="1600" dirty="0">
                <a:latin typeface="Arial" panose="020B0604020202020204" pitchFamily="34" charset="0"/>
                <a:cs typeface="Arial" panose="020B0604020202020204" pitchFamily="34" charset="0"/>
              </a:rPr>
              <a:t>为</a:t>
            </a:r>
            <a:r>
              <a:rPr lang="en-US" altLang="zh-CN" sz="1600" dirty="0" err="1">
                <a:latin typeface="Arial" panose="020B0604020202020204" pitchFamily="34" charset="0"/>
                <a:cs typeface="Arial" panose="020B0604020202020204" pitchFamily="34" charset="0"/>
              </a:rPr>
              <a:t>GPIOIntRegister</a:t>
            </a:r>
            <a:r>
              <a:rPr lang="zh-CN" altLang="en-US" sz="1600" dirty="0"/>
              <a:t>的参数注册即可。</a:t>
            </a:r>
          </a:p>
          <a:p>
            <a:pPr marL="997200" lvl="1">
              <a:lnSpc>
                <a:spcPct val="150000"/>
              </a:lnSpc>
            </a:pPr>
            <a:r>
              <a:rPr lang="zh-CN" altLang="en-US" sz="1600" dirty="0"/>
              <a:t>如：</a:t>
            </a:r>
            <a:r>
              <a:rPr lang="en-US" altLang="zh-CN" sz="1600" dirty="0" err="1">
                <a:latin typeface="Arial" panose="020B0604020202020204" pitchFamily="34" charset="0"/>
                <a:cs typeface="Arial" panose="020B0604020202020204" pitchFamily="34" charset="0"/>
              </a:rPr>
              <a:t>GPIOIntRegister</a:t>
            </a:r>
            <a:r>
              <a:rPr lang="en-US" altLang="zh-CN" sz="1600" dirty="0">
                <a:latin typeface="Arial" panose="020B0604020202020204" pitchFamily="34" charset="0"/>
                <a:cs typeface="Arial" panose="020B0604020202020204" pitchFamily="34" charset="0"/>
              </a:rPr>
              <a:t>(GPIO_PORTF_BASE, Key2IntHandler);    </a:t>
            </a:r>
          </a:p>
          <a:p>
            <a:pPr marL="997200" lvl="1">
              <a:lnSpc>
                <a:spcPct val="150000"/>
              </a:lnSpc>
            </a:pPr>
            <a:r>
              <a:rPr lang="en-US" altLang="zh-CN" sz="1600" dirty="0"/>
              <a:t>//</a:t>
            </a:r>
            <a:r>
              <a:rPr lang="zh-CN" altLang="en-US" sz="1600" b="1" dirty="0"/>
              <a:t>为</a:t>
            </a:r>
            <a:r>
              <a:rPr lang="en-US" altLang="zh-CN" sz="1600" b="1" dirty="0"/>
              <a:t>PF</a:t>
            </a:r>
            <a:r>
              <a:rPr lang="zh-CN" altLang="en-US" sz="1600" b="1" dirty="0"/>
              <a:t>注册一个中断处理句柄</a:t>
            </a:r>
            <a:endParaRPr lang="en-US" altLang="zh-CN" sz="1600" b="1" dirty="0"/>
          </a:p>
          <a:p>
            <a:pPr marL="825750" indent="-285750">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main</a:t>
            </a:r>
            <a:r>
              <a:rPr lang="zh-CN" altLang="en-US" sz="1600" dirty="0">
                <a:latin typeface="Arial" panose="020B0604020202020204" pitchFamily="34" charset="0"/>
                <a:cs typeface="Arial" panose="020B0604020202020204" pitchFamily="34" charset="0"/>
              </a:rPr>
              <a:t>中利用</a:t>
            </a:r>
            <a:r>
              <a:rPr lang="en-US" altLang="zh-CN" sz="1600" dirty="0" err="1">
                <a:latin typeface="Arial" panose="020B0604020202020204" pitchFamily="34" charset="0"/>
                <a:cs typeface="Arial" panose="020B0604020202020204" pitchFamily="34" charset="0"/>
              </a:rPr>
              <a:t>IntEnable</a:t>
            </a:r>
            <a:r>
              <a:rPr lang="zh-CN" altLang="en-US" sz="1600" dirty="0">
                <a:latin typeface="Arial" panose="020B0604020202020204" pitchFamily="34" charset="0"/>
                <a:cs typeface="Arial" panose="020B0604020202020204" pitchFamily="34" charset="0"/>
              </a:rPr>
              <a:t>（）</a:t>
            </a:r>
            <a:r>
              <a:rPr lang="zh-CN" altLang="en-US" sz="1600" dirty="0"/>
              <a:t>函数打开外设中断。如：</a:t>
            </a:r>
            <a:r>
              <a:rPr lang="en-US" altLang="zh-CN" sz="1600" dirty="0" err="1"/>
              <a:t>IntEnable</a:t>
            </a:r>
            <a:r>
              <a:rPr lang="en-US" altLang="zh-CN" sz="1600" dirty="0"/>
              <a:t>(INT_GPIOF_TM4C123);</a:t>
            </a:r>
          </a:p>
          <a:p>
            <a:pPr marL="825750" indent="-285750">
              <a:lnSpc>
                <a:spcPct val="150000"/>
              </a:lnSpc>
              <a:buFont typeface="Arial" panose="020B0604020202020204" pitchFamily="34" charset="0"/>
              <a:buChar char="•"/>
            </a:pPr>
            <a:r>
              <a:rPr lang="zh-CN" altLang="en-US" sz="1600" dirty="0"/>
              <a:t>将中断服务函数放在</a:t>
            </a:r>
            <a:r>
              <a:rPr lang="en-US" altLang="zh-CN" sz="1600" dirty="0" err="1">
                <a:latin typeface="Arial" panose="020B0604020202020204" pitchFamily="34" charset="0"/>
                <a:cs typeface="Arial" panose="020B0604020202020204" pitchFamily="34" charset="0"/>
              </a:rPr>
              <a:t>startup_ccs.c</a:t>
            </a:r>
            <a:r>
              <a:rPr lang="zh-CN" altLang="en-US" sz="1600" dirty="0">
                <a:latin typeface="Arial" panose="020B0604020202020204" pitchFamily="34" charset="0"/>
                <a:cs typeface="Arial" panose="020B0604020202020204" pitchFamily="34" charset="0"/>
              </a:rPr>
              <a:t>函</a:t>
            </a:r>
            <a:r>
              <a:rPr lang="zh-CN" altLang="en-US" sz="1600" dirty="0"/>
              <a:t>数中，将相应的向量表中的默认的中断服务函数名修改成当前中断服务函数名。在</a:t>
            </a:r>
            <a:r>
              <a:rPr lang="en-US" altLang="zh-CN" sz="1600" dirty="0" err="1">
                <a:latin typeface="Arial" panose="020B0604020202020204" pitchFamily="34" charset="0"/>
                <a:cs typeface="Arial" panose="020B0604020202020204" pitchFamily="34" charset="0"/>
              </a:rPr>
              <a:t>startup_ccs.c</a:t>
            </a:r>
            <a:r>
              <a:rPr lang="zh-CN" altLang="en-US" sz="1600" dirty="0"/>
              <a:t>的最前面，声明该中断服务函数。</a:t>
            </a:r>
          </a:p>
        </p:txBody>
      </p:sp>
      <p:sp>
        <p:nvSpPr>
          <p:cNvPr id="3" name="文本框 2"/>
          <p:cNvSpPr txBox="1"/>
          <p:nvPr/>
        </p:nvSpPr>
        <p:spPr>
          <a:xfrm>
            <a:off x="1149080" y="2335432"/>
            <a:ext cx="615553" cy="3089190"/>
          </a:xfrm>
          <a:prstGeom prst="rect">
            <a:avLst/>
          </a:prstGeom>
          <a:noFill/>
        </p:spPr>
        <p:txBody>
          <a:bodyPr vert="eaVert" wrap="square" rtlCol="0">
            <a:spAutoFit/>
          </a:bodyPr>
          <a:lstStyle/>
          <a:p>
            <a:r>
              <a:rPr lang="zh-CN" altLang="en-US" sz="2800" dirty="0"/>
              <a:t>中断配置步骤</a:t>
            </a:r>
          </a:p>
        </p:txBody>
      </p:sp>
    </p:spTree>
    <p:extLst>
      <p:ext uri="{BB962C8B-B14F-4D97-AF65-F5344CB8AC3E}">
        <p14:creationId xmlns:p14="http://schemas.microsoft.com/office/powerpoint/2010/main" val="261332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a:ea typeface="微软雅黑"/>
                <a:cs typeface="Times New Roman" panose="02020603050405020304" pitchFamily="18" charset="0"/>
                <a:sym typeface="Arial"/>
              </a:rPr>
              <a:t>04</a:t>
            </a:r>
            <a:endParaRPr lang="zh-CN" altLang="en-US" sz="14600" b="1" dirty="0">
              <a:solidFill>
                <a:srgbClr val="314865"/>
              </a:solidFill>
              <a:latin typeface="Arial"/>
              <a:ea typeface="微软雅黑"/>
              <a:cs typeface="Times New Roman" panose="02020603050405020304" pitchFamily="18" charset="0"/>
              <a:sym typeface="Arial"/>
            </a:endParaRPr>
          </a:p>
        </p:txBody>
      </p:sp>
      <p:cxnSp>
        <p:nvCxnSpPr>
          <p:cNvPr id="30" name="直接连接符 29"/>
          <p:cNvCxnSpPr>
            <a:cxnSpLocks/>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663"/>
          </a:xfrm>
          <a:prstGeom prst="rect">
            <a:avLst/>
          </a:prstGeom>
        </p:spPr>
        <p:txBody>
          <a:bodyPr wrap="square" lIns="0" tIns="0" rIns="0" bIns="0">
            <a:spAutoFit/>
          </a:bodyPr>
          <a:lstStyle/>
          <a:p>
            <a:pPr algn="dist">
              <a:spcBef>
                <a:spcPct val="20000"/>
              </a:spcBef>
              <a:buClr>
                <a:schemeClr val="hlink"/>
              </a:buClr>
              <a:buSzPct val="65000"/>
            </a:pPr>
            <a:endParaRPr lang="zh-CN" altLang="en-US" sz="66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24" name="矩形 23">
            <a:extLst>
              <a:ext uri="{FF2B5EF4-FFF2-40B4-BE49-F238E27FC236}">
                <a16:creationId xmlns:a16="http://schemas.microsoft.com/office/drawing/2014/main" id="{C73ADF1F-38EF-435B-AFE8-407670BA2596}"/>
              </a:ext>
            </a:extLst>
          </p:cNvPr>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id="{65033491-2A2E-4558-B98A-7C1EC7A94119}"/>
              </a:ext>
            </a:extLst>
          </p:cNvPr>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 name="文本框 1">
            <a:extLst>
              <a:ext uri="{FF2B5EF4-FFF2-40B4-BE49-F238E27FC236}">
                <a16:creationId xmlns:a16="http://schemas.microsoft.com/office/drawing/2014/main" id="{E3FA9439-E598-4E20-BB4A-4162429E2328}"/>
              </a:ext>
            </a:extLst>
          </p:cNvPr>
          <p:cNvSpPr txBox="1"/>
          <p:nvPr/>
        </p:nvSpPr>
        <p:spPr>
          <a:xfrm>
            <a:off x="3722189" y="2801511"/>
            <a:ext cx="8280401" cy="1015663"/>
          </a:xfrm>
          <a:prstGeom prst="rect">
            <a:avLst/>
          </a:prstGeom>
          <a:noFill/>
        </p:spPr>
        <p:txBody>
          <a:bodyPr wrap="square" rtlCol="0">
            <a:spAutoFit/>
          </a:bodyPr>
          <a:lstStyle/>
          <a:p>
            <a:pPr algn="ctr"/>
            <a:r>
              <a:rPr lang="en-US" altLang="zh-CN" sz="6000" b="1" dirty="0">
                <a:solidFill>
                  <a:srgbClr val="314865"/>
                </a:solidFill>
                <a:effectLst>
                  <a:innerShdw blurRad="63500" dist="50800" dir="13500000">
                    <a:prstClr val="black">
                      <a:alpha val="50000"/>
                    </a:prstClr>
                  </a:innerShdw>
                </a:effectLst>
                <a:latin typeface="Arial"/>
                <a:sym typeface="Arial"/>
              </a:rPr>
              <a:t>GPIO</a:t>
            </a:r>
            <a:r>
              <a:rPr lang="zh-CN" altLang="en-US" sz="6000" b="1" dirty="0">
                <a:solidFill>
                  <a:srgbClr val="314865"/>
                </a:solidFill>
                <a:effectLst>
                  <a:innerShdw blurRad="63500" dist="50800" dir="13500000">
                    <a:prstClr val="black">
                      <a:alpha val="50000"/>
                    </a:prstClr>
                  </a:innerShdw>
                </a:effectLst>
                <a:latin typeface="Arial"/>
                <a:sym typeface="Arial"/>
              </a:rPr>
              <a:t>的</a:t>
            </a:r>
            <a:r>
              <a:rPr lang="zh-CN" altLang="en-US" sz="6000" b="1" dirty="0">
                <a:solidFill>
                  <a:srgbClr val="314865"/>
                </a:solidFill>
                <a:effectLst>
                  <a:innerShdw blurRad="63500" dist="50800" dir="13500000">
                    <a:prstClr val="black">
                      <a:alpha val="50000"/>
                    </a:prstClr>
                  </a:innerShdw>
                </a:effectLst>
                <a:latin typeface="Arial"/>
              </a:rPr>
              <a:t>相关常用库函数</a:t>
            </a:r>
          </a:p>
        </p:txBody>
      </p:sp>
      <p:grpSp>
        <p:nvGrpSpPr>
          <p:cNvPr id="8" name="组合 7">
            <a:extLst>
              <a:ext uri="{FF2B5EF4-FFF2-40B4-BE49-F238E27FC236}">
                <a16:creationId xmlns:a16="http://schemas.microsoft.com/office/drawing/2014/main" id="{1C01247D-0162-49DD-86DF-3BC7B90EA4BC}"/>
              </a:ext>
            </a:extLst>
          </p:cNvPr>
          <p:cNvGrpSpPr/>
          <p:nvPr/>
        </p:nvGrpSpPr>
        <p:grpSpPr>
          <a:xfrm>
            <a:off x="7781759" y="937931"/>
            <a:ext cx="2758272" cy="837788"/>
            <a:chOff x="4602145" y="211015"/>
            <a:chExt cx="2758272" cy="837788"/>
          </a:xfrm>
        </p:grpSpPr>
        <p:sp>
          <p:nvSpPr>
            <p:cNvPr id="9" name="流程图: 终止 8">
              <a:extLst>
                <a:ext uri="{FF2B5EF4-FFF2-40B4-BE49-F238E27FC236}">
                  <a16:creationId xmlns:a16="http://schemas.microsoft.com/office/drawing/2014/main" id="{996E1BFB-125C-45F3-AEC3-86319D368C23}"/>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流程图: 终止 9">
              <a:extLst>
                <a:ext uri="{FF2B5EF4-FFF2-40B4-BE49-F238E27FC236}">
                  <a16:creationId xmlns:a16="http://schemas.microsoft.com/office/drawing/2014/main" id="{DEEDD79F-D6D2-4A19-A4F3-9B156BA42CB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流程图: 终止 10">
              <a:extLst>
                <a:ext uri="{FF2B5EF4-FFF2-40B4-BE49-F238E27FC236}">
                  <a16:creationId xmlns:a16="http://schemas.microsoft.com/office/drawing/2014/main" id="{5C74AD11-2929-4A85-9085-AB225DDC1B5C}"/>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351938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1" fill="hold" grpId="0" nodeType="afterEffect" nodePh="1">
                                      <p:stCondLst>
                                        <p:cond delay="0"/>
                                      </p:stCondLst>
                                      <p:endCondLst>
                                        <p:cond evt="begin" delay="0">
                                          <p:tn val="18"/>
                                        </p:cond>
                                      </p:end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16" presetClass="entr" presetSubtype="21"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2" fill="hold" nodeType="afterEffect" p14:presetBounceEnd="60000">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14:bounceEnd="60000">
                                          <p:cBhvr additive="base">
                                            <p:cTn id="35" dur="500" fill="hold"/>
                                            <p:tgtEl>
                                              <p:spTgt spid="8"/>
                                            </p:tgtEl>
                                            <p:attrNameLst>
                                              <p:attrName>ppt_x</p:attrName>
                                            </p:attrNameLst>
                                          </p:cBhvr>
                                          <p:tavLst>
                                            <p:tav tm="0">
                                              <p:val>
                                                <p:strVal val="1+#ppt_w/2"/>
                                              </p:val>
                                            </p:tav>
                                            <p:tav tm="100000">
                                              <p:val>
                                                <p:strVal val="#ppt_x"/>
                                              </p:val>
                                            </p:tav>
                                          </p:tavLst>
                                        </p:anim>
                                        <p:anim calcmode="lin" valueType="num" p14:bounceEnd="60000">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1" fill="hold" grpId="0" nodeType="afterEffect" nodePh="1">
                                      <p:stCondLst>
                                        <p:cond delay="0"/>
                                      </p:stCondLst>
                                      <p:endCondLst>
                                        <p:cond evt="begin" delay="0">
                                          <p:tn val="18"/>
                                        </p:cond>
                                      </p:end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16" presetClass="entr" presetSubtype="21"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1+#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2"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等腰三角形 198">
            <a:extLst>
              <a:ext uri="{FF2B5EF4-FFF2-40B4-BE49-F238E27FC236}">
                <a16:creationId xmlns:a16="http://schemas.microsoft.com/office/drawing/2014/main" id="{E119EE2D-2DDC-4BDC-8023-53213D15A010}"/>
              </a:ext>
            </a:extLst>
          </p:cNvPr>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0" name="等腰三角形 199">
            <a:extLst>
              <a:ext uri="{FF2B5EF4-FFF2-40B4-BE49-F238E27FC236}">
                <a16:creationId xmlns:a16="http://schemas.microsoft.com/office/drawing/2014/main" id="{5C186AE1-013F-4ACB-9141-5EB620591E71}"/>
              </a:ext>
            </a:extLst>
          </p:cNvPr>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 name="文本框 1">
            <a:extLst>
              <a:ext uri="{FF2B5EF4-FFF2-40B4-BE49-F238E27FC236}">
                <a16:creationId xmlns:a16="http://schemas.microsoft.com/office/drawing/2014/main" id="{F4833C1A-3A80-46BB-904F-4F3C1EDD1830}"/>
              </a:ext>
            </a:extLst>
          </p:cNvPr>
          <p:cNvSpPr txBox="1"/>
          <p:nvPr/>
        </p:nvSpPr>
        <p:spPr>
          <a:xfrm>
            <a:off x="904240" y="1225544"/>
            <a:ext cx="9602568" cy="4180632"/>
          </a:xfrm>
          <a:prstGeom prst="rect">
            <a:avLst/>
          </a:prstGeom>
          <a:noFill/>
        </p:spPr>
        <p:txBody>
          <a:bodyPr wrap="square" rtlCol="0">
            <a:spAutoFit/>
          </a:bodyPr>
          <a:lstStyle/>
          <a:p>
            <a:r>
              <a:rPr lang="en-US" altLang="zh-CN" sz="2800" b="1" dirty="0" err="1">
                <a:latin typeface="Arial" panose="020B0604020202020204" pitchFamily="34" charset="0"/>
                <a:cs typeface="Arial" panose="020B0604020202020204" pitchFamily="34" charset="0"/>
              </a:rPr>
              <a:t>SysCtlPeripheralEnable</a:t>
            </a:r>
            <a:r>
              <a:rPr lang="en-US" altLang="zh-CN" sz="2800" b="1" dirty="0">
                <a:latin typeface="Arial" panose="020B0604020202020204" pitchFamily="34" charset="0"/>
                <a:cs typeface="Arial" panose="020B0604020202020204" pitchFamily="34" charset="0"/>
              </a:rPr>
              <a:t>    </a:t>
            </a:r>
            <a:r>
              <a:rPr lang="zh-CN" altLang="en-US" sz="2800" dirty="0"/>
              <a:t>外设使能</a:t>
            </a:r>
            <a:endParaRPr lang="en-US" altLang="zh-CN" sz="2800" dirty="0"/>
          </a:p>
          <a:p>
            <a:endParaRPr lang="zh-CN" altLang="en-US" sz="2800" dirty="0"/>
          </a:p>
          <a:p>
            <a:pPr marL="914400" lvl="1" indent="-457200">
              <a:spcAft>
                <a:spcPts val="1000"/>
              </a:spcAft>
              <a:buFont typeface="Wingdings" panose="05000000000000000000" pitchFamily="2" charset="2"/>
              <a:buChar char="Ø"/>
            </a:pPr>
            <a:r>
              <a:rPr lang="en-US" altLang="zh-CN" sz="2800" dirty="0" err="1">
                <a:latin typeface="Arial" panose="020B0604020202020204" pitchFamily="34" charset="0"/>
                <a:cs typeface="Arial" panose="020B0604020202020204" pitchFamily="34" charset="0"/>
              </a:rPr>
              <a:t>SysCtlPeripheralEnable</a:t>
            </a:r>
            <a:r>
              <a:rPr lang="en-US" altLang="zh-CN" sz="2800" dirty="0">
                <a:latin typeface="Arial" panose="020B0604020202020204" pitchFamily="34" charset="0"/>
                <a:cs typeface="Arial" panose="020B0604020202020204" pitchFamily="34" charset="0"/>
              </a:rPr>
              <a:t>(SYSCTL_PERIPH_GPIOA);</a:t>
            </a:r>
          </a:p>
          <a:p>
            <a:pPr lvl="1">
              <a:spcAft>
                <a:spcPts val="1000"/>
              </a:spcAft>
            </a:pPr>
            <a:r>
              <a:rPr lang="en-US" altLang="zh-CN" sz="2800" dirty="0">
                <a:solidFill>
                  <a:srgbClr val="FF0000"/>
                </a:solidFill>
              </a:rPr>
              <a:t>     //</a:t>
            </a:r>
            <a:r>
              <a:rPr lang="zh-CN" altLang="en-US" sz="2800" dirty="0">
                <a:solidFill>
                  <a:srgbClr val="FF0000"/>
                </a:solidFill>
              </a:rPr>
              <a:t>使能</a:t>
            </a:r>
            <a:r>
              <a:rPr lang="en-US" altLang="zh-CN" sz="2800" dirty="0">
                <a:solidFill>
                  <a:srgbClr val="FF0000"/>
                </a:solidFill>
              </a:rPr>
              <a:t>PA</a:t>
            </a:r>
            <a:r>
              <a:rPr lang="zh-CN" altLang="en-US" sz="2800" dirty="0">
                <a:solidFill>
                  <a:srgbClr val="FF0000"/>
                </a:solidFill>
              </a:rPr>
              <a:t>引脚</a:t>
            </a:r>
            <a:endParaRPr lang="en-US" altLang="zh-CN" sz="2800" dirty="0">
              <a:solidFill>
                <a:srgbClr val="FF0000"/>
              </a:solidFill>
            </a:endParaRPr>
          </a:p>
          <a:p>
            <a:pPr marL="914400" lvl="1" indent="-457200">
              <a:spcAft>
                <a:spcPts val="1000"/>
              </a:spcAft>
              <a:buFont typeface="Wingdings" panose="05000000000000000000" pitchFamily="2" charset="2"/>
              <a:buChar char="Ø"/>
            </a:pPr>
            <a:r>
              <a:rPr lang="en-US" altLang="zh-CN" sz="2800" dirty="0" err="1">
                <a:latin typeface="Arial" panose="020B0604020202020204" pitchFamily="34" charset="0"/>
                <a:cs typeface="Arial" panose="020B0604020202020204" pitchFamily="34" charset="0"/>
              </a:rPr>
              <a:t>SysCtlPeripheralEnable</a:t>
            </a:r>
            <a:r>
              <a:rPr lang="en-US" altLang="zh-CN" sz="2800" dirty="0">
                <a:latin typeface="Arial" panose="020B0604020202020204" pitchFamily="34" charset="0"/>
                <a:cs typeface="Arial" panose="020B0604020202020204" pitchFamily="34" charset="0"/>
              </a:rPr>
              <a:t>(SYSCTL_PERIPH_GPIOB);</a:t>
            </a:r>
          </a:p>
          <a:p>
            <a:pPr lvl="1">
              <a:spcAft>
                <a:spcPts val="1000"/>
              </a:spcAft>
            </a:pPr>
            <a:r>
              <a:rPr lang="en-US" altLang="zh-CN" sz="2800" dirty="0">
                <a:solidFill>
                  <a:srgbClr val="FF0000"/>
                </a:solidFill>
              </a:rPr>
              <a:t>     //</a:t>
            </a:r>
            <a:r>
              <a:rPr lang="zh-CN" altLang="en-US" sz="2800" dirty="0">
                <a:solidFill>
                  <a:srgbClr val="FF0000"/>
                </a:solidFill>
              </a:rPr>
              <a:t>使能</a:t>
            </a:r>
            <a:r>
              <a:rPr lang="en-US" altLang="zh-CN" sz="2800" dirty="0">
                <a:solidFill>
                  <a:srgbClr val="FF0000"/>
                </a:solidFill>
              </a:rPr>
              <a:t>PB</a:t>
            </a:r>
            <a:r>
              <a:rPr lang="zh-CN" altLang="en-US" sz="2800" dirty="0">
                <a:solidFill>
                  <a:srgbClr val="FF0000"/>
                </a:solidFill>
              </a:rPr>
              <a:t>引脚</a:t>
            </a:r>
            <a:endParaRPr lang="en-US" altLang="zh-CN" sz="2800" dirty="0">
              <a:solidFill>
                <a:srgbClr val="FF0000"/>
              </a:solidFill>
            </a:endParaRPr>
          </a:p>
          <a:p>
            <a:pPr marL="914400" lvl="1" indent="-457200">
              <a:spcAft>
                <a:spcPts val="1000"/>
              </a:spcAft>
              <a:buFont typeface="Wingdings" panose="05000000000000000000" pitchFamily="2" charset="2"/>
              <a:buChar char="Ø"/>
            </a:pPr>
            <a:r>
              <a:rPr lang="en-US" altLang="zh-CN" sz="2800" dirty="0" err="1">
                <a:latin typeface="Arial" panose="020B0604020202020204" pitchFamily="34" charset="0"/>
                <a:cs typeface="Arial" panose="020B0604020202020204" pitchFamily="34" charset="0"/>
              </a:rPr>
              <a:t>SysCtlPeripheralEnable</a:t>
            </a:r>
            <a:r>
              <a:rPr lang="en-US" altLang="zh-CN" sz="2800" dirty="0">
                <a:latin typeface="Arial" panose="020B0604020202020204" pitchFamily="34" charset="0"/>
                <a:cs typeface="Arial" panose="020B0604020202020204" pitchFamily="34" charset="0"/>
              </a:rPr>
              <a:t>(SYSCTL_PERIPH_GPIOC</a:t>
            </a:r>
            <a:r>
              <a:rPr lang="en-US" altLang="zh-CN" sz="2800" dirty="0"/>
              <a:t>);</a:t>
            </a:r>
          </a:p>
          <a:p>
            <a:pPr lvl="1">
              <a:spcAft>
                <a:spcPts val="1000"/>
              </a:spcAft>
            </a:pPr>
            <a:r>
              <a:rPr lang="en-US" altLang="zh-CN" sz="2800" dirty="0">
                <a:solidFill>
                  <a:srgbClr val="FF0000"/>
                </a:solidFill>
              </a:rPr>
              <a:t>     //</a:t>
            </a:r>
            <a:r>
              <a:rPr lang="zh-CN" altLang="en-US" sz="2800" dirty="0">
                <a:solidFill>
                  <a:srgbClr val="FF0000"/>
                </a:solidFill>
              </a:rPr>
              <a:t>使能</a:t>
            </a:r>
            <a:r>
              <a:rPr lang="en-US" altLang="zh-CN" sz="2800" dirty="0">
                <a:solidFill>
                  <a:srgbClr val="FF0000"/>
                </a:solidFill>
              </a:rPr>
              <a:t>PC</a:t>
            </a:r>
            <a:r>
              <a:rPr lang="zh-CN" altLang="en-US" sz="2800" dirty="0">
                <a:solidFill>
                  <a:srgbClr val="FF0000"/>
                </a:solidFill>
              </a:rPr>
              <a:t>引脚</a:t>
            </a:r>
          </a:p>
        </p:txBody>
      </p:sp>
      <p:grpSp>
        <p:nvGrpSpPr>
          <p:cNvPr id="6" name="组合 5">
            <a:extLst>
              <a:ext uri="{FF2B5EF4-FFF2-40B4-BE49-F238E27FC236}">
                <a16:creationId xmlns:a16="http://schemas.microsoft.com/office/drawing/2014/main" id="{1ABEDB34-8D7D-4F95-B061-3F80AAFBFA77}"/>
              </a:ext>
            </a:extLst>
          </p:cNvPr>
          <p:cNvGrpSpPr/>
          <p:nvPr/>
        </p:nvGrpSpPr>
        <p:grpSpPr>
          <a:xfrm>
            <a:off x="164616" y="178180"/>
            <a:ext cx="2804616" cy="368580"/>
            <a:chOff x="164616" y="178180"/>
            <a:chExt cx="2804616" cy="368580"/>
          </a:xfrm>
        </p:grpSpPr>
        <p:cxnSp>
          <p:nvCxnSpPr>
            <p:cNvPr id="7" name="直接连接符 6">
              <a:extLst>
                <a:ext uri="{FF2B5EF4-FFF2-40B4-BE49-F238E27FC236}">
                  <a16:creationId xmlns:a16="http://schemas.microsoft.com/office/drawing/2014/main" id="{47AFA606-6701-49F4-A8BE-35A4D8A4DE05}"/>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2997A45-AA42-4E5B-8211-228C466B9130}"/>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sym typeface="Arial"/>
                </a:rPr>
                <a:t>GPIO</a:t>
              </a:r>
              <a:r>
                <a:rPr lang="zh-CN" altLang="en-US" sz="1600" b="1" dirty="0">
                  <a:solidFill>
                    <a:srgbClr val="314865"/>
                  </a:solidFill>
                  <a:effectLst>
                    <a:innerShdw blurRad="63500" dist="50800" dir="13500000">
                      <a:prstClr val="black">
                        <a:alpha val="50000"/>
                      </a:prstClr>
                    </a:innerShdw>
                  </a:effectLst>
                  <a:latin typeface="Arial"/>
                  <a:sym typeface="Arial"/>
                </a:rPr>
                <a:t>的</a:t>
              </a:r>
              <a:r>
                <a:rPr lang="zh-CN" altLang="en-US" sz="1600" b="1" dirty="0">
                  <a:solidFill>
                    <a:srgbClr val="314865"/>
                  </a:solidFill>
                  <a:effectLst>
                    <a:innerShdw blurRad="63500" dist="50800" dir="13500000">
                      <a:prstClr val="black">
                        <a:alpha val="50000"/>
                      </a:prstClr>
                    </a:innerShdw>
                  </a:effectLst>
                  <a:latin typeface="Arial"/>
                </a:rPr>
                <a:t>相关常用库函数</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9" name="矩形 8">
              <a:extLst>
                <a:ext uri="{FF2B5EF4-FFF2-40B4-BE49-F238E27FC236}">
                  <a16:creationId xmlns:a16="http://schemas.microsoft.com/office/drawing/2014/main" id="{C0ED3065-FF93-46E7-A78C-AF340786F02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矩形 9">
              <a:extLst>
                <a:ext uri="{FF2B5EF4-FFF2-40B4-BE49-F238E27FC236}">
                  <a16:creationId xmlns:a16="http://schemas.microsoft.com/office/drawing/2014/main" id="{4F33D129-DCE0-421A-968D-70DD06CEAA65}"/>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矩形 10">
              <a:extLst>
                <a:ext uri="{FF2B5EF4-FFF2-40B4-BE49-F238E27FC236}">
                  <a16:creationId xmlns:a16="http://schemas.microsoft.com/office/drawing/2014/main" id="{8B667072-A78C-44AC-80E8-23E10E8E3B9D}"/>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317629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19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等腰三角形 198">
            <a:extLst>
              <a:ext uri="{FF2B5EF4-FFF2-40B4-BE49-F238E27FC236}">
                <a16:creationId xmlns:a16="http://schemas.microsoft.com/office/drawing/2014/main" id="{E119EE2D-2DDC-4BDC-8023-53213D15A010}"/>
              </a:ext>
            </a:extLst>
          </p:cNvPr>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0" name="等腰三角形 199">
            <a:extLst>
              <a:ext uri="{FF2B5EF4-FFF2-40B4-BE49-F238E27FC236}">
                <a16:creationId xmlns:a16="http://schemas.microsoft.com/office/drawing/2014/main" id="{5C186AE1-013F-4ACB-9141-5EB620591E71}"/>
              </a:ext>
            </a:extLst>
          </p:cNvPr>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3" name="图片 2">
            <a:extLst>
              <a:ext uri="{FF2B5EF4-FFF2-40B4-BE49-F238E27FC236}">
                <a16:creationId xmlns:a16="http://schemas.microsoft.com/office/drawing/2014/main" id="{0C9C74CD-A240-44D3-9281-423AB5865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657" y="3450954"/>
            <a:ext cx="7485714" cy="16571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a:extLst>
              <a:ext uri="{FF2B5EF4-FFF2-40B4-BE49-F238E27FC236}">
                <a16:creationId xmlns:a16="http://schemas.microsoft.com/office/drawing/2014/main" id="{269A7046-94A1-4EBC-9FFA-17A5D51A0CD0}"/>
              </a:ext>
            </a:extLst>
          </p:cNvPr>
          <p:cNvSpPr txBox="1"/>
          <p:nvPr/>
        </p:nvSpPr>
        <p:spPr>
          <a:xfrm>
            <a:off x="1052525" y="918002"/>
            <a:ext cx="10316515" cy="1754326"/>
          </a:xfrm>
          <a:prstGeom prst="rect">
            <a:avLst/>
          </a:prstGeom>
          <a:noFill/>
        </p:spPr>
        <p:txBody>
          <a:bodyPr wrap="square" rtlCol="0">
            <a:spAutoFit/>
          </a:bodyPr>
          <a:lstStyle/>
          <a:p>
            <a:r>
              <a:rPr lang="zh-CN" altLang="en-US" dirty="0"/>
              <a:t>函数</a:t>
            </a:r>
            <a:r>
              <a:rPr lang="en-US" altLang="zh-CN" b="1" dirty="0" err="1">
                <a:solidFill>
                  <a:srgbClr val="FF0000"/>
                </a:solidFill>
                <a:latin typeface="Arial" panose="020B0604020202020204" pitchFamily="34" charset="0"/>
                <a:cs typeface="Arial" panose="020B0604020202020204" pitchFamily="34" charset="0"/>
              </a:rPr>
              <a:t>GPIODirModeSet</a:t>
            </a:r>
            <a:r>
              <a:rPr lang="en-US" altLang="zh-CN" b="1" dirty="0">
                <a:latin typeface="Arial" panose="020B0604020202020204" pitchFamily="34" charset="0"/>
                <a:cs typeface="Arial" panose="020B0604020202020204" pitchFamily="34" charset="0"/>
              </a:rPr>
              <a:t> </a:t>
            </a:r>
          </a:p>
          <a:p>
            <a:endParaRPr lang="en-US" altLang="zh-C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zh-CN" altLang="en-US" dirty="0"/>
              <a:t>功能：设置引脚的方向和模式。</a:t>
            </a:r>
          </a:p>
          <a:p>
            <a:pPr marL="285750" indent="-285750">
              <a:buFont typeface="Wingdings" panose="05000000000000000000" pitchFamily="2" charset="2"/>
              <a:buChar char="Ø"/>
            </a:pPr>
            <a:r>
              <a:rPr lang="zh-CN" altLang="en-US" dirty="0"/>
              <a:t>原型：</a:t>
            </a:r>
            <a:r>
              <a:rPr lang="en-US" altLang="zh-CN" dirty="0">
                <a:latin typeface="Arial" panose="020B0604020202020204" pitchFamily="34" charset="0"/>
                <a:cs typeface="Arial" panose="020B0604020202020204" pitchFamily="34" charset="0"/>
              </a:rPr>
              <a:t>void </a:t>
            </a:r>
            <a:r>
              <a:rPr lang="en-US" altLang="zh-CN" dirty="0" err="1">
                <a:latin typeface="Arial" panose="020B0604020202020204" pitchFamily="34" charset="0"/>
                <a:cs typeface="Arial" panose="020B0604020202020204" pitchFamily="34" charset="0"/>
              </a:rPr>
              <a:t>GPIODirModeSet</a:t>
            </a:r>
            <a:r>
              <a:rPr lang="en-US" altLang="zh-CN" dirty="0">
                <a:latin typeface="Arial" panose="020B0604020202020204" pitchFamily="34" charset="0"/>
                <a:cs typeface="Arial" panose="020B0604020202020204" pitchFamily="34" charset="0"/>
              </a:rPr>
              <a:t>(uint32_t ui32Port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uint8_t ui8Pins</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uint32_t ui32PinIO)</a:t>
            </a:r>
            <a:r>
              <a:rPr lang="zh-CN" altLang="en-US"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r>
              <a:rPr lang="zh-CN" altLang="en-US" dirty="0"/>
              <a:t>参数：</a:t>
            </a:r>
            <a:r>
              <a:rPr lang="en-US" altLang="zh-CN" dirty="0">
                <a:latin typeface="Arial" panose="020B0604020202020204" pitchFamily="34" charset="0"/>
                <a:cs typeface="Arial" panose="020B0604020202020204" pitchFamily="34" charset="0"/>
              </a:rPr>
              <a:t>ui32Port </a:t>
            </a:r>
            <a:r>
              <a:rPr lang="zh-CN" altLang="en-US" dirty="0"/>
              <a:t>为端口地址，</a:t>
            </a:r>
            <a:r>
              <a:rPr lang="en-US" altLang="zh-CN" dirty="0">
                <a:latin typeface="Arial" panose="020B0604020202020204" pitchFamily="34" charset="0"/>
                <a:cs typeface="Arial" panose="020B0604020202020204" pitchFamily="34" charset="0"/>
              </a:rPr>
              <a:t>ui8Pins</a:t>
            </a:r>
            <a:r>
              <a:rPr lang="en-US" altLang="zh-CN" dirty="0"/>
              <a:t> </a:t>
            </a:r>
            <a:r>
              <a:rPr lang="zh-CN" altLang="en-US" dirty="0"/>
              <a:t>代表引脚位，</a:t>
            </a:r>
            <a:r>
              <a:rPr lang="en-US" altLang="zh-CN" dirty="0">
                <a:latin typeface="Arial" panose="020B0604020202020204" pitchFamily="34" charset="0"/>
                <a:cs typeface="Arial" panose="020B0604020202020204" pitchFamily="34" charset="0"/>
              </a:rPr>
              <a:t>ui32PinIO </a:t>
            </a:r>
            <a:r>
              <a:rPr lang="zh-CN" altLang="en-US" dirty="0"/>
              <a:t>引脚方向或模式</a:t>
            </a:r>
            <a:endParaRPr lang="en-US" altLang="zh-CN" dirty="0"/>
          </a:p>
          <a:p>
            <a:pPr marL="285750" indent="-285750">
              <a:buFont typeface="Wingdings" panose="05000000000000000000" pitchFamily="2" charset="2"/>
              <a:buChar char="Ø"/>
            </a:pPr>
            <a:r>
              <a:rPr lang="zh-CN" altLang="en-US" dirty="0"/>
              <a:t>描述：该函数通过软件控制，将所选端口的特定引脚配置为输入或输出；或者配置引脚为件控制。</a:t>
            </a:r>
            <a:endParaRPr lang="zh-CN" altLang="en-US"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2C4A962F-1D64-4214-8C51-8E71E52BBF0C}"/>
              </a:ext>
            </a:extLst>
          </p:cNvPr>
          <p:cNvPicPr>
            <a:picLocks noChangeAspect="1"/>
          </p:cNvPicPr>
          <p:nvPr/>
        </p:nvPicPr>
        <p:blipFill>
          <a:blip r:embed="rId4"/>
          <a:stretch>
            <a:fillRect/>
          </a:stretch>
        </p:blipFill>
        <p:spPr>
          <a:xfrm>
            <a:off x="1996844" y="5609724"/>
            <a:ext cx="7407527" cy="3856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8" name="组合 7">
            <a:extLst>
              <a:ext uri="{FF2B5EF4-FFF2-40B4-BE49-F238E27FC236}">
                <a16:creationId xmlns:a16="http://schemas.microsoft.com/office/drawing/2014/main" id="{1ABEDB34-8D7D-4F95-B061-3F80AAFBFA77}"/>
              </a:ext>
            </a:extLst>
          </p:cNvPr>
          <p:cNvGrpSpPr/>
          <p:nvPr/>
        </p:nvGrpSpPr>
        <p:grpSpPr>
          <a:xfrm>
            <a:off x="164616" y="178180"/>
            <a:ext cx="2804616" cy="368580"/>
            <a:chOff x="164616" y="178180"/>
            <a:chExt cx="2804616" cy="368580"/>
          </a:xfrm>
        </p:grpSpPr>
        <p:cxnSp>
          <p:nvCxnSpPr>
            <p:cNvPr id="9" name="直接连接符 8">
              <a:extLst>
                <a:ext uri="{FF2B5EF4-FFF2-40B4-BE49-F238E27FC236}">
                  <a16:creationId xmlns:a16="http://schemas.microsoft.com/office/drawing/2014/main" id="{47AFA606-6701-49F4-A8BE-35A4D8A4DE05}"/>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92997A45-AA42-4E5B-8211-228C466B9130}"/>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sym typeface="Arial"/>
                </a:rPr>
                <a:t>GPIO</a:t>
              </a:r>
              <a:r>
                <a:rPr lang="zh-CN" altLang="en-US" sz="1600" b="1" dirty="0">
                  <a:solidFill>
                    <a:srgbClr val="314865"/>
                  </a:solidFill>
                  <a:effectLst>
                    <a:innerShdw blurRad="63500" dist="50800" dir="13500000">
                      <a:prstClr val="black">
                        <a:alpha val="50000"/>
                      </a:prstClr>
                    </a:innerShdw>
                  </a:effectLst>
                  <a:latin typeface="Arial"/>
                  <a:sym typeface="Arial"/>
                </a:rPr>
                <a:t>的</a:t>
              </a:r>
              <a:r>
                <a:rPr lang="zh-CN" altLang="en-US" sz="1600" b="1" dirty="0">
                  <a:solidFill>
                    <a:srgbClr val="314865"/>
                  </a:solidFill>
                  <a:effectLst>
                    <a:innerShdw blurRad="63500" dist="50800" dir="13500000">
                      <a:prstClr val="black">
                        <a:alpha val="50000"/>
                      </a:prstClr>
                    </a:innerShdw>
                  </a:effectLst>
                  <a:latin typeface="Arial"/>
                </a:rPr>
                <a:t>相关常用库函数</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11" name="矩形 10">
              <a:extLst>
                <a:ext uri="{FF2B5EF4-FFF2-40B4-BE49-F238E27FC236}">
                  <a16:creationId xmlns:a16="http://schemas.microsoft.com/office/drawing/2014/main" id="{C0ED3065-FF93-46E7-A78C-AF340786F02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 name="矩形 11">
              <a:extLst>
                <a:ext uri="{FF2B5EF4-FFF2-40B4-BE49-F238E27FC236}">
                  <a16:creationId xmlns:a16="http://schemas.microsoft.com/office/drawing/2014/main" id="{4F33D129-DCE0-421A-968D-70DD06CEAA65}"/>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 name="矩形 13">
              <a:extLst>
                <a:ext uri="{FF2B5EF4-FFF2-40B4-BE49-F238E27FC236}">
                  <a16:creationId xmlns:a16="http://schemas.microsoft.com/office/drawing/2014/main" id="{8B667072-A78C-44AC-80E8-23E10E8E3B9D}"/>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2027324" y="2591611"/>
            <a:ext cx="9788756" cy="923330"/>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ui32PinIO </a:t>
            </a:r>
            <a:r>
              <a:rPr lang="zh-CN" altLang="en-US" dirty="0"/>
              <a:t>参数为以下值的枚举类型之一：</a:t>
            </a:r>
            <a:r>
              <a:rPr lang="en-US" altLang="zh-CN" dirty="0">
                <a:latin typeface="Arial" panose="020B0604020202020204" pitchFamily="34" charset="0"/>
                <a:cs typeface="Arial" panose="020B0604020202020204" pitchFamily="34" charset="0"/>
              </a:rPr>
              <a:t>GPIO_DIR_MODE_IN </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GPIO_DIR_MODE_OUT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GPIO_DIR_MODE_HW</a:t>
            </a:r>
            <a:endParaRPr lang="zh-CN" altLang="en-US" dirty="0">
              <a:latin typeface="Arial" panose="020B0604020202020204" pitchFamily="34" charset="0"/>
              <a:cs typeface="Arial" panose="020B0604020202020204" pitchFamily="34" charset="0"/>
            </a:endParaRPr>
          </a:p>
          <a:p>
            <a:endParaRPr lang="zh-CN" altLang="en-US" dirty="0"/>
          </a:p>
        </p:txBody>
      </p:sp>
    </p:spTree>
    <p:extLst>
      <p:ext uri="{BB962C8B-B14F-4D97-AF65-F5344CB8AC3E}">
        <p14:creationId xmlns:p14="http://schemas.microsoft.com/office/powerpoint/2010/main" val="122932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19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26037" y="1312167"/>
            <a:ext cx="3264430" cy="533675"/>
            <a:chOff x="5726037" y="1878224"/>
            <a:chExt cx="3264430" cy="533675"/>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7" y="1878224"/>
              <a:ext cx="2349602"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概念</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a:off x="5849178" y="2411898"/>
              <a:ext cx="3141289" cy="1"/>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sp>
        <p:nvSpPr>
          <p:cNvPr id="46" name="文本框 107">
            <a:extLst>
              <a:ext uri="{FF2B5EF4-FFF2-40B4-BE49-F238E27FC236}">
                <a16:creationId xmlns:a16="http://schemas.microsoft.com/office/drawing/2014/main" id="{D466277C-A4C3-4295-8DE2-922B2241BD45}"/>
              </a:ext>
            </a:extLst>
          </p:cNvPr>
          <p:cNvSpPr txBox="1"/>
          <p:nvPr/>
        </p:nvSpPr>
        <p:spPr>
          <a:xfrm>
            <a:off x="5647660" y="2203757"/>
            <a:ext cx="6544340" cy="2800767"/>
          </a:xfrm>
          <a:prstGeom prst="rect">
            <a:avLst/>
          </a:prstGeom>
          <a:noFill/>
        </p:spPr>
        <p:txBody>
          <a:bodyPr wrap="square" rtlCol="0">
            <a:spAutoFit/>
          </a:bodyPr>
          <a:lstStyle/>
          <a:p>
            <a:pPr marL="342900" indent="-342900">
              <a:spcAft>
                <a:spcPts val="1500"/>
              </a:spcAft>
              <a:buFont typeface="Arial" panose="020B0604020202020204" pitchFamily="34" charset="0"/>
              <a:buChar char="•"/>
            </a:pPr>
            <a:r>
              <a:rPr lang="en-US" altLang="zh-CN" dirty="0">
                <a:solidFill>
                  <a:srgbClr val="323232"/>
                </a:solidFill>
                <a:latin typeface="+mn-ea"/>
              </a:rPr>
              <a:t>General Purpose Input Output </a:t>
            </a:r>
            <a:r>
              <a:rPr lang="zh-CN" altLang="en-US" dirty="0">
                <a:solidFill>
                  <a:srgbClr val="323232"/>
                </a:solidFill>
                <a:latin typeface="+mn-ea"/>
              </a:rPr>
              <a:t>简称为</a:t>
            </a:r>
            <a:r>
              <a:rPr lang="en-US" altLang="zh-CN" dirty="0">
                <a:solidFill>
                  <a:srgbClr val="323232"/>
                </a:solidFill>
                <a:latin typeface="+mn-ea"/>
              </a:rPr>
              <a:t>GPIO</a:t>
            </a:r>
          </a:p>
          <a:p>
            <a:pPr marL="342900" indent="-342900">
              <a:spcAft>
                <a:spcPts val="1500"/>
              </a:spcAft>
              <a:buFont typeface="Arial" panose="020B0604020202020204" pitchFamily="34" charset="0"/>
              <a:buChar char="•"/>
            </a:pPr>
            <a:r>
              <a:rPr lang="zh-CN" altLang="en-US" dirty="0">
                <a:solidFill>
                  <a:srgbClr val="000000"/>
                </a:solidFill>
                <a:latin typeface="+mn-ea"/>
              </a:rPr>
              <a:t>可以通过它们输出高低电平或者通过它们读入引脚的状态</a:t>
            </a:r>
            <a:endParaRPr lang="en-US" altLang="zh-CN" dirty="0">
              <a:solidFill>
                <a:srgbClr val="000000"/>
              </a:solidFill>
              <a:latin typeface="+mn-ea"/>
            </a:endParaRPr>
          </a:p>
          <a:p>
            <a:pPr marL="342900" indent="-342900">
              <a:spcAft>
                <a:spcPts val="1500"/>
              </a:spcAft>
              <a:buFont typeface="Arial" panose="020B0604020202020204" pitchFamily="34" charset="0"/>
              <a:buChar char="•"/>
            </a:pPr>
            <a:r>
              <a:rPr lang="en-US" altLang="zh-CN" dirty="0">
                <a:solidFill>
                  <a:srgbClr val="000000"/>
                </a:solidFill>
                <a:latin typeface="+mn-ea"/>
              </a:rPr>
              <a:t>I/O</a:t>
            </a:r>
            <a:r>
              <a:rPr lang="zh-CN" altLang="en-US" dirty="0">
                <a:solidFill>
                  <a:srgbClr val="000000"/>
                </a:solidFill>
                <a:latin typeface="+mn-ea"/>
              </a:rPr>
              <a:t>接口是一个微控制器必须具备的最基本外设功能。</a:t>
            </a:r>
          </a:p>
          <a:p>
            <a:pPr marL="342900" indent="-342900">
              <a:spcAft>
                <a:spcPts val="1500"/>
              </a:spcAft>
              <a:buFont typeface="Arial" panose="020B0604020202020204" pitchFamily="34" charset="0"/>
              <a:buChar char="•"/>
            </a:pPr>
            <a:r>
              <a:rPr lang="en-US" altLang="zh-CN" dirty="0">
                <a:solidFill>
                  <a:srgbClr val="000000"/>
                </a:solidFill>
                <a:latin typeface="+mn-ea"/>
              </a:rPr>
              <a:t>GPIO</a:t>
            </a:r>
            <a:r>
              <a:rPr lang="zh-CN" altLang="en-US" dirty="0">
                <a:solidFill>
                  <a:srgbClr val="000000"/>
                </a:solidFill>
                <a:latin typeface="+mn-ea"/>
              </a:rPr>
              <a:t>口还可以模拟通信接口，如</a:t>
            </a:r>
            <a:r>
              <a:rPr lang="en-US" altLang="zh-CN" dirty="0">
                <a:solidFill>
                  <a:srgbClr val="000000"/>
                </a:solidFill>
                <a:latin typeface="+mn-ea"/>
              </a:rPr>
              <a:t>SPI</a:t>
            </a:r>
            <a:r>
              <a:rPr lang="zh-CN" altLang="en-US" dirty="0">
                <a:solidFill>
                  <a:srgbClr val="000000"/>
                </a:solidFill>
                <a:latin typeface="+mn-ea"/>
              </a:rPr>
              <a:t>、</a:t>
            </a:r>
            <a:r>
              <a:rPr lang="en-US" altLang="zh-CN" dirty="0">
                <a:solidFill>
                  <a:srgbClr val="000000"/>
                </a:solidFill>
                <a:latin typeface="+mn-ea"/>
              </a:rPr>
              <a:t>I2C</a:t>
            </a:r>
            <a:r>
              <a:rPr lang="zh-CN" altLang="en-US" dirty="0">
                <a:solidFill>
                  <a:srgbClr val="000000"/>
                </a:solidFill>
                <a:latin typeface="+mn-ea"/>
              </a:rPr>
              <a:t>等。</a:t>
            </a:r>
          </a:p>
          <a:p>
            <a:pPr marL="342900" indent="-342900">
              <a:spcAft>
                <a:spcPts val="1500"/>
              </a:spcAft>
              <a:buFont typeface="Arial" panose="020B0604020202020204" pitchFamily="34" charset="0"/>
              <a:buChar char="•"/>
            </a:pPr>
            <a:r>
              <a:rPr lang="en-US" altLang="zh-CN" dirty="0">
                <a:solidFill>
                  <a:srgbClr val="000000"/>
                </a:solidFill>
                <a:latin typeface="+mn-ea"/>
              </a:rPr>
              <a:t>TM4C123GH6PM </a:t>
            </a:r>
            <a:r>
              <a:rPr lang="zh-CN" altLang="en-US" dirty="0">
                <a:solidFill>
                  <a:srgbClr val="000000"/>
                </a:solidFill>
                <a:latin typeface="+mn-ea"/>
              </a:rPr>
              <a:t>微控制器包括六组</a:t>
            </a:r>
            <a:r>
              <a:rPr lang="en-US" altLang="zh-CN" dirty="0">
                <a:solidFill>
                  <a:srgbClr val="000000"/>
                </a:solidFill>
                <a:latin typeface="+mn-ea"/>
              </a:rPr>
              <a:t>I/O</a:t>
            </a:r>
            <a:r>
              <a:rPr lang="zh-CN" altLang="en-US" dirty="0">
                <a:solidFill>
                  <a:srgbClr val="000000"/>
                </a:solidFill>
                <a:latin typeface="+mn-ea"/>
              </a:rPr>
              <a:t>端口，分别为</a:t>
            </a:r>
            <a:r>
              <a:rPr lang="en-US" altLang="zh-CN" dirty="0">
                <a:solidFill>
                  <a:srgbClr val="000000"/>
                </a:solidFill>
                <a:latin typeface="+mn-ea"/>
              </a:rPr>
              <a:t>PA0-PA7</a:t>
            </a:r>
            <a:r>
              <a:rPr lang="zh-CN" altLang="en-US" dirty="0">
                <a:solidFill>
                  <a:srgbClr val="000000"/>
                </a:solidFill>
                <a:latin typeface="+mn-ea"/>
              </a:rPr>
              <a:t>，</a:t>
            </a:r>
            <a:r>
              <a:rPr lang="en-US" altLang="zh-CN" dirty="0">
                <a:solidFill>
                  <a:srgbClr val="000000"/>
                </a:solidFill>
                <a:latin typeface="+mn-ea"/>
              </a:rPr>
              <a:t>PB0-PB7</a:t>
            </a:r>
            <a:r>
              <a:rPr lang="zh-CN" altLang="en-US" dirty="0">
                <a:solidFill>
                  <a:srgbClr val="000000"/>
                </a:solidFill>
                <a:latin typeface="+mn-ea"/>
              </a:rPr>
              <a:t>，</a:t>
            </a:r>
            <a:r>
              <a:rPr lang="en-US" altLang="zh-CN" dirty="0">
                <a:solidFill>
                  <a:srgbClr val="000000"/>
                </a:solidFill>
                <a:latin typeface="+mn-ea"/>
              </a:rPr>
              <a:t>PC0-PC7</a:t>
            </a:r>
            <a:r>
              <a:rPr lang="zh-CN" altLang="en-US" dirty="0">
                <a:solidFill>
                  <a:srgbClr val="000000"/>
                </a:solidFill>
                <a:latin typeface="+mn-ea"/>
              </a:rPr>
              <a:t>、</a:t>
            </a:r>
            <a:r>
              <a:rPr lang="en-US" altLang="zh-CN" dirty="0">
                <a:solidFill>
                  <a:srgbClr val="000000"/>
                </a:solidFill>
                <a:latin typeface="+mn-ea"/>
              </a:rPr>
              <a:t>PD0-PD7</a:t>
            </a:r>
            <a:r>
              <a:rPr lang="zh-CN" altLang="en-US" dirty="0">
                <a:solidFill>
                  <a:srgbClr val="000000"/>
                </a:solidFill>
                <a:latin typeface="+mn-ea"/>
              </a:rPr>
              <a:t>、</a:t>
            </a:r>
            <a:r>
              <a:rPr lang="en-US" altLang="zh-CN" dirty="0">
                <a:solidFill>
                  <a:srgbClr val="000000"/>
                </a:solidFill>
                <a:latin typeface="+mn-ea"/>
              </a:rPr>
              <a:t>PE0-PE5</a:t>
            </a:r>
            <a:r>
              <a:rPr lang="zh-CN" altLang="en-US" dirty="0">
                <a:solidFill>
                  <a:srgbClr val="000000"/>
                </a:solidFill>
                <a:latin typeface="+mn-ea"/>
              </a:rPr>
              <a:t>、</a:t>
            </a:r>
            <a:r>
              <a:rPr lang="en-US" altLang="zh-CN" dirty="0">
                <a:solidFill>
                  <a:srgbClr val="000000"/>
                </a:solidFill>
                <a:latin typeface="+mn-ea"/>
              </a:rPr>
              <a:t>PF0-PF4</a:t>
            </a:r>
            <a:endParaRPr lang="zh-CN" altLang="en-US" dirty="0">
              <a:solidFill>
                <a:schemeClr val="bg2">
                  <a:lumMod val="50000"/>
                </a:schemeClr>
              </a:solidFill>
              <a:latin typeface="+mn-ea"/>
              <a:sym typeface="Arial"/>
            </a:endParaRPr>
          </a:p>
        </p:txBody>
      </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2" name="图片 1"/>
          <p:cNvPicPr>
            <a:picLocks noChangeAspect="1"/>
          </p:cNvPicPr>
          <p:nvPr/>
        </p:nvPicPr>
        <p:blipFill>
          <a:blip r:embed="rId3"/>
          <a:stretch>
            <a:fillRect/>
          </a:stretch>
        </p:blipFill>
        <p:spPr>
          <a:xfrm>
            <a:off x="164616" y="948843"/>
            <a:ext cx="5268686" cy="53105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2626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等腰三角形 198">
            <a:extLst>
              <a:ext uri="{FF2B5EF4-FFF2-40B4-BE49-F238E27FC236}">
                <a16:creationId xmlns:a16="http://schemas.microsoft.com/office/drawing/2014/main" id="{E119EE2D-2DDC-4BDC-8023-53213D15A010}"/>
              </a:ext>
            </a:extLst>
          </p:cNvPr>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0" name="等腰三角形 199">
            <a:extLst>
              <a:ext uri="{FF2B5EF4-FFF2-40B4-BE49-F238E27FC236}">
                <a16:creationId xmlns:a16="http://schemas.microsoft.com/office/drawing/2014/main" id="{5C186AE1-013F-4ACB-9141-5EB620591E71}"/>
              </a:ext>
            </a:extLst>
          </p:cNvPr>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 name="文本框 3">
            <a:extLst>
              <a:ext uri="{FF2B5EF4-FFF2-40B4-BE49-F238E27FC236}">
                <a16:creationId xmlns:a16="http://schemas.microsoft.com/office/drawing/2014/main" id="{D8435EAD-8EDD-4F78-B6E9-213BF2A230D6}"/>
              </a:ext>
            </a:extLst>
          </p:cNvPr>
          <p:cNvSpPr txBox="1"/>
          <p:nvPr/>
        </p:nvSpPr>
        <p:spPr>
          <a:xfrm>
            <a:off x="1283407" y="1059483"/>
            <a:ext cx="7075503" cy="1477328"/>
          </a:xfrm>
          <a:prstGeom prst="rect">
            <a:avLst/>
          </a:prstGeom>
          <a:noFill/>
        </p:spPr>
        <p:txBody>
          <a:bodyPr wrap="square" rtlCol="0">
            <a:spAutoFit/>
          </a:bodyPr>
          <a:lstStyle/>
          <a:p>
            <a:r>
              <a:rPr lang="zh-CN" altLang="en-US" dirty="0">
                <a:latin typeface="Arial" panose="020B0604020202020204" pitchFamily="34" charset="0"/>
                <a:cs typeface="Arial" panose="020B0604020202020204" pitchFamily="34" charset="0"/>
              </a:rPr>
              <a:t>函数</a:t>
            </a:r>
            <a:r>
              <a:rPr lang="en-US" altLang="zh-CN" dirty="0">
                <a:solidFill>
                  <a:srgbClr val="FF0000"/>
                </a:solidFill>
                <a:latin typeface="Arial" panose="020B0604020202020204" pitchFamily="34" charset="0"/>
                <a:cs typeface="Arial" panose="020B0604020202020204" pitchFamily="34" charset="0"/>
              </a:rPr>
              <a:t>GPIOPinConfigure </a:t>
            </a:r>
          </a:p>
          <a:p>
            <a:endParaRPr lang="en-US" altLang="zh-CN" dirty="0">
              <a:solidFill>
                <a:srgbClr val="FF00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zh-CN" altLang="en-US" dirty="0">
                <a:latin typeface="Arial" panose="020B0604020202020204" pitchFamily="34" charset="0"/>
                <a:cs typeface="Arial" panose="020B0604020202020204" pitchFamily="34" charset="0"/>
              </a:rPr>
              <a:t>功能：配置</a:t>
            </a:r>
            <a:r>
              <a:rPr lang="en-US" altLang="zh-CN" dirty="0">
                <a:latin typeface="Arial" panose="020B0604020202020204" pitchFamily="34" charset="0"/>
                <a:cs typeface="Arial" panose="020B0604020202020204" pitchFamily="34" charset="0"/>
              </a:rPr>
              <a:t>GPIO </a:t>
            </a:r>
            <a:r>
              <a:rPr lang="zh-CN" altLang="en-US" dirty="0">
                <a:latin typeface="Arial" panose="020B0604020202020204" pitchFamily="34" charset="0"/>
                <a:cs typeface="Arial" panose="020B0604020202020204" pitchFamily="34" charset="0"/>
              </a:rPr>
              <a:t>引脚的复用功能。</a:t>
            </a:r>
          </a:p>
          <a:p>
            <a:pPr marL="285750" indent="-285750">
              <a:buFont typeface="Wingdings" panose="05000000000000000000" pitchFamily="2" charset="2"/>
              <a:buChar char="Ø"/>
            </a:pPr>
            <a:r>
              <a:rPr lang="zh-CN" altLang="en-US" dirty="0">
                <a:latin typeface="Arial" panose="020B0604020202020204" pitchFamily="34" charset="0"/>
                <a:cs typeface="Arial" panose="020B0604020202020204" pitchFamily="34" charset="0"/>
              </a:rPr>
              <a:t>原型：</a:t>
            </a:r>
            <a:r>
              <a:rPr lang="en-US" altLang="zh-CN" dirty="0">
                <a:latin typeface="Arial" panose="020B0604020202020204" pitchFamily="34" charset="0"/>
                <a:cs typeface="Arial" panose="020B0604020202020204" pitchFamily="34" charset="0"/>
              </a:rPr>
              <a:t>void GPIOPinConfigure(uint32_t ui32PinConfig)</a:t>
            </a:r>
            <a:r>
              <a:rPr lang="zh-CN" altLang="en-US"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r>
              <a:rPr lang="zh-CN" altLang="en-US" dirty="0">
                <a:latin typeface="Arial" panose="020B0604020202020204" pitchFamily="34" charset="0"/>
                <a:cs typeface="Arial" panose="020B0604020202020204" pitchFamily="34" charset="0"/>
              </a:rPr>
              <a:t>参数：</a:t>
            </a:r>
            <a:r>
              <a:rPr lang="en-US" altLang="zh-CN" dirty="0">
                <a:latin typeface="Arial" panose="020B0604020202020204" pitchFamily="34" charset="0"/>
                <a:cs typeface="Arial" panose="020B0604020202020204" pitchFamily="34" charset="0"/>
              </a:rPr>
              <a:t>ui32PinConfig </a:t>
            </a:r>
            <a:r>
              <a:rPr lang="zh-CN" altLang="en-US" dirty="0">
                <a:latin typeface="Arial" panose="020B0604020202020204" pitchFamily="34" charset="0"/>
                <a:cs typeface="Arial" panose="020B0604020202020204" pitchFamily="34" charset="0"/>
              </a:rPr>
              <a:t>是引脚配置值，其值只能为 </a:t>
            </a:r>
            <a:r>
              <a:rPr lang="en-US" altLang="zh-CN" dirty="0" err="1">
                <a:latin typeface="Arial" panose="020B0604020202020204" pitchFamily="34" charset="0"/>
                <a:cs typeface="Arial" panose="020B0604020202020204" pitchFamily="34" charset="0"/>
              </a:rPr>
              <a:t>GPIO_Pxx_xxx</a:t>
            </a:r>
            <a:r>
              <a:rPr lang="zh-CN" altLang="en-US" dirty="0">
                <a:latin typeface="Arial" panose="020B0604020202020204" pitchFamily="34" charset="0"/>
                <a:cs typeface="Arial" panose="020B0604020202020204" pitchFamily="34" charset="0"/>
              </a:rPr>
              <a:t>。</a:t>
            </a:r>
          </a:p>
        </p:txBody>
      </p:sp>
      <p:grpSp>
        <p:nvGrpSpPr>
          <p:cNvPr id="7" name="组合 6">
            <a:extLst>
              <a:ext uri="{FF2B5EF4-FFF2-40B4-BE49-F238E27FC236}">
                <a16:creationId xmlns:a16="http://schemas.microsoft.com/office/drawing/2014/main" id="{1ABEDB34-8D7D-4F95-B061-3F80AAFBFA77}"/>
              </a:ext>
            </a:extLst>
          </p:cNvPr>
          <p:cNvGrpSpPr/>
          <p:nvPr/>
        </p:nvGrpSpPr>
        <p:grpSpPr>
          <a:xfrm>
            <a:off x="164616" y="178180"/>
            <a:ext cx="2804616" cy="368580"/>
            <a:chOff x="164616" y="178180"/>
            <a:chExt cx="2804616" cy="368580"/>
          </a:xfrm>
        </p:grpSpPr>
        <p:cxnSp>
          <p:nvCxnSpPr>
            <p:cNvPr id="8" name="直接连接符 7">
              <a:extLst>
                <a:ext uri="{FF2B5EF4-FFF2-40B4-BE49-F238E27FC236}">
                  <a16:creationId xmlns:a16="http://schemas.microsoft.com/office/drawing/2014/main" id="{47AFA606-6701-49F4-A8BE-35A4D8A4DE05}"/>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2997A45-AA42-4E5B-8211-228C466B9130}"/>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sym typeface="Arial"/>
                </a:rPr>
                <a:t>GPIO</a:t>
              </a:r>
              <a:r>
                <a:rPr lang="zh-CN" altLang="en-US" sz="1600" b="1" dirty="0">
                  <a:solidFill>
                    <a:srgbClr val="314865"/>
                  </a:solidFill>
                  <a:effectLst>
                    <a:innerShdw blurRad="63500" dist="50800" dir="13500000">
                      <a:prstClr val="black">
                        <a:alpha val="50000"/>
                      </a:prstClr>
                    </a:innerShdw>
                  </a:effectLst>
                  <a:latin typeface="Arial"/>
                  <a:sym typeface="Arial"/>
                </a:rPr>
                <a:t>的</a:t>
              </a:r>
              <a:r>
                <a:rPr lang="zh-CN" altLang="en-US" sz="1600" b="1" dirty="0">
                  <a:solidFill>
                    <a:srgbClr val="314865"/>
                  </a:solidFill>
                  <a:effectLst>
                    <a:innerShdw blurRad="63500" dist="50800" dir="13500000">
                      <a:prstClr val="black">
                        <a:alpha val="50000"/>
                      </a:prstClr>
                    </a:innerShdw>
                  </a:effectLst>
                  <a:latin typeface="Arial"/>
                </a:rPr>
                <a:t>相关常用库函数</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10" name="矩形 9">
              <a:extLst>
                <a:ext uri="{FF2B5EF4-FFF2-40B4-BE49-F238E27FC236}">
                  <a16:creationId xmlns:a16="http://schemas.microsoft.com/office/drawing/2014/main" id="{C0ED3065-FF93-46E7-A78C-AF340786F02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矩形 10">
              <a:extLst>
                <a:ext uri="{FF2B5EF4-FFF2-40B4-BE49-F238E27FC236}">
                  <a16:creationId xmlns:a16="http://schemas.microsoft.com/office/drawing/2014/main" id="{4F33D129-DCE0-421A-968D-70DD06CEAA65}"/>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 name="矩形 11">
              <a:extLst>
                <a:ext uri="{FF2B5EF4-FFF2-40B4-BE49-F238E27FC236}">
                  <a16:creationId xmlns:a16="http://schemas.microsoft.com/office/drawing/2014/main" id="{8B667072-A78C-44AC-80E8-23E10E8E3B9D}"/>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2" name="图片 1"/>
          <p:cNvPicPr>
            <a:picLocks noChangeAspect="1"/>
          </p:cNvPicPr>
          <p:nvPr/>
        </p:nvPicPr>
        <p:blipFill>
          <a:blip r:embed="rId3"/>
          <a:stretch>
            <a:fillRect/>
          </a:stretch>
        </p:blipFill>
        <p:spPr>
          <a:xfrm>
            <a:off x="1856662" y="2797707"/>
            <a:ext cx="8200000" cy="34571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圆角矩形标注 2"/>
          <p:cNvSpPr/>
          <p:nvPr/>
        </p:nvSpPr>
        <p:spPr>
          <a:xfrm>
            <a:off x="8880812" y="931817"/>
            <a:ext cx="2751908" cy="1277116"/>
          </a:xfrm>
          <a:prstGeom prst="wedgeRoundRectCallout">
            <a:avLst>
              <a:gd name="adj1" fmla="val -42036"/>
              <a:gd name="adj2" fmla="val 94549"/>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969327" y="1118325"/>
            <a:ext cx="2740320" cy="923330"/>
          </a:xfrm>
          <a:prstGeom prst="rect">
            <a:avLst/>
          </a:prstGeom>
          <a:noFill/>
        </p:spPr>
        <p:txBody>
          <a:bodyPr wrap="square" rtlCol="0">
            <a:spAutoFit/>
          </a:bodyPr>
          <a:lstStyle/>
          <a:p>
            <a:r>
              <a:rPr lang="zh-CN" altLang="en-US" dirty="0"/>
              <a:t>该函数入口参数的可能取值在</a:t>
            </a:r>
            <a:r>
              <a:rPr lang="en-US" altLang="zh-CN" dirty="0" err="1"/>
              <a:t>driverlib</a:t>
            </a:r>
            <a:r>
              <a:rPr lang="en-US" altLang="zh-CN" dirty="0"/>
              <a:t>/</a:t>
            </a:r>
            <a:r>
              <a:rPr lang="en-US" altLang="zh-CN" dirty="0" err="1"/>
              <a:t>pin_map.h</a:t>
            </a:r>
            <a:r>
              <a:rPr lang="zh-CN" altLang="en-US" dirty="0"/>
              <a:t>中查找</a:t>
            </a:r>
          </a:p>
        </p:txBody>
      </p:sp>
    </p:spTree>
    <p:extLst>
      <p:ext uri="{BB962C8B-B14F-4D97-AF65-F5344CB8AC3E}">
        <p14:creationId xmlns:p14="http://schemas.microsoft.com/office/powerpoint/2010/main" val="28185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19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等腰三角形 198">
            <a:extLst>
              <a:ext uri="{FF2B5EF4-FFF2-40B4-BE49-F238E27FC236}">
                <a16:creationId xmlns:a16="http://schemas.microsoft.com/office/drawing/2014/main" id="{E119EE2D-2DDC-4BDC-8023-53213D15A010}"/>
              </a:ext>
            </a:extLst>
          </p:cNvPr>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0" name="等腰三角形 199">
            <a:extLst>
              <a:ext uri="{FF2B5EF4-FFF2-40B4-BE49-F238E27FC236}">
                <a16:creationId xmlns:a16="http://schemas.microsoft.com/office/drawing/2014/main" id="{5C186AE1-013F-4ACB-9141-5EB620591E71}"/>
              </a:ext>
            </a:extLst>
          </p:cNvPr>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2" name="图片 1">
            <a:extLst>
              <a:ext uri="{FF2B5EF4-FFF2-40B4-BE49-F238E27FC236}">
                <a16:creationId xmlns:a16="http://schemas.microsoft.com/office/drawing/2014/main" id="{1D9190B4-A576-4249-A319-72E9D334EE61}"/>
              </a:ext>
            </a:extLst>
          </p:cNvPr>
          <p:cNvPicPr>
            <a:picLocks noChangeAspect="1"/>
          </p:cNvPicPr>
          <p:nvPr/>
        </p:nvPicPr>
        <p:blipFill rotWithShape="1">
          <a:blip r:embed="rId3"/>
          <a:srcRect t="15684" r="14825" b="47309"/>
          <a:stretch/>
        </p:blipFill>
        <p:spPr>
          <a:xfrm>
            <a:off x="1975379" y="3984151"/>
            <a:ext cx="7209261" cy="548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文本框 2">
            <a:extLst>
              <a:ext uri="{FF2B5EF4-FFF2-40B4-BE49-F238E27FC236}">
                <a16:creationId xmlns:a16="http://schemas.microsoft.com/office/drawing/2014/main" id="{C77BFDA7-2AC2-475B-8B2E-14661F975F50}"/>
              </a:ext>
            </a:extLst>
          </p:cNvPr>
          <p:cNvSpPr txBox="1"/>
          <p:nvPr/>
        </p:nvSpPr>
        <p:spPr>
          <a:xfrm>
            <a:off x="1352266" y="1168597"/>
            <a:ext cx="10219974" cy="2308324"/>
          </a:xfrm>
          <a:prstGeom prst="rect">
            <a:avLst/>
          </a:prstGeom>
          <a:noFill/>
        </p:spPr>
        <p:txBody>
          <a:bodyPr wrap="square" rtlCol="0">
            <a:spAutoFit/>
          </a:bodyPr>
          <a:lstStyle/>
          <a:p>
            <a:r>
              <a:rPr lang="zh-CN" altLang="en-US" dirty="0"/>
              <a:t>函数</a:t>
            </a:r>
            <a:r>
              <a:rPr lang="en-US" altLang="zh-CN" b="1" dirty="0" err="1">
                <a:solidFill>
                  <a:srgbClr val="FF0000"/>
                </a:solidFill>
                <a:latin typeface="Arial" panose="020B0604020202020204" pitchFamily="34" charset="0"/>
                <a:cs typeface="Arial" panose="020B0604020202020204" pitchFamily="34" charset="0"/>
              </a:rPr>
              <a:t>GPIOPadConfigSet</a:t>
            </a:r>
            <a:r>
              <a:rPr lang="en-US" altLang="zh-CN" b="1" dirty="0">
                <a:latin typeface="Arial" panose="020B0604020202020204" pitchFamily="34" charset="0"/>
                <a:cs typeface="Arial" panose="020B0604020202020204" pitchFamily="34" charset="0"/>
              </a:rPr>
              <a:t> </a:t>
            </a:r>
          </a:p>
          <a:p>
            <a:endParaRPr lang="en-US" altLang="zh-C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zh-CN" altLang="en-US" dirty="0"/>
              <a:t>功能：</a:t>
            </a:r>
            <a:r>
              <a:rPr lang="zh-CN" altLang="en-US" dirty="0">
                <a:latin typeface="Arial" panose="020B0604020202020204" pitchFamily="34" charset="0"/>
                <a:cs typeface="Arial" panose="020B0604020202020204" pitchFamily="34" charset="0"/>
              </a:rPr>
              <a:t>为引脚设置特定配置。</a:t>
            </a:r>
          </a:p>
          <a:p>
            <a:pPr marL="285750" indent="-285750">
              <a:buFont typeface="Wingdings" panose="05000000000000000000" pitchFamily="2" charset="2"/>
              <a:buChar char="Ø"/>
            </a:pPr>
            <a:r>
              <a:rPr lang="zh-CN" altLang="en-US" dirty="0">
                <a:latin typeface="Arial" panose="020B0604020202020204" pitchFamily="34" charset="0"/>
                <a:cs typeface="Arial" panose="020B0604020202020204" pitchFamily="34" charset="0"/>
              </a:rPr>
              <a:t>原型：</a:t>
            </a:r>
            <a:r>
              <a:rPr lang="en-US" altLang="zh-CN" dirty="0">
                <a:latin typeface="Arial" panose="020B0604020202020204" pitchFamily="34" charset="0"/>
                <a:cs typeface="Arial" panose="020B0604020202020204" pitchFamily="34" charset="0"/>
              </a:rPr>
              <a:t>void </a:t>
            </a:r>
            <a:r>
              <a:rPr lang="en-US" altLang="zh-CN" dirty="0" err="1">
                <a:latin typeface="Arial" panose="020B0604020202020204" pitchFamily="34" charset="0"/>
                <a:cs typeface="Arial" panose="020B0604020202020204" pitchFamily="34" charset="0"/>
              </a:rPr>
              <a:t>GPIOPadConfigSet</a:t>
            </a:r>
            <a:r>
              <a:rPr lang="en-US" altLang="zh-CN" dirty="0">
                <a:latin typeface="Arial" panose="020B0604020202020204" pitchFamily="34" charset="0"/>
                <a:cs typeface="Arial" panose="020B0604020202020204" pitchFamily="34" charset="0"/>
              </a:rPr>
              <a:t>(uint32_t ui32Port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uint8_t ui8Pins</a:t>
            </a:r>
            <a:r>
              <a:rPr lang="zh-CN" altLang="en-US" dirty="0">
                <a:latin typeface="Arial" panose="020B0604020202020204" pitchFamily="34" charset="0"/>
                <a:cs typeface="Arial" panose="020B0604020202020204" pitchFamily="34" charset="0"/>
              </a:rPr>
              <a:t>，</a:t>
            </a:r>
            <a:r>
              <a:rPr lang="fr-FR" altLang="zh-CN" dirty="0">
                <a:latin typeface="Arial" panose="020B0604020202020204" pitchFamily="34" charset="0"/>
                <a:cs typeface="Arial" panose="020B0604020202020204" pitchFamily="34" charset="0"/>
              </a:rPr>
              <a:t>uint32_t ui32Strength</a:t>
            </a:r>
            <a:r>
              <a:rPr lang="zh-CN" altLang="fr-FR" dirty="0">
                <a:latin typeface="Arial" panose="020B0604020202020204" pitchFamily="34" charset="0"/>
                <a:cs typeface="Arial" panose="020B0604020202020204" pitchFamily="34" charset="0"/>
              </a:rPr>
              <a:t>，</a:t>
            </a:r>
            <a:r>
              <a:rPr lang="fr-FR" altLang="zh-CN" dirty="0">
                <a:latin typeface="Arial" panose="020B0604020202020204" pitchFamily="34" charset="0"/>
                <a:cs typeface="Arial" panose="020B0604020202020204" pitchFamily="34" charset="0"/>
              </a:rPr>
              <a:t>uint32_t ui32PinType)</a:t>
            </a:r>
            <a:r>
              <a:rPr lang="zh-CN" altLang="fr-FR"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r>
              <a:rPr lang="zh-CN" altLang="en-US" dirty="0">
                <a:latin typeface="Arial" panose="020B0604020202020204" pitchFamily="34" charset="0"/>
                <a:cs typeface="Arial" panose="020B0604020202020204" pitchFamily="34" charset="0"/>
              </a:rPr>
              <a:t>参数：</a:t>
            </a:r>
            <a:r>
              <a:rPr lang="en-US" altLang="zh-CN" dirty="0">
                <a:latin typeface="Arial" panose="020B0604020202020204" pitchFamily="34" charset="0"/>
                <a:cs typeface="Arial" panose="020B0604020202020204" pitchFamily="34" charset="0"/>
              </a:rPr>
              <a:t>ui32Port </a:t>
            </a:r>
            <a:r>
              <a:rPr lang="zh-CN" altLang="en-US" dirty="0">
                <a:latin typeface="Arial" panose="020B0604020202020204" pitchFamily="34" charset="0"/>
                <a:cs typeface="Arial" panose="020B0604020202020204" pitchFamily="34" charset="0"/>
              </a:rPr>
              <a:t>为</a:t>
            </a:r>
            <a:r>
              <a:rPr lang="en-US" altLang="zh-CN" dirty="0">
                <a:latin typeface="Arial" panose="020B0604020202020204" pitchFamily="34" charset="0"/>
                <a:cs typeface="Arial" panose="020B0604020202020204" pitchFamily="34" charset="0"/>
              </a:rPr>
              <a:t>GPIO </a:t>
            </a:r>
            <a:r>
              <a:rPr lang="zh-CN" altLang="en-US" dirty="0">
                <a:latin typeface="Arial" panose="020B0604020202020204" pitchFamily="34" charset="0"/>
                <a:cs typeface="Arial" panose="020B0604020202020204" pitchFamily="34" charset="0"/>
              </a:rPr>
              <a:t>端口地址，</a:t>
            </a:r>
            <a:r>
              <a:rPr lang="en-US" altLang="zh-CN" dirty="0">
                <a:latin typeface="Arial" panose="020B0604020202020204" pitchFamily="34" charset="0"/>
                <a:cs typeface="Arial" panose="020B0604020202020204" pitchFamily="34" charset="0"/>
              </a:rPr>
              <a:t>ui8Pins </a:t>
            </a:r>
            <a:r>
              <a:rPr lang="zh-CN" altLang="en-US" dirty="0">
                <a:latin typeface="Arial" panose="020B0604020202020204" pitchFamily="34" charset="0"/>
                <a:cs typeface="Arial" panose="020B0604020202020204" pitchFamily="34" charset="0"/>
              </a:rPr>
              <a:t>代表引脚位，</a:t>
            </a:r>
            <a:r>
              <a:rPr lang="en-US" altLang="zh-CN" dirty="0">
                <a:latin typeface="Arial" panose="020B0604020202020204" pitchFamily="34" charset="0"/>
                <a:cs typeface="Arial" panose="020B0604020202020204" pitchFamily="34" charset="0"/>
              </a:rPr>
              <a:t>ui32Strength </a:t>
            </a:r>
            <a:r>
              <a:rPr lang="zh-CN" altLang="en-US" dirty="0">
                <a:latin typeface="Arial" panose="020B0604020202020204" pitchFamily="34" charset="0"/>
                <a:cs typeface="Arial" panose="020B0604020202020204" pitchFamily="34" charset="0"/>
              </a:rPr>
              <a:t>指定输出驱动力，         </a:t>
            </a:r>
            <a:r>
              <a:rPr lang="en-US" altLang="zh-CN" dirty="0">
                <a:latin typeface="Arial" panose="020B0604020202020204" pitchFamily="34" charset="0"/>
                <a:cs typeface="Arial" panose="020B0604020202020204" pitchFamily="34" charset="0"/>
              </a:rPr>
              <a:t>ui32PinType </a:t>
            </a:r>
            <a:r>
              <a:rPr lang="zh-CN" altLang="en-US" dirty="0">
                <a:latin typeface="Arial" panose="020B0604020202020204" pitchFamily="34" charset="0"/>
                <a:cs typeface="Arial" panose="020B0604020202020204" pitchFamily="34" charset="0"/>
              </a:rPr>
              <a:t>指定引脚类型。</a:t>
            </a:r>
          </a:p>
          <a:p>
            <a:pPr marL="285750" indent="-285750">
              <a:buFont typeface="Wingdings" panose="05000000000000000000" pitchFamily="2" charset="2"/>
              <a:buChar char="Ø"/>
            </a:pPr>
            <a:r>
              <a:rPr lang="zh-CN" altLang="en-US" dirty="0">
                <a:latin typeface="Arial" panose="020B0604020202020204" pitchFamily="34" charset="0"/>
                <a:cs typeface="Arial" panose="020B0604020202020204" pitchFamily="34" charset="0"/>
              </a:rPr>
              <a:t>描述：该函数为所选</a:t>
            </a:r>
            <a:r>
              <a:rPr lang="en-US" altLang="zh-CN" dirty="0">
                <a:latin typeface="Arial" panose="020B0604020202020204" pitchFamily="34" charset="0"/>
                <a:cs typeface="Arial" panose="020B0604020202020204" pitchFamily="34" charset="0"/>
              </a:rPr>
              <a:t>GPIO </a:t>
            </a:r>
            <a:r>
              <a:rPr lang="zh-CN" altLang="en-US" dirty="0">
                <a:latin typeface="Arial" panose="020B0604020202020204" pitchFamily="34" charset="0"/>
                <a:cs typeface="Arial" panose="020B0604020202020204" pitchFamily="34" charset="0"/>
              </a:rPr>
              <a:t>端口的特定引脚配置驱动力和类型。</a:t>
            </a:r>
          </a:p>
        </p:txBody>
      </p:sp>
      <p:grpSp>
        <p:nvGrpSpPr>
          <p:cNvPr id="7" name="组合 6">
            <a:extLst>
              <a:ext uri="{FF2B5EF4-FFF2-40B4-BE49-F238E27FC236}">
                <a16:creationId xmlns:a16="http://schemas.microsoft.com/office/drawing/2014/main" id="{1ABEDB34-8D7D-4F95-B061-3F80AAFBFA77}"/>
              </a:ext>
            </a:extLst>
          </p:cNvPr>
          <p:cNvGrpSpPr/>
          <p:nvPr/>
        </p:nvGrpSpPr>
        <p:grpSpPr>
          <a:xfrm>
            <a:off x="164616" y="178180"/>
            <a:ext cx="2804616" cy="368580"/>
            <a:chOff x="164616" y="178180"/>
            <a:chExt cx="2804616" cy="368580"/>
          </a:xfrm>
        </p:grpSpPr>
        <p:cxnSp>
          <p:nvCxnSpPr>
            <p:cNvPr id="8" name="直接连接符 7">
              <a:extLst>
                <a:ext uri="{FF2B5EF4-FFF2-40B4-BE49-F238E27FC236}">
                  <a16:creationId xmlns:a16="http://schemas.microsoft.com/office/drawing/2014/main" id="{47AFA606-6701-49F4-A8BE-35A4D8A4DE05}"/>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2997A45-AA42-4E5B-8211-228C466B9130}"/>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sym typeface="Arial"/>
                </a:rPr>
                <a:t>GPIO</a:t>
              </a:r>
              <a:r>
                <a:rPr lang="zh-CN" altLang="en-US" sz="1600" b="1" dirty="0">
                  <a:solidFill>
                    <a:srgbClr val="314865"/>
                  </a:solidFill>
                  <a:effectLst>
                    <a:innerShdw blurRad="63500" dist="50800" dir="13500000">
                      <a:prstClr val="black">
                        <a:alpha val="50000"/>
                      </a:prstClr>
                    </a:innerShdw>
                  </a:effectLst>
                  <a:latin typeface="Arial"/>
                  <a:sym typeface="Arial"/>
                </a:rPr>
                <a:t>的</a:t>
              </a:r>
              <a:r>
                <a:rPr lang="zh-CN" altLang="en-US" sz="1600" b="1" dirty="0">
                  <a:solidFill>
                    <a:srgbClr val="314865"/>
                  </a:solidFill>
                  <a:effectLst>
                    <a:innerShdw blurRad="63500" dist="50800" dir="13500000">
                      <a:prstClr val="black">
                        <a:alpha val="50000"/>
                      </a:prstClr>
                    </a:innerShdw>
                  </a:effectLst>
                  <a:latin typeface="Arial"/>
                </a:rPr>
                <a:t>相关常用库函数</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10" name="矩形 9">
              <a:extLst>
                <a:ext uri="{FF2B5EF4-FFF2-40B4-BE49-F238E27FC236}">
                  <a16:creationId xmlns:a16="http://schemas.microsoft.com/office/drawing/2014/main" id="{C0ED3065-FF93-46E7-A78C-AF340786F02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矩形 10">
              <a:extLst>
                <a:ext uri="{FF2B5EF4-FFF2-40B4-BE49-F238E27FC236}">
                  <a16:creationId xmlns:a16="http://schemas.microsoft.com/office/drawing/2014/main" id="{4F33D129-DCE0-421A-968D-70DD06CEAA65}"/>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 name="矩形 11">
              <a:extLst>
                <a:ext uri="{FF2B5EF4-FFF2-40B4-BE49-F238E27FC236}">
                  <a16:creationId xmlns:a16="http://schemas.microsoft.com/office/drawing/2014/main" id="{8B667072-A78C-44AC-80E8-23E10E8E3B9D}"/>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307788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19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等腰三角形 198">
            <a:extLst>
              <a:ext uri="{FF2B5EF4-FFF2-40B4-BE49-F238E27FC236}">
                <a16:creationId xmlns:a16="http://schemas.microsoft.com/office/drawing/2014/main" id="{E119EE2D-2DDC-4BDC-8023-53213D15A010}"/>
              </a:ext>
            </a:extLst>
          </p:cNvPr>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0" name="等腰三角形 199">
            <a:extLst>
              <a:ext uri="{FF2B5EF4-FFF2-40B4-BE49-F238E27FC236}">
                <a16:creationId xmlns:a16="http://schemas.microsoft.com/office/drawing/2014/main" id="{5C186AE1-013F-4ACB-9141-5EB620591E71}"/>
              </a:ext>
            </a:extLst>
          </p:cNvPr>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 name="文本框 2">
            <a:extLst>
              <a:ext uri="{FF2B5EF4-FFF2-40B4-BE49-F238E27FC236}">
                <a16:creationId xmlns:a16="http://schemas.microsoft.com/office/drawing/2014/main" id="{C77BFDA7-2AC2-475B-8B2E-14661F975F50}"/>
              </a:ext>
            </a:extLst>
          </p:cNvPr>
          <p:cNvSpPr txBox="1"/>
          <p:nvPr/>
        </p:nvSpPr>
        <p:spPr>
          <a:xfrm>
            <a:off x="1931129" y="1280358"/>
            <a:ext cx="7868831" cy="452431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参数</a:t>
            </a:r>
            <a:r>
              <a:rPr lang="en-US" altLang="zh-CN" dirty="0">
                <a:solidFill>
                  <a:srgbClr val="C00000"/>
                </a:solidFill>
              </a:rPr>
              <a:t>ui32Strength</a:t>
            </a:r>
            <a:r>
              <a:rPr lang="en-US" altLang="zh-CN" dirty="0"/>
              <a:t> </a:t>
            </a:r>
            <a:r>
              <a:rPr lang="zh-CN" altLang="en-US" dirty="0"/>
              <a:t>取以下值之一：</a:t>
            </a:r>
            <a:endParaRPr lang="en-US" altLang="zh-CN" dirty="0"/>
          </a:p>
          <a:p>
            <a:endParaRPr lang="en-US" altLang="zh-CN" dirty="0"/>
          </a:p>
          <a:p>
            <a:pPr lvl="1"/>
            <a:r>
              <a:rPr lang="en-US" altLang="zh-CN" dirty="0"/>
              <a:t>GPIO_STRENGTH_</a:t>
            </a:r>
            <a:r>
              <a:rPr lang="en-US" altLang="zh-CN" dirty="0">
                <a:solidFill>
                  <a:srgbClr val="FF0000"/>
                </a:solidFill>
              </a:rPr>
              <a:t>2MA</a:t>
            </a:r>
          </a:p>
          <a:p>
            <a:pPr lvl="1"/>
            <a:r>
              <a:rPr lang="en-US" altLang="zh-CN" dirty="0"/>
              <a:t>GPIO_STRENGTH_</a:t>
            </a:r>
            <a:r>
              <a:rPr lang="en-US" altLang="zh-CN" dirty="0">
                <a:solidFill>
                  <a:srgbClr val="FF0000"/>
                </a:solidFill>
              </a:rPr>
              <a:t>4MA </a:t>
            </a:r>
            <a:r>
              <a:rPr lang="en-US" altLang="zh-CN" dirty="0"/>
              <a:t>                        </a:t>
            </a:r>
            <a:r>
              <a:rPr lang="zh-CN" altLang="en-US" dirty="0"/>
              <a:t>表示</a:t>
            </a:r>
            <a:r>
              <a:rPr lang="en-US" altLang="zh-CN" dirty="0">
                <a:solidFill>
                  <a:srgbClr val="FF0000"/>
                </a:solidFill>
              </a:rPr>
              <a:t>2</a:t>
            </a:r>
            <a:r>
              <a:rPr lang="zh-CN" altLang="en-US" dirty="0">
                <a:solidFill>
                  <a:srgbClr val="FF0000"/>
                </a:solidFill>
              </a:rPr>
              <a:t>，</a:t>
            </a:r>
            <a:r>
              <a:rPr lang="en-US" altLang="zh-CN" dirty="0">
                <a:solidFill>
                  <a:srgbClr val="FF0000"/>
                </a:solidFill>
              </a:rPr>
              <a:t>4</a:t>
            </a:r>
            <a:r>
              <a:rPr lang="zh-CN" altLang="en-US" dirty="0">
                <a:solidFill>
                  <a:srgbClr val="FF0000"/>
                </a:solidFill>
              </a:rPr>
              <a:t>或</a:t>
            </a:r>
            <a:r>
              <a:rPr lang="en-US" altLang="zh-CN" dirty="0">
                <a:solidFill>
                  <a:srgbClr val="FF0000"/>
                </a:solidFill>
              </a:rPr>
              <a:t>8mA </a:t>
            </a:r>
            <a:r>
              <a:rPr lang="zh-CN" altLang="en-US" dirty="0"/>
              <a:t>的输出驱动力</a:t>
            </a:r>
            <a:endParaRPr lang="en-US" altLang="zh-CN" dirty="0"/>
          </a:p>
          <a:p>
            <a:pPr lvl="1"/>
            <a:r>
              <a:rPr lang="en-US" altLang="zh-CN" dirty="0"/>
              <a:t>GPIO_STRENGTH_</a:t>
            </a:r>
            <a:r>
              <a:rPr lang="en-US" altLang="zh-CN" dirty="0">
                <a:solidFill>
                  <a:srgbClr val="FF0000"/>
                </a:solidFill>
              </a:rPr>
              <a:t>8MA</a:t>
            </a:r>
          </a:p>
          <a:p>
            <a:pPr lvl="1"/>
            <a:r>
              <a:rPr lang="en-US" altLang="zh-CN" dirty="0"/>
              <a:t>GPIO_OUT_STRENGTH_</a:t>
            </a:r>
            <a:r>
              <a:rPr lang="en-US" altLang="zh-CN" dirty="0">
                <a:solidFill>
                  <a:srgbClr val="FF0000"/>
                </a:solidFill>
              </a:rPr>
              <a:t>8MA_SC         </a:t>
            </a:r>
            <a:r>
              <a:rPr lang="zh-CN" altLang="en-US" dirty="0"/>
              <a:t>表示</a:t>
            </a:r>
            <a:r>
              <a:rPr lang="en-US" altLang="zh-CN" dirty="0">
                <a:solidFill>
                  <a:srgbClr val="FF0000"/>
                </a:solidFill>
              </a:rPr>
              <a:t>8mA</a:t>
            </a:r>
            <a:r>
              <a:rPr lang="en-US" altLang="zh-CN" dirty="0"/>
              <a:t> </a:t>
            </a:r>
            <a:r>
              <a:rPr lang="zh-CN" altLang="en-US" dirty="0"/>
              <a:t>带回转控制的输出驱动力</a:t>
            </a:r>
            <a:endParaRPr lang="en-US" altLang="zh-CN" dirty="0"/>
          </a:p>
          <a:p>
            <a:pPr lvl="1"/>
            <a:endParaRPr lang="en-US" altLang="zh-CN" dirty="0"/>
          </a:p>
          <a:p>
            <a:endParaRPr lang="en-US" altLang="zh-CN" dirty="0"/>
          </a:p>
          <a:p>
            <a:pPr marL="285750" indent="-285750">
              <a:buFont typeface="Wingdings" panose="05000000000000000000" pitchFamily="2" charset="2"/>
              <a:buChar char="Ø"/>
            </a:pPr>
            <a:r>
              <a:rPr lang="zh-CN" altLang="en-US" dirty="0"/>
              <a:t>参数</a:t>
            </a:r>
            <a:r>
              <a:rPr lang="en-US" altLang="zh-CN" dirty="0">
                <a:solidFill>
                  <a:srgbClr val="C00000"/>
                </a:solidFill>
              </a:rPr>
              <a:t>ui32PinType </a:t>
            </a:r>
            <a:r>
              <a:rPr lang="zh-CN" altLang="en-US" dirty="0"/>
              <a:t>取以下值之一：</a:t>
            </a:r>
            <a:endParaRPr lang="en-US" altLang="zh-CN" dirty="0"/>
          </a:p>
          <a:p>
            <a:endParaRPr lang="en-US" altLang="zh-CN" dirty="0"/>
          </a:p>
          <a:p>
            <a:pPr lvl="1"/>
            <a:r>
              <a:rPr lang="en-US" altLang="zh-CN" dirty="0"/>
              <a:t>GPIO_PIN_TYPE_</a:t>
            </a:r>
            <a:r>
              <a:rPr lang="en-US" altLang="zh-CN" dirty="0">
                <a:solidFill>
                  <a:srgbClr val="FF0000"/>
                </a:solidFill>
              </a:rPr>
              <a:t>STD</a:t>
            </a:r>
            <a:r>
              <a:rPr lang="en-US" altLang="zh-CN" dirty="0"/>
              <a:t> </a:t>
            </a:r>
            <a:r>
              <a:rPr lang="zh-CN" altLang="en-US" dirty="0"/>
              <a:t>                         表示</a:t>
            </a:r>
            <a:r>
              <a:rPr lang="zh-CN" altLang="en-US" dirty="0">
                <a:solidFill>
                  <a:srgbClr val="FF0000"/>
                </a:solidFill>
              </a:rPr>
              <a:t>推挽式引脚，</a:t>
            </a:r>
            <a:endParaRPr lang="en-US" altLang="zh-CN" dirty="0">
              <a:solidFill>
                <a:srgbClr val="FF0000"/>
              </a:solidFill>
            </a:endParaRPr>
          </a:p>
          <a:p>
            <a:pPr lvl="1"/>
            <a:r>
              <a:rPr lang="en-US" altLang="zh-CN" dirty="0"/>
              <a:t>GPIO_PIN_TYPE_</a:t>
            </a:r>
            <a:r>
              <a:rPr lang="en-US" altLang="zh-CN" dirty="0">
                <a:solidFill>
                  <a:srgbClr val="FF0000"/>
                </a:solidFill>
              </a:rPr>
              <a:t>STD_WPU </a:t>
            </a:r>
            <a:r>
              <a:rPr lang="zh-CN" altLang="en-US" dirty="0"/>
              <a:t>               表示</a:t>
            </a:r>
            <a:r>
              <a:rPr lang="zh-CN" altLang="en-US" dirty="0">
                <a:solidFill>
                  <a:srgbClr val="FF0000"/>
                </a:solidFill>
              </a:rPr>
              <a:t>弱上拉</a:t>
            </a:r>
            <a:endParaRPr lang="en-US" altLang="zh-CN" dirty="0">
              <a:solidFill>
                <a:srgbClr val="FF0000"/>
              </a:solidFill>
            </a:endParaRPr>
          </a:p>
          <a:p>
            <a:pPr lvl="1"/>
            <a:r>
              <a:rPr lang="en-US" altLang="zh-CN" dirty="0"/>
              <a:t>GPIO_PIN_TYPE_</a:t>
            </a:r>
            <a:r>
              <a:rPr lang="en-US" altLang="zh-CN" dirty="0">
                <a:solidFill>
                  <a:srgbClr val="FF0000"/>
                </a:solidFill>
              </a:rPr>
              <a:t>STD_WPD </a:t>
            </a:r>
            <a:r>
              <a:rPr lang="zh-CN" altLang="en-US" dirty="0"/>
              <a:t>               表示</a:t>
            </a:r>
            <a:r>
              <a:rPr lang="zh-CN" altLang="en-US" dirty="0">
                <a:solidFill>
                  <a:srgbClr val="FF0000"/>
                </a:solidFill>
              </a:rPr>
              <a:t>弱下拉</a:t>
            </a:r>
            <a:endParaRPr lang="en-US" altLang="zh-CN" dirty="0">
              <a:solidFill>
                <a:srgbClr val="FF0000"/>
              </a:solidFill>
            </a:endParaRPr>
          </a:p>
          <a:p>
            <a:pPr lvl="1"/>
            <a:r>
              <a:rPr lang="en-US" altLang="zh-CN" dirty="0"/>
              <a:t>GPIO_PIN_TYPE_</a:t>
            </a:r>
            <a:r>
              <a:rPr lang="en-US" altLang="zh-CN" dirty="0">
                <a:solidFill>
                  <a:srgbClr val="FF0000"/>
                </a:solidFill>
              </a:rPr>
              <a:t>OD </a:t>
            </a:r>
            <a:r>
              <a:rPr lang="zh-CN" altLang="en-US" dirty="0"/>
              <a:t>                           表示</a:t>
            </a:r>
            <a:r>
              <a:rPr lang="zh-CN" altLang="en-US" dirty="0">
                <a:solidFill>
                  <a:srgbClr val="FF0000"/>
                </a:solidFill>
              </a:rPr>
              <a:t>开漏引脚</a:t>
            </a:r>
            <a:endParaRPr lang="en-US" altLang="zh-CN" dirty="0">
              <a:solidFill>
                <a:srgbClr val="FF0000"/>
              </a:solidFill>
            </a:endParaRPr>
          </a:p>
          <a:p>
            <a:pPr lvl="1"/>
            <a:r>
              <a:rPr lang="en-US" altLang="zh-CN" dirty="0"/>
              <a:t>GPIO_PIN_TYPE_</a:t>
            </a:r>
            <a:r>
              <a:rPr lang="en-US" altLang="zh-CN" dirty="0">
                <a:solidFill>
                  <a:srgbClr val="FF0000"/>
                </a:solidFill>
              </a:rPr>
              <a:t>ANALOG </a:t>
            </a:r>
            <a:r>
              <a:rPr lang="en-US" altLang="zh-CN" dirty="0"/>
              <a:t>                  </a:t>
            </a:r>
            <a:r>
              <a:rPr lang="zh-CN" altLang="en-US" dirty="0"/>
              <a:t>表示</a:t>
            </a:r>
            <a:r>
              <a:rPr lang="zh-CN" altLang="en-US" dirty="0">
                <a:solidFill>
                  <a:srgbClr val="FF0000"/>
                </a:solidFill>
              </a:rPr>
              <a:t>模拟输入</a:t>
            </a:r>
          </a:p>
          <a:p>
            <a:endParaRPr lang="en-US" altLang="zh-CN" dirty="0"/>
          </a:p>
        </p:txBody>
      </p:sp>
      <p:grpSp>
        <p:nvGrpSpPr>
          <p:cNvPr id="6" name="组合 5">
            <a:extLst>
              <a:ext uri="{FF2B5EF4-FFF2-40B4-BE49-F238E27FC236}">
                <a16:creationId xmlns:a16="http://schemas.microsoft.com/office/drawing/2014/main" id="{1ABEDB34-8D7D-4F95-B061-3F80AAFBFA77}"/>
              </a:ext>
            </a:extLst>
          </p:cNvPr>
          <p:cNvGrpSpPr/>
          <p:nvPr/>
        </p:nvGrpSpPr>
        <p:grpSpPr>
          <a:xfrm>
            <a:off x="164616" y="178180"/>
            <a:ext cx="2804616" cy="368580"/>
            <a:chOff x="164616" y="178180"/>
            <a:chExt cx="2804616" cy="368580"/>
          </a:xfrm>
        </p:grpSpPr>
        <p:cxnSp>
          <p:nvCxnSpPr>
            <p:cNvPr id="7" name="直接连接符 6">
              <a:extLst>
                <a:ext uri="{FF2B5EF4-FFF2-40B4-BE49-F238E27FC236}">
                  <a16:creationId xmlns:a16="http://schemas.microsoft.com/office/drawing/2014/main" id="{47AFA606-6701-49F4-A8BE-35A4D8A4DE05}"/>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2997A45-AA42-4E5B-8211-228C466B9130}"/>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sym typeface="Arial"/>
                </a:rPr>
                <a:t>GPIO</a:t>
              </a:r>
              <a:r>
                <a:rPr lang="zh-CN" altLang="en-US" sz="1600" b="1" dirty="0">
                  <a:solidFill>
                    <a:srgbClr val="314865"/>
                  </a:solidFill>
                  <a:effectLst>
                    <a:innerShdw blurRad="63500" dist="50800" dir="13500000">
                      <a:prstClr val="black">
                        <a:alpha val="50000"/>
                      </a:prstClr>
                    </a:innerShdw>
                  </a:effectLst>
                  <a:latin typeface="Arial"/>
                  <a:sym typeface="Arial"/>
                </a:rPr>
                <a:t>的</a:t>
              </a:r>
              <a:r>
                <a:rPr lang="zh-CN" altLang="en-US" sz="1600" b="1" dirty="0">
                  <a:solidFill>
                    <a:srgbClr val="314865"/>
                  </a:solidFill>
                  <a:effectLst>
                    <a:innerShdw blurRad="63500" dist="50800" dir="13500000">
                      <a:prstClr val="black">
                        <a:alpha val="50000"/>
                      </a:prstClr>
                    </a:innerShdw>
                  </a:effectLst>
                  <a:latin typeface="Arial"/>
                </a:rPr>
                <a:t>相关常用库函数</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9" name="矩形 8">
              <a:extLst>
                <a:ext uri="{FF2B5EF4-FFF2-40B4-BE49-F238E27FC236}">
                  <a16:creationId xmlns:a16="http://schemas.microsoft.com/office/drawing/2014/main" id="{C0ED3065-FF93-46E7-A78C-AF340786F02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矩形 9">
              <a:extLst>
                <a:ext uri="{FF2B5EF4-FFF2-40B4-BE49-F238E27FC236}">
                  <a16:creationId xmlns:a16="http://schemas.microsoft.com/office/drawing/2014/main" id="{4F33D129-DCE0-421A-968D-70DD06CEAA65}"/>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矩形 10">
              <a:extLst>
                <a:ext uri="{FF2B5EF4-FFF2-40B4-BE49-F238E27FC236}">
                  <a16:creationId xmlns:a16="http://schemas.microsoft.com/office/drawing/2014/main" id="{8B667072-A78C-44AC-80E8-23E10E8E3B9D}"/>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144839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19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BB9847-8A5D-445C-9D66-0FC8E098A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382" y="3037801"/>
            <a:ext cx="7304762" cy="34761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a:extLst>
              <a:ext uri="{FF2B5EF4-FFF2-40B4-BE49-F238E27FC236}">
                <a16:creationId xmlns:a16="http://schemas.microsoft.com/office/drawing/2014/main" id="{1E64A197-B5AD-404A-B13F-954CD3022189}"/>
              </a:ext>
            </a:extLst>
          </p:cNvPr>
          <p:cNvSpPr txBox="1"/>
          <p:nvPr/>
        </p:nvSpPr>
        <p:spPr>
          <a:xfrm>
            <a:off x="1356508" y="1139725"/>
            <a:ext cx="8143092" cy="1477328"/>
          </a:xfrm>
          <a:prstGeom prst="rect">
            <a:avLst/>
          </a:prstGeom>
          <a:noFill/>
        </p:spPr>
        <p:txBody>
          <a:bodyPr wrap="square" rtlCol="0">
            <a:spAutoFit/>
          </a:bodyPr>
          <a:lstStyle/>
          <a:p>
            <a:r>
              <a:rPr lang="zh-CN" altLang="en-US" dirty="0"/>
              <a:t>函数</a:t>
            </a:r>
            <a:r>
              <a:rPr lang="en-US" altLang="zh-CN" b="1" dirty="0" err="1">
                <a:solidFill>
                  <a:srgbClr val="FF0000"/>
                </a:solidFill>
                <a:latin typeface="Arial" panose="020B0604020202020204" pitchFamily="34" charset="0"/>
                <a:cs typeface="Arial" panose="020B0604020202020204" pitchFamily="34" charset="0"/>
              </a:rPr>
              <a:t>GPIOPinTypeGPIOOutput</a:t>
            </a:r>
            <a:r>
              <a:rPr lang="en-US" altLang="zh-CN" b="1" dirty="0">
                <a:solidFill>
                  <a:srgbClr val="FF0000"/>
                </a:solidFill>
                <a:latin typeface="Arial" panose="020B0604020202020204" pitchFamily="34" charset="0"/>
                <a:cs typeface="Arial" panose="020B0604020202020204" pitchFamily="34" charset="0"/>
              </a:rPr>
              <a:t> </a:t>
            </a:r>
          </a:p>
          <a:p>
            <a:endParaRPr lang="en-US" altLang="zh-CN" dirty="0"/>
          </a:p>
          <a:p>
            <a:pPr marL="285750" indent="-285750">
              <a:buFont typeface="Wingdings" panose="05000000000000000000" pitchFamily="2" charset="2"/>
              <a:buChar char="Ø"/>
            </a:pPr>
            <a:r>
              <a:rPr lang="zh-CN" altLang="en-US" dirty="0"/>
              <a:t>功能：将引脚配置为</a:t>
            </a:r>
            <a:r>
              <a:rPr lang="en-US" altLang="zh-CN" dirty="0">
                <a:latin typeface="Arial" panose="020B0604020202020204" pitchFamily="34" charset="0"/>
                <a:cs typeface="Arial" panose="020B0604020202020204" pitchFamily="34" charset="0"/>
              </a:rPr>
              <a:t>GPIO </a:t>
            </a:r>
            <a:r>
              <a:rPr lang="zh-CN" altLang="en-US" dirty="0"/>
              <a:t>输出。</a:t>
            </a:r>
          </a:p>
          <a:p>
            <a:pPr marL="285750" indent="-285750">
              <a:buFont typeface="Wingdings" panose="05000000000000000000" pitchFamily="2" charset="2"/>
              <a:buChar char="Ø"/>
            </a:pPr>
            <a:r>
              <a:rPr lang="zh-CN" altLang="en-US" dirty="0"/>
              <a:t>原型：</a:t>
            </a:r>
            <a:r>
              <a:rPr lang="en-US" altLang="zh-CN" dirty="0">
                <a:latin typeface="Arial" panose="020B0604020202020204" pitchFamily="34" charset="0"/>
                <a:cs typeface="Arial" panose="020B0604020202020204" pitchFamily="34" charset="0"/>
              </a:rPr>
              <a:t>void </a:t>
            </a:r>
            <a:r>
              <a:rPr lang="en-US" altLang="zh-CN" dirty="0" err="1">
                <a:latin typeface="Arial" panose="020B0604020202020204" pitchFamily="34" charset="0"/>
                <a:cs typeface="Arial" panose="020B0604020202020204" pitchFamily="34" charset="0"/>
              </a:rPr>
              <a:t>GPIOPinTypeGPIOOutput</a:t>
            </a:r>
            <a:r>
              <a:rPr lang="en-US" altLang="zh-CN" dirty="0">
                <a:latin typeface="Arial" panose="020B0604020202020204" pitchFamily="34" charset="0"/>
                <a:cs typeface="Arial" panose="020B0604020202020204" pitchFamily="34" charset="0"/>
              </a:rPr>
              <a:t>(uint32_t ui32Port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uint8_t ui8Pins)</a:t>
            </a:r>
            <a:endParaRPr lang="zh-CN" alt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zh-CN" altLang="en-US" dirty="0"/>
              <a:t>参数：</a:t>
            </a:r>
            <a:r>
              <a:rPr lang="en-US" altLang="zh-CN" dirty="0">
                <a:latin typeface="Arial" panose="020B0604020202020204" pitchFamily="34" charset="0"/>
                <a:cs typeface="Arial" panose="020B0604020202020204" pitchFamily="34" charset="0"/>
              </a:rPr>
              <a:t>ui32Port </a:t>
            </a:r>
            <a:r>
              <a:rPr lang="zh-CN" altLang="en-US" dirty="0">
                <a:latin typeface="Arial" panose="020B0604020202020204" pitchFamily="34" charset="0"/>
                <a:cs typeface="Arial" panose="020B0604020202020204" pitchFamily="34" charset="0"/>
              </a:rPr>
              <a:t>为</a:t>
            </a:r>
            <a:r>
              <a:rPr lang="en-US" altLang="zh-CN" dirty="0">
                <a:latin typeface="Arial" panose="020B0604020202020204" pitchFamily="34" charset="0"/>
                <a:cs typeface="Arial" panose="020B0604020202020204" pitchFamily="34" charset="0"/>
              </a:rPr>
              <a:t>GPIO </a:t>
            </a:r>
            <a:r>
              <a:rPr lang="zh-CN" altLang="en-US" dirty="0">
                <a:latin typeface="Arial" panose="020B0604020202020204" pitchFamily="34" charset="0"/>
                <a:cs typeface="Arial" panose="020B0604020202020204" pitchFamily="34" charset="0"/>
              </a:rPr>
              <a:t>端口的基地址，</a:t>
            </a:r>
            <a:r>
              <a:rPr lang="en-US" altLang="zh-CN" dirty="0">
                <a:latin typeface="Arial" panose="020B0604020202020204" pitchFamily="34" charset="0"/>
                <a:cs typeface="Arial" panose="020B0604020202020204" pitchFamily="34" charset="0"/>
              </a:rPr>
              <a:t>ui8Pins </a:t>
            </a:r>
            <a:r>
              <a:rPr lang="zh-CN" altLang="en-US" dirty="0">
                <a:latin typeface="Arial" panose="020B0604020202020204" pitchFamily="34" charset="0"/>
                <a:cs typeface="Arial" panose="020B0604020202020204" pitchFamily="34" charset="0"/>
              </a:rPr>
              <a:t>代表</a:t>
            </a:r>
            <a:r>
              <a:rPr lang="zh-CN" altLang="en-US" dirty="0"/>
              <a:t>引脚位</a:t>
            </a:r>
          </a:p>
        </p:txBody>
      </p:sp>
      <p:grpSp>
        <p:nvGrpSpPr>
          <p:cNvPr id="7" name="组合 6">
            <a:extLst>
              <a:ext uri="{FF2B5EF4-FFF2-40B4-BE49-F238E27FC236}">
                <a16:creationId xmlns:a16="http://schemas.microsoft.com/office/drawing/2014/main" id="{1ABEDB34-8D7D-4F95-B061-3F80AAFBFA77}"/>
              </a:ext>
            </a:extLst>
          </p:cNvPr>
          <p:cNvGrpSpPr/>
          <p:nvPr/>
        </p:nvGrpSpPr>
        <p:grpSpPr>
          <a:xfrm>
            <a:off x="164616" y="178180"/>
            <a:ext cx="2804616" cy="368580"/>
            <a:chOff x="164616" y="178180"/>
            <a:chExt cx="2804616" cy="368580"/>
          </a:xfrm>
        </p:grpSpPr>
        <p:cxnSp>
          <p:nvCxnSpPr>
            <p:cNvPr id="8" name="直接连接符 7">
              <a:extLst>
                <a:ext uri="{FF2B5EF4-FFF2-40B4-BE49-F238E27FC236}">
                  <a16:creationId xmlns:a16="http://schemas.microsoft.com/office/drawing/2014/main" id="{47AFA606-6701-49F4-A8BE-35A4D8A4DE05}"/>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2997A45-AA42-4E5B-8211-228C466B9130}"/>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sym typeface="Arial"/>
                </a:rPr>
                <a:t>GPIO</a:t>
              </a:r>
              <a:r>
                <a:rPr lang="zh-CN" altLang="en-US" sz="1600" b="1" dirty="0">
                  <a:solidFill>
                    <a:srgbClr val="314865"/>
                  </a:solidFill>
                  <a:effectLst>
                    <a:innerShdw blurRad="63500" dist="50800" dir="13500000">
                      <a:prstClr val="black">
                        <a:alpha val="50000"/>
                      </a:prstClr>
                    </a:innerShdw>
                  </a:effectLst>
                  <a:latin typeface="Arial"/>
                  <a:sym typeface="Arial"/>
                </a:rPr>
                <a:t>的</a:t>
              </a:r>
              <a:r>
                <a:rPr lang="zh-CN" altLang="en-US" sz="1600" b="1" dirty="0">
                  <a:solidFill>
                    <a:srgbClr val="314865"/>
                  </a:solidFill>
                  <a:effectLst>
                    <a:innerShdw blurRad="63500" dist="50800" dir="13500000">
                      <a:prstClr val="black">
                        <a:alpha val="50000"/>
                      </a:prstClr>
                    </a:innerShdw>
                  </a:effectLst>
                  <a:latin typeface="Arial"/>
                </a:rPr>
                <a:t>相关常用库函数</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10" name="矩形 9">
              <a:extLst>
                <a:ext uri="{FF2B5EF4-FFF2-40B4-BE49-F238E27FC236}">
                  <a16:creationId xmlns:a16="http://schemas.microsoft.com/office/drawing/2014/main" id="{C0ED3065-FF93-46E7-A78C-AF340786F02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矩形 10">
              <a:extLst>
                <a:ext uri="{FF2B5EF4-FFF2-40B4-BE49-F238E27FC236}">
                  <a16:creationId xmlns:a16="http://schemas.microsoft.com/office/drawing/2014/main" id="{4F33D129-DCE0-421A-968D-70DD06CEAA65}"/>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 name="矩形 11">
              <a:extLst>
                <a:ext uri="{FF2B5EF4-FFF2-40B4-BE49-F238E27FC236}">
                  <a16:creationId xmlns:a16="http://schemas.microsoft.com/office/drawing/2014/main" id="{8B667072-A78C-44AC-80E8-23E10E8E3B9D}"/>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矩形 1"/>
          <p:cNvSpPr/>
          <p:nvPr/>
        </p:nvSpPr>
        <p:spPr>
          <a:xfrm>
            <a:off x="7869382" y="5070764"/>
            <a:ext cx="1514763" cy="27709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0090726" y="4562978"/>
            <a:ext cx="1463965" cy="646331"/>
            <a:chOff x="9305635" y="4068725"/>
            <a:chExt cx="1463965" cy="646331"/>
          </a:xfrm>
        </p:grpSpPr>
        <p:sp>
          <p:nvSpPr>
            <p:cNvPr id="5" name="线形标注 1 4"/>
            <p:cNvSpPr/>
            <p:nvPr/>
          </p:nvSpPr>
          <p:spPr>
            <a:xfrm>
              <a:off x="9305635" y="4068725"/>
              <a:ext cx="1463965" cy="646331"/>
            </a:xfrm>
            <a:prstGeom prst="borderCallout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9384145" y="4068725"/>
              <a:ext cx="1385455" cy="646331"/>
            </a:xfrm>
            <a:prstGeom prst="rect">
              <a:avLst/>
            </a:prstGeom>
            <a:noFill/>
          </p:spPr>
          <p:txBody>
            <a:bodyPr wrap="square" rtlCol="0">
              <a:spAutoFit/>
            </a:bodyPr>
            <a:lstStyle/>
            <a:p>
              <a:r>
                <a:rPr lang="zh-CN" altLang="en-US" dirty="0"/>
                <a:t>启用了数字功能</a:t>
              </a:r>
            </a:p>
          </p:txBody>
        </p:sp>
      </p:grpSp>
    </p:spTree>
    <p:extLst>
      <p:ext uri="{BB962C8B-B14F-4D97-AF65-F5344CB8AC3E}">
        <p14:creationId xmlns:p14="http://schemas.microsoft.com/office/powerpoint/2010/main" val="367216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等腰三角形 198">
            <a:extLst>
              <a:ext uri="{FF2B5EF4-FFF2-40B4-BE49-F238E27FC236}">
                <a16:creationId xmlns:a16="http://schemas.microsoft.com/office/drawing/2014/main" id="{E119EE2D-2DDC-4BDC-8023-53213D15A010}"/>
              </a:ext>
            </a:extLst>
          </p:cNvPr>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0" name="等腰三角形 199">
            <a:extLst>
              <a:ext uri="{FF2B5EF4-FFF2-40B4-BE49-F238E27FC236}">
                <a16:creationId xmlns:a16="http://schemas.microsoft.com/office/drawing/2014/main" id="{5C186AE1-013F-4ACB-9141-5EB620591E71}"/>
              </a:ext>
            </a:extLst>
          </p:cNvPr>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3" name="图片 2">
            <a:extLst>
              <a:ext uri="{FF2B5EF4-FFF2-40B4-BE49-F238E27FC236}">
                <a16:creationId xmlns:a16="http://schemas.microsoft.com/office/drawing/2014/main" id="{100C5282-F4FB-45EB-B5B1-5C84DED7A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606" y="2896563"/>
            <a:ext cx="7123809" cy="34857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a:extLst>
              <a:ext uri="{FF2B5EF4-FFF2-40B4-BE49-F238E27FC236}">
                <a16:creationId xmlns:a16="http://schemas.microsoft.com/office/drawing/2014/main" id="{BA7AF010-5AEC-4397-AB07-7CCF8495C802}"/>
              </a:ext>
            </a:extLst>
          </p:cNvPr>
          <p:cNvSpPr txBox="1"/>
          <p:nvPr/>
        </p:nvSpPr>
        <p:spPr>
          <a:xfrm>
            <a:off x="1186944" y="1123297"/>
            <a:ext cx="7803471" cy="1477328"/>
          </a:xfrm>
          <a:prstGeom prst="rect">
            <a:avLst/>
          </a:prstGeom>
          <a:noFill/>
        </p:spPr>
        <p:txBody>
          <a:bodyPr wrap="square" rtlCol="0">
            <a:spAutoFit/>
          </a:bodyPr>
          <a:lstStyle/>
          <a:p>
            <a:r>
              <a:rPr lang="zh-CN" altLang="en-US" dirty="0">
                <a:latin typeface="Arial" panose="020B0604020202020204" pitchFamily="34" charset="0"/>
                <a:cs typeface="Arial" panose="020B0604020202020204" pitchFamily="34" charset="0"/>
              </a:rPr>
              <a:t>函数</a:t>
            </a:r>
            <a:r>
              <a:rPr lang="en-US" altLang="zh-CN" dirty="0" err="1">
                <a:solidFill>
                  <a:srgbClr val="FF0000"/>
                </a:solidFill>
                <a:latin typeface="Arial" panose="020B0604020202020204" pitchFamily="34" charset="0"/>
                <a:cs typeface="Arial" panose="020B0604020202020204" pitchFamily="34" charset="0"/>
              </a:rPr>
              <a:t>GPIOPinTypeGPIOInput</a:t>
            </a:r>
            <a:r>
              <a:rPr lang="en-US" altLang="zh-CN" dirty="0">
                <a:solidFill>
                  <a:srgbClr val="FF0000"/>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endParaRPr lang="en-US" altLang="zh-C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zh-CN" altLang="en-US" dirty="0">
                <a:latin typeface="Arial" panose="020B0604020202020204" pitchFamily="34" charset="0"/>
                <a:cs typeface="Arial" panose="020B0604020202020204" pitchFamily="34" charset="0"/>
              </a:rPr>
              <a:t>功能：将引脚配置为</a:t>
            </a:r>
            <a:r>
              <a:rPr lang="en-US" altLang="zh-CN" dirty="0">
                <a:latin typeface="Arial" panose="020B0604020202020204" pitchFamily="34" charset="0"/>
                <a:cs typeface="Arial" panose="020B0604020202020204" pitchFamily="34" charset="0"/>
              </a:rPr>
              <a:t>GPIO </a:t>
            </a:r>
            <a:r>
              <a:rPr lang="zh-CN" altLang="en-US" dirty="0">
                <a:latin typeface="Arial" panose="020B0604020202020204" pitchFamily="34" charset="0"/>
                <a:cs typeface="Arial" panose="020B0604020202020204" pitchFamily="34" charset="0"/>
              </a:rPr>
              <a:t>输入。</a:t>
            </a:r>
          </a:p>
          <a:p>
            <a:pPr marL="285750" indent="-285750">
              <a:buFont typeface="Wingdings" panose="05000000000000000000" pitchFamily="2" charset="2"/>
              <a:buChar char="Ø"/>
            </a:pPr>
            <a:r>
              <a:rPr lang="zh-CN" altLang="en-US" dirty="0">
                <a:latin typeface="Arial" panose="020B0604020202020204" pitchFamily="34" charset="0"/>
                <a:cs typeface="Arial" panose="020B0604020202020204" pitchFamily="34" charset="0"/>
              </a:rPr>
              <a:t>原型：</a:t>
            </a:r>
            <a:r>
              <a:rPr lang="en-US" altLang="zh-CN" dirty="0">
                <a:latin typeface="Arial" panose="020B0604020202020204" pitchFamily="34" charset="0"/>
                <a:cs typeface="Arial" panose="020B0604020202020204" pitchFamily="34" charset="0"/>
              </a:rPr>
              <a:t>void </a:t>
            </a:r>
            <a:r>
              <a:rPr lang="en-US" altLang="zh-CN" dirty="0" err="1">
                <a:latin typeface="Arial" panose="020B0604020202020204" pitchFamily="34" charset="0"/>
                <a:cs typeface="Arial" panose="020B0604020202020204" pitchFamily="34" charset="0"/>
              </a:rPr>
              <a:t>GPIOPinTypeGPIOIntput</a:t>
            </a:r>
            <a:r>
              <a:rPr lang="en-US" altLang="zh-CN" dirty="0">
                <a:latin typeface="Arial" panose="020B0604020202020204" pitchFamily="34" charset="0"/>
                <a:cs typeface="Arial" panose="020B0604020202020204" pitchFamily="34" charset="0"/>
              </a:rPr>
              <a:t>(uint32_t ui32Port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uint8_t ui8Pins)</a:t>
            </a:r>
            <a:r>
              <a:rPr lang="zh-CN" altLang="en-US"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r>
              <a:rPr lang="zh-CN" altLang="en-US" dirty="0">
                <a:latin typeface="Arial" panose="020B0604020202020204" pitchFamily="34" charset="0"/>
                <a:cs typeface="Arial" panose="020B0604020202020204" pitchFamily="34" charset="0"/>
              </a:rPr>
              <a:t>参数：</a:t>
            </a:r>
            <a:r>
              <a:rPr lang="en-US" altLang="zh-CN" dirty="0">
                <a:latin typeface="Arial" panose="020B0604020202020204" pitchFamily="34" charset="0"/>
                <a:cs typeface="Arial" panose="020B0604020202020204" pitchFamily="34" charset="0"/>
              </a:rPr>
              <a:t>ui32Port </a:t>
            </a:r>
            <a:r>
              <a:rPr lang="zh-CN" altLang="en-US" dirty="0">
                <a:latin typeface="Arial" panose="020B0604020202020204" pitchFamily="34" charset="0"/>
                <a:cs typeface="Arial" panose="020B0604020202020204" pitchFamily="34" charset="0"/>
              </a:rPr>
              <a:t>为</a:t>
            </a:r>
            <a:r>
              <a:rPr lang="en-US" altLang="zh-CN" dirty="0">
                <a:latin typeface="Arial" panose="020B0604020202020204" pitchFamily="34" charset="0"/>
                <a:cs typeface="Arial" panose="020B0604020202020204" pitchFamily="34" charset="0"/>
              </a:rPr>
              <a:t>GPIO </a:t>
            </a:r>
            <a:r>
              <a:rPr lang="zh-CN" altLang="en-US" dirty="0">
                <a:latin typeface="Arial" panose="020B0604020202020204" pitchFamily="34" charset="0"/>
                <a:cs typeface="Arial" panose="020B0604020202020204" pitchFamily="34" charset="0"/>
              </a:rPr>
              <a:t>端口的基地址，</a:t>
            </a:r>
            <a:r>
              <a:rPr lang="en-US" altLang="zh-CN" dirty="0">
                <a:latin typeface="Arial" panose="020B0604020202020204" pitchFamily="34" charset="0"/>
                <a:cs typeface="Arial" panose="020B0604020202020204" pitchFamily="34" charset="0"/>
              </a:rPr>
              <a:t>ui8Pins </a:t>
            </a:r>
            <a:r>
              <a:rPr lang="zh-CN" altLang="en-US" dirty="0">
                <a:latin typeface="Arial" panose="020B0604020202020204" pitchFamily="34" charset="0"/>
                <a:cs typeface="Arial" panose="020B0604020202020204" pitchFamily="34" charset="0"/>
              </a:rPr>
              <a:t>代表引脚位。</a:t>
            </a:r>
          </a:p>
        </p:txBody>
      </p:sp>
      <p:grpSp>
        <p:nvGrpSpPr>
          <p:cNvPr id="7" name="组合 6">
            <a:extLst>
              <a:ext uri="{FF2B5EF4-FFF2-40B4-BE49-F238E27FC236}">
                <a16:creationId xmlns:a16="http://schemas.microsoft.com/office/drawing/2014/main" id="{1ABEDB34-8D7D-4F95-B061-3F80AAFBFA77}"/>
              </a:ext>
            </a:extLst>
          </p:cNvPr>
          <p:cNvGrpSpPr/>
          <p:nvPr/>
        </p:nvGrpSpPr>
        <p:grpSpPr>
          <a:xfrm>
            <a:off x="164616" y="178180"/>
            <a:ext cx="2804616" cy="368580"/>
            <a:chOff x="164616" y="178180"/>
            <a:chExt cx="2804616" cy="368580"/>
          </a:xfrm>
        </p:grpSpPr>
        <p:cxnSp>
          <p:nvCxnSpPr>
            <p:cNvPr id="8" name="直接连接符 7">
              <a:extLst>
                <a:ext uri="{FF2B5EF4-FFF2-40B4-BE49-F238E27FC236}">
                  <a16:creationId xmlns:a16="http://schemas.microsoft.com/office/drawing/2014/main" id="{47AFA606-6701-49F4-A8BE-35A4D8A4DE05}"/>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2997A45-AA42-4E5B-8211-228C466B9130}"/>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sym typeface="Arial"/>
                </a:rPr>
                <a:t>GPIO</a:t>
              </a:r>
              <a:r>
                <a:rPr lang="zh-CN" altLang="en-US" sz="1600" b="1" dirty="0">
                  <a:solidFill>
                    <a:srgbClr val="314865"/>
                  </a:solidFill>
                  <a:effectLst>
                    <a:innerShdw blurRad="63500" dist="50800" dir="13500000">
                      <a:prstClr val="black">
                        <a:alpha val="50000"/>
                      </a:prstClr>
                    </a:innerShdw>
                  </a:effectLst>
                  <a:latin typeface="Arial"/>
                  <a:sym typeface="Arial"/>
                </a:rPr>
                <a:t>的</a:t>
              </a:r>
              <a:r>
                <a:rPr lang="zh-CN" altLang="en-US" sz="1600" b="1" dirty="0">
                  <a:solidFill>
                    <a:srgbClr val="314865"/>
                  </a:solidFill>
                  <a:effectLst>
                    <a:innerShdw blurRad="63500" dist="50800" dir="13500000">
                      <a:prstClr val="black">
                        <a:alpha val="50000"/>
                      </a:prstClr>
                    </a:innerShdw>
                  </a:effectLst>
                  <a:latin typeface="Arial"/>
                </a:rPr>
                <a:t>相关常用库函数</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10" name="矩形 9">
              <a:extLst>
                <a:ext uri="{FF2B5EF4-FFF2-40B4-BE49-F238E27FC236}">
                  <a16:creationId xmlns:a16="http://schemas.microsoft.com/office/drawing/2014/main" id="{C0ED3065-FF93-46E7-A78C-AF340786F02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矩形 10">
              <a:extLst>
                <a:ext uri="{FF2B5EF4-FFF2-40B4-BE49-F238E27FC236}">
                  <a16:creationId xmlns:a16="http://schemas.microsoft.com/office/drawing/2014/main" id="{4F33D129-DCE0-421A-968D-70DD06CEAA65}"/>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 name="矩形 11">
              <a:extLst>
                <a:ext uri="{FF2B5EF4-FFF2-40B4-BE49-F238E27FC236}">
                  <a16:creationId xmlns:a16="http://schemas.microsoft.com/office/drawing/2014/main" id="{8B667072-A78C-44AC-80E8-23E10E8E3B9D}"/>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矩形 1"/>
          <p:cNvSpPr/>
          <p:nvPr/>
        </p:nvSpPr>
        <p:spPr>
          <a:xfrm>
            <a:off x="6964218" y="5941351"/>
            <a:ext cx="1533237" cy="2931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9197149" y="5441617"/>
            <a:ext cx="1463965" cy="646331"/>
            <a:chOff x="9305635" y="4068725"/>
            <a:chExt cx="1463965" cy="646331"/>
          </a:xfrm>
        </p:grpSpPr>
        <p:sp>
          <p:nvSpPr>
            <p:cNvPr id="14" name="线形标注 1 13"/>
            <p:cNvSpPr/>
            <p:nvPr/>
          </p:nvSpPr>
          <p:spPr>
            <a:xfrm>
              <a:off x="9305635" y="4068725"/>
              <a:ext cx="1463965" cy="646331"/>
            </a:xfrm>
            <a:prstGeom prst="borderCallout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384145" y="4068725"/>
              <a:ext cx="1385455" cy="646331"/>
            </a:xfrm>
            <a:prstGeom prst="rect">
              <a:avLst/>
            </a:prstGeom>
            <a:noFill/>
          </p:spPr>
          <p:txBody>
            <a:bodyPr wrap="square" rtlCol="0">
              <a:spAutoFit/>
            </a:bodyPr>
            <a:lstStyle/>
            <a:p>
              <a:r>
                <a:rPr lang="zh-CN" altLang="en-US" dirty="0"/>
                <a:t>启用了数字功能</a:t>
              </a:r>
            </a:p>
          </p:txBody>
        </p:sp>
      </p:grpSp>
    </p:spTree>
    <p:extLst>
      <p:ext uri="{BB962C8B-B14F-4D97-AF65-F5344CB8AC3E}">
        <p14:creationId xmlns:p14="http://schemas.microsoft.com/office/powerpoint/2010/main" val="15092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19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等腰三角形 198">
            <a:extLst>
              <a:ext uri="{FF2B5EF4-FFF2-40B4-BE49-F238E27FC236}">
                <a16:creationId xmlns:a16="http://schemas.microsoft.com/office/drawing/2014/main" id="{E119EE2D-2DDC-4BDC-8023-53213D15A010}"/>
              </a:ext>
            </a:extLst>
          </p:cNvPr>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0" name="等腰三角形 199">
            <a:extLst>
              <a:ext uri="{FF2B5EF4-FFF2-40B4-BE49-F238E27FC236}">
                <a16:creationId xmlns:a16="http://schemas.microsoft.com/office/drawing/2014/main" id="{5C186AE1-013F-4ACB-9141-5EB620591E71}"/>
              </a:ext>
            </a:extLst>
          </p:cNvPr>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3" name="图片 2">
            <a:extLst>
              <a:ext uri="{FF2B5EF4-FFF2-40B4-BE49-F238E27FC236}">
                <a16:creationId xmlns:a16="http://schemas.microsoft.com/office/drawing/2014/main" id="{3F517054-13C6-49A3-99DF-6FA5E8602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508" y="2343997"/>
            <a:ext cx="5578407" cy="25340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a:extLst>
              <a:ext uri="{FF2B5EF4-FFF2-40B4-BE49-F238E27FC236}">
                <a16:creationId xmlns:a16="http://schemas.microsoft.com/office/drawing/2014/main" id="{7EF0ACCD-5A5F-4D8A-8A83-0100D2EA0D46}"/>
              </a:ext>
            </a:extLst>
          </p:cNvPr>
          <p:cNvSpPr txBox="1"/>
          <p:nvPr/>
        </p:nvSpPr>
        <p:spPr>
          <a:xfrm>
            <a:off x="754405" y="732272"/>
            <a:ext cx="8755355" cy="1477328"/>
          </a:xfrm>
          <a:prstGeom prst="rect">
            <a:avLst/>
          </a:prstGeom>
          <a:noFill/>
        </p:spPr>
        <p:txBody>
          <a:bodyPr wrap="square" rtlCol="0">
            <a:spAutoFit/>
          </a:bodyPr>
          <a:lstStyle/>
          <a:p>
            <a:r>
              <a:rPr lang="zh-CN" altLang="en-US" dirty="0"/>
              <a:t>函数</a:t>
            </a:r>
            <a:r>
              <a:rPr lang="en-US" altLang="zh-CN" b="1" dirty="0" err="1">
                <a:solidFill>
                  <a:srgbClr val="FF0000"/>
                </a:solidFill>
                <a:latin typeface="Arial" panose="020B0604020202020204" pitchFamily="34" charset="0"/>
                <a:cs typeface="Arial" panose="020B0604020202020204" pitchFamily="34" charset="0"/>
              </a:rPr>
              <a:t>GPIOPinWrite</a:t>
            </a:r>
            <a:r>
              <a:rPr lang="en-US" altLang="zh-CN" b="1" dirty="0">
                <a:solidFill>
                  <a:srgbClr val="FF0000"/>
                </a:solidFill>
                <a:latin typeface="Arial" panose="020B0604020202020204" pitchFamily="34" charset="0"/>
                <a:cs typeface="Arial" panose="020B0604020202020204" pitchFamily="34" charset="0"/>
              </a:rPr>
              <a:t> </a:t>
            </a:r>
          </a:p>
          <a:p>
            <a:endParaRPr lang="en-US" altLang="zh-C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zh-CN" altLang="en-US" dirty="0"/>
              <a:t>功能：向引脚写入一个值。</a:t>
            </a:r>
          </a:p>
          <a:p>
            <a:pPr marL="285750" indent="-285750">
              <a:buFont typeface="Wingdings" panose="05000000000000000000" pitchFamily="2" charset="2"/>
              <a:buChar char="Ø"/>
            </a:pPr>
            <a:r>
              <a:rPr lang="zh-CN" altLang="en-US" dirty="0"/>
              <a:t>原型：</a:t>
            </a:r>
            <a:r>
              <a:rPr lang="en-US" altLang="zh-CN" dirty="0">
                <a:latin typeface="Arial" panose="020B0604020202020204" pitchFamily="34" charset="0"/>
                <a:cs typeface="Arial" panose="020B0604020202020204" pitchFamily="34" charset="0"/>
              </a:rPr>
              <a:t>void </a:t>
            </a:r>
            <a:r>
              <a:rPr lang="en-US" altLang="zh-CN" dirty="0" err="1">
                <a:latin typeface="Arial" panose="020B0604020202020204" pitchFamily="34" charset="0"/>
                <a:cs typeface="Arial" panose="020B0604020202020204" pitchFamily="34" charset="0"/>
              </a:rPr>
              <a:t>GPIOPinWrite</a:t>
            </a:r>
            <a:r>
              <a:rPr lang="en-US" altLang="zh-CN" dirty="0">
                <a:latin typeface="Arial" panose="020B0604020202020204" pitchFamily="34" charset="0"/>
                <a:cs typeface="Arial" panose="020B0604020202020204" pitchFamily="34" charset="0"/>
              </a:rPr>
              <a:t>(uint32_t ui32Port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uint8_t ui8Pins</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uint8_t ui8Val)</a:t>
            </a:r>
            <a:r>
              <a:rPr lang="zh-CN" altLang="en-US"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r>
              <a:rPr lang="zh-CN" altLang="en-US" dirty="0"/>
              <a:t>参数：</a:t>
            </a:r>
            <a:r>
              <a:rPr lang="en-US" altLang="zh-CN" dirty="0">
                <a:latin typeface="Arial" panose="020B0604020202020204" pitchFamily="34" charset="0"/>
                <a:cs typeface="Arial" panose="020B0604020202020204" pitchFamily="34" charset="0"/>
              </a:rPr>
              <a:t>ui32Port </a:t>
            </a:r>
            <a:r>
              <a:rPr lang="zh-CN" altLang="en-US" dirty="0"/>
              <a:t>为</a:t>
            </a:r>
            <a:r>
              <a:rPr lang="en-US" altLang="zh-CN" dirty="0">
                <a:latin typeface="Arial" panose="020B0604020202020204" pitchFamily="34" charset="0"/>
                <a:cs typeface="Arial" panose="020B0604020202020204" pitchFamily="34" charset="0"/>
              </a:rPr>
              <a:t>GPIO</a:t>
            </a:r>
            <a:r>
              <a:rPr lang="en-US" altLang="zh-CN" dirty="0"/>
              <a:t> </a:t>
            </a:r>
            <a:r>
              <a:rPr lang="zh-CN" altLang="en-US" dirty="0"/>
              <a:t>端口基地址，</a:t>
            </a:r>
            <a:r>
              <a:rPr lang="en-US" altLang="zh-CN" dirty="0">
                <a:latin typeface="Arial" panose="020B0604020202020204" pitchFamily="34" charset="0"/>
                <a:cs typeface="Arial" panose="020B0604020202020204" pitchFamily="34" charset="0"/>
              </a:rPr>
              <a:t>ui8Pins</a:t>
            </a:r>
            <a:r>
              <a:rPr lang="en-US" altLang="zh-CN" dirty="0"/>
              <a:t> </a:t>
            </a:r>
            <a:r>
              <a:rPr lang="zh-CN" altLang="en-US" dirty="0"/>
              <a:t>代表引脚位，</a:t>
            </a:r>
            <a:r>
              <a:rPr lang="en-US" altLang="zh-CN" dirty="0">
                <a:latin typeface="Arial" panose="020B0604020202020204" pitchFamily="34" charset="0"/>
                <a:cs typeface="Arial" panose="020B0604020202020204" pitchFamily="34" charset="0"/>
              </a:rPr>
              <a:t>ui8Val</a:t>
            </a:r>
            <a:r>
              <a:rPr lang="en-US" altLang="zh-CN" dirty="0"/>
              <a:t> </a:t>
            </a:r>
            <a:r>
              <a:rPr lang="zh-CN" altLang="en-US" dirty="0"/>
              <a:t>为写入引脚的值。</a:t>
            </a:r>
          </a:p>
        </p:txBody>
      </p:sp>
      <p:pic>
        <p:nvPicPr>
          <p:cNvPr id="2" name="图片 1">
            <a:extLst>
              <a:ext uri="{FF2B5EF4-FFF2-40B4-BE49-F238E27FC236}">
                <a16:creationId xmlns:a16="http://schemas.microsoft.com/office/drawing/2014/main" id="{D3A60ADC-732D-4BD1-BF76-59DFECEE960A}"/>
              </a:ext>
            </a:extLst>
          </p:cNvPr>
          <p:cNvPicPr>
            <a:picLocks noChangeAspect="1"/>
          </p:cNvPicPr>
          <p:nvPr/>
        </p:nvPicPr>
        <p:blipFill>
          <a:blip r:embed="rId4"/>
          <a:stretch>
            <a:fillRect/>
          </a:stretch>
        </p:blipFill>
        <p:spPr>
          <a:xfrm>
            <a:off x="1566924" y="5012435"/>
            <a:ext cx="8113577" cy="14092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8" name="组合 7">
            <a:extLst>
              <a:ext uri="{FF2B5EF4-FFF2-40B4-BE49-F238E27FC236}">
                <a16:creationId xmlns:a16="http://schemas.microsoft.com/office/drawing/2014/main" id="{1ABEDB34-8D7D-4F95-B061-3F80AAFBFA77}"/>
              </a:ext>
            </a:extLst>
          </p:cNvPr>
          <p:cNvGrpSpPr/>
          <p:nvPr/>
        </p:nvGrpSpPr>
        <p:grpSpPr>
          <a:xfrm>
            <a:off x="164616" y="178180"/>
            <a:ext cx="2804616" cy="368580"/>
            <a:chOff x="164616" y="178180"/>
            <a:chExt cx="2804616" cy="368580"/>
          </a:xfrm>
        </p:grpSpPr>
        <p:cxnSp>
          <p:nvCxnSpPr>
            <p:cNvPr id="9" name="直接连接符 8">
              <a:extLst>
                <a:ext uri="{FF2B5EF4-FFF2-40B4-BE49-F238E27FC236}">
                  <a16:creationId xmlns:a16="http://schemas.microsoft.com/office/drawing/2014/main" id="{47AFA606-6701-49F4-A8BE-35A4D8A4DE05}"/>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92997A45-AA42-4E5B-8211-228C466B9130}"/>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sym typeface="Arial"/>
                </a:rPr>
                <a:t>GPIO</a:t>
              </a:r>
              <a:r>
                <a:rPr lang="zh-CN" altLang="en-US" sz="1600" b="1" dirty="0">
                  <a:solidFill>
                    <a:srgbClr val="314865"/>
                  </a:solidFill>
                  <a:effectLst>
                    <a:innerShdw blurRad="63500" dist="50800" dir="13500000">
                      <a:prstClr val="black">
                        <a:alpha val="50000"/>
                      </a:prstClr>
                    </a:innerShdw>
                  </a:effectLst>
                  <a:latin typeface="Arial"/>
                  <a:sym typeface="Arial"/>
                </a:rPr>
                <a:t>的</a:t>
              </a:r>
              <a:r>
                <a:rPr lang="zh-CN" altLang="en-US" sz="1600" b="1" dirty="0">
                  <a:solidFill>
                    <a:srgbClr val="314865"/>
                  </a:solidFill>
                  <a:effectLst>
                    <a:innerShdw blurRad="63500" dist="50800" dir="13500000">
                      <a:prstClr val="black">
                        <a:alpha val="50000"/>
                      </a:prstClr>
                    </a:innerShdw>
                  </a:effectLst>
                  <a:latin typeface="Arial"/>
                </a:rPr>
                <a:t>相关常用库函数</a:t>
              </a:r>
              <a:endParaRPr lang="zh-CN" altLang="en-US" sz="1600" b="1" dirty="0">
                <a:solidFill>
                  <a:srgbClr val="314865"/>
                </a:solidFill>
                <a:effectLst>
                  <a:innerShdw blurRad="63500" dist="50800" dir="13500000">
                    <a:prstClr val="black">
                      <a:alpha val="50000"/>
                    </a:prstClr>
                  </a:innerShdw>
                </a:effectLst>
                <a:latin typeface="Arial"/>
                <a:sym typeface="Arial"/>
              </a:endParaRPr>
            </a:p>
          </p:txBody>
        </p:sp>
        <p:sp>
          <p:nvSpPr>
            <p:cNvPr id="11" name="矩形 10">
              <a:extLst>
                <a:ext uri="{FF2B5EF4-FFF2-40B4-BE49-F238E27FC236}">
                  <a16:creationId xmlns:a16="http://schemas.microsoft.com/office/drawing/2014/main" id="{C0ED3065-FF93-46E7-A78C-AF340786F025}"/>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2" name="矩形 11">
              <a:extLst>
                <a:ext uri="{FF2B5EF4-FFF2-40B4-BE49-F238E27FC236}">
                  <a16:creationId xmlns:a16="http://schemas.microsoft.com/office/drawing/2014/main" id="{4F33D129-DCE0-421A-968D-70DD06CEAA65}"/>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 name="矩形 13">
              <a:extLst>
                <a:ext uri="{FF2B5EF4-FFF2-40B4-BE49-F238E27FC236}">
                  <a16:creationId xmlns:a16="http://schemas.microsoft.com/office/drawing/2014/main" id="{8B667072-A78C-44AC-80E8-23E10E8E3B9D}"/>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308552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19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a:ea typeface="微软雅黑"/>
                <a:cs typeface="Times New Roman" panose="02020603050405020304" pitchFamily="18" charset="0"/>
                <a:sym typeface="Arial"/>
              </a:rPr>
              <a:t>05</a:t>
            </a:r>
            <a:endParaRPr lang="zh-CN" altLang="en-US" sz="14600" b="1" dirty="0">
              <a:solidFill>
                <a:srgbClr val="314865"/>
              </a:solidFill>
              <a:latin typeface="Arial"/>
              <a:ea typeface="微软雅黑"/>
              <a:cs typeface="Times New Roman" panose="02020603050405020304" pitchFamily="18" charset="0"/>
              <a:sym typeface="Arial"/>
            </a:endParaRPr>
          </a:p>
        </p:txBody>
      </p:sp>
      <p:cxnSp>
        <p:nvCxnSpPr>
          <p:cNvPr id="30" name="直接连接符 29"/>
          <p:cNvCxnSpPr>
            <a:cxnSpLocks/>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345647" y="2855556"/>
            <a:ext cx="5033485" cy="923330"/>
          </a:xfrm>
          <a:prstGeom prst="rect">
            <a:avLst/>
          </a:prstGeom>
        </p:spPr>
        <p:txBody>
          <a:bodyPr wrap="square" lIns="0" tIns="0" rIns="0" bIns="0">
            <a:spAutoFit/>
          </a:bodyPr>
          <a:lstStyle/>
          <a:p>
            <a:pPr algn="just">
              <a:spcBef>
                <a:spcPct val="20000"/>
              </a:spcBef>
              <a:buClr>
                <a:schemeClr val="hlink"/>
              </a:buClr>
              <a:buSzPct val="65000"/>
            </a:pPr>
            <a:r>
              <a:rPr lang="en-US" altLang="zh-CN" sz="60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6000" b="1" dirty="0">
                <a:solidFill>
                  <a:srgbClr val="314865"/>
                </a:solidFill>
                <a:effectLst>
                  <a:innerShdw blurRad="63500" dist="50800" dir="13500000">
                    <a:prstClr val="black">
                      <a:alpha val="50000"/>
                    </a:prstClr>
                  </a:innerShdw>
                </a:effectLst>
                <a:latin typeface="Arial"/>
                <a:ea typeface="微软雅黑"/>
                <a:sym typeface="Arial"/>
              </a:rPr>
              <a:t>配置步骤</a:t>
            </a:r>
          </a:p>
        </p:txBody>
      </p:sp>
      <p:sp>
        <p:nvSpPr>
          <p:cNvPr id="24" name="矩形 23">
            <a:extLst>
              <a:ext uri="{FF2B5EF4-FFF2-40B4-BE49-F238E27FC236}">
                <a16:creationId xmlns:a16="http://schemas.microsoft.com/office/drawing/2014/main" id="{C73ADF1F-38EF-435B-AFE8-407670BA2596}"/>
              </a:ext>
            </a:extLst>
          </p:cNvPr>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id="{65033491-2A2E-4558-B98A-7C1EC7A94119}"/>
              </a:ext>
            </a:extLst>
          </p:cNvPr>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7" name="组合 6">
            <a:extLst>
              <a:ext uri="{FF2B5EF4-FFF2-40B4-BE49-F238E27FC236}">
                <a16:creationId xmlns:a16="http://schemas.microsoft.com/office/drawing/2014/main" id="{1C01247D-0162-49DD-86DF-3BC7B90EA4BC}"/>
              </a:ext>
            </a:extLst>
          </p:cNvPr>
          <p:cNvGrpSpPr/>
          <p:nvPr/>
        </p:nvGrpSpPr>
        <p:grpSpPr>
          <a:xfrm>
            <a:off x="7781759" y="937931"/>
            <a:ext cx="2758272" cy="837788"/>
            <a:chOff x="4602145" y="211015"/>
            <a:chExt cx="2758272" cy="837788"/>
          </a:xfrm>
        </p:grpSpPr>
        <p:sp>
          <p:nvSpPr>
            <p:cNvPr id="8" name="流程图: 终止 7">
              <a:extLst>
                <a:ext uri="{FF2B5EF4-FFF2-40B4-BE49-F238E27FC236}">
                  <a16:creationId xmlns:a16="http://schemas.microsoft.com/office/drawing/2014/main" id="{996E1BFB-125C-45F3-AEC3-86319D368C23}"/>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流程图: 终止 8">
              <a:extLst>
                <a:ext uri="{FF2B5EF4-FFF2-40B4-BE49-F238E27FC236}">
                  <a16:creationId xmlns:a16="http://schemas.microsoft.com/office/drawing/2014/main" id="{DEEDD79F-D6D2-4A19-A4F3-9B156BA42CB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流程图: 终止 9">
              <a:extLst>
                <a:ext uri="{FF2B5EF4-FFF2-40B4-BE49-F238E27FC236}">
                  <a16:creationId xmlns:a16="http://schemas.microsoft.com/office/drawing/2014/main" id="{5C74AD11-2929-4A85-9085-AB225DDC1B5C}"/>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146222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16" presetClass="entr" presetSubtype="21"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childTnLst>
                              </p:cTn>
                            </p:par>
                            <p:par>
                              <p:cTn id="26" fill="hold">
                                <p:stCondLst>
                                  <p:cond delay="2000"/>
                                </p:stCondLst>
                                <p:childTnLst>
                                  <p:par>
                                    <p:cTn id="27" presetID="2" presetClass="entr" presetSubtype="2" fill="hold" nodeType="afterEffect" p14:presetBounceEnd="60000">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14:bounceEnd="60000">
                                          <p:cBhvr additive="base">
                                            <p:cTn id="29"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16" presetClass="entr" presetSubtype="21"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a:extLst>
              <a:ext uri="{FF2B5EF4-FFF2-40B4-BE49-F238E27FC236}">
                <a16:creationId xmlns:a16="http://schemas.microsoft.com/office/drawing/2014/main" id="{694B8396-F214-4729-ADA9-C80E10C658B3}"/>
              </a:ext>
            </a:extLst>
          </p:cNvPr>
          <p:cNvCxnSpPr>
            <a:cxnSpLocks/>
          </p:cNvCxnSpPr>
          <p:nvPr/>
        </p:nvCxnSpPr>
        <p:spPr bwMode="auto">
          <a:xfrm>
            <a:off x="898653" y="4563061"/>
            <a:ext cx="1" cy="123255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 name="组合 18">
            <a:extLst>
              <a:ext uri="{FF2B5EF4-FFF2-40B4-BE49-F238E27FC236}">
                <a16:creationId xmlns:a16="http://schemas.microsoft.com/office/drawing/2014/main" id="{3FBDF21B-9D35-413C-A547-D20525ECEB8E}"/>
              </a:ext>
            </a:extLst>
          </p:cNvPr>
          <p:cNvGrpSpPr/>
          <p:nvPr/>
        </p:nvGrpSpPr>
        <p:grpSpPr>
          <a:xfrm>
            <a:off x="164616" y="178180"/>
            <a:ext cx="2804616" cy="368580"/>
            <a:chOff x="164616" y="178180"/>
            <a:chExt cx="2804616" cy="368580"/>
          </a:xfrm>
        </p:grpSpPr>
        <p:cxnSp>
          <p:nvCxnSpPr>
            <p:cNvPr id="20" name="直接连接符 19">
              <a:extLst>
                <a:ext uri="{FF2B5EF4-FFF2-40B4-BE49-F238E27FC236}">
                  <a16:creationId xmlns:a16="http://schemas.microsoft.com/office/drawing/2014/main" id="{BDC7C896-4DCE-4A8D-A24F-0F3EB6D013F4}"/>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1D5447C-8AFB-4D12-9F13-11D462FF9456}"/>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配置步骤</a:t>
              </a:r>
            </a:p>
          </p:txBody>
        </p:sp>
        <p:sp>
          <p:nvSpPr>
            <p:cNvPr id="22" name="矩形 21">
              <a:extLst>
                <a:ext uri="{FF2B5EF4-FFF2-40B4-BE49-F238E27FC236}">
                  <a16:creationId xmlns:a16="http://schemas.microsoft.com/office/drawing/2014/main" id="{883A32E7-9670-4852-B784-0C9F67E6A79B}"/>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4" name="矩形 23">
              <a:extLst>
                <a:ext uri="{FF2B5EF4-FFF2-40B4-BE49-F238E27FC236}">
                  <a16:creationId xmlns:a16="http://schemas.microsoft.com/office/drawing/2014/main" id="{4FD2230F-9F75-4326-A760-9310FC451E1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id="{1F1CE37C-B900-44E3-B4D4-6858375DA006}"/>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cxnSp>
        <p:nvCxnSpPr>
          <p:cNvPr id="57" name="直接连接符 56">
            <a:extLst>
              <a:ext uri="{FF2B5EF4-FFF2-40B4-BE49-F238E27FC236}">
                <a16:creationId xmlns:a16="http://schemas.microsoft.com/office/drawing/2014/main" id="{694B8396-F214-4729-ADA9-C80E10C658B3}"/>
              </a:ext>
            </a:extLst>
          </p:cNvPr>
          <p:cNvCxnSpPr>
            <a:cxnSpLocks/>
          </p:cNvCxnSpPr>
          <p:nvPr/>
        </p:nvCxnSpPr>
        <p:spPr bwMode="auto">
          <a:xfrm>
            <a:off x="898654" y="3339828"/>
            <a:ext cx="1" cy="123255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a:extLst>
              <a:ext uri="{FF2B5EF4-FFF2-40B4-BE49-F238E27FC236}">
                <a16:creationId xmlns:a16="http://schemas.microsoft.com/office/drawing/2014/main" id="{DB045269-8D54-49C3-B95C-AABEF19E5E59}"/>
              </a:ext>
            </a:extLst>
          </p:cNvPr>
          <p:cNvCxnSpPr>
            <a:cxnSpLocks/>
          </p:cNvCxnSpPr>
          <p:nvPr/>
        </p:nvCxnSpPr>
        <p:spPr bwMode="auto">
          <a:xfrm>
            <a:off x="893281" y="2136784"/>
            <a:ext cx="1" cy="121828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组合 1"/>
          <p:cNvGrpSpPr/>
          <p:nvPr/>
        </p:nvGrpSpPr>
        <p:grpSpPr>
          <a:xfrm>
            <a:off x="534486" y="1642789"/>
            <a:ext cx="717594" cy="597978"/>
            <a:chOff x="534486" y="1642789"/>
            <a:chExt cx="717594" cy="597978"/>
          </a:xfrm>
        </p:grpSpPr>
        <p:sp>
          <p:nvSpPr>
            <p:cNvPr id="61" name="六边形 60">
              <a:extLst>
                <a:ext uri="{FF2B5EF4-FFF2-40B4-BE49-F238E27FC236}">
                  <a16:creationId xmlns:a16="http://schemas.microsoft.com/office/drawing/2014/main" id="{4C3015D1-23A3-4927-93F7-99C0F1DE528D}"/>
                </a:ext>
              </a:extLst>
            </p:cNvPr>
            <p:cNvSpPr/>
            <p:nvPr/>
          </p:nvSpPr>
          <p:spPr bwMode="auto">
            <a:xfrm>
              <a:off x="534486" y="1642789"/>
              <a:ext cx="717594" cy="597978"/>
            </a:xfrm>
            <a:prstGeom prst="hexagon">
              <a:avLst/>
            </a:prstGeom>
            <a:solidFill>
              <a:srgbClr val="314865"/>
            </a:solidFill>
            <a:ln w="9525" cap="flat" cmpd="sng" algn="ctr">
              <a:noFill/>
              <a:prstDash val="solid"/>
              <a:round/>
              <a:headEnd type="none" w="med" len="med"/>
              <a:tailEnd type="none" w="med" len="med"/>
            </a:ln>
            <a:effectLst/>
          </p:spPr>
          <p:txBody>
            <a:bodyPr vert="horz" wrap="square" lIns="56564" tIns="28282" rIns="56564" bIns="28282" numCol="1" rtlCol="0" anchor="t" anchorCtr="0" compatLnSpc="1"/>
            <a:lstStyle/>
            <a:p>
              <a:pPr algn="ctr" defTabSz="565309"/>
              <a:endParaRPr lang="zh-CN" altLang="en-US" sz="1073">
                <a:solidFill>
                  <a:schemeClr val="bg1"/>
                </a:solidFill>
                <a:latin typeface="Arial"/>
                <a:ea typeface="微软雅黑"/>
                <a:sym typeface="Arial"/>
              </a:endParaRPr>
            </a:p>
          </p:txBody>
        </p:sp>
        <p:sp>
          <p:nvSpPr>
            <p:cNvPr id="62" name="TextBox 14">
              <a:extLst>
                <a:ext uri="{FF2B5EF4-FFF2-40B4-BE49-F238E27FC236}">
                  <a16:creationId xmlns:a16="http://schemas.microsoft.com/office/drawing/2014/main" id="{933E2678-8973-4DF1-BA3A-6A55D7D7A5D9}"/>
                </a:ext>
              </a:extLst>
            </p:cNvPr>
            <p:cNvSpPr txBox="1"/>
            <p:nvPr/>
          </p:nvSpPr>
          <p:spPr>
            <a:xfrm>
              <a:off x="697274" y="1757974"/>
              <a:ext cx="386201" cy="369332"/>
            </a:xfrm>
            <a:prstGeom prst="rect">
              <a:avLst/>
            </a:prstGeom>
            <a:noFill/>
          </p:spPr>
          <p:txBody>
            <a:bodyPr wrap="square" lIns="0" tIns="0" rIns="0" bIns="0" rtlCol="0" anchor="t">
              <a:spAutoFit/>
            </a:bodyPr>
            <a:lstStyle/>
            <a:p>
              <a:pPr algn="ctr"/>
              <a:r>
                <a:rPr lang="en-US" altLang="zh-CN" sz="2400" b="1" dirty="0">
                  <a:solidFill>
                    <a:schemeClr val="bg1"/>
                  </a:solidFill>
                  <a:latin typeface="Arial"/>
                  <a:ea typeface="微软雅黑"/>
                  <a:sym typeface="Arial"/>
                </a:rPr>
                <a:t>01</a:t>
              </a:r>
              <a:endParaRPr lang="zh-CN" altLang="en-US" sz="2400" b="1" dirty="0">
                <a:solidFill>
                  <a:schemeClr val="bg1"/>
                </a:solidFill>
                <a:latin typeface="Arial"/>
                <a:ea typeface="微软雅黑"/>
                <a:sym typeface="Arial"/>
              </a:endParaRPr>
            </a:p>
          </p:txBody>
        </p:sp>
      </p:grpSp>
      <p:grpSp>
        <p:nvGrpSpPr>
          <p:cNvPr id="3" name="组合 2"/>
          <p:cNvGrpSpPr/>
          <p:nvPr/>
        </p:nvGrpSpPr>
        <p:grpSpPr>
          <a:xfrm>
            <a:off x="549059" y="3012840"/>
            <a:ext cx="717594" cy="597978"/>
            <a:chOff x="549059" y="2936640"/>
            <a:chExt cx="717594" cy="597978"/>
          </a:xfrm>
        </p:grpSpPr>
        <p:sp>
          <p:nvSpPr>
            <p:cNvPr id="63" name="六边形 62">
              <a:extLst>
                <a:ext uri="{FF2B5EF4-FFF2-40B4-BE49-F238E27FC236}">
                  <a16:creationId xmlns:a16="http://schemas.microsoft.com/office/drawing/2014/main" id="{959A83E2-23FA-4F64-9C2C-D03F5DE86D08}"/>
                </a:ext>
              </a:extLst>
            </p:cNvPr>
            <p:cNvSpPr/>
            <p:nvPr/>
          </p:nvSpPr>
          <p:spPr bwMode="auto">
            <a:xfrm>
              <a:off x="549059" y="2936640"/>
              <a:ext cx="717594" cy="597978"/>
            </a:xfrm>
            <a:prstGeom prst="hexagon">
              <a:avLst/>
            </a:prstGeom>
            <a:solidFill>
              <a:srgbClr val="314865"/>
            </a:solidFill>
            <a:ln w="9525" cap="flat" cmpd="sng" algn="ctr">
              <a:noFill/>
              <a:prstDash val="solid"/>
              <a:round/>
              <a:headEnd type="none" w="med" len="med"/>
              <a:tailEnd type="none" w="med" len="med"/>
            </a:ln>
            <a:effectLst/>
          </p:spPr>
          <p:txBody>
            <a:bodyPr vert="horz" wrap="square" lIns="56564" tIns="28282" rIns="56564" bIns="28282" numCol="1" rtlCol="0" anchor="t" anchorCtr="0" compatLnSpc="1"/>
            <a:lstStyle/>
            <a:p>
              <a:pPr defTabSz="565309"/>
              <a:endParaRPr lang="zh-CN" altLang="en-US" sz="1073">
                <a:solidFill>
                  <a:schemeClr val="bg1"/>
                </a:solidFill>
                <a:latin typeface="Arial"/>
                <a:ea typeface="微软雅黑"/>
                <a:sym typeface="Arial"/>
              </a:endParaRPr>
            </a:p>
          </p:txBody>
        </p:sp>
        <p:sp>
          <p:nvSpPr>
            <p:cNvPr id="64" name="TextBox 16">
              <a:extLst>
                <a:ext uri="{FF2B5EF4-FFF2-40B4-BE49-F238E27FC236}">
                  <a16:creationId xmlns:a16="http://schemas.microsoft.com/office/drawing/2014/main" id="{7E223AE7-8B49-4F1A-ADB4-B7DC8B22E82A}"/>
                </a:ext>
              </a:extLst>
            </p:cNvPr>
            <p:cNvSpPr txBox="1"/>
            <p:nvPr/>
          </p:nvSpPr>
          <p:spPr>
            <a:xfrm>
              <a:off x="710765" y="3051825"/>
              <a:ext cx="386201" cy="369332"/>
            </a:xfrm>
            <a:prstGeom prst="rect">
              <a:avLst/>
            </a:prstGeom>
            <a:noFill/>
          </p:spPr>
          <p:txBody>
            <a:bodyPr wrap="square" lIns="0" tIns="0" rIns="0" bIns="0" rtlCol="0">
              <a:spAutoFit/>
            </a:bodyPr>
            <a:lstStyle/>
            <a:p>
              <a:r>
                <a:rPr lang="en-US" altLang="zh-CN" sz="2400" b="1" dirty="0">
                  <a:solidFill>
                    <a:schemeClr val="bg1"/>
                  </a:solidFill>
                  <a:latin typeface="Arial"/>
                  <a:ea typeface="微软雅黑"/>
                  <a:sym typeface="Arial"/>
                </a:rPr>
                <a:t>02</a:t>
              </a:r>
              <a:endParaRPr lang="zh-CN" altLang="en-US" sz="2400" b="1" dirty="0">
                <a:solidFill>
                  <a:schemeClr val="bg1"/>
                </a:solidFill>
                <a:latin typeface="Arial"/>
                <a:ea typeface="微软雅黑"/>
                <a:sym typeface="Arial"/>
              </a:endParaRPr>
            </a:p>
          </p:txBody>
        </p:sp>
      </p:grpSp>
      <p:grpSp>
        <p:nvGrpSpPr>
          <p:cNvPr id="4" name="组合 3"/>
          <p:cNvGrpSpPr/>
          <p:nvPr/>
        </p:nvGrpSpPr>
        <p:grpSpPr>
          <a:xfrm>
            <a:off x="549059" y="4420781"/>
            <a:ext cx="717594" cy="597978"/>
            <a:chOff x="549059" y="4192181"/>
            <a:chExt cx="717594" cy="597978"/>
          </a:xfrm>
        </p:grpSpPr>
        <p:sp>
          <p:nvSpPr>
            <p:cNvPr id="65" name="六边形 64">
              <a:extLst>
                <a:ext uri="{FF2B5EF4-FFF2-40B4-BE49-F238E27FC236}">
                  <a16:creationId xmlns:a16="http://schemas.microsoft.com/office/drawing/2014/main" id="{80B9223B-EF01-4036-A710-CE1F69004679}"/>
                </a:ext>
              </a:extLst>
            </p:cNvPr>
            <p:cNvSpPr/>
            <p:nvPr/>
          </p:nvSpPr>
          <p:spPr bwMode="auto">
            <a:xfrm>
              <a:off x="549059" y="4192181"/>
              <a:ext cx="717594" cy="597978"/>
            </a:xfrm>
            <a:prstGeom prst="hexagon">
              <a:avLst/>
            </a:prstGeom>
            <a:solidFill>
              <a:srgbClr val="314865"/>
            </a:solidFill>
            <a:ln w="9525" cap="flat" cmpd="sng" algn="ctr">
              <a:noFill/>
              <a:prstDash val="solid"/>
              <a:round/>
              <a:headEnd type="none" w="med" len="med"/>
              <a:tailEnd type="none" w="med" len="med"/>
            </a:ln>
            <a:effectLst/>
          </p:spPr>
          <p:txBody>
            <a:bodyPr vert="horz" wrap="square" lIns="56564" tIns="28282" rIns="56564" bIns="28282" numCol="1" rtlCol="0" anchor="t" anchorCtr="0" compatLnSpc="1"/>
            <a:lstStyle/>
            <a:p>
              <a:pPr defTabSz="565309"/>
              <a:endParaRPr lang="zh-CN" altLang="en-US" sz="1073">
                <a:solidFill>
                  <a:schemeClr val="bg1"/>
                </a:solidFill>
                <a:latin typeface="Arial"/>
                <a:ea typeface="微软雅黑"/>
                <a:sym typeface="Arial"/>
              </a:endParaRPr>
            </a:p>
          </p:txBody>
        </p:sp>
        <p:sp>
          <p:nvSpPr>
            <p:cNvPr id="66" name="TextBox 18">
              <a:extLst>
                <a:ext uri="{FF2B5EF4-FFF2-40B4-BE49-F238E27FC236}">
                  <a16:creationId xmlns:a16="http://schemas.microsoft.com/office/drawing/2014/main" id="{00D0C5EC-417F-4912-865E-F5C6792BAA6D}"/>
                </a:ext>
              </a:extLst>
            </p:cNvPr>
            <p:cNvSpPr txBox="1"/>
            <p:nvPr/>
          </p:nvSpPr>
          <p:spPr>
            <a:xfrm>
              <a:off x="710765" y="4307366"/>
              <a:ext cx="386201" cy="369332"/>
            </a:xfrm>
            <a:prstGeom prst="rect">
              <a:avLst/>
            </a:prstGeom>
            <a:noFill/>
          </p:spPr>
          <p:txBody>
            <a:bodyPr wrap="square" lIns="0" tIns="0" rIns="0" bIns="0" rtlCol="0">
              <a:spAutoFit/>
            </a:bodyPr>
            <a:lstStyle/>
            <a:p>
              <a:r>
                <a:rPr lang="en-US" altLang="zh-CN" sz="2400" b="1" dirty="0">
                  <a:solidFill>
                    <a:schemeClr val="bg1"/>
                  </a:solidFill>
                  <a:latin typeface="Arial"/>
                  <a:ea typeface="微软雅黑"/>
                  <a:sym typeface="Arial"/>
                </a:rPr>
                <a:t>03</a:t>
              </a:r>
              <a:endParaRPr lang="zh-CN" altLang="en-US" sz="2400" b="1" dirty="0">
                <a:solidFill>
                  <a:schemeClr val="bg1"/>
                </a:solidFill>
                <a:latin typeface="Arial"/>
                <a:ea typeface="微软雅黑"/>
                <a:sym typeface="Arial"/>
              </a:endParaRPr>
            </a:p>
          </p:txBody>
        </p:sp>
      </p:grpSp>
      <p:sp>
        <p:nvSpPr>
          <p:cNvPr id="68" name="矩形 67">
            <a:extLst>
              <a:ext uri="{FF2B5EF4-FFF2-40B4-BE49-F238E27FC236}">
                <a16:creationId xmlns:a16="http://schemas.microsoft.com/office/drawing/2014/main" id="{58000DD2-1460-4567-8D55-65104C601268}"/>
              </a:ext>
            </a:extLst>
          </p:cNvPr>
          <p:cNvSpPr/>
          <p:nvPr/>
        </p:nvSpPr>
        <p:spPr>
          <a:xfrm>
            <a:off x="1625448" y="4354877"/>
            <a:ext cx="3231168" cy="364893"/>
          </a:xfrm>
          <a:prstGeom prst="rect">
            <a:avLst/>
          </a:prstGeom>
          <a:noFill/>
          <a:ln>
            <a:noFill/>
          </a:ln>
        </p:spPr>
        <p:txBody>
          <a:bodyPr wrap="square" lIns="56564" tIns="28282" rIns="56564" bIns="28282">
            <a:spAutoFit/>
          </a:bodyPr>
          <a:lstStyle/>
          <a:p>
            <a:r>
              <a:rPr lang="zh-CN" altLang="en-US" sz="2000" b="1" dirty="0">
                <a:solidFill>
                  <a:srgbClr val="314865"/>
                </a:solidFill>
                <a:latin typeface="Arial"/>
                <a:sym typeface="Arial"/>
              </a:rPr>
              <a:t>指定</a:t>
            </a:r>
            <a:r>
              <a:rPr lang="en-US" altLang="zh-CN" sz="2000" b="1" dirty="0">
                <a:solidFill>
                  <a:srgbClr val="314865"/>
                </a:solidFill>
                <a:latin typeface="Arial"/>
                <a:sym typeface="Arial"/>
              </a:rPr>
              <a:t>GPIO </a:t>
            </a:r>
            <a:r>
              <a:rPr lang="zh-CN" altLang="en-US" sz="2000" b="1" dirty="0">
                <a:solidFill>
                  <a:srgbClr val="314865"/>
                </a:solidFill>
                <a:latin typeface="Arial"/>
                <a:sym typeface="Arial"/>
              </a:rPr>
              <a:t>端口管脚的方向</a:t>
            </a:r>
            <a:endParaRPr lang="zh-CN" altLang="en-US" sz="2000" b="1" dirty="0">
              <a:solidFill>
                <a:srgbClr val="314865"/>
              </a:solidFill>
              <a:latin typeface="Arial"/>
              <a:ea typeface="微软雅黑"/>
              <a:sym typeface="Arial"/>
            </a:endParaRPr>
          </a:p>
        </p:txBody>
      </p:sp>
      <p:sp>
        <p:nvSpPr>
          <p:cNvPr id="69" name="矩形 68">
            <a:extLst>
              <a:ext uri="{FF2B5EF4-FFF2-40B4-BE49-F238E27FC236}">
                <a16:creationId xmlns:a16="http://schemas.microsoft.com/office/drawing/2014/main" id="{0009821D-D595-46A9-9B32-04394103FAD6}"/>
              </a:ext>
            </a:extLst>
          </p:cNvPr>
          <p:cNvSpPr/>
          <p:nvPr/>
        </p:nvSpPr>
        <p:spPr>
          <a:xfrm>
            <a:off x="1625448" y="3380893"/>
            <a:ext cx="9692931" cy="364893"/>
          </a:xfrm>
          <a:prstGeom prst="rect">
            <a:avLst/>
          </a:prstGeom>
          <a:noFill/>
          <a:ln>
            <a:noFill/>
          </a:ln>
        </p:spPr>
        <p:txBody>
          <a:bodyPr wrap="square" lIns="56564" tIns="28282" rIns="56564" bIns="28282">
            <a:spAutoFit/>
          </a:bodyPr>
          <a:lstStyle/>
          <a:p>
            <a:r>
              <a:rPr lang="zh-CN" altLang="en-US" sz="2000" dirty="0">
                <a:solidFill>
                  <a:srgbClr val="314865"/>
                </a:solidFill>
                <a:latin typeface="Arial"/>
                <a:sym typeface="Arial"/>
              </a:rPr>
              <a:t>通过调用</a:t>
            </a:r>
            <a:r>
              <a:rPr lang="en-US" altLang="zh-CN" sz="2000" dirty="0">
                <a:solidFill>
                  <a:srgbClr val="FF0000"/>
                </a:solidFill>
                <a:latin typeface="Arial"/>
                <a:sym typeface="Arial"/>
              </a:rPr>
              <a:t>GPIOPinConfigure</a:t>
            </a:r>
            <a:r>
              <a:rPr lang="zh-CN" altLang="en-US" sz="2000" dirty="0">
                <a:solidFill>
                  <a:srgbClr val="FF0000"/>
                </a:solidFill>
                <a:latin typeface="Arial"/>
                <a:sym typeface="Arial"/>
              </a:rPr>
              <a:t>（</a:t>
            </a:r>
            <a:r>
              <a:rPr lang="en-US" altLang="zh-CN" sz="2000" dirty="0" err="1">
                <a:solidFill>
                  <a:srgbClr val="FF0000"/>
                </a:solidFill>
                <a:latin typeface="Arial"/>
                <a:sym typeface="Arial"/>
              </a:rPr>
              <a:t>GPIO_Pxx_xxx</a:t>
            </a:r>
            <a:r>
              <a:rPr lang="zh-CN" altLang="en-US" sz="2000" dirty="0">
                <a:solidFill>
                  <a:srgbClr val="FF0000"/>
                </a:solidFill>
                <a:latin typeface="Arial"/>
                <a:sym typeface="Arial"/>
              </a:rPr>
              <a:t>）</a:t>
            </a:r>
            <a:r>
              <a:rPr lang="zh-CN" altLang="en-US" sz="2000" dirty="0">
                <a:solidFill>
                  <a:srgbClr val="314865"/>
                </a:solidFill>
                <a:latin typeface="Arial"/>
                <a:sym typeface="Arial"/>
              </a:rPr>
              <a:t>函数实现复用功能</a:t>
            </a:r>
            <a:endParaRPr lang="zh-CN" altLang="en-US" sz="2000" dirty="0">
              <a:solidFill>
                <a:srgbClr val="314865"/>
              </a:solidFill>
              <a:latin typeface="Arial"/>
              <a:ea typeface="微软雅黑"/>
              <a:sym typeface="Arial"/>
            </a:endParaRPr>
          </a:p>
        </p:txBody>
      </p:sp>
      <p:sp>
        <p:nvSpPr>
          <p:cNvPr id="70" name="矩形 69">
            <a:extLst>
              <a:ext uri="{FF2B5EF4-FFF2-40B4-BE49-F238E27FC236}">
                <a16:creationId xmlns:a16="http://schemas.microsoft.com/office/drawing/2014/main" id="{BD36973E-B87A-44AD-962B-FA41E2BA7769}"/>
              </a:ext>
            </a:extLst>
          </p:cNvPr>
          <p:cNvSpPr/>
          <p:nvPr/>
        </p:nvSpPr>
        <p:spPr>
          <a:xfrm>
            <a:off x="1691350" y="1542037"/>
            <a:ext cx="2213130" cy="364893"/>
          </a:xfrm>
          <a:prstGeom prst="rect">
            <a:avLst/>
          </a:prstGeom>
          <a:noFill/>
          <a:ln>
            <a:noFill/>
          </a:ln>
        </p:spPr>
        <p:txBody>
          <a:bodyPr wrap="square" lIns="56564" tIns="28282" rIns="56564" bIns="28282">
            <a:spAutoFit/>
          </a:bodyPr>
          <a:lstStyle/>
          <a:p>
            <a:r>
              <a:rPr lang="zh-CN" altLang="en-US" sz="2000" b="1" dirty="0">
                <a:solidFill>
                  <a:srgbClr val="314865"/>
                </a:solidFill>
                <a:latin typeface="Arial"/>
                <a:ea typeface="微软雅黑"/>
                <a:sym typeface="Arial"/>
              </a:rPr>
              <a:t>使能外设</a:t>
            </a:r>
          </a:p>
        </p:txBody>
      </p:sp>
      <p:sp>
        <p:nvSpPr>
          <p:cNvPr id="71" name="矩形 70">
            <a:extLst>
              <a:ext uri="{FF2B5EF4-FFF2-40B4-BE49-F238E27FC236}">
                <a16:creationId xmlns:a16="http://schemas.microsoft.com/office/drawing/2014/main" id="{4263B0C8-6FC5-4F9E-A0D2-73C60CF90881}"/>
              </a:ext>
            </a:extLst>
          </p:cNvPr>
          <p:cNvSpPr/>
          <p:nvPr/>
        </p:nvSpPr>
        <p:spPr>
          <a:xfrm>
            <a:off x="1603546" y="4762616"/>
            <a:ext cx="10348254" cy="364893"/>
          </a:xfrm>
          <a:prstGeom prst="rect">
            <a:avLst/>
          </a:prstGeom>
          <a:noFill/>
          <a:ln>
            <a:noFill/>
          </a:ln>
        </p:spPr>
        <p:txBody>
          <a:bodyPr wrap="square" lIns="56564" tIns="28282" rIns="56564" bIns="28282">
            <a:spAutoFit/>
          </a:bodyPr>
          <a:lstStyle/>
          <a:p>
            <a:r>
              <a:rPr lang="zh-CN" altLang="en-US" sz="2000" dirty="0">
                <a:solidFill>
                  <a:srgbClr val="314865"/>
                </a:solidFill>
                <a:latin typeface="Arial"/>
                <a:sym typeface="Arial"/>
              </a:rPr>
              <a:t>调用</a:t>
            </a:r>
            <a:r>
              <a:rPr lang="en-US" altLang="zh-CN" sz="2000" dirty="0" err="1">
                <a:solidFill>
                  <a:srgbClr val="FF0000"/>
                </a:solidFill>
                <a:latin typeface="Arial"/>
                <a:sym typeface="Arial"/>
              </a:rPr>
              <a:t>GPIOPinType</a:t>
            </a:r>
            <a:r>
              <a:rPr lang="en-US" altLang="zh-CN" sz="2000" dirty="0" err="1">
                <a:solidFill>
                  <a:srgbClr val="314865"/>
                </a:solidFill>
                <a:latin typeface="Arial"/>
                <a:sym typeface="Arial"/>
              </a:rPr>
              <a:t>GPIOOutput</a:t>
            </a:r>
            <a:r>
              <a:rPr lang="zh-CN" altLang="en-US" sz="2000" dirty="0">
                <a:solidFill>
                  <a:srgbClr val="314865"/>
                </a:solidFill>
                <a:latin typeface="Arial"/>
                <a:sym typeface="Arial"/>
              </a:rPr>
              <a:t>（）或者 </a:t>
            </a:r>
            <a:r>
              <a:rPr lang="en-US" altLang="zh-CN" sz="2000" dirty="0" err="1">
                <a:solidFill>
                  <a:srgbClr val="314865"/>
                </a:solidFill>
                <a:latin typeface="Arial"/>
                <a:sym typeface="Arial"/>
              </a:rPr>
              <a:t>GPIOPinTypeGPIOInput</a:t>
            </a:r>
            <a:r>
              <a:rPr lang="zh-CN" altLang="en-US" sz="2000" dirty="0">
                <a:solidFill>
                  <a:srgbClr val="314865"/>
                </a:solidFill>
                <a:latin typeface="Arial"/>
                <a:sym typeface="Arial"/>
              </a:rPr>
              <a:t>（）实现</a:t>
            </a:r>
          </a:p>
        </p:txBody>
      </p:sp>
      <p:sp>
        <p:nvSpPr>
          <p:cNvPr id="72" name="矩形 71">
            <a:extLst>
              <a:ext uri="{FF2B5EF4-FFF2-40B4-BE49-F238E27FC236}">
                <a16:creationId xmlns:a16="http://schemas.microsoft.com/office/drawing/2014/main" id="{E3822588-2E71-4051-82E9-117BD54733D0}"/>
              </a:ext>
            </a:extLst>
          </p:cNvPr>
          <p:cNvSpPr/>
          <p:nvPr/>
        </p:nvSpPr>
        <p:spPr>
          <a:xfrm>
            <a:off x="1625448" y="2945382"/>
            <a:ext cx="4225000" cy="364893"/>
          </a:xfrm>
          <a:prstGeom prst="rect">
            <a:avLst/>
          </a:prstGeom>
          <a:noFill/>
          <a:ln>
            <a:noFill/>
          </a:ln>
        </p:spPr>
        <p:txBody>
          <a:bodyPr wrap="square" lIns="56564" tIns="28282" rIns="56564" bIns="28282">
            <a:spAutoFit/>
          </a:bodyPr>
          <a:lstStyle/>
          <a:p>
            <a:r>
              <a:rPr lang="zh-CN" altLang="en-US" sz="2000" b="1" dirty="0">
                <a:solidFill>
                  <a:srgbClr val="314865"/>
                </a:solidFill>
                <a:latin typeface="Arial"/>
                <a:sym typeface="Arial"/>
              </a:rPr>
              <a:t>将引脚设置为</a:t>
            </a:r>
            <a:r>
              <a:rPr lang="en-US" altLang="zh-CN" sz="2000" b="1" dirty="0">
                <a:solidFill>
                  <a:srgbClr val="314865"/>
                </a:solidFill>
                <a:latin typeface="Arial"/>
                <a:sym typeface="Arial"/>
              </a:rPr>
              <a:t>GPIO</a:t>
            </a:r>
            <a:r>
              <a:rPr lang="zh-CN" altLang="en-US" sz="2000" b="1" dirty="0">
                <a:solidFill>
                  <a:srgbClr val="314865"/>
                </a:solidFill>
                <a:latin typeface="Arial"/>
                <a:sym typeface="Arial"/>
              </a:rPr>
              <a:t>或者复用功能</a:t>
            </a:r>
            <a:endParaRPr lang="zh-CN" altLang="en-US" sz="2000" b="1" dirty="0">
              <a:solidFill>
                <a:srgbClr val="314865"/>
              </a:solidFill>
              <a:latin typeface="Arial"/>
              <a:ea typeface="微软雅黑"/>
              <a:sym typeface="Arial"/>
            </a:endParaRPr>
          </a:p>
        </p:txBody>
      </p:sp>
      <p:sp>
        <p:nvSpPr>
          <p:cNvPr id="75" name="TextBox 32">
            <a:extLst>
              <a:ext uri="{FF2B5EF4-FFF2-40B4-BE49-F238E27FC236}">
                <a16:creationId xmlns:a16="http://schemas.microsoft.com/office/drawing/2014/main" id="{12B08B2D-D7C7-461E-8065-8CB112EDBD25}"/>
              </a:ext>
            </a:extLst>
          </p:cNvPr>
          <p:cNvSpPr txBox="1">
            <a:spLocks noChangeArrowheads="1"/>
          </p:cNvSpPr>
          <p:nvPr/>
        </p:nvSpPr>
        <p:spPr bwMode="auto">
          <a:xfrm>
            <a:off x="1691346" y="1913888"/>
            <a:ext cx="10500654" cy="400110"/>
          </a:xfrm>
          <a:prstGeom prst="rect">
            <a:avLst/>
          </a:prstGeom>
          <a:noFill/>
          <a:ln w="9525">
            <a:noFill/>
            <a:miter lim="800000"/>
            <a:headEnd/>
            <a:tailEnd/>
          </a:ln>
        </p:spPr>
        <p:txBody>
          <a:bodyPr wrap="square">
            <a:spAutoFit/>
          </a:bodyPr>
          <a:lstStyle>
            <a:lvl1pPr algn="l" eaLnBrk="0" hangingPunct="0">
              <a:defRPr b="1">
                <a:solidFill>
                  <a:schemeClr val="tx1"/>
                </a:solidFill>
                <a:latin typeface="Arial" panose="020B0604020202020204" pitchFamily="34" charset="0"/>
                <a:ea typeface="宋体" panose="02010600030101010101" pitchFamily="2" charset="-122"/>
              </a:defRPr>
            </a:lvl1pPr>
            <a:lvl2pPr marL="742950" indent="-285750" algn="l" eaLnBrk="0" hangingPunct="0">
              <a:defRPr b="1">
                <a:solidFill>
                  <a:schemeClr val="tx1"/>
                </a:solidFill>
                <a:latin typeface="Arial" panose="020B0604020202020204" pitchFamily="34" charset="0"/>
                <a:ea typeface="宋体" panose="02010600030101010101" pitchFamily="2" charset="-122"/>
              </a:defRPr>
            </a:lvl2pPr>
            <a:lvl3pPr marL="1143000" indent="-228600" algn="l" eaLnBrk="0" hangingPunct="0">
              <a:defRPr b="1">
                <a:solidFill>
                  <a:schemeClr val="tx1"/>
                </a:solidFill>
                <a:latin typeface="Arial" panose="020B0604020202020204" pitchFamily="34" charset="0"/>
                <a:ea typeface="宋体" panose="02010600030101010101" pitchFamily="2" charset="-122"/>
              </a:defRPr>
            </a:lvl3pPr>
            <a:lvl4pPr marL="1600200" indent="-228600" algn="l" eaLnBrk="0" hangingPunct="0">
              <a:defRPr b="1">
                <a:solidFill>
                  <a:schemeClr val="tx1"/>
                </a:solidFill>
                <a:latin typeface="Arial" panose="020B0604020202020204" pitchFamily="34" charset="0"/>
                <a:ea typeface="宋体" panose="02010600030101010101" pitchFamily="2" charset="-122"/>
              </a:defRPr>
            </a:lvl4pPr>
            <a:lvl5pPr marL="2057400" indent="-228600" algn="l"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b="0" dirty="0">
                <a:solidFill>
                  <a:srgbClr val="314865"/>
                </a:solidFill>
                <a:latin typeface="Arial"/>
                <a:ea typeface="微软雅黑"/>
                <a:sym typeface="Arial"/>
              </a:rPr>
              <a:t>调用</a:t>
            </a:r>
            <a:r>
              <a:rPr lang="en-US" altLang="zh-CN" sz="2000" b="0" dirty="0" err="1">
                <a:solidFill>
                  <a:srgbClr val="FF0000"/>
                </a:solidFill>
                <a:latin typeface="Arial"/>
                <a:ea typeface="微软雅黑"/>
                <a:sym typeface="Arial"/>
              </a:rPr>
              <a:t>SysCtlPeripheralEnable</a:t>
            </a:r>
            <a:r>
              <a:rPr lang="en-US" altLang="zh-CN" sz="2000" b="0" dirty="0">
                <a:solidFill>
                  <a:srgbClr val="FF0000"/>
                </a:solidFill>
                <a:latin typeface="Arial"/>
                <a:ea typeface="微软雅黑"/>
                <a:sym typeface="Arial"/>
              </a:rPr>
              <a:t>()</a:t>
            </a:r>
            <a:r>
              <a:rPr lang="zh-CN" altLang="en-US" sz="2000" b="0" dirty="0">
                <a:solidFill>
                  <a:srgbClr val="314865"/>
                </a:solidFill>
                <a:latin typeface="Arial"/>
                <a:ea typeface="微软雅黑"/>
                <a:sym typeface="Arial"/>
              </a:rPr>
              <a:t>实现</a:t>
            </a:r>
          </a:p>
        </p:txBody>
      </p:sp>
      <p:sp>
        <p:nvSpPr>
          <p:cNvPr id="88" name="Rectangle 49">
            <a:extLst>
              <a:ext uri="{FF2B5EF4-FFF2-40B4-BE49-F238E27FC236}">
                <a16:creationId xmlns:a16="http://schemas.microsoft.com/office/drawing/2014/main" id="{A134E4A3-74D2-4AAC-917C-D676CAC26D41}"/>
              </a:ext>
            </a:extLst>
          </p:cNvPr>
          <p:cNvSpPr>
            <a:spLocks noChangeArrowheads="1"/>
          </p:cNvSpPr>
          <p:nvPr/>
        </p:nvSpPr>
        <p:spPr bwMode="auto">
          <a:xfrm>
            <a:off x="667788" y="848929"/>
            <a:ext cx="425473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400" b="1" dirty="0">
                <a:solidFill>
                  <a:srgbClr val="314865"/>
                </a:solidFill>
                <a:latin typeface="Arial"/>
                <a:sym typeface="Arial"/>
              </a:rPr>
              <a:t>将 </a:t>
            </a:r>
            <a:r>
              <a:rPr lang="en-US" altLang="zh-CN" sz="2400" b="1" dirty="0">
                <a:solidFill>
                  <a:srgbClr val="314865"/>
                </a:solidFill>
                <a:latin typeface="Arial"/>
                <a:sym typeface="Arial"/>
              </a:rPr>
              <a:t>GPIO </a:t>
            </a:r>
            <a:r>
              <a:rPr lang="zh-CN" altLang="en-US" sz="2400" b="1" dirty="0">
                <a:solidFill>
                  <a:srgbClr val="314865"/>
                </a:solidFill>
                <a:latin typeface="Arial"/>
                <a:sym typeface="Arial"/>
              </a:rPr>
              <a:t>管脚配置为特殊端口：</a:t>
            </a:r>
            <a:endParaRPr lang="zh-CN" altLang="en-US" sz="2400" b="1" dirty="0">
              <a:solidFill>
                <a:srgbClr val="314865"/>
              </a:solidFill>
              <a:latin typeface="Arial"/>
              <a:ea typeface="微软雅黑"/>
              <a:sym typeface="Arial"/>
            </a:endParaRPr>
          </a:p>
        </p:txBody>
      </p:sp>
      <p:grpSp>
        <p:nvGrpSpPr>
          <p:cNvPr id="5" name="组合 4"/>
          <p:cNvGrpSpPr/>
          <p:nvPr/>
        </p:nvGrpSpPr>
        <p:grpSpPr>
          <a:xfrm>
            <a:off x="549059" y="5737282"/>
            <a:ext cx="717594" cy="597978"/>
            <a:chOff x="521809" y="5480504"/>
            <a:chExt cx="717594" cy="597978"/>
          </a:xfrm>
        </p:grpSpPr>
        <p:sp>
          <p:nvSpPr>
            <p:cNvPr id="26" name="六边形 25">
              <a:extLst>
                <a:ext uri="{FF2B5EF4-FFF2-40B4-BE49-F238E27FC236}">
                  <a16:creationId xmlns:a16="http://schemas.microsoft.com/office/drawing/2014/main" id="{80B9223B-EF01-4036-A710-CE1F69004679}"/>
                </a:ext>
              </a:extLst>
            </p:cNvPr>
            <p:cNvSpPr/>
            <p:nvPr/>
          </p:nvSpPr>
          <p:spPr bwMode="auto">
            <a:xfrm>
              <a:off x="521809" y="5480504"/>
              <a:ext cx="717594" cy="597978"/>
            </a:xfrm>
            <a:prstGeom prst="hexagon">
              <a:avLst/>
            </a:prstGeom>
            <a:solidFill>
              <a:srgbClr val="314865"/>
            </a:solidFill>
            <a:ln w="9525" cap="flat" cmpd="sng" algn="ctr">
              <a:noFill/>
              <a:prstDash val="solid"/>
              <a:round/>
              <a:headEnd type="none" w="med" len="med"/>
              <a:tailEnd type="none" w="med" len="med"/>
            </a:ln>
            <a:effectLst/>
          </p:spPr>
          <p:txBody>
            <a:bodyPr vert="horz" wrap="square" lIns="56564" tIns="28282" rIns="56564" bIns="28282" numCol="1" rtlCol="0" anchor="t" anchorCtr="0" compatLnSpc="1"/>
            <a:lstStyle/>
            <a:p>
              <a:pPr defTabSz="565309"/>
              <a:endParaRPr lang="zh-CN" altLang="en-US" sz="1073">
                <a:solidFill>
                  <a:schemeClr val="bg1"/>
                </a:solidFill>
                <a:latin typeface="Arial"/>
                <a:ea typeface="微软雅黑"/>
                <a:sym typeface="Arial"/>
              </a:endParaRPr>
            </a:p>
          </p:txBody>
        </p:sp>
        <p:sp>
          <p:nvSpPr>
            <p:cNvPr id="27" name="TextBox 18">
              <a:extLst>
                <a:ext uri="{FF2B5EF4-FFF2-40B4-BE49-F238E27FC236}">
                  <a16:creationId xmlns:a16="http://schemas.microsoft.com/office/drawing/2014/main" id="{00D0C5EC-417F-4912-865E-F5C6792BAA6D}"/>
                </a:ext>
              </a:extLst>
            </p:cNvPr>
            <p:cNvSpPr txBox="1"/>
            <p:nvPr/>
          </p:nvSpPr>
          <p:spPr>
            <a:xfrm>
              <a:off x="683515" y="5595689"/>
              <a:ext cx="386201" cy="369332"/>
            </a:xfrm>
            <a:prstGeom prst="rect">
              <a:avLst/>
            </a:prstGeom>
            <a:noFill/>
          </p:spPr>
          <p:txBody>
            <a:bodyPr wrap="square" lIns="0" tIns="0" rIns="0" bIns="0" rtlCol="0">
              <a:spAutoFit/>
            </a:bodyPr>
            <a:lstStyle/>
            <a:p>
              <a:r>
                <a:rPr lang="en-US" altLang="zh-CN" sz="2400" b="1" dirty="0">
                  <a:solidFill>
                    <a:schemeClr val="bg1"/>
                  </a:solidFill>
                  <a:latin typeface="Arial"/>
                  <a:ea typeface="微软雅黑"/>
                  <a:sym typeface="Arial"/>
                </a:rPr>
                <a:t>04</a:t>
              </a:r>
              <a:endParaRPr lang="zh-CN" altLang="en-US" sz="2400" b="1" dirty="0">
                <a:solidFill>
                  <a:schemeClr val="bg1"/>
                </a:solidFill>
                <a:latin typeface="Arial"/>
                <a:ea typeface="微软雅黑"/>
                <a:sym typeface="Arial"/>
              </a:endParaRPr>
            </a:p>
          </p:txBody>
        </p:sp>
      </p:grpSp>
      <p:sp>
        <p:nvSpPr>
          <p:cNvPr id="28" name="矩形 27">
            <a:extLst>
              <a:ext uri="{FF2B5EF4-FFF2-40B4-BE49-F238E27FC236}">
                <a16:creationId xmlns:a16="http://schemas.microsoft.com/office/drawing/2014/main" id="{0009821D-D595-46A9-9B32-04394103FAD6}"/>
              </a:ext>
            </a:extLst>
          </p:cNvPr>
          <p:cNvSpPr/>
          <p:nvPr/>
        </p:nvSpPr>
        <p:spPr>
          <a:xfrm>
            <a:off x="1691346" y="6041357"/>
            <a:ext cx="9845995" cy="364893"/>
          </a:xfrm>
          <a:prstGeom prst="rect">
            <a:avLst/>
          </a:prstGeom>
          <a:noFill/>
          <a:ln>
            <a:noFill/>
          </a:ln>
        </p:spPr>
        <p:txBody>
          <a:bodyPr wrap="square" lIns="56564" tIns="28282" rIns="56564" bIns="28282">
            <a:spAutoFit/>
          </a:bodyPr>
          <a:lstStyle/>
          <a:p>
            <a:r>
              <a:rPr lang="zh-CN" altLang="en-US" sz="2000" dirty="0">
                <a:solidFill>
                  <a:srgbClr val="314865"/>
                </a:solidFill>
                <a:latin typeface="Arial"/>
                <a:sym typeface="Arial"/>
              </a:rPr>
              <a:t>通过调用 </a:t>
            </a:r>
            <a:r>
              <a:rPr lang="en-US" altLang="zh-CN" sz="2000" dirty="0" err="1">
                <a:solidFill>
                  <a:srgbClr val="FF0000"/>
                </a:solidFill>
                <a:latin typeface="Arial"/>
                <a:sym typeface="Arial"/>
              </a:rPr>
              <a:t>GPIOPadConfigSet</a:t>
            </a:r>
            <a:r>
              <a:rPr lang="zh-CN" altLang="en-US" sz="2000" dirty="0">
                <a:solidFill>
                  <a:srgbClr val="FF0000"/>
                </a:solidFill>
                <a:latin typeface="Arial"/>
                <a:sym typeface="Arial"/>
              </a:rPr>
              <a:t>（）</a:t>
            </a:r>
            <a:r>
              <a:rPr lang="zh-CN" altLang="en-US" sz="2000" dirty="0">
                <a:solidFill>
                  <a:srgbClr val="314865"/>
                </a:solidFill>
                <a:latin typeface="Arial"/>
                <a:sym typeface="Arial"/>
              </a:rPr>
              <a:t>函数实现</a:t>
            </a:r>
            <a:endParaRPr lang="zh-CN" altLang="en-US" sz="2000" dirty="0">
              <a:solidFill>
                <a:srgbClr val="314865"/>
              </a:solidFill>
              <a:latin typeface="Arial"/>
              <a:ea typeface="微软雅黑"/>
              <a:sym typeface="Arial"/>
            </a:endParaRPr>
          </a:p>
        </p:txBody>
      </p:sp>
      <p:sp>
        <p:nvSpPr>
          <p:cNvPr id="29" name="矩形 28">
            <a:extLst>
              <a:ext uri="{FF2B5EF4-FFF2-40B4-BE49-F238E27FC236}">
                <a16:creationId xmlns:a16="http://schemas.microsoft.com/office/drawing/2014/main" id="{E3822588-2E71-4051-82E9-117BD54733D0}"/>
              </a:ext>
            </a:extLst>
          </p:cNvPr>
          <p:cNvSpPr/>
          <p:nvPr/>
        </p:nvSpPr>
        <p:spPr>
          <a:xfrm>
            <a:off x="1691346" y="5676840"/>
            <a:ext cx="7757453" cy="364893"/>
          </a:xfrm>
          <a:prstGeom prst="rect">
            <a:avLst/>
          </a:prstGeom>
          <a:noFill/>
          <a:ln>
            <a:noFill/>
          </a:ln>
        </p:spPr>
        <p:txBody>
          <a:bodyPr wrap="square" lIns="56564" tIns="28282" rIns="56564" bIns="28282">
            <a:spAutoFit/>
          </a:bodyPr>
          <a:lstStyle/>
          <a:p>
            <a:r>
              <a:rPr lang="zh-CN" altLang="en-US" sz="2000" b="1" dirty="0">
                <a:solidFill>
                  <a:srgbClr val="314865"/>
                </a:solidFill>
                <a:latin typeface="Arial"/>
                <a:sym typeface="Arial"/>
              </a:rPr>
              <a:t>设置每个管脚的驱动强度（第三步已经做了，需要改的时候使用）</a:t>
            </a:r>
            <a:endParaRPr lang="zh-CN" altLang="en-US" sz="2000" b="1" dirty="0">
              <a:solidFill>
                <a:srgbClr val="314865"/>
              </a:solidFill>
              <a:latin typeface="Arial"/>
              <a:ea typeface="微软雅黑"/>
              <a:sym typeface="Arial"/>
            </a:endParaRPr>
          </a:p>
        </p:txBody>
      </p:sp>
    </p:spTree>
    <p:extLst>
      <p:ext uri="{BB962C8B-B14F-4D97-AF65-F5344CB8AC3E}">
        <p14:creationId xmlns:p14="http://schemas.microsoft.com/office/powerpoint/2010/main" val="181942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3FBDF21B-9D35-413C-A547-D20525ECEB8E}"/>
              </a:ext>
            </a:extLst>
          </p:cNvPr>
          <p:cNvGrpSpPr/>
          <p:nvPr/>
        </p:nvGrpSpPr>
        <p:grpSpPr>
          <a:xfrm>
            <a:off x="164616" y="178180"/>
            <a:ext cx="2804616" cy="368580"/>
            <a:chOff x="164616" y="178180"/>
            <a:chExt cx="2804616" cy="368580"/>
          </a:xfrm>
        </p:grpSpPr>
        <p:cxnSp>
          <p:nvCxnSpPr>
            <p:cNvPr id="20" name="直接连接符 19">
              <a:extLst>
                <a:ext uri="{FF2B5EF4-FFF2-40B4-BE49-F238E27FC236}">
                  <a16:creationId xmlns:a16="http://schemas.microsoft.com/office/drawing/2014/main" id="{BDC7C896-4DCE-4A8D-A24F-0F3EB6D013F4}"/>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1D5447C-8AFB-4D12-9F13-11D462FF9456}"/>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配置步骤</a:t>
              </a:r>
            </a:p>
          </p:txBody>
        </p:sp>
        <p:sp>
          <p:nvSpPr>
            <p:cNvPr id="22" name="矩形 21">
              <a:extLst>
                <a:ext uri="{FF2B5EF4-FFF2-40B4-BE49-F238E27FC236}">
                  <a16:creationId xmlns:a16="http://schemas.microsoft.com/office/drawing/2014/main" id="{883A32E7-9670-4852-B784-0C9F67E6A79B}"/>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4" name="矩形 23">
              <a:extLst>
                <a:ext uri="{FF2B5EF4-FFF2-40B4-BE49-F238E27FC236}">
                  <a16:creationId xmlns:a16="http://schemas.microsoft.com/office/drawing/2014/main" id="{4FD2230F-9F75-4326-A760-9310FC451E1A}"/>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id="{1F1CE37C-B900-44E3-B4D4-6858375DA006}"/>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cxnSp>
        <p:nvCxnSpPr>
          <p:cNvPr id="57" name="直接连接符 56">
            <a:extLst>
              <a:ext uri="{FF2B5EF4-FFF2-40B4-BE49-F238E27FC236}">
                <a16:creationId xmlns:a16="http://schemas.microsoft.com/office/drawing/2014/main" id="{694B8396-F214-4729-ADA9-C80E10C658B3}"/>
              </a:ext>
            </a:extLst>
          </p:cNvPr>
          <p:cNvCxnSpPr>
            <a:cxnSpLocks/>
          </p:cNvCxnSpPr>
          <p:nvPr/>
        </p:nvCxnSpPr>
        <p:spPr bwMode="auto">
          <a:xfrm>
            <a:off x="898654" y="3355068"/>
            <a:ext cx="1" cy="123255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a:extLst>
              <a:ext uri="{FF2B5EF4-FFF2-40B4-BE49-F238E27FC236}">
                <a16:creationId xmlns:a16="http://schemas.microsoft.com/office/drawing/2014/main" id="{DB045269-8D54-49C3-B95C-AABEF19E5E59}"/>
              </a:ext>
            </a:extLst>
          </p:cNvPr>
          <p:cNvCxnSpPr>
            <a:cxnSpLocks/>
          </p:cNvCxnSpPr>
          <p:nvPr/>
        </p:nvCxnSpPr>
        <p:spPr bwMode="auto">
          <a:xfrm>
            <a:off x="893281" y="2136784"/>
            <a:ext cx="1" cy="121828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组合 1"/>
          <p:cNvGrpSpPr/>
          <p:nvPr/>
        </p:nvGrpSpPr>
        <p:grpSpPr>
          <a:xfrm>
            <a:off x="534486" y="1642789"/>
            <a:ext cx="717594" cy="597978"/>
            <a:chOff x="534486" y="1642789"/>
            <a:chExt cx="717594" cy="597978"/>
          </a:xfrm>
        </p:grpSpPr>
        <p:sp>
          <p:nvSpPr>
            <p:cNvPr id="61" name="六边形 60">
              <a:extLst>
                <a:ext uri="{FF2B5EF4-FFF2-40B4-BE49-F238E27FC236}">
                  <a16:creationId xmlns:a16="http://schemas.microsoft.com/office/drawing/2014/main" id="{4C3015D1-23A3-4927-93F7-99C0F1DE528D}"/>
                </a:ext>
              </a:extLst>
            </p:cNvPr>
            <p:cNvSpPr/>
            <p:nvPr/>
          </p:nvSpPr>
          <p:spPr bwMode="auto">
            <a:xfrm>
              <a:off x="534486" y="1642789"/>
              <a:ext cx="717594" cy="597978"/>
            </a:xfrm>
            <a:prstGeom prst="hexagon">
              <a:avLst/>
            </a:prstGeom>
            <a:solidFill>
              <a:srgbClr val="314865"/>
            </a:solidFill>
            <a:ln w="9525" cap="flat" cmpd="sng" algn="ctr">
              <a:noFill/>
              <a:prstDash val="solid"/>
              <a:round/>
              <a:headEnd type="none" w="med" len="med"/>
              <a:tailEnd type="none" w="med" len="med"/>
            </a:ln>
            <a:effectLst/>
          </p:spPr>
          <p:txBody>
            <a:bodyPr vert="horz" wrap="square" lIns="56564" tIns="28282" rIns="56564" bIns="28282" numCol="1" rtlCol="0" anchor="t" anchorCtr="0" compatLnSpc="1"/>
            <a:lstStyle/>
            <a:p>
              <a:pPr algn="ctr" defTabSz="565309"/>
              <a:endParaRPr lang="zh-CN" altLang="en-US" sz="1073">
                <a:solidFill>
                  <a:schemeClr val="bg1"/>
                </a:solidFill>
                <a:latin typeface="Arial"/>
                <a:ea typeface="微软雅黑"/>
                <a:sym typeface="Arial"/>
              </a:endParaRPr>
            </a:p>
          </p:txBody>
        </p:sp>
        <p:sp>
          <p:nvSpPr>
            <p:cNvPr id="62" name="TextBox 14">
              <a:extLst>
                <a:ext uri="{FF2B5EF4-FFF2-40B4-BE49-F238E27FC236}">
                  <a16:creationId xmlns:a16="http://schemas.microsoft.com/office/drawing/2014/main" id="{933E2678-8973-4DF1-BA3A-6A55D7D7A5D9}"/>
                </a:ext>
              </a:extLst>
            </p:cNvPr>
            <p:cNvSpPr txBox="1"/>
            <p:nvPr/>
          </p:nvSpPr>
          <p:spPr>
            <a:xfrm>
              <a:off x="697274" y="1757974"/>
              <a:ext cx="386201" cy="369332"/>
            </a:xfrm>
            <a:prstGeom prst="rect">
              <a:avLst/>
            </a:prstGeom>
            <a:noFill/>
          </p:spPr>
          <p:txBody>
            <a:bodyPr wrap="square" lIns="0" tIns="0" rIns="0" bIns="0" rtlCol="0" anchor="t">
              <a:spAutoFit/>
            </a:bodyPr>
            <a:lstStyle/>
            <a:p>
              <a:pPr algn="ctr"/>
              <a:r>
                <a:rPr lang="en-US" altLang="zh-CN" sz="2400" b="1" dirty="0">
                  <a:solidFill>
                    <a:schemeClr val="bg1"/>
                  </a:solidFill>
                  <a:latin typeface="Arial"/>
                  <a:ea typeface="微软雅黑"/>
                  <a:sym typeface="Arial"/>
                </a:rPr>
                <a:t>05</a:t>
              </a:r>
              <a:endParaRPr lang="zh-CN" altLang="en-US" sz="2400" b="1" dirty="0">
                <a:solidFill>
                  <a:schemeClr val="bg1"/>
                </a:solidFill>
                <a:latin typeface="Arial"/>
                <a:ea typeface="微软雅黑"/>
                <a:sym typeface="Arial"/>
              </a:endParaRPr>
            </a:p>
          </p:txBody>
        </p:sp>
      </p:grpSp>
      <p:grpSp>
        <p:nvGrpSpPr>
          <p:cNvPr id="3" name="组合 2"/>
          <p:cNvGrpSpPr/>
          <p:nvPr/>
        </p:nvGrpSpPr>
        <p:grpSpPr>
          <a:xfrm>
            <a:off x="549059" y="3020557"/>
            <a:ext cx="717594" cy="597978"/>
            <a:chOff x="549059" y="2936640"/>
            <a:chExt cx="717594" cy="597978"/>
          </a:xfrm>
        </p:grpSpPr>
        <p:sp>
          <p:nvSpPr>
            <p:cNvPr id="63" name="六边形 62">
              <a:extLst>
                <a:ext uri="{FF2B5EF4-FFF2-40B4-BE49-F238E27FC236}">
                  <a16:creationId xmlns:a16="http://schemas.microsoft.com/office/drawing/2014/main" id="{959A83E2-23FA-4F64-9C2C-D03F5DE86D08}"/>
                </a:ext>
              </a:extLst>
            </p:cNvPr>
            <p:cNvSpPr/>
            <p:nvPr/>
          </p:nvSpPr>
          <p:spPr bwMode="auto">
            <a:xfrm>
              <a:off x="549059" y="2936640"/>
              <a:ext cx="717594" cy="597978"/>
            </a:xfrm>
            <a:prstGeom prst="hexagon">
              <a:avLst/>
            </a:prstGeom>
            <a:solidFill>
              <a:srgbClr val="314865"/>
            </a:solidFill>
            <a:ln w="9525" cap="flat" cmpd="sng" algn="ctr">
              <a:noFill/>
              <a:prstDash val="solid"/>
              <a:round/>
              <a:headEnd type="none" w="med" len="med"/>
              <a:tailEnd type="none" w="med" len="med"/>
            </a:ln>
            <a:effectLst/>
          </p:spPr>
          <p:txBody>
            <a:bodyPr vert="horz" wrap="square" lIns="56564" tIns="28282" rIns="56564" bIns="28282" numCol="1" rtlCol="0" anchor="t" anchorCtr="0" compatLnSpc="1"/>
            <a:lstStyle/>
            <a:p>
              <a:pPr defTabSz="565309"/>
              <a:endParaRPr lang="zh-CN" altLang="en-US" sz="1073">
                <a:solidFill>
                  <a:schemeClr val="bg1"/>
                </a:solidFill>
                <a:latin typeface="Arial"/>
                <a:ea typeface="微软雅黑"/>
                <a:sym typeface="Arial"/>
              </a:endParaRPr>
            </a:p>
          </p:txBody>
        </p:sp>
        <p:sp>
          <p:nvSpPr>
            <p:cNvPr id="64" name="TextBox 16">
              <a:extLst>
                <a:ext uri="{FF2B5EF4-FFF2-40B4-BE49-F238E27FC236}">
                  <a16:creationId xmlns:a16="http://schemas.microsoft.com/office/drawing/2014/main" id="{7E223AE7-8B49-4F1A-ADB4-B7DC8B22E82A}"/>
                </a:ext>
              </a:extLst>
            </p:cNvPr>
            <p:cNvSpPr txBox="1"/>
            <p:nvPr/>
          </p:nvSpPr>
          <p:spPr>
            <a:xfrm>
              <a:off x="710765" y="3051825"/>
              <a:ext cx="386201" cy="369332"/>
            </a:xfrm>
            <a:prstGeom prst="rect">
              <a:avLst/>
            </a:prstGeom>
            <a:noFill/>
          </p:spPr>
          <p:txBody>
            <a:bodyPr wrap="square" lIns="0" tIns="0" rIns="0" bIns="0" rtlCol="0">
              <a:spAutoFit/>
            </a:bodyPr>
            <a:lstStyle/>
            <a:p>
              <a:r>
                <a:rPr lang="en-US" altLang="zh-CN" sz="2400" b="1" dirty="0">
                  <a:solidFill>
                    <a:schemeClr val="bg1"/>
                  </a:solidFill>
                  <a:latin typeface="Arial"/>
                  <a:ea typeface="微软雅黑"/>
                  <a:sym typeface="Arial"/>
                </a:rPr>
                <a:t>06</a:t>
              </a:r>
              <a:endParaRPr lang="zh-CN" altLang="en-US" sz="2400" b="1" dirty="0">
                <a:solidFill>
                  <a:schemeClr val="bg1"/>
                </a:solidFill>
                <a:latin typeface="Arial"/>
                <a:ea typeface="微软雅黑"/>
                <a:sym typeface="Arial"/>
              </a:endParaRPr>
            </a:p>
          </p:txBody>
        </p:sp>
      </p:grpSp>
      <p:grpSp>
        <p:nvGrpSpPr>
          <p:cNvPr id="4" name="组合 3"/>
          <p:cNvGrpSpPr/>
          <p:nvPr/>
        </p:nvGrpSpPr>
        <p:grpSpPr>
          <a:xfrm>
            <a:off x="549059" y="4479981"/>
            <a:ext cx="717594" cy="597978"/>
            <a:chOff x="549059" y="4192181"/>
            <a:chExt cx="717594" cy="597978"/>
          </a:xfrm>
        </p:grpSpPr>
        <p:sp>
          <p:nvSpPr>
            <p:cNvPr id="65" name="六边形 64">
              <a:extLst>
                <a:ext uri="{FF2B5EF4-FFF2-40B4-BE49-F238E27FC236}">
                  <a16:creationId xmlns:a16="http://schemas.microsoft.com/office/drawing/2014/main" id="{80B9223B-EF01-4036-A710-CE1F69004679}"/>
                </a:ext>
              </a:extLst>
            </p:cNvPr>
            <p:cNvSpPr/>
            <p:nvPr/>
          </p:nvSpPr>
          <p:spPr bwMode="auto">
            <a:xfrm>
              <a:off x="549059" y="4192181"/>
              <a:ext cx="717594" cy="597978"/>
            </a:xfrm>
            <a:prstGeom prst="hexagon">
              <a:avLst/>
            </a:prstGeom>
            <a:solidFill>
              <a:srgbClr val="314865"/>
            </a:solidFill>
            <a:ln w="9525" cap="flat" cmpd="sng" algn="ctr">
              <a:noFill/>
              <a:prstDash val="solid"/>
              <a:round/>
              <a:headEnd type="none" w="med" len="med"/>
              <a:tailEnd type="none" w="med" len="med"/>
            </a:ln>
            <a:effectLst/>
          </p:spPr>
          <p:txBody>
            <a:bodyPr vert="horz" wrap="square" lIns="56564" tIns="28282" rIns="56564" bIns="28282" numCol="1" rtlCol="0" anchor="t" anchorCtr="0" compatLnSpc="1"/>
            <a:lstStyle/>
            <a:p>
              <a:pPr defTabSz="565309"/>
              <a:endParaRPr lang="zh-CN" altLang="en-US" sz="1073">
                <a:solidFill>
                  <a:schemeClr val="bg1"/>
                </a:solidFill>
                <a:latin typeface="Arial"/>
                <a:ea typeface="微软雅黑"/>
                <a:sym typeface="Arial"/>
              </a:endParaRPr>
            </a:p>
          </p:txBody>
        </p:sp>
        <p:sp>
          <p:nvSpPr>
            <p:cNvPr id="66" name="TextBox 18">
              <a:extLst>
                <a:ext uri="{FF2B5EF4-FFF2-40B4-BE49-F238E27FC236}">
                  <a16:creationId xmlns:a16="http://schemas.microsoft.com/office/drawing/2014/main" id="{00D0C5EC-417F-4912-865E-F5C6792BAA6D}"/>
                </a:ext>
              </a:extLst>
            </p:cNvPr>
            <p:cNvSpPr txBox="1"/>
            <p:nvPr/>
          </p:nvSpPr>
          <p:spPr>
            <a:xfrm>
              <a:off x="710765" y="4307366"/>
              <a:ext cx="386201" cy="369332"/>
            </a:xfrm>
            <a:prstGeom prst="rect">
              <a:avLst/>
            </a:prstGeom>
            <a:noFill/>
          </p:spPr>
          <p:txBody>
            <a:bodyPr wrap="square" lIns="0" tIns="0" rIns="0" bIns="0" rtlCol="0">
              <a:spAutoFit/>
            </a:bodyPr>
            <a:lstStyle/>
            <a:p>
              <a:r>
                <a:rPr lang="en-US" altLang="zh-CN" sz="2400" b="1" dirty="0">
                  <a:solidFill>
                    <a:schemeClr val="bg1"/>
                  </a:solidFill>
                  <a:latin typeface="Arial"/>
                  <a:ea typeface="微软雅黑"/>
                  <a:sym typeface="Arial"/>
                </a:rPr>
                <a:t>07</a:t>
              </a:r>
              <a:endParaRPr lang="zh-CN" altLang="en-US" sz="2400" b="1" dirty="0">
                <a:solidFill>
                  <a:schemeClr val="bg1"/>
                </a:solidFill>
                <a:latin typeface="Arial"/>
                <a:ea typeface="微软雅黑"/>
                <a:sym typeface="Arial"/>
              </a:endParaRPr>
            </a:p>
          </p:txBody>
        </p:sp>
      </p:grpSp>
      <p:sp>
        <p:nvSpPr>
          <p:cNvPr id="68" name="矩形 67">
            <a:extLst>
              <a:ext uri="{FF2B5EF4-FFF2-40B4-BE49-F238E27FC236}">
                <a16:creationId xmlns:a16="http://schemas.microsoft.com/office/drawing/2014/main" id="{58000DD2-1460-4567-8D55-65104C601268}"/>
              </a:ext>
            </a:extLst>
          </p:cNvPr>
          <p:cNvSpPr/>
          <p:nvPr/>
        </p:nvSpPr>
        <p:spPr>
          <a:xfrm>
            <a:off x="1691345" y="1670069"/>
            <a:ext cx="9253745" cy="364893"/>
          </a:xfrm>
          <a:prstGeom prst="rect">
            <a:avLst/>
          </a:prstGeom>
          <a:noFill/>
          <a:ln>
            <a:noFill/>
          </a:ln>
        </p:spPr>
        <p:txBody>
          <a:bodyPr wrap="square" lIns="56564" tIns="28282" rIns="56564" bIns="28282">
            <a:spAutoFit/>
          </a:bodyPr>
          <a:lstStyle/>
          <a:p>
            <a:r>
              <a:rPr lang="zh-CN" altLang="en-US" sz="2000" b="1" dirty="0">
                <a:solidFill>
                  <a:srgbClr val="314865"/>
                </a:solidFill>
                <a:latin typeface="Arial"/>
                <a:sym typeface="Arial"/>
              </a:rPr>
              <a:t>为 </a:t>
            </a:r>
            <a:r>
              <a:rPr lang="en-US" altLang="zh-CN" sz="2000" b="1" dirty="0">
                <a:solidFill>
                  <a:srgbClr val="314865"/>
                </a:solidFill>
                <a:latin typeface="Arial"/>
                <a:sym typeface="Arial"/>
              </a:rPr>
              <a:t>GPIO </a:t>
            </a:r>
            <a:r>
              <a:rPr lang="zh-CN" altLang="en-US" sz="2000" b="1" dirty="0">
                <a:solidFill>
                  <a:srgbClr val="314865"/>
                </a:solidFill>
                <a:latin typeface="Arial"/>
                <a:sym typeface="Arial"/>
              </a:rPr>
              <a:t>管脚启用数字功能（第三步已做），若是模拟输入功能，则不需要此步。</a:t>
            </a:r>
            <a:endParaRPr lang="zh-CN" altLang="en-US" sz="2000" b="1" dirty="0">
              <a:solidFill>
                <a:srgbClr val="314865"/>
              </a:solidFill>
              <a:latin typeface="Arial"/>
              <a:ea typeface="微软雅黑"/>
              <a:sym typeface="Arial"/>
            </a:endParaRPr>
          </a:p>
        </p:txBody>
      </p:sp>
      <p:sp>
        <p:nvSpPr>
          <p:cNvPr id="69" name="矩形 68">
            <a:extLst>
              <a:ext uri="{FF2B5EF4-FFF2-40B4-BE49-F238E27FC236}">
                <a16:creationId xmlns:a16="http://schemas.microsoft.com/office/drawing/2014/main" id="{0009821D-D595-46A9-9B32-04394103FAD6}"/>
              </a:ext>
            </a:extLst>
          </p:cNvPr>
          <p:cNvSpPr/>
          <p:nvPr/>
        </p:nvSpPr>
        <p:spPr>
          <a:xfrm>
            <a:off x="1644810" y="3355068"/>
            <a:ext cx="10335582" cy="364893"/>
          </a:xfrm>
          <a:prstGeom prst="rect">
            <a:avLst/>
          </a:prstGeom>
          <a:noFill/>
          <a:ln>
            <a:noFill/>
          </a:ln>
        </p:spPr>
        <p:txBody>
          <a:bodyPr wrap="square" lIns="56564" tIns="28282" rIns="56564" bIns="28282">
            <a:spAutoFit/>
          </a:bodyPr>
          <a:lstStyle/>
          <a:p>
            <a:r>
              <a:rPr lang="zh-CN" altLang="en-US" sz="2000" dirty="0">
                <a:solidFill>
                  <a:srgbClr val="314865"/>
                </a:solidFill>
                <a:latin typeface="Arial"/>
                <a:sym typeface="Arial"/>
              </a:rPr>
              <a:t>通过调用 </a:t>
            </a:r>
            <a:r>
              <a:rPr lang="en-US" altLang="zh-CN" sz="2000" dirty="0" err="1">
                <a:solidFill>
                  <a:srgbClr val="FF0000"/>
                </a:solidFill>
                <a:latin typeface="Arial"/>
                <a:sym typeface="Arial"/>
              </a:rPr>
              <a:t>GPIOIntTypeSet</a:t>
            </a:r>
            <a:r>
              <a:rPr lang="zh-CN" altLang="en-US" sz="2000" dirty="0">
                <a:solidFill>
                  <a:srgbClr val="FF0000"/>
                </a:solidFill>
                <a:latin typeface="Arial"/>
                <a:sym typeface="Arial"/>
              </a:rPr>
              <a:t>（）</a:t>
            </a:r>
            <a:r>
              <a:rPr lang="zh-CN" altLang="en-US" sz="2000" dirty="0">
                <a:solidFill>
                  <a:srgbClr val="314865"/>
                </a:solidFill>
                <a:latin typeface="Arial"/>
                <a:sym typeface="Arial"/>
              </a:rPr>
              <a:t>函数实现</a:t>
            </a:r>
            <a:endParaRPr lang="zh-CN" altLang="en-US" sz="2000" dirty="0">
              <a:solidFill>
                <a:srgbClr val="314865"/>
              </a:solidFill>
              <a:latin typeface="Arial"/>
              <a:ea typeface="微软雅黑"/>
              <a:sym typeface="Arial"/>
            </a:endParaRPr>
          </a:p>
        </p:txBody>
      </p:sp>
      <p:sp>
        <p:nvSpPr>
          <p:cNvPr id="72" name="矩形 71">
            <a:extLst>
              <a:ext uri="{FF2B5EF4-FFF2-40B4-BE49-F238E27FC236}">
                <a16:creationId xmlns:a16="http://schemas.microsoft.com/office/drawing/2014/main" id="{E3822588-2E71-4051-82E9-117BD54733D0}"/>
              </a:ext>
            </a:extLst>
          </p:cNvPr>
          <p:cNvSpPr/>
          <p:nvPr/>
        </p:nvSpPr>
        <p:spPr>
          <a:xfrm>
            <a:off x="1644810" y="2932427"/>
            <a:ext cx="5292467" cy="364893"/>
          </a:xfrm>
          <a:prstGeom prst="rect">
            <a:avLst/>
          </a:prstGeom>
          <a:noFill/>
          <a:ln>
            <a:noFill/>
          </a:ln>
        </p:spPr>
        <p:txBody>
          <a:bodyPr wrap="square" lIns="56564" tIns="28282" rIns="56564" bIns="28282">
            <a:spAutoFit/>
          </a:bodyPr>
          <a:lstStyle/>
          <a:p>
            <a:r>
              <a:rPr lang="zh-CN" altLang="en-US" sz="2000" b="1" dirty="0">
                <a:solidFill>
                  <a:srgbClr val="314865"/>
                </a:solidFill>
                <a:latin typeface="Arial"/>
                <a:sym typeface="Arial"/>
              </a:rPr>
              <a:t>配置每个端口的中断类型、事件和中断屏蔽</a:t>
            </a:r>
            <a:endParaRPr lang="zh-CN" altLang="en-US" sz="2000" b="1" dirty="0">
              <a:solidFill>
                <a:srgbClr val="314865"/>
              </a:solidFill>
              <a:latin typeface="Arial"/>
              <a:ea typeface="微软雅黑"/>
              <a:sym typeface="Arial"/>
            </a:endParaRPr>
          </a:p>
        </p:txBody>
      </p:sp>
      <p:sp>
        <p:nvSpPr>
          <p:cNvPr id="88" name="Rectangle 49">
            <a:extLst>
              <a:ext uri="{FF2B5EF4-FFF2-40B4-BE49-F238E27FC236}">
                <a16:creationId xmlns:a16="http://schemas.microsoft.com/office/drawing/2014/main" id="{A134E4A3-74D2-4AAC-917C-D676CAC26D41}"/>
              </a:ext>
            </a:extLst>
          </p:cNvPr>
          <p:cNvSpPr>
            <a:spLocks noChangeArrowheads="1"/>
          </p:cNvSpPr>
          <p:nvPr/>
        </p:nvSpPr>
        <p:spPr bwMode="auto">
          <a:xfrm>
            <a:off x="667788" y="848929"/>
            <a:ext cx="425473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2400" b="1" dirty="0">
                <a:solidFill>
                  <a:srgbClr val="314865"/>
                </a:solidFill>
                <a:latin typeface="Arial"/>
                <a:sym typeface="Arial"/>
              </a:rPr>
              <a:t>将 </a:t>
            </a:r>
            <a:r>
              <a:rPr lang="en-US" altLang="zh-CN" sz="2400" b="1" dirty="0">
                <a:solidFill>
                  <a:srgbClr val="314865"/>
                </a:solidFill>
                <a:latin typeface="Arial"/>
                <a:sym typeface="Arial"/>
              </a:rPr>
              <a:t>GPIO </a:t>
            </a:r>
            <a:r>
              <a:rPr lang="zh-CN" altLang="en-US" sz="2400" b="1" dirty="0">
                <a:solidFill>
                  <a:srgbClr val="314865"/>
                </a:solidFill>
                <a:latin typeface="Arial"/>
                <a:sym typeface="Arial"/>
              </a:rPr>
              <a:t>管脚配置为特殊端口：</a:t>
            </a:r>
            <a:endParaRPr lang="zh-CN" altLang="en-US" sz="2400" b="1" dirty="0">
              <a:solidFill>
                <a:srgbClr val="314865"/>
              </a:solidFill>
              <a:latin typeface="Arial"/>
              <a:ea typeface="微软雅黑"/>
              <a:sym typeface="Arial"/>
            </a:endParaRPr>
          </a:p>
        </p:txBody>
      </p:sp>
      <p:sp>
        <p:nvSpPr>
          <p:cNvPr id="32" name="矩形 31">
            <a:extLst>
              <a:ext uri="{FF2B5EF4-FFF2-40B4-BE49-F238E27FC236}">
                <a16:creationId xmlns:a16="http://schemas.microsoft.com/office/drawing/2014/main" id="{E3822588-2E71-4051-82E9-117BD54733D0}"/>
              </a:ext>
            </a:extLst>
          </p:cNvPr>
          <p:cNvSpPr/>
          <p:nvPr/>
        </p:nvSpPr>
        <p:spPr>
          <a:xfrm>
            <a:off x="1644809" y="4563061"/>
            <a:ext cx="5292467" cy="364893"/>
          </a:xfrm>
          <a:prstGeom prst="rect">
            <a:avLst/>
          </a:prstGeom>
          <a:noFill/>
          <a:ln>
            <a:noFill/>
          </a:ln>
        </p:spPr>
        <p:txBody>
          <a:bodyPr wrap="square" lIns="56564" tIns="28282" rIns="56564" bIns="28282">
            <a:spAutoFit/>
          </a:bodyPr>
          <a:lstStyle/>
          <a:p>
            <a:r>
              <a:rPr lang="zh-CN" altLang="en-US" sz="2000" b="1" dirty="0">
                <a:solidFill>
                  <a:srgbClr val="314865"/>
                </a:solidFill>
                <a:latin typeface="Arial"/>
                <a:sym typeface="Arial"/>
              </a:rPr>
              <a:t>使能引脚和端口中断。</a:t>
            </a:r>
            <a:endParaRPr lang="zh-CN" altLang="en-US" sz="2000" b="1" dirty="0">
              <a:solidFill>
                <a:srgbClr val="314865"/>
              </a:solidFill>
              <a:latin typeface="Arial"/>
              <a:ea typeface="微软雅黑"/>
              <a:sym typeface="Arial"/>
            </a:endParaRPr>
          </a:p>
        </p:txBody>
      </p:sp>
    </p:spTree>
    <p:extLst>
      <p:ext uri="{BB962C8B-B14F-4D97-AF65-F5344CB8AC3E}">
        <p14:creationId xmlns:p14="http://schemas.microsoft.com/office/powerpoint/2010/main" val="350045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51">
            <a:extLst>
              <a:ext uri="{FF2B5EF4-FFF2-40B4-BE49-F238E27FC236}">
                <a16:creationId xmlns:a16="http://schemas.microsoft.com/office/drawing/2014/main" id="{5E218B4F-3A7C-4737-88A3-1500C205BA96}"/>
              </a:ext>
            </a:extLst>
          </p:cNvPr>
          <p:cNvSpPr txBox="1"/>
          <p:nvPr/>
        </p:nvSpPr>
        <p:spPr>
          <a:xfrm>
            <a:off x="534486" y="1193091"/>
            <a:ext cx="11247206" cy="718915"/>
          </a:xfrm>
          <a:prstGeom prst="rect">
            <a:avLst/>
          </a:prstGeom>
          <a:noFill/>
        </p:spPr>
        <p:txBody>
          <a:bodyPr wrap="square" rtlCol="0">
            <a:spAutoFit/>
          </a:bodyPr>
          <a:lstStyle/>
          <a:p>
            <a:pPr algn="l" eaLnBrk="1" hangingPunct="1">
              <a:lnSpc>
                <a:spcPct val="200000"/>
              </a:lnSpc>
            </a:pPr>
            <a:r>
              <a:rPr lang="zh-CN" altLang="en-US" sz="2400" b="1" dirty="0">
                <a:solidFill>
                  <a:srgbClr val="314865"/>
                </a:solidFill>
                <a:latin typeface="Arial"/>
                <a:ea typeface="微软雅黑"/>
                <a:sym typeface="Arial"/>
              </a:rPr>
              <a:t>例程：</a:t>
            </a:r>
            <a:endParaRPr lang="en-US" altLang="zh-CN" sz="2400" b="1" dirty="0">
              <a:solidFill>
                <a:srgbClr val="314865"/>
              </a:solidFill>
              <a:latin typeface="Arial"/>
              <a:ea typeface="微软雅黑"/>
              <a:sym typeface="Arial"/>
            </a:endParaRPr>
          </a:p>
        </p:txBody>
      </p:sp>
      <p:grpSp>
        <p:nvGrpSpPr>
          <p:cNvPr id="37" name="组合 36">
            <a:extLst>
              <a:ext uri="{FF2B5EF4-FFF2-40B4-BE49-F238E27FC236}">
                <a16:creationId xmlns:a16="http://schemas.microsoft.com/office/drawing/2014/main" id="{CEDD056C-1F47-43EA-8352-2C0758293395}"/>
              </a:ext>
            </a:extLst>
          </p:cNvPr>
          <p:cNvGrpSpPr/>
          <p:nvPr/>
        </p:nvGrpSpPr>
        <p:grpSpPr>
          <a:xfrm>
            <a:off x="164616" y="178180"/>
            <a:ext cx="2804616" cy="368580"/>
            <a:chOff x="164616" y="178180"/>
            <a:chExt cx="2804616" cy="368580"/>
          </a:xfrm>
        </p:grpSpPr>
        <p:cxnSp>
          <p:nvCxnSpPr>
            <p:cNvPr id="38" name="直接连接符 37">
              <a:extLst>
                <a:ext uri="{FF2B5EF4-FFF2-40B4-BE49-F238E27FC236}">
                  <a16:creationId xmlns:a16="http://schemas.microsoft.com/office/drawing/2014/main" id="{CF85D97D-FC73-4593-94B6-B332AD68BE83}"/>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966720C6-0F48-4A83-8445-1B83245158A5}"/>
                </a:ext>
              </a:extLst>
            </p:cNvPr>
            <p:cNvSpPr txBox="1"/>
            <p:nvPr/>
          </p:nvSpPr>
          <p:spPr>
            <a:xfrm>
              <a:off x="534486" y="178180"/>
              <a:ext cx="2434746" cy="338554"/>
            </a:xfrm>
            <a:prstGeom prst="rect">
              <a:avLst/>
            </a:prstGeom>
            <a:noFill/>
          </p:spPr>
          <p:txBody>
            <a:bodyPr wrap="square" rtlCol="0">
              <a:spAutoFit/>
            </a:bodyPr>
            <a:lstStyle/>
            <a:p>
              <a:pPr algn="dist">
                <a:spcBef>
                  <a:spcPct val="20000"/>
                </a:spcBef>
                <a:buClr>
                  <a:schemeClr val="hlink"/>
                </a:buClr>
                <a:buSzPct val="65000"/>
              </a:pPr>
              <a:r>
                <a:rPr lang="en-US" altLang="zh-CN" sz="1600" b="1" dirty="0">
                  <a:solidFill>
                    <a:srgbClr val="314865"/>
                  </a:solidFill>
                  <a:effectLst>
                    <a:innerShdw blurRad="63500" dist="50800" dir="13500000">
                      <a:prstClr val="black">
                        <a:alpha val="50000"/>
                      </a:prstClr>
                    </a:innerShdw>
                  </a:effectLst>
                  <a:latin typeface="Arial"/>
                  <a:sym typeface="Arial"/>
                </a:rPr>
                <a:t>GPIO</a:t>
              </a:r>
              <a:r>
                <a:rPr lang="zh-CN" altLang="en-US" sz="1600" b="1" dirty="0">
                  <a:solidFill>
                    <a:srgbClr val="314865"/>
                  </a:solidFill>
                  <a:effectLst>
                    <a:innerShdw blurRad="63500" dist="50800" dir="13500000">
                      <a:prstClr val="black">
                        <a:alpha val="50000"/>
                      </a:prstClr>
                    </a:innerShdw>
                  </a:effectLst>
                  <a:latin typeface="Arial"/>
                  <a:sym typeface="Arial"/>
                </a:rPr>
                <a:t>配置步骤</a:t>
              </a:r>
            </a:p>
          </p:txBody>
        </p:sp>
        <p:sp>
          <p:nvSpPr>
            <p:cNvPr id="40" name="矩形 39">
              <a:extLst>
                <a:ext uri="{FF2B5EF4-FFF2-40B4-BE49-F238E27FC236}">
                  <a16:creationId xmlns:a16="http://schemas.microsoft.com/office/drawing/2014/main" id="{423E2E92-C9B7-46BD-BB14-D9D3A1DEE19D}"/>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1" name="矩形 40">
              <a:extLst>
                <a:ext uri="{FF2B5EF4-FFF2-40B4-BE49-F238E27FC236}">
                  <a16:creationId xmlns:a16="http://schemas.microsoft.com/office/drawing/2014/main" id="{1F311124-CF69-4DAF-9A0B-D268C312D6B9}"/>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2" name="矩形 41">
              <a:extLst>
                <a:ext uri="{FF2B5EF4-FFF2-40B4-BE49-F238E27FC236}">
                  <a16:creationId xmlns:a16="http://schemas.microsoft.com/office/drawing/2014/main" id="{E2207EEA-678C-456A-9948-65094188A23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矩形 1"/>
          <p:cNvSpPr/>
          <p:nvPr/>
        </p:nvSpPr>
        <p:spPr>
          <a:xfrm>
            <a:off x="1819564" y="1552548"/>
            <a:ext cx="6096000" cy="2585323"/>
          </a:xfrm>
          <a:prstGeom prst="rect">
            <a:avLst/>
          </a:prstGeom>
        </p:spPr>
        <p:txBody>
          <a:bodyPr>
            <a:spAutoFit/>
          </a:bodyPr>
          <a:lstStyle/>
          <a:p>
            <a:r>
              <a:rPr lang="en-US" altLang="zh-CN" b="1" dirty="0">
                <a:solidFill>
                  <a:srgbClr val="7F0055"/>
                </a:solidFill>
                <a:latin typeface="Consolas" panose="020B0609020204030204" pitchFamily="49" charset="0"/>
              </a:rPr>
              <a:t>#include</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&lt;</a:t>
            </a:r>
            <a:r>
              <a:rPr lang="en-US" altLang="zh-CN" b="1" dirty="0" err="1">
                <a:solidFill>
                  <a:srgbClr val="2A00FF"/>
                </a:solidFill>
                <a:latin typeface="Consolas" panose="020B0609020204030204" pitchFamily="49" charset="0"/>
              </a:rPr>
              <a:t>stdint.h</a:t>
            </a:r>
            <a:r>
              <a:rPr lang="en-US" altLang="zh-CN" b="1" dirty="0">
                <a:solidFill>
                  <a:srgbClr val="2A00FF"/>
                </a:solidFill>
                <a:latin typeface="Consolas" panose="020B0609020204030204" pitchFamily="49" charset="0"/>
              </a:rPr>
              <a:t>&gt;</a:t>
            </a:r>
          </a:p>
          <a:p>
            <a:r>
              <a:rPr lang="en-US" altLang="zh-CN" b="1" dirty="0">
                <a:solidFill>
                  <a:srgbClr val="7F0055"/>
                </a:solidFill>
                <a:latin typeface="Consolas" panose="020B0609020204030204" pitchFamily="49" charset="0"/>
              </a:rPr>
              <a:t>#include</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&lt;</a:t>
            </a:r>
            <a:r>
              <a:rPr lang="en-US" altLang="zh-CN" b="1" dirty="0" err="1">
                <a:solidFill>
                  <a:srgbClr val="2A00FF"/>
                </a:solidFill>
                <a:latin typeface="Consolas" panose="020B0609020204030204" pitchFamily="49" charset="0"/>
              </a:rPr>
              <a:t>stdbool.h</a:t>
            </a:r>
            <a:r>
              <a:rPr lang="en-US" altLang="zh-CN" b="1" dirty="0">
                <a:solidFill>
                  <a:srgbClr val="2A00FF"/>
                </a:solidFill>
                <a:latin typeface="Consolas" panose="020B0609020204030204" pitchFamily="49" charset="0"/>
              </a:rPr>
              <a:t>&gt;</a:t>
            </a:r>
          </a:p>
          <a:p>
            <a:r>
              <a:rPr lang="en-US" altLang="zh-CN" b="1" dirty="0">
                <a:solidFill>
                  <a:srgbClr val="7F0055"/>
                </a:solidFill>
                <a:latin typeface="Consolas" panose="020B0609020204030204" pitchFamily="49" charset="0"/>
              </a:rPr>
              <a:t>#include</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inc</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hw_memmap.h</a:t>
            </a:r>
            <a:r>
              <a:rPr lang="en-US" altLang="zh-CN" b="1" dirty="0">
                <a:solidFill>
                  <a:srgbClr val="2A00FF"/>
                </a:solidFill>
                <a:latin typeface="Consolas" panose="020B0609020204030204" pitchFamily="49" charset="0"/>
              </a:rPr>
              <a:t>"</a:t>
            </a:r>
          </a:p>
          <a:p>
            <a:r>
              <a:rPr lang="en-US" altLang="zh-CN" b="1" dirty="0">
                <a:solidFill>
                  <a:srgbClr val="7F0055"/>
                </a:solidFill>
                <a:latin typeface="Consolas" panose="020B0609020204030204" pitchFamily="49" charset="0"/>
              </a:rPr>
              <a:t>#include</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inc</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hw_ints.h</a:t>
            </a:r>
            <a:r>
              <a:rPr lang="en-US" altLang="zh-CN" b="1" dirty="0">
                <a:solidFill>
                  <a:srgbClr val="2A00FF"/>
                </a:solidFill>
                <a:latin typeface="Consolas" panose="020B0609020204030204" pitchFamily="49" charset="0"/>
              </a:rPr>
              <a:t>"</a:t>
            </a:r>
          </a:p>
          <a:p>
            <a:r>
              <a:rPr lang="en-US" altLang="zh-CN" b="1" dirty="0">
                <a:solidFill>
                  <a:srgbClr val="7F0055"/>
                </a:solidFill>
                <a:latin typeface="Consolas" panose="020B0609020204030204" pitchFamily="49" charset="0"/>
              </a:rPr>
              <a:t>#include</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inc</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hw_types.h</a:t>
            </a:r>
            <a:r>
              <a:rPr lang="en-US" altLang="zh-CN" b="1" dirty="0">
                <a:solidFill>
                  <a:srgbClr val="2A00FF"/>
                </a:solidFill>
                <a:latin typeface="Consolas" panose="020B0609020204030204" pitchFamily="49" charset="0"/>
              </a:rPr>
              <a:t>"</a:t>
            </a:r>
          </a:p>
          <a:p>
            <a:r>
              <a:rPr lang="en-US" altLang="zh-CN" b="1" dirty="0">
                <a:solidFill>
                  <a:srgbClr val="7F0055"/>
                </a:solidFill>
                <a:latin typeface="Consolas" panose="020B0609020204030204" pitchFamily="49" charset="0"/>
              </a:rPr>
              <a:t>#include</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inc</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hw_nvic.h</a:t>
            </a:r>
            <a:r>
              <a:rPr lang="en-US" altLang="zh-CN" b="1" dirty="0">
                <a:solidFill>
                  <a:srgbClr val="2A00FF"/>
                </a:solidFill>
                <a:latin typeface="Consolas" panose="020B0609020204030204" pitchFamily="49" charset="0"/>
              </a:rPr>
              <a:t>"</a:t>
            </a:r>
          </a:p>
          <a:p>
            <a:r>
              <a:rPr lang="en-US" altLang="zh-CN" b="1" dirty="0">
                <a:solidFill>
                  <a:srgbClr val="7F0055"/>
                </a:solidFill>
                <a:latin typeface="Consolas" panose="020B0609020204030204" pitchFamily="49" charset="0"/>
              </a:rPr>
              <a:t>#include</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driverlib</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sysctl.h</a:t>
            </a:r>
            <a:r>
              <a:rPr lang="en-US" altLang="zh-CN" b="1" dirty="0">
                <a:solidFill>
                  <a:srgbClr val="2A00FF"/>
                </a:solidFill>
                <a:latin typeface="Consolas" panose="020B0609020204030204" pitchFamily="49" charset="0"/>
              </a:rPr>
              <a:t>"</a:t>
            </a:r>
          </a:p>
          <a:p>
            <a:r>
              <a:rPr lang="en-US" altLang="zh-CN" b="1" dirty="0">
                <a:solidFill>
                  <a:srgbClr val="7F0055"/>
                </a:solidFill>
                <a:latin typeface="Consolas" panose="020B0609020204030204" pitchFamily="49" charset="0"/>
              </a:rPr>
              <a:t>#include</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driverlib</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gpio.h</a:t>
            </a:r>
            <a:r>
              <a:rPr lang="en-US" altLang="zh-CN" b="1" dirty="0">
                <a:solidFill>
                  <a:srgbClr val="2A00FF"/>
                </a:solidFill>
                <a:latin typeface="Consolas" panose="020B0609020204030204" pitchFamily="49" charset="0"/>
              </a:rPr>
              <a:t>"</a:t>
            </a:r>
          </a:p>
          <a:p>
            <a:r>
              <a:rPr lang="en-US" altLang="zh-CN" b="1" dirty="0">
                <a:solidFill>
                  <a:srgbClr val="7F0055"/>
                </a:solidFill>
                <a:latin typeface="Consolas" panose="020B0609020204030204" pitchFamily="49" charset="0"/>
              </a:rPr>
              <a:t>#include</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driverlib</a:t>
            </a:r>
            <a:r>
              <a:rPr lang="en-US" altLang="zh-CN" b="1" dirty="0">
                <a:solidFill>
                  <a:srgbClr val="2A00FF"/>
                </a:solidFill>
                <a:latin typeface="Consolas" panose="020B0609020204030204" pitchFamily="49" charset="0"/>
              </a:rPr>
              <a:t>/</a:t>
            </a:r>
            <a:r>
              <a:rPr lang="en-US" altLang="zh-CN" b="1" dirty="0" err="1">
                <a:solidFill>
                  <a:srgbClr val="2A00FF"/>
                </a:solidFill>
                <a:latin typeface="Consolas" panose="020B0609020204030204" pitchFamily="49" charset="0"/>
              </a:rPr>
              <a:t>interrupt.h</a:t>
            </a:r>
            <a:r>
              <a:rPr lang="en-US" altLang="zh-CN" b="1" dirty="0">
                <a:solidFill>
                  <a:srgbClr val="2A00FF"/>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305813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95706" y="1225082"/>
            <a:ext cx="3264430" cy="533675"/>
            <a:chOff x="5726037" y="1878224"/>
            <a:chExt cx="3264430" cy="533675"/>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7" y="1878224"/>
              <a:ext cx="2349602"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的特点</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a:off x="5849178" y="2411898"/>
              <a:ext cx="3141289" cy="1"/>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sp>
        <p:nvSpPr>
          <p:cNvPr id="46" name="文本框 107">
            <a:extLst>
              <a:ext uri="{FF2B5EF4-FFF2-40B4-BE49-F238E27FC236}">
                <a16:creationId xmlns:a16="http://schemas.microsoft.com/office/drawing/2014/main" id="{D466277C-A4C3-4295-8DE2-922B2241BD45}"/>
              </a:ext>
            </a:extLst>
          </p:cNvPr>
          <p:cNvSpPr txBox="1"/>
          <p:nvPr/>
        </p:nvSpPr>
        <p:spPr>
          <a:xfrm>
            <a:off x="5705234" y="2157767"/>
            <a:ext cx="6709803" cy="2523768"/>
          </a:xfrm>
          <a:prstGeom prst="rect">
            <a:avLst/>
          </a:prstGeom>
          <a:noFill/>
        </p:spPr>
        <p:txBody>
          <a:bodyPr wrap="square" rtlCol="0">
            <a:spAutoFit/>
          </a:bodyPr>
          <a:lstStyle/>
          <a:p>
            <a:pPr marL="342900" indent="-342900">
              <a:spcAft>
                <a:spcPts val="1500"/>
              </a:spcAft>
              <a:buFont typeface="Arial" panose="020B0604020202020204" pitchFamily="34" charset="0"/>
              <a:buChar char="•"/>
            </a:pPr>
            <a:r>
              <a:rPr lang="zh-CN" altLang="en-US" dirty="0">
                <a:solidFill>
                  <a:srgbClr val="000000"/>
                </a:solidFill>
                <a:latin typeface="+mn-ea"/>
              </a:rPr>
              <a:t>可通过高级外设总线（</a:t>
            </a:r>
            <a:r>
              <a:rPr lang="en-US" altLang="zh-CN" dirty="0">
                <a:solidFill>
                  <a:srgbClr val="FF0000"/>
                </a:solidFill>
                <a:latin typeface="+mn-ea"/>
              </a:rPr>
              <a:t>APB</a:t>
            </a:r>
            <a:r>
              <a:rPr lang="zh-CN" altLang="en-US" dirty="0">
                <a:solidFill>
                  <a:srgbClr val="000000"/>
                </a:solidFill>
                <a:latin typeface="+mn-ea"/>
              </a:rPr>
              <a:t>）和高级高性能外设总线（</a:t>
            </a:r>
            <a:r>
              <a:rPr lang="en-US" altLang="zh-CN" dirty="0">
                <a:solidFill>
                  <a:srgbClr val="FF0000"/>
                </a:solidFill>
                <a:latin typeface="+mn-ea"/>
              </a:rPr>
              <a:t>AHB</a:t>
            </a:r>
            <a:r>
              <a:rPr lang="zh-CN" altLang="en-US" dirty="0">
                <a:solidFill>
                  <a:srgbClr val="000000"/>
                </a:solidFill>
                <a:latin typeface="+mn-ea"/>
              </a:rPr>
              <a:t>）访问</a:t>
            </a:r>
            <a:endParaRPr lang="en-US" altLang="zh-CN" dirty="0">
              <a:solidFill>
                <a:srgbClr val="000000"/>
              </a:solidFill>
              <a:latin typeface="+mn-ea"/>
            </a:endParaRPr>
          </a:p>
          <a:p>
            <a:pPr marL="342900" indent="-342900">
              <a:spcAft>
                <a:spcPts val="1500"/>
              </a:spcAft>
              <a:buFont typeface="Arial" panose="020B0604020202020204" pitchFamily="34" charset="0"/>
              <a:buChar char="•"/>
            </a:pPr>
            <a:r>
              <a:rPr lang="zh-CN" altLang="en-US" dirty="0">
                <a:solidFill>
                  <a:srgbClr val="000000"/>
                </a:solidFill>
                <a:latin typeface="+mn-ea"/>
              </a:rPr>
              <a:t>高度灵活的复用功能，可以配置成</a:t>
            </a:r>
            <a:r>
              <a:rPr lang="en-US" altLang="zh-CN" dirty="0">
                <a:solidFill>
                  <a:srgbClr val="000000"/>
                </a:solidFill>
                <a:latin typeface="+mn-ea"/>
              </a:rPr>
              <a:t>GPIO </a:t>
            </a:r>
            <a:r>
              <a:rPr lang="zh-CN" altLang="en-US" dirty="0">
                <a:solidFill>
                  <a:srgbClr val="000000"/>
                </a:solidFill>
                <a:latin typeface="+mn-ea"/>
              </a:rPr>
              <a:t>或外设功能</a:t>
            </a:r>
            <a:endParaRPr lang="en-US" altLang="zh-CN" dirty="0">
              <a:solidFill>
                <a:srgbClr val="000000"/>
              </a:solidFill>
              <a:latin typeface="+mn-ea"/>
            </a:endParaRPr>
          </a:p>
          <a:p>
            <a:pPr marL="342900" indent="-342900">
              <a:spcAft>
                <a:spcPts val="1500"/>
              </a:spcAft>
              <a:buFont typeface="Arial" panose="020B0604020202020204" pitchFamily="34" charset="0"/>
              <a:buChar char="•"/>
            </a:pPr>
            <a:r>
              <a:rPr lang="zh-CN" altLang="en-US" dirty="0">
                <a:solidFill>
                  <a:srgbClr val="000000"/>
                </a:solidFill>
                <a:latin typeface="+mn-ea"/>
                <a:sym typeface="Arial"/>
              </a:rPr>
              <a:t>可编程控制</a:t>
            </a:r>
            <a:r>
              <a:rPr lang="en-US" altLang="zh-CN" dirty="0">
                <a:solidFill>
                  <a:srgbClr val="000000"/>
                </a:solidFill>
                <a:latin typeface="+mn-ea"/>
                <a:sym typeface="Arial"/>
              </a:rPr>
              <a:t>GPIO</a:t>
            </a:r>
            <a:r>
              <a:rPr lang="zh-CN" altLang="en-US" dirty="0">
                <a:solidFill>
                  <a:srgbClr val="000000"/>
                </a:solidFill>
                <a:latin typeface="+mn-ea"/>
                <a:sym typeface="Arial"/>
              </a:rPr>
              <a:t>外部中断</a:t>
            </a:r>
            <a:endParaRPr lang="en-US" altLang="zh-CN" dirty="0">
              <a:solidFill>
                <a:srgbClr val="000000"/>
              </a:solidFill>
              <a:latin typeface="+mn-ea"/>
              <a:sym typeface="Arial"/>
            </a:endParaRPr>
          </a:p>
          <a:p>
            <a:pPr marL="342900" indent="-342900">
              <a:spcAft>
                <a:spcPts val="1500"/>
              </a:spcAft>
              <a:buFont typeface="Arial" panose="020B0604020202020204" pitchFamily="34" charset="0"/>
              <a:buChar char="•"/>
            </a:pPr>
            <a:r>
              <a:rPr lang="zh-CN" altLang="en-US" dirty="0">
                <a:solidFill>
                  <a:srgbClr val="000000"/>
                </a:solidFill>
                <a:latin typeface="+mn-ea"/>
                <a:sym typeface="Arial"/>
              </a:rPr>
              <a:t>可进行位读写操作</a:t>
            </a:r>
            <a:endParaRPr lang="en-US" altLang="zh-CN" dirty="0">
              <a:solidFill>
                <a:srgbClr val="000000"/>
              </a:solidFill>
              <a:latin typeface="+mn-ea"/>
              <a:sym typeface="Arial"/>
            </a:endParaRPr>
          </a:p>
          <a:p>
            <a:pPr marL="342900" indent="-342900">
              <a:spcAft>
                <a:spcPts val="1500"/>
              </a:spcAft>
              <a:buFont typeface="Arial" panose="020B0604020202020204" pitchFamily="34" charset="0"/>
              <a:buChar char="•"/>
            </a:pPr>
            <a:r>
              <a:rPr lang="zh-CN" altLang="en-US" dirty="0">
                <a:solidFill>
                  <a:srgbClr val="000000"/>
                </a:solidFill>
                <a:latin typeface="+mn-ea"/>
                <a:sym typeface="Arial"/>
              </a:rPr>
              <a:t>休眠模式下，</a:t>
            </a:r>
            <a:r>
              <a:rPr lang="en-US" altLang="zh-CN" dirty="0">
                <a:solidFill>
                  <a:srgbClr val="000000"/>
                </a:solidFill>
                <a:latin typeface="+mn-ea"/>
                <a:sym typeface="Arial"/>
              </a:rPr>
              <a:t>GPIO</a:t>
            </a:r>
            <a:r>
              <a:rPr lang="zh-CN" altLang="en-US" dirty="0">
                <a:solidFill>
                  <a:srgbClr val="000000"/>
                </a:solidFill>
                <a:latin typeface="+mn-ea"/>
                <a:sym typeface="Arial"/>
              </a:rPr>
              <a:t>的状态可保留</a:t>
            </a:r>
            <a:endParaRPr lang="en-US" altLang="zh-CN" dirty="0">
              <a:solidFill>
                <a:srgbClr val="000000"/>
              </a:solidFill>
              <a:latin typeface="+mn-ea"/>
              <a:sym typeface="Arial"/>
            </a:endParaRPr>
          </a:p>
        </p:txBody>
      </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2" name="图片 1"/>
          <p:cNvPicPr>
            <a:picLocks noChangeAspect="1"/>
          </p:cNvPicPr>
          <p:nvPr/>
        </p:nvPicPr>
        <p:blipFill>
          <a:blip r:embed="rId3"/>
          <a:stretch>
            <a:fillRect/>
          </a:stretch>
        </p:blipFill>
        <p:spPr>
          <a:xfrm>
            <a:off x="164616" y="948843"/>
            <a:ext cx="5268686" cy="53105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0" name="组合 9"/>
          <p:cNvGrpSpPr/>
          <p:nvPr/>
        </p:nvGrpSpPr>
        <p:grpSpPr>
          <a:xfrm>
            <a:off x="95795" y="914204"/>
            <a:ext cx="5337508" cy="5345235"/>
            <a:chOff x="95795" y="914204"/>
            <a:chExt cx="5337508" cy="5345235"/>
          </a:xfrm>
        </p:grpSpPr>
        <p:pic>
          <p:nvPicPr>
            <p:cNvPr id="4" name="图片 3"/>
            <p:cNvPicPr>
              <a:picLocks noChangeAspect="1"/>
            </p:cNvPicPr>
            <p:nvPr/>
          </p:nvPicPr>
          <p:blipFill rotWithShape="1">
            <a:blip r:embed="rId4"/>
            <a:srcRect l="3946" r="8507"/>
            <a:stretch/>
          </p:blipFill>
          <p:spPr>
            <a:xfrm>
              <a:off x="95795" y="914204"/>
              <a:ext cx="5337508" cy="5345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矩形 4"/>
            <p:cNvSpPr/>
            <p:nvPr/>
          </p:nvSpPr>
          <p:spPr>
            <a:xfrm>
              <a:off x="1341120" y="5512526"/>
              <a:ext cx="949234" cy="635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549105" y="4885508"/>
              <a:ext cx="430887" cy="457818"/>
            </a:xfrm>
            <a:prstGeom prst="rect">
              <a:avLst/>
            </a:prstGeom>
            <a:noFill/>
          </p:spPr>
          <p:txBody>
            <a:bodyPr vert="eaVert" wrap="none" rtlCol="0">
              <a:spAutoFit/>
            </a:bodyPr>
            <a:lstStyle/>
            <a:p>
              <a:r>
                <a:rPr lang="en-US" altLang="zh-CN" sz="1600" dirty="0">
                  <a:solidFill>
                    <a:srgbClr val="FF0000"/>
                  </a:solidFill>
                </a:rPr>
                <a:t>AHB</a:t>
              </a:r>
              <a:endParaRPr lang="zh-CN" altLang="en-US" sz="1600" dirty="0">
                <a:solidFill>
                  <a:srgbClr val="FF0000"/>
                </a:solidFill>
              </a:endParaRPr>
            </a:p>
          </p:txBody>
        </p:sp>
        <p:sp>
          <p:nvSpPr>
            <p:cNvPr id="19" name="文本框 18"/>
            <p:cNvSpPr txBox="1"/>
            <p:nvPr/>
          </p:nvSpPr>
          <p:spPr>
            <a:xfrm>
              <a:off x="2965438" y="4885508"/>
              <a:ext cx="430887" cy="441788"/>
            </a:xfrm>
            <a:prstGeom prst="rect">
              <a:avLst/>
            </a:prstGeom>
            <a:noFill/>
          </p:spPr>
          <p:txBody>
            <a:bodyPr vert="eaVert" wrap="none" rtlCol="0">
              <a:spAutoFit/>
            </a:bodyPr>
            <a:lstStyle/>
            <a:p>
              <a:r>
                <a:rPr lang="en-US" altLang="zh-CN" sz="1600" dirty="0">
                  <a:solidFill>
                    <a:srgbClr val="FF0000"/>
                  </a:solidFill>
                </a:rPr>
                <a:t>APB</a:t>
              </a:r>
              <a:endParaRPr lang="zh-CN" altLang="en-US" sz="1600" dirty="0">
                <a:solidFill>
                  <a:srgbClr val="FF0000"/>
                </a:solidFill>
              </a:endParaRPr>
            </a:p>
          </p:txBody>
        </p:sp>
      </p:grpSp>
    </p:spTree>
    <p:extLst>
      <p:ext uri="{BB962C8B-B14F-4D97-AF65-F5344CB8AC3E}">
        <p14:creationId xmlns:p14="http://schemas.microsoft.com/office/powerpoint/2010/main" val="45314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CEDD056C-1F47-43EA-8352-2C0758293395}"/>
              </a:ext>
            </a:extLst>
          </p:cNvPr>
          <p:cNvGrpSpPr/>
          <p:nvPr/>
        </p:nvGrpSpPr>
        <p:grpSpPr>
          <a:xfrm>
            <a:off x="164616" y="178180"/>
            <a:ext cx="2804616" cy="368580"/>
            <a:chOff x="164616" y="178180"/>
            <a:chExt cx="2804616" cy="368580"/>
          </a:xfrm>
        </p:grpSpPr>
        <p:cxnSp>
          <p:nvCxnSpPr>
            <p:cNvPr id="38" name="直接连接符 37">
              <a:extLst>
                <a:ext uri="{FF2B5EF4-FFF2-40B4-BE49-F238E27FC236}">
                  <a16:creationId xmlns:a16="http://schemas.microsoft.com/office/drawing/2014/main" id="{CF85D97D-FC73-4593-94B6-B332AD68BE83}"/>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966720C6-0F48-4A83-8445-1B83245158A5}"/>
                </a:ext>
              </a:extLst>
            </p:cNvPr>
            <p:cNvSpPr txBox="1"/>
            <p:nvPr/>
          </p:nvSpPr>
          <p:spPr>
            <a:xfrm>
              <a:off x="534486" y="178180"/>
              <a:ext cx="2434746"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ct val="20000"/>
                </a:spcBef>
                <a:spcAft>
                  <a:spcPts val="0"/>
                </a:spcAft>
                <a:buClr>
                  <a:srgbClr val="0563C1"/>
                </a:buClr>
                <a:buSzPct val="65000"/>
                <a:buFontTx/>
                <a:buNone/>
                <a:tabLst/>
                <a:defRPr/>
              </a:pPr>
              <a:r>
                <a:rPr kumimoji="0" lang="en-US" altLang="zh-CN" sz="1600" b="1" i="0" u="none" strike="noStrike" kern="1200" cap="none" spc="0" normalizeH="0" baseline="0" noProof="0" dirty="0">
                  <a:ln>
                    <a:noFill/>
                  </a:ln>
                  <a:solidFill>
                    <a:srgbClr val="314865"/>
                  </a:solidFill>
                  <a:effectLst>
                    <a:innerShdw blurRad="63500" dist="50800" dir="13500000">
                      <a:prstClr val="black">
                        <a:alpha val="50000"/>
                      </a:prstClr>
                    </a:innerShdw>
                  </a:effectLst>
                  <a:uLnTx/>
                  <a:uFillTx/>
                  <a:latin typeface="Arial"/>
                  <a:ea typeface="微软雅黑"/>
                  <a:cs typeface="+mn-cs"/>
                  <a:sym typeface="Arial"/>
                </a:rPr>
                <a:t>GPIO</a:t>
              </a:r>
              <a:r>
                <a:rPr kumimoji="0" lang="zh-CN" altLang="en-US" sz="1600" b="1" i="0" u="none" strike="noStrike" kern="1200" cap="none" spc="0" normalizeH="0" baseline="0" noProof="0" dirty="0">
                  <a:ln>
                    <a:noFill/>
                  </a:ln>
                  <a:solidFill>
                    <a:srgbClr val="314865"/>
                  </a:solidFill>
                  <a:effectLst>
                    <a:innerShdw blurRad="63500" dist="50800" dir="13500000">
                      <a:prstClr val="black">
                        <a:alpha val="50000"/>
                      </a:prstClr>
                    </a:innerShdw>
                  </a:effectLst>
                  <a:uLnTx/>
                  <a:uFillTx/>
                  <a:latin typeface="Arial"/>
                  <a:ea typeface="微软雅黑"/>
                  <a:cs typeface="+mn-cs"/>
                  <a:sym typeface="Arial"/>
                </a:rPr>
                <a:t>配置步骤</a:t>
              </a:r>
            </a:p>
          </p:txBody>
        </p:sp>
        <p:sp>
          <p:nvSpPr>
            <p:cNvPr id="40" name="矩形 39">
              <a:extLst>
                <a:ext uri="{FF2B5EF4-FFF2-40B4-BE49-F238E27FC236}">
                  <a16:creationId xmlns:a16="http://schemas.microsoft.com/office/drawing/2014/main" id="{423E2E92-C9B7-46BD-BB14-D9D3A1DEE19D}"/>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41" name="矩形 40">
              <a:extLst>
                <a:ext uri="{FF2B5EF4-FFF2-40B4-BE49-F238E27FC236}">
                  <a16:creationId xmlns:a16="http://schemas.microsoft.com/office/drawing/2014/main" id="{1F311124-CF69-4DAF-9A0B-D268C312D6B9}"/>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42" name="矩形 41">
              <a:extLst>
                <a:ext uri="{FF2B5EF4-FFF2-40B4-BE49-F238E27FC236}">
                  <a16:creationId xmlns:a16="http://schemas.microsoft.com/office/drawing/2014/main" id="{E2207EEA-678C-456A-9948-65094188A23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sp>
        <p:nvSpPr>
          <p:cNvPr id="2" name="矩形 1"/>
          <p:cNvSpPr/>
          <p:nvPr/>
        </p:nvSpPr>
        <p:spPr>
          <a:xfrm>
            <a:off x="164615" y="954034"/>
            <a:ext cx="11842657" cy="5570756"/>
          </a:xfrm>
          <a:prstGeom prst="rect">
            <a:avLst/>
          </a:prstGeom>
        </p:spPr>
        <p:txBody>
          <a:bodyPr wrap="square">
            <a:spAutoFit/>
          </a:bodyPr>
          <a:lstStyle/>
          <a:p>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//this code is the main function</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int</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000000"/>
                </a:solidFill>
                <a:latin typeface="Consolas" panose="020B0609020204030204" pitchFamily="49" charset="0"/>
                <a:ea typeface="等线" panose="02010600030101010101" pitchFamily="2" charset="-122"/>
                <a:cs typeface="Consolas" panose="020B0609020204030204" pitchFamily="49" charset="0"/>
              </a:rPr>
              <a:t>main</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r>
              <a:rPr lang="en-US" altLang="zh-CN" sz="16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err="1">
                <a:solidFill>
                  <a:srgbClr val="642880"/>
                </a:solidFill>
                <a:latin typeface="Consolas" panose="020B0609020204030204" pitchFamily="49" charset="0"/>
                <a:ea typeface="等线" panose="02010600030101010101" pitchFamily="2" charset="-122"/>
                <a:cs typeface="Consolas" panose="020B0609020204030204" pitchFamily="49" charset="0"/>
              </a:rPr>
              <a:t>SysCtlClockSet</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(SYSCTL_SYSDIV_4|SYSCTL_USE_OSC|SYSCTL_XTAL_16MHZ|SYSCTL_OSC_MAIN);</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设置系统时钟</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err="1">
                <a:solidFill>
                  <a:srgbClr val="642880"/>
                </a:solidFill>
                <a:latin typeface="Consolas" panose="020B0609020204030204" pitchFamily="49" charset="0"/>
                <a:ea typeface="等线" panose="02010600030101010101" pitchFamily="2" charset="-122"/>
                <a:cs typeface="Consolas" panose="020B0609020204030204" pitchFamily="49" charset="0"/>
              </a:rPr>
              <a:t>SysCtlPeripheralEnable</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(SYSCTL_PERIPH_GPIOF);</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使能</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F</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模块</a:t>
            </a:r>
            <a:endPar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endParaRPr>
          </a:p>
          <a:p>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err="1">
                <a:solidFill>
                  <a:srgbClr val="642880"/>
                </a:solidFill>
                <a:latin typeface="Consolas" panose="020B0609020204030204" pitchFamily="49" charset="0"/>
                <a:ea typeface="等线" panose="02010600030101010101" pitchFamily="2" charset="-122"/>
                <a:cs typeface="Consolas" panose="020B0609020204030204" pitchFamily="49" charset="0"/>
              </a:rPr>
              <a:t>GPIOPinTypeGPIOOutput</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(GPIO_PORTF_BASE,GPIO_PIN_3); </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设置</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PF2</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和</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PF3</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为输出模式</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err="1">
                <a:solidFill>
                  <a:srgbClr val="642880"/>
                </a:solidFill>
                <a:latin typeface="Consolas" panose="020B0609020204030204" pitchFamily="49" charset="0"/>
                <a:ea typeface="等线" panose="02010600030101010101" pitchFamily="2" charset="-122"/>
                <a:cs typeface="Consolas" panose="020B0609020204030204" pitchFamily="49" charset="0"/>
              </a:rPr>
              <a:t>GPIOPinWrite</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(GPIO_PORTF_BASE,GPIO_PIN_3,0&lt;&lt;3);</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将</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PF3</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写</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0</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，即熄灭</a:t>
            </a:r>
            <a:r>
              <a:rPr lang="zh-CN" altLang="en-US"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绿</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灯</a:t>
            </a:r>
            <a:endPar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endParaRPr>
          </a:p>
          <a:p>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err="1">
                <a:solidFill>
                  <a:srgbClr val="642880"/>
                </a:solidFill>
                <a:latin typeface="Consolas" panose="020B0609020204030204" pitchFamily="49" charset="0"/>
                <a:ea typeface="等线" panose="02010600030101010101" pitchFamily="2" charset="-122"/>
                <a:cs typeface="Consolas" panose="020B0609020204030204" pitchFamily="49" charset="0"/>
              </a:rPr>
              <a:t>GPIOPinTypeGPIOInput</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(GPIO_PORTF_BASE,GPIO_PIN_4); </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将</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PF4</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设置为输入模式</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err="1">
                <a:solidFill>
                  <a:srgbClr val="642880"/>
                </a:solidFill>
                <a:latin typeface="Consolas" panose="020B0609020204030204" pitchFamily="49" charset="0"/>
                <a:ea typeface="等线" panose="02010600030101010101" pitchFamily="2" charset="-122"/>
                <a:cs typeface="Consolas" panose="020B0609020204030204" pitchFamily="49" charset="0"/>
              </a:rPr>
              <a:t>GPIOPadConfigSet</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(GPIO_PORTF_BASE, GPIO_PIN_4, GPIO_STRENGTH_2MA, GPIO_PIN_TYPE_STD_WPU);</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设置</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PF4             </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为弱上拉模式，驱动电流为</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2mA</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	</a:t>
            </a:r>
            <a:r>
              <a:rPr lang="en-US" altLang="zh-CN" sz="1600" kern="0" dirty="0" err="1">
                <a:solidFill>
                  <a:srgbClr val="3F7F5F"/>
                </a:solidFill>
                <a:latin typeface="Consolas" panose="020B0609020204030204" pitchFamily="49" charset="0"/>
                <a:ea typeface="等线" panose="02010600030101010101" pitchFamily="2" charset="-122"/>
                <a:cs typeface="Consolas" panose="020B0609020204030204" pitchFamily="49" charset="0"/>
              </a:rPr>
              <a:t>GPIOIntRegister</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(GPIO_PORTF_BASE, </a:t>
            </a:r>
            <a:r>
              <a:rPr lang="en-US" altLang="zh-CN" sz="1600" kern="0" dirty="0" err="1">
                <a:solidFill>
                  <a:srgbClr val="3F7F5F"/>
                </a:solidFill>
                <a:latin typeface="Consolas" panose="020B0609020204030204" pitchFamily="49" charset="0"/>
                <a:ea typeface="等线" panose="02010600030101010101" pitchFamily="2" charset="-122"/>
                <a:cs typeface="Consolas" panose="020B0609020204030204" pitchFamily="49" charset="0"/>
              </a:rPr>
              <a:t>KeyIntHandler</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为</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F</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模块注册一个中断服务函数，并且使能</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F</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模块中断</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err="1">
                <a:solidFill>
                  <a:srgbClr val="642880"/>
                </a:solidFill>
                <a:latin typeface="Consolas" panose="020B0609020204030204" pitchFamily="49" charset="0"/>
                <a:ea typeface="等线" panose="02010600030101010101" pitchFamily="2" charset="-122"/>
                <a:cs typeface="Consolas" panose="020B0609020204030204" pitchFamily="49" charset="0"/>
              </a:rPr>
              <a:t>GPIOIntTypeSet</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(GPIO_PORTF_BASE,GPIO_PIN_4,GPIO_FALLING_EDGE); </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设置</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PF4</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为下降沿触发</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err="1">
                <a:solidFill>
                  <a:srgbClr val="642880"/>
                </a:solidFill>
                <a:latin typeface="Consolas" panose="020B0609020204030204" pitchFamily="49" charset="0"/>
                <a:ea typeface="等线" panose="02010600030101010101" pitchFamily="2" charset="-122"/>
                <a:cs typeface="Consolas" panose="020B0609020204030204" pitchFamily="49" charset="0"/>
              </a:rPr>
              <a:t>GPIOIntEnable</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(GPIO_PORTF_BASE,GPIO_PIN_4); </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使能</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PF4</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中断</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err="1">
                <a:solidFill>
                  <a:srgbClr val="642880"/>
                </a:solidFill>
                <a:latin typeface="Consolas" panose="020B0609020204030204" pitchFamily="49" charset="0"/>
                <a:ea typeface="等线" panose="02010600030101010101" pitchFamily="2" charset="-122"/>
                <a:cs typeface="Consolas" panose="020B0609020204030204" pitchFamily="49" charset="0"/>
              </a:rPr>
              <a:t>IntEnable</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(INT_GPIOF_TM4C123);</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//INT_GPIOF_TM4C123</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参数宏定义在</a:t>
            </a:r>
            <a:r>
              <a:rPr lang="en-US" altLang="zh-CN" sz="1600" u="sng" kern="0" dirty="0" err="1">
                <a:solidFill>
                  <a:srgbClr val="3F7F5F"/>
                </a:solidFill>
                <a:latin typeface="Consolas" panose="020B0609020204030204" pitchFamily="49" charset="0"/>
                <a:ea typeface="等线" panose="02010600030101010101" pitchFamily="2" charset="-122"/>
                <a:cs typeface="Consolas" panose="020B0609020204030204" pitchFamily="49" charset="0"/>
              </a:rPr>
              <a:t>inc</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en-US" altLang="zh-CN" sz="1600" kern="0" dirty="0" err="1">
                <a:solidFill>
                  <a:srgbClr val="3F7F5F"/>
                </a:solidFill>
                <a:latin typeface="Consolas" panose="020B0609020204030204" pitchFamily="49" charset="0"/>
                <a:ea typeface="等线" panose="02010600030101010101" pitchFamily="2" charset="-122"/>
                <a:cs typeface="Consolas" panose="020B0609020204030204" pitchFamily="49" charset="0"/>
              </a:rPr>
              <a:t>hw_ints.h</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中，值为</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46</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a:t>
            </a:r>
            <a:r>
              <a:rPr lang="en-US" altLang="zh-CN" sz="1600" kern="0" dirty="0" err="1">
                <a:solidFill>
                  <a:srgbClr val="3F7F5F"/>
                </a:solidFill>
                <a:latin typeface="Consolas" panose="020B0609020204030204" pitchFamily="49" charset="0"/>
                <a:ea typeface="等线" panose="02010600030101010101" pitchFamily="2" charset="-122"/>
                <a:cs typeface="Consolas" panose="020B0609020204030204" pitchFamily="49" charset="0"/>
              </a:rPr>
              <a:t>IntEnable</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函数在</a:t>
            </a:r>
            <a:r>
              <a:rPr lang="en-US" altLang="zh-CN" sz="1600" kern="0" dirty="0" err="1">
                <a:solidFill>
                  <a:srgbClr val="3F7F5F"/>
                </a:solidFill>
                <a:latin typeface="Consolas" panose="020B0609020204030204" pitchFamily="49" charset="0"/>
                <a:ea typeface="等线" panose="02010600030101010101" pitchFamily="2" charset="-122"/>
                <a:cs typeface="Consolas" panose="020B0609020204030204" pitchFamily="49" charset="0"/>
              </a:rPr>
              <a:t>interrupt.c</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中</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	HWREG(NVIC_EN0) |= 0x40000000;        //</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与上一句话的作用等同，使能</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IRQ30</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，即</a:t>
            </a:r>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PORTF</a:t>
            </a:r>
            <a:r>
              <a:rPr lang="zh-CN"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中断</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while</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(1)</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25000"/>
              </a:lnSpc>
            </a:pP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7655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CEDD056C-1F47-43EA-8352-2C0758293395}"/>
              </a:ext>
            </a:extLst>
          </p:cNvPr>
          <p:cNvGrpSpPr/>
          <p:nvPr/>
        </p:nvGrpSpPr>
        <p:grpSpPr>
          <a:xfrm>
            <a:off x="164616" y="178180"/>
            <a:ext cx="2804616" cy="368580"/>
            <a:chOff x="164616" y="178180"/>
            <a:chExt cx="2804616" cy="368580"/>
          </a:xfrm>
        </p:grpSpPr>
        <p:cxnSp>
          <p:nvCxnSpPr>
            <p:cNvPr id="38" name="直接连接符 37">
              <a:extLst>
                <a:ext uri="{FF2B5EF4-FFF2-40B4-BE49-F238E27FC236}">
                  <a16:creationId xmlns:a16="http://schemas.microsoft.com/office/drawing/2014/main" id="{CF85D97D-FC73-4593-94B6-B332AD68BE83}"/>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966720C6-0F48-4A83-8445-1B83245158A5}"/>
                </a:ext>
              </a:extLst>
            </p:cNvPr>
            <p:cNvSpPr txBox="1"/>
            <p:nvPr/>
          </p:nvSpPr>
          <p:spPr>
            <a:xfrm>
              <a:off x="534486" y="178180"/>
              <a:ext cx="2434746"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ct val="20000"/>
                </a:spcBef>
                <a:spcAft>
                  <a:spcPts val="0"/>
                </a:spcAft>
                <a:buClr>
                  <a:srgbClr val="0563C1"/>
                </a:buClr>
                <a:buSzPct val="65000"/>
                <a:buFontTx/>
                <a:buNone/>
                <a:tabLst/>
                <a:defRPr/>
              </a:pPr>
              <a:r>
                <a:rPr kumimoji="0" lang="en-US" altLang="zh-CN" sz="1600" b="1" i="0" u="none" strike="noStrike" kern="1200" cap="none" spc="0" normalizeH="0" baseline="0" noProof="0" dirty="0">
                  <a:ln>
                    <a:noFill/>
                  </a:ln>
                  <a:solidFill>
                    <a:srgbClr val="314865"/>
                  </a:solidFill>
                  <a:effectLst>
                    <a:innerShdw blurRad="63500" dist="50800" dir="13500000">
                      <a:prstClr val="black">
                        <a:alpha val="50000"/>
                      </a:prstClr>
                    </a:innerShdw>
                  </a:effectLst>
                  <a:uLnTx/>
                  <a:uFillTx/>
                  <a:latin typeface="Arial"/>
                  <a:ea typeface="微软雅黑"/>
                  <a:cs typeface="+mn-cs"/>
                  <a:sym typeface="Arial"/>
                </a:rPr>
                <a:t>GPIO</a:t>
              </a:r>
              <a:r>
                <a:rPr kumimoji="0" lang="zh-CN" altLang="en-US" sz="1600" b="1" i="0" u="none" strike="noStrike" kern="1200" cap="none" spc="0" normalizeH="0" baseline="0" noProof="0" dirty="0">
                  <a:ln>
                    <a:noFill/>
                  </a:ln>
                  <a:solidFill>
                    <a:srgbClr val="314865"/>
                  </a:solidFill>
                  <a:effectLst>
                    <a:innerShdw blurRad="63500" dist="50800" dir="13500000">
                      <a:prstClr val="black">
                        <a:alpha val="50000"/>
                      </a:prstClr>
                    </a:innerShdw>
                  </a:effectLst>
                  <a:uLnTx/>
                  <a:uFillTx/>
                  <a:latin typeface="Arial"/>
                  <a:ea typeface="微软雅黑"/>
                  <a:cs typeface="+mn-cs"/>
                  <a:sym typeface="Arial"/>
                </a:rPr>
                <a:t>配置步骤</a:t>
              </a:r>
            </a:p>
          </p:txBody>
        </p:sp>
        <p:sp>
          <p:nvSpPr>
            <p:cNvPr id="40" name="矩形 39">
              <a:extLst>
                <a:ext uri="{FF2B5EF4-FFF2-40B4-BE49-F238E27FC236}">
                  <a16:creationId xmlns:a16="http://schemas.microsoft.com/office/drawing/2014/main" id="{423E2E92-C9B7-46BD-BB14-D9D3A1DEE19D}"/>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41" name="矩形 40">
              <a:extLst>
                <a:ext uri="{FF2B5EF4-FFF2-40B4-BE49-F238E27FC236}">
                  <a16:creationId xmlns:a16="http://schemas.microsoft.com/office/drawing/2014/main" id="{1F311124-CF69-4DAF-9A0B-D268C312D6B9}"/>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42" name="矩形 41">
              <a:extLst>
                <a:ext uri="{FF2B5EF4-FFF2-40B4-BE49-F238E27FC236}">
                  <a16:creationId xmlns:a16="http://schemas.microsoft.com/office/drawing/2014/main" id="{E2207EEA-678C-456A-9948-65094188A23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sp>
        <p:nvSpPr>
          <p:cNvPr id="2" name="矩形 1"/>
          <p:cNvSpPr/>
          <p:nvPr/>
        </p:nvSpPr>
        <p:spPr>
          <a:xfrm>
            <a:off x="534486" y="899205"/>
            <a:ext cx="11038766" cy="1600438"/>
          </a:xfrm>
          <a:prstGeom prst="rect">
            <a:avLst/>
          </a:prstGeom>
        </p:spPr>
        <p:txBody>
          <a:bodyPr wrap="square">
            <a:spAutoFit/>
          </a:bodyPr>
          <a:lstStyle/>
          <a:p>
            <a:r>
              <a:rPr lang="en-US" altLang="zh-CN" sz="1600" kern="0" dirty="0">
                <a:solidFill>
                  <a:srgbClr val="3F7F5F"/>
                </a:solidFill>
                <a:latin typeface="Consolas" panose="020B0609020204030204" pitchFamily="49" charset="0"/>
                <a:ea typeface="等线" panose="02010600030101010101" pitchFamily="2" charset="-122"/>
                <a:cs typeface="Consolas" panose="020B0609020204030204" pitchFamily="49" charset="0"/>
              </a:rPr>
              <a:t>//this code is the handler function for key</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b="1" kern="0" dirty="0">
                <a:solidFill>
                  <a:srgbClr val="7F0055"/>
                </a:solidFill>
                <a:latin typeface="Consolas" panose="020B0609020204030204" pitchFamily="49" charset="0"/>
                <a:ea typeface="等线" panose="02010600030101010101" pitchFamily="2" charset="-122"/>
                <a:cs typeface="Consolas" panose="020B0609020204030204" pitchFamily="49" charset="0"/>
              </a:rPr>
              <a:t>void</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err="1">
                <a:solidFill>
                  <a:srgbClr val="000000"/>
                </a:solidFill>
                <a:latin typeface="Consolas" panose="020B0609020204030204" pitchFamily="49" charset="0"/>
                <a:ea typeface="等线" panose="02010600030101010101" pitchFamily="2" charset="-122"/>
                <a:cs typeface="Consolas" panose="020B0609020204030204" pitchFamily="49" charset="0"/>
              </a:rPr>
              <a:t>KeyIntHandler</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err="1">
                <a:solidFill>
                  <a:srgbClr val="642880"/>
                </a:solidFill>
                <a:latin typeface="Consolas" panose="020B0609020204030204" pitchFamily="49" charset="0"/>
                <a:ea typeface="等线" panose="02010600030101010101" pitchFamily="2" charset="-122"/>
                <a:cs typeface="Consolas" panose="020B0609020204030204" pitchFamily="49" charset="0"/>
              </a:rPr>
              <a:t>GPIOPinWrite</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(GPIO_PORTF_BASE,GPIO_PIN_3,(0x08^</a:t>
            </a:r>
            <a:r>
              <a:rPr lang="en-US" altLang="zh-CN" sz="1600" b="1" kern="0" dirty="0">
                <a:solidFill>
                  <a:srgbClr val="642880"/>
                </a:solidFill>
                <a:latin typeface="Consolas" panose="020B0609020204030204" pitchFamily="49" charset="0"/>
                <a:ea typeface="等线" panose="02010600030101010101" pitchFamily="2" charset="-122"/>
                <a:cs typeface="Consolas" panose="020B0609020204030204" pitchFamily="49" charset="0"/>
              </a:rPr>
              <a:t>GPIOPinRead</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(GPIO_PORTF_BASE,GPIO_PIN_3)));</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	</a:t>
            </a:r>
            <a:r>
              <a:rPr lang="en-US" altLang="zh-CN" sz="1600" b="1" kern="0" dirty="0" err="1">
                <a:solidFill>
                  <a:srgbClr val="642880"/>
                </a:solidFill>
                <a:latin typeface="Consolas" panose="020B0609020204030204" pitchFamily="49" charset="0"/>
                <a:ea typeface="等线" panose="02010600030101010101" pitchFamily="2" charset="-122"/>
                <a:cs typeface="Consolas" panose="020B0609020204030204" pitchFamily="49" charset="0"/>
              </a:rPr>
              <a:t>GPIOIntClear</a:t>
            </a:r>
            <a:r>
              <a:rPr lang="en-US" altLang="zh-CN" sz="1600" kern="0" dirty="0">
                <a:solidFill>
                  <a:srgbClr val="000000"/>
                </a:solidFill>
                <a:latin typeface="Consolas" panose="020B0609020204030204" pitchFamily="49" charset="0"/>
                <a:ea typeface="等线" panose="02010600030101010101" pitchFamily="2" charset="-122"/>
                <a:cs typeface="Consolas" panose="020B0609020204030204" pitchFamily="49" charset="0"/>
              </a:rPr>
              <a:t>(GPIO_PORTF_BASE,GPIO_INT_PIN_4|GPIO_INT_PIN_3);</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0" dirty="0">
                <a:solidFill>
                  <a:srgbClr val="000000"/>
                </a:solidFill>
                <a:latin typeface="Consolas" panose="020B0609020204030204" pitchFamily="49" charset="0"/>
                <a:ea typeface="等线" panose="02010600030101010101" pitchFamily="2" charset="-122"/>
                <a:cs typeface="Consolas" panose="020B0609020204030204" pitchFamily="49"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p:cNvSpPr/>
          <p:nvPr/>
        </p:nvSpPr>
        <p:spPr>
          <a:xfrm>
            <a:off x="766619" y="2852088"/>
            <a:ext cx="10169236" cy="1477328"/>
          </a:xfrm>
          <a:prstGeom prst="rect">
            <a:avLst/>
          </a:prstGeom>
        </p:spPr>
        <p:txBody>
          <a:bodyPr wrap="square">
            <a:spAutoFit/>
          </a:bodyPr>
          <a:lstStyle/>
          <a:p>
            <a:pPr indent="266700">
              <a:lnSpc>
                <a:spcPct val="125000"/>
              </a:lnSpc>
            </a:pP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PF4</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引脚作为输入引脚，外接按键，</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PF3</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作为输出引脚，控制</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LED</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灯。</a:t>
            </a:r>
            <a:endPar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nSpc>
                <a:spcPct val="125000"/>
              </a:lnSpc>
            </a:pP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PF4</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引脚设置为中断，下降沿触发，当有按键按下时，产生下降沿，就会产生中断</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nSpc>
                <a:spcPct val="125000"/>
              </a:lnSpc>
            </a:pP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中断服务函数中会将</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PF3</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的值进行取反。</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indent="266700">
              <a:lnSpc>
                <a:spcPct val="125000"/>
              </a:lnSpc>
            </a:pP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该例程实现的功能</a:t>
            </a:r>
            <a:r>
              <a:rPr lang="zh-CN" altLang="en-US"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按一下</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SW1</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键，绿灯亮，再按一下</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SW1</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键，灯灭。如此循环。</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1192934" y="4426960"/>
            <a:ext cx="4171950" cy="2105025"/>
          </a:xfrm>
          <a:prstGeom prst="rect">
            <a:avLst/>
          </a:prstGeom>
        </p:spPr>
      </p:pic>
      <p:pic>
        <p:nvPicPr>
          <p:cNvPr id="9" name="图片 8"/>
          <p:cNvPicPr>
            <a:picLocks noChangeAspect="1"/>
          </p:cNvPicPr>
          <p:nvPr/>
        </p:nvPicPr>
        <p:blipFill>
          <a:blip r:embed="rId4"/>
          <a:stretch>
            <a:fillRect/>
          </a:stretch>
        </p:blipFill>
        <p:spPr>
          <a:xfrm>
            <a:off x="5586557" y="5769985"/>
            <a:ext cx="2847975" cy="762000"/>
          </a:xfrm>
          <a:prstGeom prst="rect">
            <a:avLst/>
          </a:prstGeom>
        </p:spPr>
      </p:pic>
    </p:spTree>
    <p:extLst>
      <p:ext uri="{BB962C8B-B14F-4D97-AF65-F5344CB8AC3E}">
        <p14:creationId xmlns:p14="http://schemas.microsoft.com/office/powerpoint/2010/main" val="318483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a:ea typeface="微软雅黑"/>
                <a:cs typeface="Times New Roman" panose="02020603050405020304" pitchFamily="18" charset="0"/>
                <a:sym typeface="Arial"/>
              </a:rPr>
              <a:t>06</a:t>
            </a:r>
            <a:endParaRPr lang="zh-CN" altLang="en-US" sz="14600" b="1" dirty="0">
              <a:solidFill>
                <a:srgbClr val="314865"/>
              </a:solidFill>
              <a:latin typeface="Arial"/>
              <a:ea typeface="微软雅黑"/>
              <a:cs typeface="Times New Roman" panose="02020603050405020304" pitchFamily="18" charset="0"/>
              <a:sym typeface="Arial"/>
            </a:endParaRPr>
          </a:p>
        </p:txBody>
      </p:sp>
      <p:cxnSp>
        <p:nvCxnSpPr>
          <p:cNvPr id="30" name="直接连接符 29"/>
          <p:cNvCxnSpPr>
            <a:cxnSpLocks/>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402579" y="2855556"/>
            <a:ext cx="6919622" cy="923330"/>
          </a:xfrm>
          <a:prstGeom prst="rect">
            <a:avLst/>
          </a:prstGeom>
        </p:spPr>
        <p:txBody>
          <a:bodyPr wrap="square" lIns="0" tIns="0" rIns="0" bIns="0">
            <a:spAutoFit/>
          </a:bodyPr>
          <a:lstStyle/>
          <a:p>
            <a:pPr algn="just">
              <a:spcBef>
                <a:spcPct val="20000"/>
              </a:spcBef>
              <a:buClr>
                <a:schemeClr val="hlink"/>
              </a:buClr>
              <a:buSzPct val="65000"/>
            </a:pPr>
            <a:r>
              <a:rPr lang="zh-CN" altLang="en-US" sz="6000" b="1" dirty="0">
                <a:solidFill>
                  <a:srgbClr val="314865"/>
                </a:solidFill>
                <a:effectLst>
                  <a:innerShdw blurRad="63500" dist="50800" dir="13500000">
                    <a:prstClr val="black">
                      <a:alpha val="50000"/>
                    </a:prstClr>
                  </a:innerShdw>
                </a:effectLst>
                <a:latin typeface="Arial"/>
                <a:sym typeface="Arial"/>
              </a:rPr>
              <a:t>参考资料及学习方法</a:t>
            </a:r>
            <a:endParaRPr lang="zh-CN" altLang="en-US" sz="6000" b="1" dirty="0">
              <a:solidFill>
                <a:srgbClr val="314865"/>
              </a:solidFill>
              <a:effectLst>
                <a:innerShdw blurRad="63500" dist="50800" dir="13500000">
                  <a:prstClr val="black">
                    <a:alpha val="50000"/>
                  </a:prstClr>
                </a:innerShdw>
              </a:effectLst>
              <a:latin typeface="Arial"/>
              <a:ea typeface="微软雅黑"/>
              <a:sym typeface="Arial"/>
            </a:endParaRPr>
          </a:p>
        </p:txBody>
      </p:sp>
      <p:sp>
        <p:nvSpPr>
          <p:cNvPr id="24" name="矩形 23">
            <a:extLst>
              <a:ext uri="{FF2B5EF4-FFF2-40B4-BE49-F238E27FC236}">
                <a16:creationId xmlns:a16="http://schemas.microsoft.com/office/drawing/2014/main" id="{C73ADF1F-38EF-435B-AFE8-407670BA2596}"/>
              </a:ext>
            </a:extLst>
          </p:cNvPr>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矩形 24">
            <a:extLst>
              <a:ext uri="{FF2B5EF4-FFF2-40B4-BE49-F238E27FC236}">
                <a16:creationId xmlns:a16="http://schemas.microsoft.com/office/drawing/2014/main" id="{65033491-2A2E-4558-B98A-7C1EC7A94119}"/>
              </a:ext>
            </a:extLst>
          </p:cNvPr>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7" name="组合 6">
            <a:extLst>
              <a:ext uri="{FF2B5EF4-FFF2-40B4-BE49-F238E27FC236}">
                <a16:creationId xmlns:a16="http://schemas.microsoft.com/office/drawing/2014/main" id="{1C01247D-0162-49DD-86DF-3BC7B90EA4BC}"/>
              </a:ext>
            </a:extLst>
          </p:cNvPr>
          <p:cNvGrpSpPr/>
          <p:nvPr/>
        </p:nvGrpSpPr>
        <p:grpSpPr>
          <a:xfrm>
            <a:off x="7781759" y="937931"/>
            <a:ext cx="2758272" cy="837788"/>
            <a:chOff x="4602145" y="211015"/>
            <a:chExt cx="2758272" cy="837788"/>
          </a:xfrm>
        </p:grpSpPr>
        <p:sp>
          <p:nvSpPr>
            <p:cNvPr id="8" name="流程图: 终止 7">
              <a:extLst>
                <a:ext uri="{FF2B5EF4-FFF2-40B4-BE49-F238E27FC236}">
                  <a16:creationId xmlns:a16="http://schemas.microsoft.com/office/drawing/2014/main" id="{996E1BFB-125C-45F3-AEC3-86319D368C23}"/>
                </a:ext>
              </a:extLst>
            </p:cNvPr>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流程图: 终止 8">
              <a:extLst>
                <a:ext uri="{FF2B5EF4-FFF2-40B4-BE49-F238E27FC236}">
                  <a16:creationId xmlns:a16="http://schemas.microsoft.com/office/drawing/2014/main" id="{DEEDD79F-D6D2-4A19-A4F3-9B156BA42CB8}"/>
                </a:ext>
              </a:extLst>
            </p:cNvPr>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流程图: 终止 9">
              <a:extLst>
                <a:ext uri="{FF2B5EF4-FFF2-40B4-BE49-F238E27FC236}">
                  <a16:creationId xmlns:a16="http://schemas.microsoft.com/office/drawing/2014/main" id="{5C74AD11-2929-4A85-9085-AB225DDC1B5C}"/>
                </a:ext>
              </a:extLst>
            </p:cNvPr>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Tree>
    <p:extLst>
      <p:ext uri="{BB962C8B-B14F-4D97-AF65-F5344CB8AC3E}">
        <p14:creationId xmlns:p14="http://schemas.microsoft.com/office/powerpoint/2010/main" val="91628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16" presetClass="entr" presetSubtype="21"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childTnLst>
                              </p:cTn>
                            </p:par>
                            <p:par>
                              <p:cTn id="26" fill="hold">
                                <p:stCondLst>
                                  <p:cond delay="2000"/>
                                </p:stCondLst>
                                <p:childTnLst>
                                  <p:par>
                                    <p:cTn id="27" presetID="2" presetClass="entr" presetSubtype="2" fill="hold" nodeType="afterEffect" p14:presetBounceEnd="60000">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14:bounceEnd="60000">
                                          <p:cBhvr additive="base">
                                            <p:cTn id="29"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1"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0-#ppt_h/2"/>
                                              </p:val>
                                            </p:tav>
                                            <p:tav tm="100000">
                                              <p:val>
                                                <p:strVal val="#ppt_y"/>
                                              </p:val>
                                            </p:tav>
                                          </p:tavLst>
                                        </p:anim>
                                      </p:childTnLst>
                                    </p:cTn>
                                  </p:par>
                                </p:childTnLst>
                              </p:cTn>
                            </p:par>
                            <p:par>
                              <p:cTn id="22" fill="hold">
                                <p:stCondLst>
                                  <p:cond delay="1500"/>
                                </p:stCondLst>
                                <p:childTnLst>
                                  <p:par>
                                    <p:cTn id="23" presetID="16" presetClass="entr" presetSubtype="21"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CEDD056C-1F47-43EA-8352-2C0758293395}"/>
              </a:ext>
            </a:extLst>
          </p:cNvPr>
          <p:cNvGrpSpPr/>
          <p:nvPr/>
        </p:nvGrpSpPr>
        <p:grpSpPr>
          <a:xfrm>
            <a:off x="164616" y="178180"/>
            <a:ext cx="2954085" cy="368580"/>
            <a:chOff x="164616" y="178180"/>
            <a:chExt cx="2954085" cy="368580"/>
          </a:xfrm>
        </p:grpSpPr>
        <p:cxnSp>
          <p:nvCxnSpPr>
            <p:cNvPr id="38" name="直接连接符 37">
              <a:extLst>
                <a:ext uri="{FF2B5EF4-FFF2-40B4-BE49-F238E27FC236}">
                  <a16:creationId xmlns:a16="http://schemas.microsoft.com/office/drawing/2014/main" id="{CF85D97D-FC73-4593-94B6-B332AD68BE83}"/>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966720C6-0F48-4A83-8445-1B83245158A5}"/>
                </a:ext>
              </a:extLst>
            </p:cNvPr>
            <p:cNvSpPr txBox="1"/>
            <p:nvPr/>
          </p:nvSpPr>
          <p:spPr>
            <a:xfrm>
              <a:off x="683955" y="188314"/>
              <a:ext cx="2434746" cy="338554"/>
            </a:xfrm>
            <a:prstGeom prst="rect">
              <a:avLst/>
            </a:prstGeom>
            <a:noFill/>
          </p:spPr>
          <p:txBody>
            <a:bodyPr wrap="square" rtlCol="0">
              <a:spAutoFit/>
            </a:bodyPr>
            <a:lstStyle/>
            <a:p>
              <a:pPr algn="just">
                <a:spcBef>
                  <a:spcPct val="20000"/>
                </a:spcBef>
                <a:buClr>
                  <a:schemeClr val="hlink"/>
                </a:buClr>
                <a:buSzPct val="65000"/>
              </a:pPr>
              <a:r>
                <a:rPr lang="zh-CN" altLang="en-US" sz="1600" b="1" dirty="0">
                  <a:solidFill>
                    <a:srgbClr val="314865"/>
                  </a:solidFill>
                  <a:effectLst>
                    <a:innerShdw blurRad="63500" dist="50800" dir="13500000">
                      <a:prstClr val="black">
                        <a:alpha val="50000"/>
                      </a:prstClr>
                    </a:innerShdw>
                  </a:effectLst>
                  <a:latin typeface="Arial"/>
                  <a:sym typeface="Arial"/>
                </a:rPr>
                <a:t>参考资料及学习方法</a:t>
              </a:r>
            </a:p>
          </p:txBody>
        </p:sp>
        <p:sp>
          <p:nvSpPr>
            <p:cNvPr id="40" name="矩形 39">
              <a:extLst>
                <a:ext uri="{FF2B5EF4-FFF2-40B4-BE49-F238E27FC236}">
                  <a16:creationId xmlns:a16="http://schemas.microsoft.com/office/drawing/2014/main" id="{423E2E92-C9B7-46BD-BB14-D9D3A1DEE19D}"/>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1" name="矩形 40">
              <a:extLst>
                <a:ext uri="{FF2B5EF4-FFF2-40B4-BE49-F238E27FC236}">
                  <a16:creationId xmlns:a16="http://schemas.microsoft.com/office/drawing/2014/main" id="{1F311124-CF69-4DAF-9A0B-D268C312D6B9}"/>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2" name="矩形 41">
              <a:extLst>
                <a:ext uri="{FF2B5EF4-FFF2-40B4-BE49-F238E27FC236}">
                  <a16:creationId xmlns:a16="http://schemas.microsoft.com/office/drawing/2014/main" id="{E2207EEA-678C-456A-9948-65094188A23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 name="文本框 1"/>
          <p:cNvSpPr txBox="1"/>
          <p:nvPr/>
        </p:nvSpPr>
        <p:spPr>
          <a:xfrm>
            <a:off x="1019907" y="1213338"/>
            <a:ext cx="10190285" cy="4801314"/>
          </a:xfrm>
          <a:prstGeom prst="rect">
            <a:avLst/>
          </a:prstGeom>
          <a:noFill/>
        </p:spPr>
        <p:txBody>
          <a:bodyPr wrap="square" rtlCol="0">
            <a:spAutoFit/>
          </a:bodyPr>
          <a:lstStyle/>
          <a:p>
            <a:pPr marL="342900" indent="-342900">
              <a:buFont typeface="+mj-lt"/>
              <a:buAutoNum type="arabicPeriod"/>
            </a:pPr>
            <a:r>
              <a:rPr lang="zh-CN" altLang="en-US" dirty="0"/>
              <a:t>每个工程的</a:t>
            </a:r>
            <a:r>
              <a:rPr lang="en-US" altLang="zh-CN" dirty="0"/>
              <a:t>includes\</a:t>
            </a:r>
            <a:r>
              <a:rPr lang="en-US" altLang="zh-CN" dirty="0" err="1"/>
              <a:t>tivaware</a:t>
            </a:r>
            <a:r>
              <a:rPr lang="en-US" altLang="zh-CN" dirty="0"/>
              <a:t> </a:t>
            </a:r>
            <a:r>
              <a:rPr lang="zh-CN" altLang="en-US" dirty="0"/>
              <a:t>下，有</a:t>
            </a:r>
            <a:r>
              <a:rPr lang="en-US" altLang="zh-CN" dirty="0" err="1"/>
              <a:t>driverlib</a:t>
            </a:r>
            <a:r>
              <a:rPr lang="zh-CN" altLang="en-US" dirty="0"/>
              <a:t>，该目录下有很多库函数的定义，包括</a:t>
            </a:r>
            <a:r>
              <a:rPr lang="en-US" altLang="zh-CN" dirty="0" err="1"/>
              <a:t>GPIO.C,GPIO.h</a:t>
            </a:r>
            <a:r>
              <a:rPr lang="zh-CN" altLang="en-US" dirty="0"/>
              <a:t>，里面有所有关于 </a:t>
            </a:r>
            <a:r>
              <a:rPr lang="en-US" altLang="zh-CN" dirty="0"/>
              <a:t>GPIO </a:t>
            </a:r>
            <a:r>
              <a:rPr lang="zh-CN" altLang="en-US" dirty="0"/>
              <a:t>和中断的函数定义。 </a:t>
            </a:r>
            <a:endParaRPr lang="en-US" altLang="zh-CN" dirty="0"/>
          </a:p>
          <a:p>
            <a:pPr marL="342900" indent="-342900">
              <a:buFont typeface="+mj-lt"/>
              <a:buAutoNum type="arabicPeriod"/>
            </a:pPr>
            <a:endParaRPr lang="zh-CN" altLang="en-US" dirty="0"/>
          </a:p>
          <a:p>
            <a:pPr marL="342900" indent="-342900">
              <a:buFont typeface="+mj-lt"/>
              <a:buAutoNum type="arabicPeriod"/>
            </a:pPr>
            <a:r>
              <a:rPr lang="zh-CN" altLang="en-US" dirty="0"/>
              <a:t>每个工程的</a:t>
            </a:r>
            <a:r>
              <a:rPr lang="en-US" altLang="zh-CN" dirty="0"/>
              <a:t>includes\</a:t>
            </a:r>
            <a:r>
              <a:rPr lang="en-US" altLang="zh-CN" dirty="0" err="1"/>
              <a:t>tivaware</a:t>
            </a:r>
            <a:r>
              <a:rPr lang="en-US" altLang="zh-CN" dirty="0"/>
              <a:t> </a:t>
            </a:r>
            <a:r>
              <a:rPr lang="zh-CN" altLang="en-US" dirty="0"/>
              <a:t>下有 </a:t>
            </a:r>
            <a:r>
              <a:rPr lang="en-US" altLang="zh-CN" dirty="0" err="1"/>
              <a:t>inc</a:t>
            </a:r>
            <a:r>
              <a:rPr lang="en-US" altLang="zh-CN" dirty="0"/>
              <a:t> </a:t>
            </a:r>
            <a:r>
              <a:rPr lang="zh-CN" altLang="en-US" dirty="0"/>
              <a:t>文件夹，其中 </a:t>
            </a:r>
            <a:r>
              <a:rPr lang="en-US" altLang="zh-CN" dirty="0" err="1"/>
              <a:t>inc</a:t>
            </a:r>
            <a:r>
              <a:rPr lang="en-US" altLang="zh-CN" dirty="0"/>
              <a:t>/</a:t>
            </a:r>
            <a:r>
              <a:rPr lang="en-US" altLang="zh-CN" dirty="0" err="1"/>
              <a:t>hw_memmap.h</a:t>
            </a:r>
            <a:r>
              <a:rPr lang="en-US" altLang="zh-CN" dirty="0"/>
              <a:t> </a:t>
            </a:r>
            <a:r>
              <a:rPr lang="zh-CN" altLang="en-US" dirty="0"/>
              <a:t>中有各个模块的基地址定义，</a:t>
            </a:r>
            <a:r>
              <a:rPr lang="en-US" altLang="zh-CN" dirty="0" err="1"/>
              <a:t>inc</a:t>
            </a:r>
            <a:r>
              <a:rPr lang="en-US" altLang="zh-CN" dirty="0"/>
              <a:t>/</a:t>
            </a:r>
            <a:r>
              <a:rPr lang="en-US" altLang="zh-CN" dirty="0" err="1"/>
              <a:t>hw_gpio.h</a:t>
            </a:r>
            <a:r>
              <a:rPr lang="en-US" altLang="zh-CN" dirty="0"/>
              <a:t> </a:t>
            </a:r>
            <a:r>
              <a:rPr lang="zh-CN" altLang="en-US" dirty="0"/>
              <a:t>中有</a:t>
            </a:r>
            <a:r>
              <a:rPr lang="en-US" altLang="zh-CN" dirty="0"/>
              <a:t>GPIO </a:t>
            </a:r>
            <a:r>
              <a:rPr lang="zh-CN" altLang="en-US" dirty="0"/>
              <a:t>的各寄存器地址定义。</a:t>
            </a:r>
            <a:endParaRPr lang="en-US" altLang="zh-CN" dirty="0"/>
          </a:p>
          <a:p>
            <a:pPr marL="342900" indent="-342900">
              <a:buFont typeface="+mj-lt"/>
              <a:buAutoNum type="arabicPeriod"/>
            </a:pPr>
            <a:endParaRPr lang="zh-CN" altLang="en-US" dirty="0"/>
          </a:p>
          <a:p>
            <a:pPr marL="342900" indent="-342900">
              <a:buFont typeface="+mj-lt"/>
              <a:buAutoNum type="arabicPeriod"/>
            </a:pPr>
            <a:r>
              <a:rPr lang="zh-CN" altLang="en-US" dirty="0"/>
              <a:t>库函数请参阅</a:t>
            </a:r>
            <a:r>
              <a:rPr lang="en-US" altLang="zh-CN" dirty="0" err="1"/>
              <a:t>Driverlib</a:t>
            </a:r>
            <a:r>
              <a:rPr lang="en-US" altLang="zh-CN" dirty="0"/>
              <a:t> </a:t>
            </a:r>
            <a:r>
              <a:rPr lang="zh-CN" altLang="en-US" dirty="0"/>
              <a:t>的库函数说明文档</a:t>
            </a:r>
            <a:r>
              <a:rPr lang="en-US" altLang="zh-CN" dirty="0" err="1"/>
              <a:t>TivaWare</a:t>
            </a:r>
            <a:r>
              <a:rPr lang="en-US" altLang="zh-CN" dirty="0"/>
              <a:t>™ Peripheral Driver Library.pdf</a:t>
            </a:r>
            <a:r>
              <a:rPr lang="zh-CN" altLang="en-US" dirty="0"/>
              <a:t>，里面详细列出了各个库函数的定义和参数说明。 </a:t>
            </a:r>
            <a:endParaRPr lang="en-US" altLang="zh-CN" dirty="0"/>
          </a:p>
          <a:p>
            <a:pPr marL="342900" indent="-342900">
              <a:buFont typeface="+mj-lt"/>
              <a:buAutoNum type="arabicPeriod"/>
            </a:pPr>
            <a:endParaRPr lang="zh-CN" altLang="en-US" dirty="0"/>
          </a:p>
          <a:p>
            <a:pPr marL="342900" indent="-342900">
              <a:buFont typeface="+mj-lt"/>
              <a:buAutoNum type="arabicPeriod"/>
            </a:pPr>
            <a:r>
              <a:rPr lang="zh-CN" altLang="en-US" dirty="0"/>
              <a:t>学习到某个模块的时候再去看相应模块的内容。</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学会看</a:t>
            </a:r>
            <a:r>
              <a:rPr lang="en-US" altLang="zh-CN" dirty="0"/>
              <a:t>TIVA </a:t>
            </a:r>
            <a:r>
              <a:rPr lang="zh-CN" altLang="en-US" dirty="0"/>
              <a:t>板和德研板的电路原理图。任何嵌入式软件的编程都是基于对硬件的熟悉上的。 </a:t>
            </a:r>
            <a:endParaRPr lang="en-US" altLang="zh-CN" dirty="0"/>
          </a:p>
          <a:p>
            <a:pPr marL="342900" indent="-342900">
              <a:buFont typeface="+mj-lt"/>
              <a:buAutoNum type="arabicPeriod"/>
            </a:pPr>
            <a:endParaRPr lang="zh-CN" altLang="en-US" dirty="0"/>
          </a:p>
          <a:p>
            <a:pPr marL="342900" indent="-342900">
              <a:buFont typeface="+mj-lt"/>
              <a:buAutoNum type="arabicPeriod"/>
            </a:pPr>
            <a:r>
              <a:rPr lang="zh-CN" altLang="en-US" dirty="0"/>
              <a:t>中文版的资料都是基于英文版的数据手册翻译过来的，遇到问题时可以回过头去看英文数据手册。中文版的数据手册上的芯片型号不是我们使用的板子上的芯片型号，但是是同一系列的增强版芯片，引脚多一些，功能也更多一些，请大家注意区别。一般这样的数据手册都是向下兼容的，也就是说向下的基本功能是相同的。 </a:t>
            </a:r>
          </a:p>
        </p:txBody>
      </p:sp>
    </p:spTree>
    <p:extLst>
      <p:ext uri="{BB962C8B-B14F-4D97-AF65-F5344CB8AC3E}">
        <p14:creationId xmlns:p14="http://schemas.microsoft.com/office/powerpoint/2010/main" val="420935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CEDD056C-1F47-43EA-8352-2C0758293395}"/>
              </a:ext>
            </a:extLst>
          </p:cNvPr>
          <p:cNvGrpSpPr/>
          <p:nvPr/>
        </p:nvGrpSpPr>
        <p:grpSpPr>
          <a:xfrm>
            <a:off x="164616" y="178180"/>
            <a:ext cx="2954085" cy="368580"/>
            <a:chOff x="164616" y="178180"/>
            <a:chExt cx="2954085" cy="368580"/>
          </a:xfrm>
        </p:grpSpPr>
        <p:cxnSp>
          <p:nvCxnSpPr>
            <p:cNvPr id="38" name="直接连接符 37">
              <a:extLst>
                <a:ext uri="{FF2B5EF4-FFF2-40B4-BE49-F238E27FC236}">
                  <a16:creationId xmlns:a16="http://schemas.microsoft.com/office/drawing/2014/main" id="{CF85D97D-FC73-4593-94B6-B332AD68BE83}"/>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966720C6-0F48-4A83-8445-1B83245158A5}"/>
                </a:ext>
              </a:extLst>
            </p:cNvPr>
            <p:cNvSpPr txBox="1"/>
            <p:nvPr/>
          </p:nvSpPr>
          <p:spPr>
            <a:xfrm>
              <a:off x="683955" y="188314"/>
              <a:ext cx="2434746" cy="338554"/>
            </a:xfrm>
            <a:prstGeom prst="rect">
              <a:avLst/>
            </a:prstGeom>
            <a:noFill/>
          </p:spPr>
          <p:txBody>
            <a:bodyPr wrap="square" rtlCol="0">
              <a:spAutoFit/>
            </a:bodyPr>
            <a:lstStyle/>
            <a:p>
              <a:pPr algn="just">
                <a:spcBef>
                  <a:spcPct val="20000"/>
                </a:spcBef>
                <a:buClr>
                  <a:schemeClr val="hlink"/>
                </a:buClr>
                <a:buSzPct val="65000"/>
              </a:pPr>
              <a:r>
                <a:rPr lang="zh-CN" altLang="en-US" sz="1600" b="1" dirty="0">
                  <a:solidFill>
                    <a:srgbClr val="314865"/>
                  </a:solidFill>
                  <a:effectLst>
                    <a:innerShdw blurRad="63500" dist="50800" dir="13500000">
                      <a:prstClr val="black">
                        <a:alpha val="50000"/>
                      </a:prstClr>
                    </a:innerShdw>
                  </a:effectLst>
                  <a:latin typeface="Arial"/>
                  <a:sym typeface="Arial"/>
                </a:rPr>
                <a:t>课堂测验</a:t>
              </a:r>
            </a:p>
          </p:txBody>
        </p:sp>
        <p:sp>
          <p:nvSpPr>
            <p:cNvPr id="40" name="矩形 39">
              <a:extLst>
                <a:ext uri="{FF2B5EF4-FFF2-40B4-BE49-F238E27FC236}">
                  <a16:creationId xmlns:a16="http://schemas.microsoft.com/office/drawing/2014/main" id="{423E2E92-C9B7-46BD-BB14-D9D3A1DEE19D}"/>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1" name="矩形 40">
              <a:extLst>
                <a:ext uri="{FF2B5EF4-FFF2-40B4-BE49-F238E27FC236}">
                  <a16:creationId xmlns:a16="http://schemas.microsoft.com/office/drawing/2014/main" id="{1F311124-CF69-4DAF-9A0B-D268C312D6B9}"/>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2" name="矩形 41">
              <a:extLst>
                <a:ext uri="{FF2B5EF4-FFF2-40B4-BE49-F238E27FC236}">
                  <a16:creationId xmlns:a16="http://schemas.microsoft.com/office/drawing/2014/main" id="{E2207EEA-678C-456A-9948-65094188A23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0" name="内容占位符 2"/>
          <p:cNvSpPr txBox="1">
            <a:spLocks/>
          </p:cNvSpPr>
          <p:nvPr/>
        </p:nvSpPr>
        <p:spPr>
          <a:xfrm>
            <a:off x="401721" y="964223"/>
            <a:ext cx="11628354" cy="5703277"/>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5000"/>
              </a:lnSpc>
              <a:buFont typeface="Wingdings" panose="05000000000000000000" pitchFamily="2" charset="2"/>
              <a:buChar char="p"/>
            </a:pPr>
            <a:r>
              <a:rPr lang="en-US" altLang="zh-CN" sz="2600" dirty="0"/>
              <a:t>1</a:t>
            </a:r>
            <a:r>
              <a:rPr lang="zh-CN" altLang="en-US" sz="2600" dirty="0"/>
              <a:t>、将端口</a:t>
            </a:r>
            <a:r>
              <a:rPr lang="en-US" altLang="zh-CN" sz="2600" dirty="0"/>
              <a:t>B</a:t>
            </a:r>
            <a:r>
              <a:rPr lang="zh-CN" altLang="en-US" sz="2600" dirty="0"/>
              <a:t>的</a:t>
            </a:r>
            <a:r>
              <a:rPr lang="en-US" altLang="zh-CN" sz="2600" dirty="0"/>
              <a:t>PB0</a:t>
            </a:r>
            <a:r>
              <a:rPr lang="zh-CN" altLang="en-US" sz="2600" dirty="0"/>
              <a:t>设置为数字推挽输出，输出电流为</a:t>
            </a:r>
            <a:r>
              <a:rPr lang="en-US" altLang="zh-CN" sz="2600" dirty="0"/>
              <a:t>2mA</a:t>
            </a:r>
            <a:r>
              <a:rPr lang="zh-CN" altLang="en-US" sz="2600" dirty="0"/>
              <a:t>，如何用库函数初始化？实际改变的是哪几个寄存器的值？</a:t>
            </a:r>
            <a:endParaRPr lang="en-US" altLang="zh-CN" sz="2600" dirty="0"/>
          </a:p>
          <a:p>
            <a:pPr>
              <a:lnSpc>
                <a:spcPct val="145000"/>
              </a:lnSpc>
              <a:buFont typeface="Wingdings" panose="05000000000000000000" pitchFamily="2" charset="2"/>
              <a:buChar char="p"/>
            </a:pPr>
            <a:r>
              <a:rPr lang="en-US" altLang="zh-CN" sz="2600" dirty="0"/>
              <a:t>2</a:t>
            </a:r>
            <a:r>
              <a:rPr lang="zh-CN" altLang="en-US" sz="2600" dirty="0"/>
              <a:t>、简述下降沿触发和低电平触发的中断响应过程？按键中断为一般设置为边沿触发还是电平触发？为什么？</a:t>
            </a:r>
            <a:endParaRPr lang="en-US" altLang="zh-CN" sz="2600" dirty="0"/>
          </a:p>
          <a:p>
            <a:pPr>
              <a:lnSpc>
                <a:spcPct val="145000"/>
              </a:lnSpc>
              <a:buFont typeface="Wingdings" panose="05000000000000000000" pitchFamily="2" charset="2"/>
              <a:buChar char="p"/>
            </a:pPr>
            <a:r>
              <a:rPr lang="en-US" altLang="zh-CN" sz="2600" dirty="0"/>
              <a:t>3</a:t>
            </a:r>
            <a:r>
              <a:rPr lang="zh-CN" altLang="en-US" sz="2600" dirty="0"/>
              <a:t>、某端口引脚设置了中断触发类型为下降沿触发。</a:t>
            </a:r>
            <a:endParaRPr lang="en-US" altLang="zh-CN" sz="2600" dirty="0"/>
          </a:p>
          <a:p>
            <a:pPr marL="0" indent="0">
              <a:lnSpc>
                <a:spcPct val="145000"/>
              </a:lnSpc>
              <a:buNone/>
            </a:pPr>
            <a:r>
              <a:rPr lang="zh-CN" altLang="en-US" sz="2600" dirty="0"/>
              <a:t>（</a:t>
            </a:r>
            <a:r>
              <a:rPr lang="en-US" altLang="zh-CN" sz="2600" dirty="0"/>
              <a:t>1</a:t>
            </a:r>
            <a:r>
              <a:rPr lang="zh-CN" altLang="en-US" sz="2600" dirty="0"/>
              <a:t>）若该引脚使能了中断</a:t>
            </a:r>
            <a:endParaRPr lang="en-US" altLang="zh-CN" sz="2600" dirty="0"/>
          </a:p>
          <a:p>
            <a:pPr>
              <a:lnSpc>
                <a:spcPct val="145000"/>
              </a:lnSpc>
            </a:pPr>
            <a:r>
              <a:rPr lang="en-US" altLang="zh-CN" sz="2600" dirty="0"/>
              <a:t>a.</a:t>
            </a:r>
            <a:r>
              <a:rPr lang="zh-CN" altLang="en-US" sz="2600" dirty="0"/>
              <a:t>该引脚上未检测到下降沿，查询</a:t>
            </a:r>
            <a:r>
              <a:rPr lang="en-US" altLang="zh-CN" sz="2600" dirty="0"/>
              <a:t>GPIOMIS</a:t>
            </a:r>
            <a:r>
              <a:rPr lang="zh-CN" altLang="en-US" sz="2600" dirty="0"/>
              <a:t>和</a:t>
            </a:r>
            <a:r>
              <a:rPr lang="en-US" altLang="zh-CN" sz="2600" dirty="0"/>
              <a:t>GPIORIS</a:t>
            </a:r>
            <a:r>
              <a:rPr lang="zh-CN" altLang="en-US" sz="2600" dirty="0"/>
              <a:t>，该引脚的相应的位值分别为多少？</a:t>
            </a:r>
            <a:endParaRPr lang="en-US" altLang="zh-CN" sz="2600" dirty="0"/>
          </a:p>
          <a:p>
            <a:pPr>
              <a:lnSpc>
                <a:spcPct val="145000"/>
              </a:lnSpc>
            </a:pPr>
            <a:r>
              <a:rPr lang="en-US" altLang="zh-CN" sz="2600" dirty="0"/>
              <a:t>b.</a:t>
            </a:r>
            <a:r>
              <a:rPr lang="zh-CN" altLang="en-US" sz="2600" dirty="0"/>
              <a:t>若该引脚上检测到下降沿后，查询</a:t>
            </a:r>
            <a:r>
              <a:rPr lang="en-US" altLang="zh-CN" sz="2600" dirty="0"/>
              <a:t>GPIOMIS</a:t>
            </a:r>
            <a:r>
              <a:rPr lang="zh-CN" altLang="en-US" sz="2600" dirty="0"/>
              <a:t>和</a:t>
            </a:r>
            <a:r>
              <a:rPr lang="en-US" altLang="zh-CN" sz="2600" dirty="0"/>
              <a:t>GPIORIS</a:t>
            </a:r>
            <a:r>
              <a:rPr lang="zh-CN" altLang="en-US" sz="2600" dirty="0"/>
              <a:t>，该引脚的相应的位值分别为多少？</a:t>
            </a:r>
            <a:endParaRPr lang="en-US" altLang="zh-CN" sz="2600" dirty="0"/>
          </a:p>
          <a:p>
            <a:pPr marL="0" indent="0">
              <a:lnSpc>
                <a:spcPct val="145000"/>
              </a:lnSpc>
              <a:buNone/>
            </a:pPr>
            <a:r>
              <a:rPr lang="zh-CN" altLang="en-US" sz="2600" dirty="0"/>
              <a:t>（</a:t>
            </a:r>
            <a:r>
              <a:rPr lang="en-US" altLang="zh-CN" sz="2600" dirty="0"/>
              <a:t>2</a:t>
            </a:r>
            <a:r>
              <a:rPr lang="zh-CN" altLang="en-US" sz="2600" dirty="0"/>
              <a:t>）若该引脚未使能中断</a:t>
            </a:r>
            <a:endParaRPr lang="en-US" altLang="zh-CN" sz="2600" dirty="0"/>
          </a:p>
          <a:p>
            <a:pPr>
              <a:lnSpc>
                <a:spcPct val="145000"/>
              </a:lnSpc>
            </a:pPr>
            <a:r>
              <a:rPr lang="en-US" altLang="zh-CN" sz="2600" dirty="0"/>
              <a:t>a.</a:t>
            </a:r>
            <a:r>
              <a:rPr lang="zh-CN" altLang="en-US" sz="2600" dirty="0"/>
              <a:t>该引脚上未检测到下降沿，查询</a:t>
            </a:r>
            <a:r>
              <a:rPr lang="en-US" altLang="zh-CN" sz="2600" dirty="0"/>
              <a:t>GPIOMIS</a:t>
            </a:r>
            <a:r>
              <a:rPr lang="zh-CN" altLang="en-US" sz="2600" dirty="0"/>
              <a:t>和</a:t>
            </a:r>
            <a:r>
              <a:rPr lang="en-US" altLang="zh-CN" sz="2600" dirty="0"/>
              <a:t>GPIORIS</a:t>
            </a:r>
            <a:r>
              <a:rPr lang="zh-CN" altLang="en-US" sz="2600" dirty="0"/>
              <a:t>，该引脚的相应的位值分别为多少？</a:t>
            </a:r>
            <a:endParaRPr lang="en-US" altLang="zh-CN" sz="2600" dirty="0"/>
          </a:p>
          <a:p>
            <a:pPr>
              <a:lnSpc>
                <a:spcPct val="145000"/>
              </a:lnSpc>
            </a:pPr>
            <a:r>
              <a:rPr lang="en-US" altLang="zh-CN" sz="2600" dirty="0"/>
              <a:t>b.</a:t>
            </a:r>
            <a:r>
              <a:rPr lang="zh-CN" altLang="en-US" sz="2600" dirty="0"/>
              <a:t>若该引脚上检测到下降沿后，查询</a:t>
            </a:r>
            <a:r>
              <a:rPr lang="en-US" altLang="zh-CN" sz="2600" dirty="0"/>
              <a:t>GPIOMIS</a:t>
            </a:r>
            <a:r>
              <a:rPr lang="zh-CN" altLang="en-US" sz="2600" dirty="0"/>
              <a:t>和</a:t>
            </a:r>
            <a:r>
              <a:rPr lang="en-US" altLang="zh-CN" sz="2600" dirty="0"/>
              <a:t>GPIORIS</a:t>
            </a:r>
            <a:r>
              <a:rPr lang="zh-CN" altLang="en-US" sz="2600" dirty="0"/>
              <a:t>，该引脚的相应的位值分别为多少？</a:t>
            </a:r>
            <a:endParaRPr lang="en-US" altLang="zh-CN" sz="2600" dirty="0"/>
          </a:p>
          <a:p>
            <a:pPr>
              <a:lnSpc>
                <a:spcPct val="145000"/>
              </a:lnSpc>
            </a:pPr>
            <a:r>
              <a:rPr lang="zh-CN" altLang="en-US" sz="2600" dirty="0"/>
              <a:t>若刚开始未使能中断，检测到了下降沿，后又使能了中断，会响应中断吗？</a:t>
            </a:r>
            <a:endParaRPr lang="en-US" altLang="zh-CN" sz="2600" dirty="0"/>
          </a:p>
          <a:p>
            <a:endParaRPr lang="en-US" altLang="zh-CN" sz="2000" dirty="0"/>
          </a:p>
          <a:p>
            <a:endParaRPr lang="en-US" altLang="zh-CN" sz="1900" dirty="0"/>
          </a:p>
          <a:p>
            <a:endParaRPr lang="en-US" altLang="zh-CN" sz="1900" dirty="0"/>
          </a:p>
        </p:txBody>
      </p:sp>
      <p:sp>
        <p:nvSpPr>
          <p:cNvPr id="11" name="内容占位符 2"/>
          <p:cNvSpPr txBox="1">
            <a:spLocks/>
          </p:cNvSpPr>
          <p:nvPr/>
        </p:nvSpPr>
        <p:spPr>
          <a:xfrm>
            <a:off x="425635" y="3048000"/>
            <a:ext cx="10669845" cy="30622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199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CEDD056C-1F47-43EA-8352-2C0758293395}"/>
              </a:ext>
            </a:extLst>
          </p:cNvPr>
          <p:cNvGrpSpPr/>
          <p:nvPr/>
        </p:nvGrpSpPr>
        <p:grpSpPr>
          <a:xfrm>
            <a:off x="164616" y="178180"/>
            <a:ext cx="2954085" cy="368580"/>
            <a:chOff x="164616" y="178180"/>
            <a:chExt cx="2954085" cy="368580"/>
          </a:xfrm>
        </p:grpSpPr>
        <p:cxnSp>
          <p:nvCxnSpPr>
            <p:cNvPr id="38" name="直接连接符 37">
              <a:extLst>
                <a:ext uri="{FF2B5EF4-FFF2-40B4-BE49-F238E27FC236}">
                  <a16:creationId xmlns:a16="http://schemas.microsoft.com/office/drawing/2014/main" id="{CF85D97D-FC73-4593-94B6-B332AD68BE83}"/>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966720C6-0F48-4A83-8445-1B83245158A5}"/>
                </a:ext>
              </a:extLst>
            </p:cNvPr>
            <p:cNvSpPr txBox="1"/>
            <p:nvPr/>
          </p:nvSpPr>
          <p:spPr>
            <a:xfrm>
              <a:off x="683955" y="188314"/>
              <a:ext cx="2434746" cy="338554"/>
            </a:xfrm>
            <a:prstGeom prst="rect">
              <a:avLst/>
            </a:prstGeom>
            <a:noFill/>
          </p:spPr>
          <p:txBody>
            <a:bodyPr wrap="square" rtlCol="0">
              <a:spAutoFit/>
            </a:bodyPr>
            <a:lstStyle/>
            <a:p>
              <a:pPr algn="just">
                <a:spcBef>
                  <a:spcPct val="20000"/>
                </a:spcBef>
                <a:buClr>
                  <a:schemeClr val="hlink"/>
                </a:buClr>
                <a:buSzPct val="65000"/>
              </a:pPr>
              <a:r>
                <a:rPr lang="zh-CN" altLang="en-US" sz="1600" b="1" dirty="0">
                  <a:solidFill>
                    <a:srgbClr val="314865"/>
                  </a:solidFill>
                  <a:effectLst>
                    <a:innerShdw blurRad="63500" dist="50800" dir="13500000">
                      <a:prstClr val="black">
                        <a:alpha val="50000"/>
                      </a:prstClr>
                    </a:innerShdw>
                  </a:effectLst>
                  <a:latin typeface="Arial"/>
                  <a:sym typeface="Arial"/>
                </a:rPr>
                <a:t>课堂和课后任务</a:t>
              </a:r>
            </a:p>
          </p:txBody>
        </p:sp>
        <p:sp>
          <p:nvSpPr>
            <p:cNvPr id="40" name="矩形 39">
              <a:extLst>
                <a:ext uri="{FF2B5EF4-FFF2-40B4-BE49-F238E27FC236}">
                  <a16:creationId xmlns:a16="http://schemas.microsoft.com/office/drawing/2014/main" id="{423E2E92-C9B7-46BD-BB14-D9D3A1DEE19D}"/>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1" name="矩形 40">
              <a:extLst>
                <a:ext uri="{FF2B5EF4-FFF2-40B4-BE49-F238E27FC236}">
                  <a16:creationId xmlns:a16="http://schemas.microsoft.com/office/drawing/2014/main" id="{1F311124-CF69-4DAF-9A0B-D268C312D6B9}"/>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2" name="矩形 41">
              <a:extLst>
                <a:ext uri="{FF2B5EF4-FFF2-40B4-BE49-F238E27FC236}">
                  <a16:creationId xmlns:a16="http://schemas.microsoft.com/office/drawing/2014/main" id="{E2207EEA-678C-456A-9948-65094188A23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0" name="内容占位符 2"/>
          <p:cNvSpPr txBox="1">
            <a:spLocks/>
          </p:cNvSpPr>
          <p:nvPr/>
        </p:nvSpPr>
        <p:spPr>
          <a:xfrm>
            <a:off x="401721" y="964223"/>
            <a:ext cx="11628354" cy="57032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a:p>
          <a:p>
            <a:endParaRPr lang="en-US" altLang="zh-CN" sz="1900" dirty="0"/>
          </a:p>
          <a:p>
            <a:endParaRPr lang="en-US" altLang="zh-CN" sz="1900" dirty="0"/>
          </a:p>
        </p:txBody>
      </p:sp>
      <p:sp>
        <p:nvSpPr>
          <p:cNvPr id="11" name="内容占位符 2"/>
          <p:cNvSpPr txBox="1">
            <a:spLocks/>
          </p:cNvSpPr>
          <p:nvPr/>
        </p:nvSpPr>
        <p:spPr>
          <a:xfrm>
            <a:off x="425635" y="3048000"/>
            <a:ext cx="10669845" cy="30622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 name="矩形 1"/>
          <p:cNvSpPr/>
          <p:nvPr/>
        </p:nvSpPr>
        <p:spPr>
          <a:xfrm>
            <a:off x="2142836" y="1013460"/>
            <a:ext cx="8876145" cy="1823576"/>
          </a:xfrm>
          <a:prstGeom prst="rect">
            <a:avLst/>
          </a:prstGeom>
        </p:spPr>
        <p:txBody>
          <a:bodyPr wrap="square">
            <a:spAutoFit/>
          </a:bodyPr>
          <a:lstStyle/>
          <a:p>
            <a:pPr>
              <a:lnSpc>
                <a:spcPct val="125000"/>
              </a:lnSpc>
            </a:pPr>
            <a:r>
              <a:rPr lang="zh-CN" altLang="en-US" dirty="0"/>
              <a:t>使用德研开发板，分别利用查询和中断</a:t>
            </a:r>
            <a:r>
              <a:rPr lang="en-US" altLang="zh-CN" dirty="0"/>
              <a:t>2</a:t>
            </a:r>
            <a:r>
              <a:rPr lang="zh-CN" altLang="en-US" dirty="0"/>
              <a:t>种方式实现按键控制的程序，实现</a:t>
            </a:r>
            <a:r>
              <a:rPr lang="en-US" altLang="zh-CN" dirty="0">
                <a:solidFill>
                  <a:srgbClr val="FF0000"/>
                </a:solidFill>
              </a:rPr>
              <a:t>K3</a:t>
            </a:r>
            <a:r>
              <a:rPr lang="zh-CN" altLang="en-US" dirty="0">
                <a:solidFill>
                  <a:srgbClr val="FF0000"/>
                </a:solidFill>
              </a:rPr>
              <a:t>按键控制</a:t>
            </a:r>
            <a:r>
              <a:rPr lang="en-US" altLang="zh-CN" dirty="0">
                <a:solidFill>
                  <a:srgbClr val="FF0000"/>
                </a:solidFill>
              </a:rPr>
              <a:t>D2</a:t>
            </a:r>
            <a:r>
              <a:rPr lang="zh-CN" altLang="en-US" dirty="0">
                <a:solidFill>
                  <a:srgbClr val="FF0000"/>
                </a:solidFill>
              </a:rPr>
              <a:t>灯亮</a:t>
            </a:r>
            <a:r>
              <a:rPr lang="zh-CN" altLang="en-US" dirty="0"/>
              <a:t>，</a:t>
            </a:r>
            <a:r>
              <a:rPr lang="en-US" altLang="zh-CN" dirty="0">
                <a:solidFill>
                  <a:srgbClr val="FF0000"/>
                </a:solidFill>
              </a:rPr>
              <a:t>K4</a:t>
            </a:r>
            <a:r>
              <a:rPr lang="zh-CN" altLang="en-US" dirty="0">
                <a:solidFill>
                  <a:srgbClr val="FF0000"/>
                </a:solidFill>
              </a:rPr>
              <a:t>按键控制</a:t>
            </a:r>
            <a:r>
              <a:rPr lang="en-US" altLang="zh-CN" dirty="0">
                <a:solidFill>
                  <a:srgbClr val="FF0000"/>
                </a:solidFill>
              </a:rPr>
              <a:t>D2</a:t>
            </a:r>
            <a:r>
              <a:rPr lang="zh-CN" altLang="en-US" dirty="0">
                <a:solidFill>
                  <a:srgbClr val="FF0000"/>
                </a:solidFill>
              </a:rPr>
              <a:t>灯灭</a:t>
            </a:r>
            <a:r>
              <a:rPr lang="zh-CN" altLang="en-US" dirty="0"/>
              <a:t>。</a:t>
            </a:r>
            <a:endParaRPr lang="en-US" altLang="zh-CN" dirty="0"/>
          </a:p>
          <a:p>
            <a:pPr>
              <a:lnSpc>
                <a:spcPct val="125000"/>
              </a:lnSpc>
            </a:pPr>
            <a:endParaRPr lang="en-US" altLang="zh-CN" dirty="0"/>
          </a:p>
          <a:p>
            <a:pPr>
              <a:lnSpc>
                <a:spcPct val="125000"/>
              </a:lnSpc>
            </a:pPr>
            <a:r>
              <a:rPr lang="en-US" altLang="zh-CN" dirty="0"/>
              <a:t>TIVA C</a:t>
            </a:r>
            <a:r>
              <a:rPr lang="zh-CN" altLang="en-US" dirty="0"/>
              <a:t>开发板的电路图见文档</a:t>
            </a:r>
            <a:r>
              <a:rPr lang="en-US" altLang="zh-CN" dirty="0"/>
              <a:t>《TM4C </a:t>
            </a:r>
            <a:r>
              <a:rPr lang="en-US" altLang="zh-CN" dirty="0" err="1"/>
              <a:t>LaunchPad</a:t>
            </a:r>
            <a:r>
              <a:rPr lang="en-US" altLang="zh-CN" dirty="0"/>
              <a:t> Workshop </a:t>
            </a:r>
            <a:r>
              <a:rPr lang="zh-CN" altLang="en-US" dirty="0"/>
              <a:t>实验练习步骤指南</a:t>
            </a:r>
            <a:r>
              <a:rPr lang="en-US" altLang="zh-CN" dirty="0"/>
              <a:t>.pdf》.</a:t>
            </a:r>
          </a:p>
          <a:p>
            <a:pPr>
              <a:lnSpc>
                <a:spcPct val="125000"/>
              </a:lnSpc>
            </a:pPr>
            <a:r>
              <a:rPr lang="zh-CN" altLang="en-US" dirty="0"/>
              <a:t>德研板的电路图见文档</a:t>
            </a:r>
            <a:r>
              <a:rPr lang="en-US" altLang="zh-CN" dirty="0"/>
              <a:t>《DY-TivaPB1 V3.0.PDF》</a:t>
            </a:r>
            <a:r>
              <a:rPr lang="zh-CN" altLang="en-US" dirty="0"/>
              <a:t>和</a:t>
            </a:r>
            <a:r>
              <a:rPr lang="en-US" altLang="zh-CN" dirty="0"/>
              <a:t>《DY-TivaPB2 V3.0.PDF》.</a:t>
            </a:r>
          </a:p>
        </p:txBody>
      </p:sp>
      <p:sp>
        <p:nvSpPr>
          <p:cNvPr id="3" name="文本框 2"/>
          <p:cNvSpPr txBox="1"/>
          <p:nvPr/>
        </p:nvSpPr>
        <p:spPr>
          <a:xfrm>
            <a:off x="425636" y="1089891"/>
            <a:ext cx="950582" cy="954107"/>
          </a:xfrm>
          <a:prstGeom prst="rect">
            <a:avLst/>
          </a:prstGeom>
          <a:solidFill>
            <a:schemeClr val="bg2"/>
          </a:solidFill>
        </p:spPr>
        <p:txBody>
          <a:bodyPr wrap="square" rtlCol="0">
            <a:spAutoFit/>
          </a:bodyPr>
          <a:lstStyle/>
          <a:p>
            <a:r>
              <a:rPr lang="zh-CN" altLang="en-US" sz="2800" dirty="0">
                <a:latin typeface="华文琥珀" panose="02010800040101010101" pitchFamily="2" charset="-122"/>
                <a:ea typeface="华文琥珀" panose="02010800040101010101" pitchFamily="2" charset="-122"/>
              </a:rPr>
              <a:t>课堂任务</a:t>
            </a:r>
          </a:p>
        </p:txBody>
      </p:sp>
      <p:cxnSp>
        <p:nvCxnSpPr>
          <p:cNvPr id="6" name="直接连接符 5"/>
          <p:cNvCxnSpPr/>
          <p:nvPr/>
        </p:nvCxnSpPr>
        <p:spPr>
          <a:xfrm>
            <a:off x="425635" y="2956866"/>
            <a:ext cx="10927930" cy="923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3"/>
          <a:stretch>
            <a:fillRect/>
          </a:stretch>
        </p:blipFill>
        <p:spPr>
          <a:xfrm>
            <a:off x="1994622" y="3274391"/>
            <a:ext cx="5819775" cy="2333625"/>
          </a:xfrm>
          <a:prstGeom prst="rect">
            <a:avLst/>
          </a:prstGeom>
        </p:spPr>
      </p:pic>
      <p:pic>
        <p:nvPicPr>
          <p:cNvPr id="16" name="图片 15"/>
          <p:cNvPicPr>
            <a:picLocks noChangeAspect="1"/>
          </p:cNvPicPr>
          <p:nvPr/>
        </p:nvPicPr>
        <p:blipFill>
          <a:blip r:embed="rId4"/>
          <a:stretch>
            <a:fillRect/>
          </a:stretch>
        </p:blipFill>
        <p:spPr>
          <a:xfrm>
            <a:off x="8302534" y="3254499"/>
            <a:ext cx="3051031" cy="2261120"/>
          </a:xfrm>
          <a:prstGeom prst="rect">
            <a:avLst/>
          </a:prstGeom>
        </p:spPr>
      </p:pic>
    </p:spTree>
    <p:extLst>
      <p:ext uri="{BB962C8B-B14F-4D97-AF65-F5344CB8AC3E}">
        <p14:creationId xmlns:p14="http://schemas.microsoft.com/office/powerpoint/2010/main" val="413000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CEDD056C-1F47-43EA-8352-2C0758293395}"/>
              </a:ext>
            </a:extLst>
          </p:cNvPr>
          <p:cNvGrpSpPr/>
          <p:nvPr/>
        </p:nvGrpSpPr>
        <p:grpSpPr>
          <a:xfrm>
            <a:off x="164616" y="178180"/>
            <a:ext cx="2954085" cy="368580"/>
            <a:chOff x="164616" y="178180"/>
            <a:chExt cx="2954085" cy="368580"/>
          </a:xfrm>
        </p:grpSpPr>
        <p:cxnSp>
          <p:nvCxnSpPr>
            <p:cNvPr id="38" name="直接连接符 37">
              <a:extLst>
                <a:ext uri="{FF2B5EF4-FFF2-40B4-BE49-F238E27FC236}">
                  <a16:creationId xmlns:a16="http://schemas.microsoft.com/office/drawing/2014/main" id="{CF85D97D-FC73-4593-94B6-B332AD68BE83}"/>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966720C6-0F48-4A83-8445-1B83245158A5}"/>
                </a:ext>
              </a:extLst>
            </p:cNvPr>
            <p:cNvSpPr txBox="1"/>
            <p:nvPr/>
          </p:nvSpPr>
          <p:spPr>
            <a:xfrm>
              <a:off x="683955" y="188314"/>
              <a:ext cx="2434746" cy="338554"/>
            </a:xfrm>
            <a:prstGeom prst="rect">
              <a:avLst/>
            </a:prstGeom>
            <a:noFill/>
          </p:spPr>
          <p:txBody>
            <a:bodyPr wrap="square" rtlCol="0">
              <a:spAutoFit/>
            </a:bodyPr>
            <a:lstStyle/>
            <a:p>
              <a:pPr algn="just">
                <a:spcBef>
                  <a:spcPct val="20000"/>
                </a:spcBef>
                <a:buClr>
                  <a:schemeClr val="hlink"/>
                </a:buClr>
                <a:buSzPct val="65000"/>
              </a:pPr>
              <a:r>
                <a:rPr lang="zh-CN" altLang="en-US" sz="1600" b="1" dirty="0">
                  <a:solidFill>
                    <a:srgbClr val="314865"/>
                  </a:solidFill>
                  <a:effectLst>
                    <a:innerShdw blurRad="63500" dist="50800" dir="13500000">
                      <a:prstClr val="black">
                        <a:alpha val="50000"/>
                      </a:prstClr>
                    </a:innerShdw>
                  </a:effectLst>
                  <a:latin typeface="Arial"/>
                  <a:sym typeface="Arial"/>
                </a:rPr>
                <a:t>课堂和课后任务</a:t>
              </a:r>
            </a:p>
          </p:txBody>
        </p:sp>
        <p:sp>
          <p:nvSpPr>
            <p:cNvPr id="40" name="矩形 39">
              <a:extLst>
                <a:ext uri="{FF2B5EF4-FFF2-40B4-BE49-F238E27FC236}">
                  <a16:creationId xmlns:a16="http://schemas.microsoft.com/office/drawing/2014/main" id="{423E2E92-C9B7-46BD-BB14-D9D3A1DEE19D}"/>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1" name="矩形 40">
              <a:extLst>
                <a:ext uri="{FF2B5EF4-FFF2-40B4-BE49-F238E27FC236}">
                  <a16:creationId xmlns:a16="http://schemas.microsoft.com/office/drawing/2014/main" id="{1F311124-CF69-4DAF-9A0B-D268C312D6B9}"/>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2" name="矩形 41">
              <a:extLst>
                <a:ext uri="{FF2B5EF4-FFF2-40B4-BE49-F238E27FC236}">
                  <a16:creationId xmlns:a16="http://schemas.microsoft.com/office/drawing/2014/main" id="{E2207EEA-678C-456A-9948-65094188A23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0" name="内容占位符 2"/>
          <p:cNvSpPr txBox="1">
            <a:spLocks/>
          </p:cNvSpPr>
          <p:nvPr/>
        </p:nvSpPr>
        <p:spPr>
          <a:xfrm>
            <a:off x="401721" y="964223"/>
            <a:ext cx="11628354" cy="57032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a:p>
          <a:p>
            <a:endParaRPr lang="en-US" altLang="zh-CN" sz="1900" dirty="0"/>
          </a:p>
          <a:p>
            <a:endParaRPr lang="en-US" altLang="zh-CN" sz="1900" dirty="0"/>
          </a:p>
        </p:txBody>
      </p:sp>
      <p:sp>
        <p:nvSpPr>
          <p:cNvPr id="11" name="内容占位符 2"/>
          <p:cNvSpPr txBox="1">
            <a:spLocks/>
          </p:cNvSpPr>
          <p:nvPr/>
        </p:nvSpPr>
        <p:spPr>
          <a:xfrm>
            <a:off x="425635" y="3048000"/>
            <a:ext cx="10669845" cy="30622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矩形 3"/>
          <p:cNvSpPr/>
          <p:nvPr/>
        </p:nvSpPr>
        <p:spPr>
          <a:xfrm>
            <a:off x="2022762" y="1138443"/>
            <a:ext cx="8774545" cy="2516073"/>
          </a:xfrm>
          <a:prstGeom prst="rect">
            <a:avLst/>
          </a:prstGeom>
        </p:spPr>
        <p:txBody>
          <a:bodyPr wrap="square">
            <a:spAutoFit/>
          </a:bodyPr>
          <a:lstStyle/>
          <a:p>
            <a:pPr>
              <a:lnSpc>
                <a:spcPct val="125000"/>
              </a:lnSpc>
            </a:pPr>
            <a:r>
              <a:rPr lang="en-US" altLang="zh-CN" dirty="0"/>
              <a:t>1</a:t>
            </a:r>
            <a:r>
              <a:rPr lang="zh-CN" altLang="en-US" dirty="0"/>
              <a:t>、预习：</a:t>
            </a:r>
            <a:r>
              <a:rPr lang="zh-CN" altLang="zh-CN" dirty="0"/>
              <a:t>练习德研开发板的</a:t>
            </a:r>
            <a:r>
              <a:rPr lang="en-US" altLang="zh-CN" dirty="0"/>
              <a:t>DEMO</a:t>
            </a:r>
            <a:r>
              <a:rPr lang="zh-CN" altLang="zh-CN" dirty="0"/>
              <a:t>程序中的</a:t>
            </a:r>
            <a:r>
              <a:rPr lang="en-US" altLang="zh-CN" dirty="0" err="1"/>
              <a:t>LEDBink</a:t>
            </a:r>
            <a:r>
              <a:rPr lang="zh-CN" altLang="zh-CN" dirty="0"/>
              <a:t>文件夹下的</a:t>
            </a:r>
            <a:r>
              <a:rPr lang="en-US" altLang="zh-CN" dirty="0"/>
              <a:t>Blink</a:t>
            </a:r>
            <a:r>
              <a:rPr lang="zh-CN" altLang="zh-CN" dirty="0"/>
              <a:t>程序，及</a:t>
            </a:r>
            <a:r>
              <a:rPr lang="en-US" altLang="zh-CN" dirty="0"/>
              <a:t>LCD</a:t>
            </a:r>
            <a:r>
              <a:rPr lang="zh-CN" altLang="zh-CN" dirty="0"/>
              <a:t>文件夹下的</a:t>
            </a:r>
            <a:r>
              <a:rPr lang="en-US" altLang="zh-CN" dirty="0"/>
              <a:t>12864</a:t>
            </a:r>
            <a:r>
              <a:rPr lang="zh-CN" altLang="zh-CN" dirty="0"/>
              <a:t>程序，学习使用</a:t>
            </a:r>
            <a:r>
              <a:rPr lang="en-US" altLang="zh-CN" dirty="0"/>
              <a:t>GPIO</a:t>
            </a:r>
            <a:r>
              <a:rPr lang="zh-CN" altLang="zh-CN" dirty="0"/>
              <a:t>控制</a:t>
            </a:r>
            <a:r>
              <a:rPr lang="en-US" altLang="zh-CN" dirty="0"/>
              <a:t> LED</a:t>
            </a:r>
            <a:r>
              <a:rPr lang="zh-CN" altLang="zh-CN" dirty="0"/>
              <a:t>灯及</a:t>
            </a:r>
            <a:r>
              <a:rPr lang="en-US" altLang="zh-CN" dirty="0"/>
              <a:t>LCD</a:t>
            </a:r>
            <a:r>
              <a:rPr lang="zh-CN" altLang="zh-CN" dirty="0"/>
              <a:t>的方法。</a:t>
            </a:r>
            <a:r>
              <a:rPr lang="zh-CN" altLang="en-US" dirty="0"/>
              <a:t>将</a:t>
            </a:r>
            <a:r>
              <a:rPr lang="zh-CN" altLang="zh-CN" dirty="0"/>
              <a:t>实验现象和结果拍照。 （德研开发板的</a:t>
            </a:r>
            <a:r>
              <a:rPr lang="en-US" altLang="zh-CN" dirty="0"/>
              <a:t>DEMO</a:t>
            </a:r>
            <a:r>
              <a:rPr lang="zh-CN" altLang="zh-CN" dirty="0"/>
              <a:t>程序是用</a:t>
            </a:r>
            <a:r>
              <a:rPr lang="en-US" altLang="zh-CN" dirty="0"/>
              <a:t>KEIL</a:t>
            </a:r>
            <a:r>
              <a:rPr lang="zh-CN" altLang="zh-CN" dirty="0"/>
              <a:t>开发软件写的，只需将</a:t>
            </a:r>
            <a:r>
              <a:rPr lang="en-US" altLang="zh-CN" dirty="0"/>
              <a:t>user</a:t>
            </a:r>
            <a:r>
              <a:rPr lang="zh-CN" altLang="zh-CN" dirty="0"/>
              <a:t>文件夹下的程序加到</a:t>
            </a:r>
            <a:r>
              <a:rPr lang="en-US" altLang="zh-CN" dirty="0"/>
              <a:t>CCS</a:t>
            </a:r>
            <a:r>
              <a:rPr lang="zh-CN" altLang="zh-CN" dirty="0"/>
              <a:t>工程中即可。）</a:t>
            </a:r>
            <a:endParaRPr lang="en-US" altLang="zh-CN" dirty="0"/>
          </a:p>
          <a:p>
            <a:pPr>
              <a:lnSpc>
                <a:spcPct val="125000"/>
              </a:lnSpc>
            </a:pPr>
            <a:endParaRPr lang="zh-CN" altLang="zh-CN" dirty="0"/>
          </a:p>
          <a:p>
            <a:pPr>
              <a:lnSpc>
                <a:spcPct val="125000"/>
              </a:lnSpc>
            </a:pPr>
            <a:r>
              <a:rPr lang="en-US" altLang="zh-CN" dirty="0"/>
              <a:t>2</a:t>
            </a:r>
            <a:r>
              <a:rPr lang="zh-CN" altLang="en-US" dirty="0"/>
              <a:t>、设计综合任务中的</a:t>
            </a:r>
            <a:r>
              <a:rPr lang="en-US" altLang="zh-CN" dirty="0"/>
              <a:t>GPIO</a:t>
            </a:r>
            <a:r>
              <a:rPr lang="zh-CN" altLang="en-US" dirty="0"/>
              <a:t>模块任务，即综合任务中与按键和</a:t>
            </a:r>
            <a:r>
              <a:rPr lang="en-US" altLang="zh-CN" dirty="0"/>
              <a:t>LCD</a:t>
            </a:r>
            <a:r>
              <a:rPr lang="zh-CN" altLang="en-US" dirty="0"/>
              <a:t>显示有关的部分，要求拟出具体题目。</a:t>
            </a:r>
            <a:endParaRPr lang="en-US" altLang="zh-CN" dirty="0"/>
          </a:p>
        </p:txBody>
      </p:sp>
      <p:sp>
        <p:nvSpPr>
          <p:cNvPr id="13" name="文本框 12"/>
          <p:cNvSpPr txBox="1"/>
          <p:nvPr/>
        </p:nvSpPr>
        <p:spPr>
          <a:xfrm>
            <a:off x="545708" y="1794225"/>
            <a:ext cx="950582" cy="954107"/>
          </a:xfrm>
          <a:prstGeom prst="rect">
            <a:avLst/>
          </a:prstGeom>
          <a:solidFill>
            <a:schemeClr val="bg2"/>
          </a:solidFill>
        </p:spPr>
        <p:txBody>
          <a:bodyPr wrap="square" rtlCol="0">
            <a:spAutoFit/>
          </a:bodyPr>
          <a:lstStyle/>
          <a:p>
            <a:r>
              <a:rPr lang="zh-CN" altLang="en-US" sz="2800" dirty="0">
                <a:latin typeface="华文琥珀" panose="02010800040101010101" pitchFamily="2" charset="-122"/>
                <a:ea typeface="华文琥珀" panose="02010800040101010101" pitchFamily="2" charset="-122"/>
              </a:rPr>
              <a:t>课后任务</a:t>
            </a:r>
          </a:p>
        </p:txBody>
      </p:sp>
    </p:spTree>
    <p:extLst>
      <p:ext uri="{BB962C8B-B14F-4D97-AF65-F5344CB8AC3E}">
        <p14:creationId xmlns:p14="http://schemas.microsoft.com/office/powerpoint/2010/main" val="153029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F3ED1043-FFC5-49CC-9203-938CA2EB22E8}"/>
              </a:ext>
            </a:extLst>
          </p:cNvPr>
          <p:cNvSpPr/>
          <p:nvPr/>
        </p:nvSpPr>
        <p:spPr>
          <a:xfrm>
            <a:off x="1268136" y="1889864"/>
            <a:ext cx="9655728" cy="1107996"/>
          </a:xfrm>
          <a:prstGeom prst="rect">
            <a:avLst/>
          </a:prstGeom>
          <a:solidFill>
            <a:srgbClr val="314865"/>
          </a:solidFill>
          <a:ln>
            <a:solidFill>
              <a:schemeClr val="tx1">
                <a:lumMod val="75000"/>
                <a:lumOff val="25000"/>
              </a:schemeClr>
            </a:solidFill>
          </a:ln>
        </p:spPr>
        <p:txBody>
          <a:bodyPr wrap="square">
            <a:spAutoFit/>
          </a:bodyPr>
          <a:lstStyle/>
          <a:p>
            <a:pPr algn="ctr"/>
            <a:r>
              <a:rPr lang="zh-CN" altLang="en-US" sz="6600" b="1" dirty="0">
                <a:solidFill>
                  <a:schemeClr val="bg1"/>
                </a:solidFill>
                <a:effectLst>
                  <a:outerShdw blurRad="38100" dist="38100" dir="2700000" algn="tl">
                    <a:srgbClr val="000000">
                      <a:alpha val="43137"/>
                    </a:srgbClr>
                  </a:outerShdw>
                </a:effectLst>
                <a:latin typeface="Arial"/>
                <a:ea typeface="微软雅黑"/>
                <a:sym typeface="Arial"/>
              </a:rPr>
              <a:t>谢谢聆听！</a:t>
            </a:r>
          </a:p>
        </p:txBody>
      </p:sp>
      <p:sp>
        <p:nvSpPr>
          <p:cNvPr id="21" name="TextBox 7">
            <a:extLst>
              <a:ext uri="{FF2B5EF4-FFF2-40B4-BE49-F238E27FC236}">
                <a16:creationId xmlns:a16="http://schemas.microsoft.com/office/drawing/2014/main" id="{25A5A9FB-67A9-4116-8DD2-084065604DAF}"/>
              </a:ext>
            </a:extLst>
          </p:cNvPr>
          <p:cNvSpPr>
            <a:spLocks noChangeArrowheads="1"/>
          </p:cNvSpPr>
          <p:nvPr/>
        </p:nvSpPr>
        <p:spPr bwMode="auto">
          <a:xfrm>
            <a:off x="4787330" y="3704166"/>
            <a:ext cx="2681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000" dirty="0">
                <a:solidFill>
                  <a:schemeClr val="tx1">
                    <a:lumMod val="50000"/>
                    <a:lumOff val="50000"/>
                  </a:schemeClr>
                </a:solidFill>
                <a:latin typeface="Arial"/>
                <a:ea typeface="微软雅黑"/>
                <a:sym typeface="Arial"/>
              </a:rPr>
              <a:t>电气学院实验中心</a:t>
            </a:r>
          </a:p>
        </p:txBody>
      </p:sp>
      <p:grpSp>
        <p:nvGrpSpPr>
          <p:cNvPr id="2" name="组合 1"/>
          <p:cNvGrpSpPr/>
          <p:nvPr/>
        </p:nvGrpSpPr>
        <p:grpSpPr>
          <a:xfrm>
            <a:off x="3704192" y="3919609"/>
            <a:ext cx="4783616" cy="0"/>
            <a:chOff x="3735965" y="3919609"/>
            <a:chExt cx="4783616" cy="0"/>
          </a:xfrm>
        </p:grpSpPr>
        <p:cxnSp>
          <p:nvCxnSpPr>
            <p:cNvPr id="22" name="直接连接符 21">
              <a:extLst>
                <a:ext uri="{FF2B5EF4-FFF2-40B4-BE49-F238E27FC236}">
                  <a16:creationId xmlns:a16="http://schemas.microsoft.com/office/drawing/2014/main" id="{7D0364DE-B9D6-4057-B178-80C7A0E51A16}"/>
                </a:ext>
              </a:extLst>
            </p:cNvPr>
            <p:cNvCxnSpPr/>
            <p:nvPr/>
          </p:nvCxnSpPr>
          <p:spPr>
            <a:xfrm flipH="1">
              <a:off x="3735965" y="3919609"/>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DC210A7-5B32-4DBC-9293-C27F8DB83F20}"/>
                </a:ext>
              </a:extLst>
            </p:cNvPr>
            <p:cNvCxnSpPr/>
            <p:nvPr/>
          </p:nvCxnSpPr>
          <p:spPr>
            <a:xfrm>
              <a:off x="7908791" y="3919609"/>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161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outVertical)">
                                      <p:cBhvr>
                                        <p:cTn id="1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0816" y="195758"/>
            <a:ext cx="3264430" cy="533675"/>
            <a:chOff x="5726037" y="1878224"/>
            <a:chExt cx="3264430" cy="533675"/>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7" y="1878224"/>
              <a:ext cx="3264430"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电气特性</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a:off x="5849178" y="2411898"/>
              <a:ext cx="3141289" cy="1"/>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14" name="图片 13"/>
          <p:cNvPicPr/>
          <p:nvPr/>
        </p:nvPicPr>
        <p:blipFill>
          <a:blip r:embed="rId3"/>
          <a:stretch>
            <a:fillRect/>
          </a:stretch>
        </p:blipFill>
        <p:spPr>
          <a:xfrm>
            <a:off x="945099" y="1179223"/>
            <a:ext cx="10221665" cy="4556558"/>
          </a:xfrm>
          <a:prstGeom prst="rect">
            <a:avLst/>
          </a:prstGeom>
        </p:spPr>
      </p:pic>
      <p:sp>
        <p:nvSpPr>
          <p:cNvPr id="4" name="矩形 3"/>
          <p:cNvSpPr/>
          <p:nvPr/>
        </p:nvSpPr>
        <p:spPr>
          <a:xfrm>
            <a:off x="7444509" y="3676073"/>
            <a:ext cx="3350737" cy="951345"/>
          </a:xfrm>
          <a:prstGeom prst="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17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0816" y="195758"/>
            <a:ext cx="3264430" cy="533675"/>
            <a:chOff x="5726037" y="1878224"/>
            <a:chExt cx="3264430" cy="533675"/>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7" y="1878224"/>
              <a:ext cx="3264430"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电气特性</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a:off x="5849178" y="2411898"/>
              <a:ext cx="3141289" cy="1"/>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8" name="组合 7"/>
          <p:cNvGrpSpPr/>
          <p:nvPr/>
        </p:nvGrpSpPr>
        <p:grpSpPr>
          <a:xfrm>
            <a:off x="1171795" y="1061778"/>
            <a:ext cx="9399156" cy="4361313"/>
            <a:chOff x="544444" y="1075161"/>
            <a:chExt cx="9399156" cy="4361313"/>
          </a:xfrm>
        </p:grpSpPr>
        <p:pic>
          <p:nvPicPr>
            <p:cNvPr id="2" name="图片 1"/>
            <p:cNvPicPr>
              <a:picLocks noChangeAspect="1"/>
            </p:cNvPicPr>
            <p:nvPr/>
          </p:nvPicPr>
          <p:blipFill>
            <a:blip r:embed="rId3"/>
            <a:stretch>
              <a:fillRect/>
            </a:stretch>
          </p:blipFill>
          <p:spPr>
            <a:xfrm>
              <a:off x="1269343" y="1075161"/>
              <a:ext cx="8674257" cy="4361313"/>
            </a:xfrm>
            <a:prstGeom prst="rect">
              <a:avLst/>
            </a:prstGeom>
          </p:spPr>
        </p:pic>
        <p:sp>
          <p:nvSpPr>
            <p:cNvPr id="4" name="矩形 3"/>
            <p:cNvSpPr/>
            <p:nvPr/>
          </p:nvSpPr>
          <p:spPr>
            <a:xfrm>
              <a:off x="1477818" y="1376218"/>
              <a:ext cx="803564" cy="535709"/>
            </a:xfrm>
            <a:prstGeom prst="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77818" y="2244436"/>
              <a:ext cx="803564" cy="581891"/>
            </a:xfrm>
            <a:prstGeom prst="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541817" y="1376218"/>
              <a:ext cx="803564" cy="535709"/>
            </a:xfrm>
            <a:prstGeom prst="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653957" y="1357745"/>
              <a:ext cx="852734" cy="604982"/>
            </a:xfrm>
            <a:prstGeom prst="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163454" y="2826327"/>
              <a:ext cx="1048328" cy="277091"/>
            </a:xfrm>
            <a:prstGeom prst="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084945" y="3992854"/>
              <a:ext cx="932873" cy="302055"/>
            </a:xfrm>
            <a:prstGeom prst="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标注 5"/>
            <p:cNvSpPr/>
            <p:nvPr/>
          </p:nvSpPr>
          <p:spPr>
            <a:xfrm rot="16200000">
              <a:off x="335956" y="4506706"/>
              <a:ext cx="1031728" cy="608135"/>
            </a:xfrm>
            <a:prstGeom prst="wedgeRectCallout">
              <a:avLst>
                <a:gd name="adj1" fmla="val 57504"/>
                <a:gd name="adj2" fmla="val 230110"/>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13137" y="2964872"/>
              <a:ext cx="461665" cy="877455"/>
            </a:xfrm>
            <a:prstGeom prst="rect">
              <a:avLst/>
            </a:prstGeom>
            <a:noFill/>
          </p:spPr>
          <p:txBody>
            <a:bodyPr vert="eaVert" wrap="square" rtlCol="0">
              <a:spAutoFit/>
            </a:bodyPr>
            <a:lstStyle/>
            <a:p>
              <a:r>
                <a:rPr lang="zh-CN" altLang="en-US" dirty="0"/>
                <a:t>拉电流</a:t>
              </a:r>
            </a:p>
          </p:txBody>
        </p:sp>
        <p:sp>
          <p:nvSpPr>
            <p:cNvPr id="20" name="矩形标注 19"/>
            <p:cNvSpPr/>
            <p:nvPr/>
          </p:nvSpPr>
          <p:spPr>
            <a:xfrm rot="16200000">
              <a:off x="332648" y="3099531"/>
              <a:ext cx="1031728" cy="608135"/>
            </a:xfrm>
            <a:prstGeom prst="wedgeRectCallout">
              <a:avLst>
                <a:gd name="adj1" fmla="val 36914"/>
                <a:gd name="adj2" fmla="val 236186"/>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20987" y="4449183"/>
              <a:ext cx="461665" cy="877455"/>
            </a:xfrm>
            <a:prstGeom prst="rect">
              <a:avLst/>
            </a:prstGeom>
            <a:noFill/>
          </p:spPr>
          <p:txBody>
            <a:bodyPr vert="eaVert" wrap="square" rtlCol="0">
              <a:spAutoFit/>
            </a:bodyPr>
            <a:lstStyle/>
            <a:p>
              <a:r>
                <a:rPr lang="zh-CN" altLang="en-US" dirty="0"/>
                <a:t>灌电流</a:t>
              </a:r>
            </a:p>
          </p:txBody>
        </p:sp>
      </p:grpSp>
      <p:sp>
        <p:nvSpPr>
          <p:cNvPr id="9" name="矩形 8"/>
          <p:cNvSpPr/>
          <p:nvPr/>
        </p:nvSpPr>
        <p:spPr>
          <a:xfrm>
            <a:off x="1053553" y="5684110"/>
            <a:ext cx="10231229" cy="923330"/>
          </a:xfrm>
          <a:prstGeom prst="rect">
            <a:avLst/>
          </a:prstGeom>
        </p:spPr>
        <p:txBody>
          <a:bodyPr wrap="square">
            <a:spAutoFit/>
          </a:bodyPr>
          <a:lstStyle/>
          <a:p>
            <a:r>
              <a:rPr lang="zh-CN" altLang="en-US" dirty="0">
                <a:solidFill>
                  <a:srgbClr val="323E32"/>
                </a:solidFill>
                <a:latin typeface="-apple-system"/>
              </a:rPr>
              <a:t>由于数字电路的输出只有高、低（</a:t>
            </a:r>
            <a:r>
              <a:rPr lang="en-US" altLang="zh-CN" dirty="0">
                <a:solidFill>
                  <a:srgbClr val="323E32"/>
                </a:solidFill>
                <a:latin typeface="-apple-system"/>
              </a:rPr>
              <a:t>1</a:t>
            </a:r>
            <a:r>
              <a:rPr lang="zh-CN" altLang="en-US" dirty="0">
                <a:solidFill>
                  <a:srgbClr val="323E32"/>
                </a:solidFill>
                <a:latin typeface="-apple-system"/>
              </a:rPr>
              <a:t>，</a:t>
            </a:r>
            <a:r>
              <a:rPr lang="en-US" altLang="zh-CN" dirty="0">
                <a:solidFill>
                  <a:srgbClr val="323E32"/>
                </a:solidFill>
                <a:latin typeface="-apple-system"/>
              </a:rPr>
              <a:t>0</a:t>
            </a:r>
            <a:r>
              <a:rPr lang="zh-CN" altLang="en-US" dirty="0">
                <a:solidFill>
                  <a:srgbClr val="323E32"/>
                </a:solidFill>
                <a:latin typeface="-apple-system"/>
              </a:rPr>
              <a:t>）两种电平值，</a:t>
            </a:r>
            <a:r>
              <a:rPr lang="zh-CN" altLang="en-US" dirty="0">
                <a:solidFill>
                  <a:srgbClr val="0070C0"/>
                </a:solidFill>
                <a:latin typeface="-apple-system"/>
              </a:rPr>
              <a:t>高电平输出时，一般是输出端对负载提供电流，其提供电流的数值叫“</a:t>
            </a:r>
            <a:r>
              <a:rPr lang="zh-CN" altLang="en-US" dirty="0">
                <a:solidFill>
                  <a:srgbClr val="FF0000"/>
                </a:solidFill>
                <a:latin typeface="-apple-system"/>
              </a:rPr>
              <a:t>拉电流</a:t>
            </a:r>
            <a:r>
              <a:rPr lang="zh-CN" altLang="en-US" dirty="0">
                <a:solidFill>
                  <a:srgbClr val="0070C0"/>
                </a:solidFill>
                <a:latin typeface="-apple-system"/>
              </a:rPr>
              <a:t>”</a:t>
            </a:r>
            <a:r>
              <a:rPr lang="zh-CN" altLang="en-US" dirty="0">
                <a:solidFill>
                  <a:srgbClr val="323E32"/>
                </a:solidFill>
                <a:latin typeface="-apple-system"/>
              </a:rPr>
              <a:t>；</a:t>
            </a:r>
            <a:r>
              <a:rPr lang="zh-CN" altLang="en-US" dirty="0">
                <a:solidFill>
                  <a:srgbClr val="0070C0"/>
                </a:solidFill>
                <a:latin typeface="-apple-system"/>
              </a:rPr>
              <a:t>低电平输出时，一般是输出端要吸收负载的电流，其吸收电流的数值叫“灌（入）电流”</a:t>
            </a:r>
            <a:r>
              <a:rPr lang="zh-CN" altLang="en-US" dirty="0">
                <a:solidFill>
                  <a:srgbClr val="323E32"/>
                </a:solidFill>
                <a:latin typeface="-apple-system"/>
              </a:rPr>
              <a:t>。</a:t>
            </a:r>
            <a:endParaRPr lang="zh-CN" altLang="en-US" dirty="0"/>
          </a:p>
        </p:txBody>
      </p:sp>
    </p:spTree>
    <p:extLst>
      <p:ext uri="{BB962C8B-B14F-4D97-AF65-F5344CB8AC3E}">
        <p14:creationId xmlns:p14="http://schemas.microsoft.com/office/powerpoint/2010/main" val="351896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0816" y="195758"/>
            <a:ext cx="3264430" cy="533675"/>
            <a:chOff x="5726037" y="1878224"/>
            <a:chExt cx="3264430" cy="533675"/>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7" y="1878224"/>
              <a:ext cx="3264430" cy="523220"/>
            </a:xfrm>
            <a:prstGeom prst="rect">
              <a:avLst/>
            </a:prstGeom>
            <a:noFill/>
          </p:spPr>
          <p:txBody>
            <a:bodyPr wrap="square" rtlCol="0">
              <a:spAutoFit/>
            </a:bodyPr>
            <a:lstStyle/>
            <a:p>
              <a:r>
                <a:rPr lang="en-US" altLang="zh-CN" sz="2800" b="1" dirty="0">
                  <a:solidFill>
                    <a:srgbClr val="314865"/>
                  </a:solidFill>
                  <a:latin typeface="Arial"/>
                  <a:sym typeface="Arial"/>
                </a:rPr>
                <a:t>GPIO</a:t>
              </a:r>
              <a:r>
                <a:rPr lang="zh-CN" altLang="en-US" sz="2800" b="1" dirty="0">
                  <a:solidFill>
                    <a:srgbClr val="314865"/>
                  </a:solidFill>
                  <a:latin typeface="Arial"/>
                  <a:sym typeface="Arial"/>
                </a:rPr>
                <a:t>的功能分类</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a:off x="5849178" y="2411898"/>
              <a:ext cx="3141289" cy="1"/>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5" name="文本框 14"/>
          <p:cNvSpPr txBox="1"/>
          <p:nvPr/>
        </p:nvSpPr>
        <p:spPr>
          <a:xfrm>
            <a:off x="7183672" y="1632610"/>
            <a:ext cx="4496373" cy="1477328"/>
          </a:xfrm>
          <a:prstGeom prst="rect">
            <a:avLst/>
          </a:prstGeom>
          <a:noFill/>
        </p:spPr>
        <p:txBody>
          <a:bodyPr wrap="square" rtlCol="0">
            <a:spAutoFit/>
          </a:bodyPr>
          <a:lstStyle/>
          <a:p>
            <a:r>
              <a:rPr lang="zh-CN" altLang="en-US" dirty="0"/>
              <a:t>按照</a:t>
            </a:r>
            <a:r>
              <a:rPr lang="zh-CN" altLang="en-US" b="1" dirty="0">
                <a:solidFill>
                  <a:srgbClr val="FF0000"/>
                </a:solidFill>
              </a:rPr>
              <a:t>引脚方向</a:t>
            </a:r>
            <a:r>
              <a:rPr lang="zh-CN" altLang="en-US" dirty="0"/>
              <a:t>分类：输入、输出</a:t>
            </a:r>
            <a:endParaRPr lang="en-US" altLang="zh-CN" dirty="0"/>
          </a:p>
          <a:p>
            <a:endParaRPr lang="en-US" altLang="zh-CN" dirty="0"/>
          </a:p>
          <a:p>
            <a:r>
              <a:rPr lang="zh-CN" altLang="en-US" dirty="0"/>
              <a:t>按照</a:t>
            </a:r>
            <a:r>
              <a:rPr lang="zh-CN" altLang="en-US" dirty="0">
                <a:solidFill>
                  <a:srgbClr val="FF0000"/>
                </a:solidFill>
              </a:rPr>
              <a:t>模拟数字功能</a:t>
            </a:r>
            <a:r>
              <a:rPr lang="zh-CN" altLang="en-US" dirty="0"/>
              <a:t>分类：数字、模拟</a:t>
            </a:r>
            <a:endParaRPr lang="en-US" altLang="zh-CN" dirty="0"/>
          </a:p>
          <a:p>
            <a:endParaRPr lang="en-US" altLang="zh-CN" dirty="0"/>
          </a:p>
          <a:p>
            <a:r>
              <a:rPr lang="zh-CN" altLang="en-US" dirty="0"/>
              <a:t>共</a:t>
            </a:r>
            <a:r>
              <a:rPr lang="en-US" altLang="zh-CN" dirty="0"/>
              <a:t>3</a:t>
            </a:r>
            <a:r>
              <a:rPr lang="zh-CN" altLang="en-US" dirty="0"/>
              <a:t>种：</a:t>
            </a:r>
            <a:r>
              <a:rPr lang="zh-CN" altLang="en-US" b="1" dirty="0"/>
              <a:t>模拟输入</a:t>
            </a:r>
            <a:r>
              <a:rPr lang="zh-CN" altLang="en-US" dirty="0"/>
              <a:t>、</a:t>
            </a:r>
            <a:r>
              <a:rPr lang="zh-CN" altLang="en-US" b="1" dirty="0"/>
              <a:t>数字输入</a:t>
            </a:r>
            <a:r>
              <a:rPr lang="zh-CN" altLang="en-US" dirty="0"/>
              <a:t>、</a:t>
            </a:r>
            <a:r>
              <a:rPr lang="zh-CN" altLang="en-US" b="1" dirty="0"/>
              <a:t>数字输出</a:t>
            </a:r>
            <a:r>
              <a:rPr lang="zh-CN" altLang="en-US" dirty="0"/>
              <a:t>。</a:t>
            </a:r>
            <a:endParaRPr lang="en-US" altLang="zh-CN" dirty="0"/>
          </a:p>
        </p:txBody>
      </p:sp>
      <p:grpSp>
        <p:nvGrpSpPr>
          <p:cNvPr id="8" name="组合 7"/>
          <p:cNvGrpSpPr/>
          <p:nvPr/>
        </p:nvGrpSpPr>
        <p:grpSpPr>
          <a:xfrm>
            <a:off x="1132815" y="4496123"/>
            <a:ext cx="7864935" cy="1610087"/>
            <a:chOff x="5699142" y="3371058"/>
            <a:chExt cx="5490504" cy="2308324"/>
          </a:xfrm>
        </p:grpSpPr>
        <p:grpSp>
          <p:nvGrpSpPr>
            <p:cNvPr id="6" name="组合 5"/>
            <p:cNvGrpSpPr/>
            <p:nvPr/>
          </p:nvGrpSpPr>
          <p:grpSpPr>
            <a:xfrm>
              <a:off x="6603132" y="3371058"/>
              <a:ext cx="4586514" cy="2308324"/>
              <a:chOff x="5970651" y="3371058"/>
              <a:chExt cx="4586514" cy="2308324"/>
            </a:xfrm>
          </p:grpSpPr>
          <p:sp>
            <p:nvSpPr>
              <p:cNvPr id="4" name="左大括号 3"/>
              <p:cNvSpPr/>
              <p:nvPr/>
            </p:nvSpPr>
            <p:spPr>
              <a:xfrm>
                <a:off x="5970651" y="3477030"/>
                <a:ext cx="222846" cy="1836623"/>
              </a:xfrm>
              <a:prstGeom prst="leftBrace">
                <a:avLst>
                  <a:gd name="adj1" fmla="val 8333"/>
                  <a:gd name="adj2" fmla="val 5146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6400801" y="3371058"/>
                <a:ext cx="4156364" cy="2308324"/>
              </a:xfrm>
              <a:prstGeom prst="rect">
                <a:avLst/>
              </a:prstGeom>
              <a:noFill/>
            </p:spPr>
            <p:txBody>
              <a:bodyPr wrap="square" rtlCol="0">
                <a:spAutoFit/>
              </a:bodyPr>
              <a:lstStyle/>
              <a:p>
                <a:r>
                  <a:rPr lang="zh-CN" altLang="en-US" dirty="0"/>
                  <a:t>弱上下拉功能（一般作为输入时设置，需寄存器配置）</a:t>
                </a:r>
                <a:endParaRPr lang="en-US" altLang="zh-CN" dirty="0"/>
              </a:p>
              <a:p>
                <a:endParaRPr lang="en-US" altLang="zh-CN" dirty="0"/>
              </a:p>
              <a:p>
                <a:r>
                  <a:rPr lang="zh-CN" altLang="en-US" dirty="0"/>
                  <a:t>开漏功能（一般作为输出时设置，需寄存器配置）</a:t>
                </a:r>
                <a:endParaRPr lang="en-US" altLang="zh-CN" dirty="0"/>
              </a:p>
              <a:p>
                <a:endParaRPr lang="en-US" altLang="zh-CN" dirty="0"/>
              </a:p>
              <a:p>
                <a:r>
                  <a:rPr lang="zh-CN" altLang="en-US" dirty="0"/>
                  <a:t>推挽功能（一般默认设置，不需寄存器配置）</a:t>
                </a:r>
              </a:p>
            </p:txBody>
          </p:sp>
        </p:grpSp>
        <p:sp>
          <p:nvSpPr>
            <p:cNvPr id="7" name="文本框 6"/>
            <p:cNvSpPr txBox="1"/>
            <p:nvPr/>
          </p:nvSpPr>
          <p:spPr>
            <a:xfrm>
              <a:off x="5699142" y="4155887"/>
              <a:ext cx="1126836" cy="369332"/>
            </a:xfrm>
            <a:prstGeom prst="rect">
              <a:avLst/>
            </a:prstGeom>
            <a:noFill/>
          </p:spPr>
          <p:txBody>
            <a:bodyPr wrap="square" rtlCol="0">
              <a:spAutoFit/>
            </a:bodyPr>
            <a:lstStyle/>
            <a:p>
              <a:r>
                <a:rPr lang="zh-CN" altLang="en-US" dirty="0"/>
                <a:t>数字功能</a:t>
              </a:r>
            </a:p>
          </p:txBody>
        </p:sp>
      </p:grpSp>
      <p:graphicFrame>
        <p:nvGraphicFramePr>
          <p:cNvPr id="19" name="图示 18"/>
          <p:cNvGraphicFramePr/>
          <p:nvPr>
            <p:extLst>
              <p:ext uri="{D42A27DB-BD31-4B8C-83A1-F6EECF244321}">
                <p14:modId xmlns:p14="http://schemas.microsoft.com/office/powerpoint/2010/main" val="2480818520"/>
              </p:ext>
            </p:extLst>
          </p:nvPr>
        </p:nvGraphicFramePr>
        <p:xfrm>
          <a:off x="622394" y="1285485"/>
          <a:ext cx="6304879" cy="2734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5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30815" y="195758"/>
            <a:ext cx="3846719" cy="533674"/>
            <a:chOff x="5726036" y="1878224"/>
            <a:chExt cx="3846719" cy="533674"/>
          </a:xfrm>
        </p:grpSpPr>
        <p:sp>
          <p:nvSpPr>
            <p:cNvPr id="44" name="文本框 194">
              <a:extLst>
                <a:ext uri="{FF2B5EF4-FFF2-40B4-BE49-F238E27FC236}">
                  <a16:creationId xmlns:a16="http://schemas.microsoft.com/office/drawing/2014/main" id="{AFD50090-A2F5-4818-9619-9BDB4C7F944E}"/>
                </a:ext>
              </a:extLst>
            </p:cNvPr>
            <p:cNvSpPr txBox="1"/>
            <p:nvPr/>
          </p:nvSpPr>
          <p:spPr>
            <a:xfrm>
              <a:off x="5726036" y="1878224"/>
              <a:ext cx="3846719" cy="523220"/>
            </a:xfrm>
            <a:prstGeom prst="rect">
              <a:avLst/>
            </a:prstGeom>
            <a:noFill/>
          </p:spPr>
          <p:txBody>
            <a:bodyPr wrap="square" rtlCol="0">
              <a:spAutoFit/>
            </a:bodyPr>
            <a:lstStyle/>
            <a:p>
              <a:r>
                <a:rPr lang="zh-CN" altLang="en-US" sz="2800" b="1" dirty="0">
                  <a:solidFill>
                    <a:srgbClr val="314865"/>
                  </a:solidFill>
                  <a:latin typeface="Arial"/>
                  <a:sym typeface="Arial"/>
                </a:rPr>
                <a:t>输入功能</a:t>
              </a:r>
              <a:r>
                <a:rPr lang="en-US" altLang="zh-CN" sz="2800" b="1" dirty="0">
                  <a:solidFill>
                    <a:srgbClr val="314865"/>
                  </a:solidFill>
                  <a:latin typeface="Arial"/>
                  <a:sym typeface="Arial"/>
                </a:rPr>
                <a:t>——</a:t>
              </a:r>
              <a:r>
                <a:rPr lang="zh-CN" altLang="en-US" sz="2800" b="1" dirty="0">
                  <a:solidFill>
                    <a:srgbClr val="314865"/>
                  </a:solidFill>
                  <a:latin typeface="Arial"/>
                  <a:sym typeface="Arial"/>
                </a:rPr>
                <a:t>数字输入</a:t>
              </a:r>
              <a:endParaRPr lang="zh-CN" altLang="en-US" sz="2800" b="1" dirty="0">
                <a:solidFill>
                  <a:srgbClr val="314865"/>
                </a:solidFill>
                <a:latin typeface="Arial"/>
                <a:ea typeface="微软雅黑"/>
                <a:sym typeface="Arial"/>
              </a:endParaRPr>
            </a:p>
          </p:txBody>
        </p:sp>
        <p:cxnSp>
          <p:nvCxnSpPr>
            <p:cNvPr id="45" name="直接连接符 44">
              <a:extLst>
                <a:ext uri="{FF2B5EF4-FFF2-40B4-BE49-F238E27FC236}">
                  <a16:creationId xmlns:a16="http://schemas.microsoft.com/office/drawing/2014/main" id="{7173F4DB-65C3-4DC3-AB61-FBE6A94341A0}"/>
                </a:ext>
              </a:extLst>
            </p:cNvPr>
            <p:cNvCxnSpPr>
              <a:cxnSpLocks/>
            </p:cNvCxnSpPr>
            <p:nvPr/>
          </p:nvCxnSpPr>
          <p:spPr>
            <a:xfrm flipV="1">
              <a:off x="5849178" y="2401444"/>
              <a:ext cx="3618646" cy="10454"/>
            </a:xfrm>
            <a:prstGeom prst="line">
              <a:avLst/>
            </a:prstGeom>
            <a:ln w="19050">
              <a:solidFill>
                <a:srgbClr val="314865"/>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3EEBDB97-836A-4B37-8F02-E72936CA8677}"/>
              </a:ext>
            </a:extLst>
          </p:cNvPr>
          <p:cNvGrpSpPr/>
          <p:nvPr/>
        </p:nvGrpSpPr>
        <p:grpSpPr>
          <a:xfrm>
            <a:off x="164616" y="178180"/>
            <a:ext cx="2804616" cy="368580"/>
            <a:chOff x="164616" y="178180"/>
            <a:chExt cx="2804616" cy="368580"/>
          </a:xfrm>
        </p:grpSpPr>
        <p:cxnSp>
          <p:nvCxnSpPr>
            <p:cNvPr id="51" name="直接连接符 50">
              <a:extLst>
                <a:ext uri="{FF2B5EF4-FFF2-40B4-BE49-F238E27FC236}">
                  <a16:creationId xmlns:a16="http://schemas.microsoft.com/office/drawing/2014/main" id="{DD5E424E-1073-4845-B7CF-B1AB2CF7A0C9}"/>
                </a:ext>
              </a:extLst>
            </p:cNvPr>
            <p:cNvCxnSpPr>
              <a:cxnSpLocks/>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AB24EBBE-A32A-4EAF-BFB1-E646BD7F4538}"/>
                </a:ext>
              </a:extLst>
            </p:cNvPr>
            <p:cNvSpPr txBox="1"/>
            <p:nvPr/>
          </p:nvSpPr>
          <p:spPr>
            <a:xfrm>
              <a:off x="534486" y="178180"/>
              <a:ext cx="2434746" cy="338554"/>
            </a:xfrm>
            <a:prstGeom prst="rect">
              <a:avLst/>
            </a:prstGeom>
            <a:noFill/>
          </p:spPr>
          <p:txBody>
            <a:bodyPr wrap="square" rtlCol="0">
              <a:spAutoFit/>
            </a:bodyPr>
            <a:lstStyle/>
            <a:p>
              <a:pPr algn="dist"/>
              <a:r>
                <a:rPr lang="en-US" altLang="zh-CN" sz="1600" b="1" dirty="0">
                  <a:solidFill>
                    <a:srgbClr val="314865"/>
                  </a:solidFill>
                  <a:effectLst>
                    <a:innerShdw blurRad="63500" dist="50800" dir="13500000">
                      <a:prstClr val="black">
                        <a:alpha val="50000"/>
                      </a:prstClr>
                    </a:innerShdw>
                  </a:effectLst>
                  <a:latin typeface="Arial"/>
                  <a:ea typeface="微软雅黑"/>
                  <a:sym typeface="Arial"/>
                </a:rPr>
                <a:t>GPIO</a:t>
              </a:r>
              <a:r>
                <a:rPr lang="zh-CN" altLang="en-US" sz="1600" b="1" dirty="0">
                  <a:solidFill>
                    <a:srgbClr val="314865"/>
                  </a:solidFill>
                  <a:effectLst>
                    <a:innerShdw blurRad="63500" dist="50800" dir="13500000">
                      <a:prstClr val="black">
                        <a:alpha val="50000"/>
                      </a:prstClr>
                    </a:innerShdw>
                  </a:effectLst>
                  <a:latin typeface="Arial"/>
                  <a:ea typeface="微软雅黑"/>
                  <a:sym typeface="Arial"/>
                </a:rPr>
                <a:t>及其功能配置</a:t>
              </a:r>
            </a:p>
          </p:txBody>
        </p:sp>
        <p:sp>
          <p:nvSpPr>
            <p:cNvPr id="53" name="矩形 52">
              <a:extLst>
                <a:ext uri="{FF2B5EF4-FFF2-40B4-BE49-F238E27FC236}">
                  <a16:creationId xmlns:a16="http://schemas.microsoft.com/office/drawing/2014/main" id="{ABCCAAA6-7342-44A2-89BD-4B71288C3D54}"/>
                </a:ext>
              </a:extLst>
            </p:cNvPr>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4" name="矩形 53">
              <a:extLst>
                <a:ext uri="{FF2B5EF4-FFF2-40B4-BE49-F238E27FC236}">
                  <a16:creationId xmlns:a16="http://schemas.microsoft.com/office/drawing/2014/main" id="{21D89178-BEC5-41E8-AEE1-748EE313FF8D}"/>
                </a:ext>
              </a:extLst>
            </p:cNvPr>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55" name="矩形 54">
              <a:extLst>
                <a:ext uri="{FF2B5EF4-FFF2-40B4-BE49-F238E27FC236}">
                  <a16:creationId xmlns:a16="http://schemas.microsoft.com/office/drawing/2014/main" id="{1C4AA9AE-EDBE-4BD6-A521-B87368347378}"/>
                </a:ext>
              </a:extLst>
            </p:cNvPr>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6" name="组合 5"/>
          <p:cNvGrpSpPr/>
          <p:nvPr/>
        </p:nvGrpSpPr>
        <p:grpSpPr>
          <a:xfrm>
            <a:off x="212445" y="792338"/>
            <a:ext cx="11865255" cy="5627776"/>
            <a:chOff x="212445" y="792338"/>
            <a:chExt cx="11865255" cy="5627776"/>
          </a:xfrm>
        </p:grpSpPr>
        <p:grpSp>
          <p:nvGrpSpPr>
            <p:cNvPr id="15" name="组合 14"/>
            <p:cNvGrpSpPr/>
            <p:nvPr/>
          </p:nvGrpSpPr>
          <p:grpSpPr>
            <a:xfrm>
              <a:off x="212445" y="792338"/>
              <a:ext cx="11865255" cy="5627776"/>
              <a:chOff x="212445" y="792338"/>
              <a:chExt cx="11865255" cy="5627776"/>
            </a:xfrm>
          </p:grpSpPr>
          <p:grpSp>
            <p:nvGrpSpPr>
              <p:cNvPr id="12" name="组合 11"/>
              <p:cNvGrpSpPr/>
              <p:nvPr/>
            </p:nvGrpSpPr>
            <p:grpSpPr>
              <a:xfrm>
                <a:off x="212445" y="792338"/>
                <a:ext cx="11865255" cy="5627776"/>
                <a:chOff x="1328182" y="985816"/>
                <a:chExt cx="11865255" cy="5627776"/>
              </a:xfrm>
            </p:grpSpPr>
            <p:pic>
              <p:nvPicPr>
                <p:cNvPr id="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182" y="985816"/>
                  <a:ext cx="9467064" cy="5627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5" name="曲线连接符 4"/>
                <p:cNvCxnSpPr/>
                <p:nvPr/>
              </p:nvCxnSpPr>
              <p:spPr>
                <a:xfrm rot="10800000">
                  <a:off x="2158584" y="2878112"/>
                  <a:ext cx="7689954" cy="974363"/>
                </a:xfrm>
                <a:prstGeom prst="curvedConnector3">
                  <a:avLst>
                    <a:gd name="adj1" fmla="val 12183"/>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线形标注 2 9"/>
                <p:cNvSpPr/>
                <p:nvPr/>
              </p:nvSpPr>
              <p:spPr>
                <a:xfrm>
                  <a:off x="10920333" y="1166946"/>
                  <a:ext cx="2273104" cy="1847657"/>
                </a:xfrm>
                <a:prstGeom prst="borderCallout2">
                  <a:avLst>
                    <a:gd name="adj1" fmla="val 19693"/>
                    <a:gd name="adj2" fmla="val -1088"/>
                    <a:gd name="adj3" fmla="val 20078"/>
                    <a:gd name="adj4" fmla="val -156410"/>
                    <a:gd name="adj5" fmla="val 81606"/>
                    <a:gd name="adj6" fmla="val -191179"/>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9898160" y="1066800"/>
                <a:ext cx="2085975" cy="1754326"/>
              </a:xfrm>
              <a:prstGeom prst="rect">
                <a:avLst/>
              </a:prstGeom>
              <a:noFill/>
            </p:spPr>
            <p:txBody>
              <a:bodyPr wrap="square" rtlCol="0">
                <a:spAutoFit/>
              </a:bodyPr>
              <a:lstStyle/>
              <a:p>
                <a:r>
                  <a:rPr lang="zh-CN" altLang="en-US" dirty="0"/>
                  <a:t>带有施密特触发输入的三态缓冲器。在读脉冲控制信号的作用下把当前引脚状态读入内部总线</a:t>
                </a:r>
              </a:p>
            </p:txBody>
          </p:sp>
        </p:grpSp>
        <p:sp>
          <p:nvSpPr>
            <p:cNvPr id="2" name="线形标注 2 1"/>
            <p:cNvSpPr/>
            <p:nvPr/>
          </p:nvSpPr>
          <p:spPr>
            <a:xfrm>
              <a:off x="9804596" y="4400550"/>
              <a:ext cx="2273103" cy="1085850"/>
            </a:xfrm>
            <a:prstGeom prst="borderCallout2">
              <a:avLst>
                <a:gd name="adj1" fmla="val 18255"/>
                <a:gd name="adj2" fmla="val 48"/>
                <a:gd name="adj3" fmla="val 18750"/>
                <a:gd name="adj4" fmla="val -16667"/>
                <a:gd name="adj5" fmla="val -5868"/>
                <a:gd name="adj6" fmla="val -64266"/>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898160" y="4476750"/>
              <a:ext cx="2085975" cy="923330"/>
            </a:xfrm>
            <a:prstGeom prst="rect">
              <a:avLst/>
            </a:prstGeom>
            <a:noFill/>
          </p:spPr>
          <p:txBody>
            <a:bodyPr wrap="square" rtlCol="0">
              <a:spAutoFit/>
            </a:bodyPr>
            <a:lstStyle/>
            <a:p>
              <a:r>
                <a:rPr lang="zh-CN" altLang="en-US" dirty="0"/>
                <a:t>保护箝位二极管，防止输入过压和欠压将</a:t>
              </a:r>
              <a:r>
                <a:rPr lang="en-US" altLang="zh-CN" dirty="0"/>
                <a:t>GPIO</a:t>
              </a:r>
              <a:r>
                <a:rPr lang="zh-CN" altLang="en-US" dirty="0"/>
                <a:t>模块烧毁</a:t>
              </a:r>
            </a:p>
          </p:txBody>
        </p:sp>
      </p:grpSp>
    </p:spTree>
    <p:extLst>
      <p:ext uri="{BB962C8B-B14F-4D97-AF65-F5344CB8AC3E}">
        <p14:creationId xmlns:p14="http://schemas.microsoft.com/office/powerpoint/2010/main" val="132808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17工作总结与2018工作规划PPT模板"/>
</p:tagLst>
</file>

<file path=ppt/tags/tag1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7768</TotalTime>
  <Words>3929</Words>
  <Application>Microsoft Office PowerPoint</Application>
  <PresentationFormat>宽屏</PresentationFormat>
  <Paragraphs>567</Paragraphs>
  <Slides>57</Slides>
  <Notes>57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57</vt:i4>
      </vt:variant>
    </vt:vector>
  </HeadingPairs>
  <TitlesOfParts>
    <vt:vector size="69" baseType="lpstr">
      <vt:lpstr>-apple-system</vt:lpstr>
      <vt:lpstr>等线</vt:lpstr>
      <vt:lpstr>华文琥珀</vt:lpstr>
      <vt:lpstr>宋体</vt:lpstr>
      <vt:lpstr>微软雅黑</vt:lpstr>
      <vt:lpstr>Arial</vt:lpstr>
      <vt:lpstr>Calibri</vt:lpstr>
      <vt:lpstr>Consolas</vt:lpstr>
      <vt:lpstr>Franklin Gothic Book</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Windows User</cp:lastModifiedBy>
  <cp:revision>246</cp:revision>
  <dcterms:created xsi:type="dcterms:W3CDTF">2013-07-01T03:05:36Z</dcterms:created>
  <dcterms:modified xsi:type="dcterms:W3CDTF">2021-10-07T14:44:48Z</dcterms:modified>
</cp:coreProperties>
</file>