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02" r:id="rId5"/>
    <p:sldId id="303" r:id="rId6"/>
    <p:sldId id="304" r:id="rId7"/>
    <p:sldId id="305" r:id="rId8"/>
    <p:sldId id="307" r:id="rId9"/>
    <p:sldId id="306" r:id="rId10"/>
    <p:sldId id="308" r:id="rId11"/>
    <p:sldId id="309" r:id="rId12"/>
    <p:sldId id="310" r:id="rId13"/>
    <p:sldId id="263" r:id="rId14"/>
    <p:sldId id="261" r:id="rId15"/>
    <p:sldId id="262" r:id="rId16"/>
    <p:sldId id="311" r:id="rId17"/>
    <p:sldId id="271" r:id="rId18"/>
    <p:sldId id="268" r:id="rId19"/>
    <p:sldId id="269" r:id="rId20"/>
    <p:sldId id="272" r:id="rId21"/>
    <p:sldId id="298" r:id="rId22"/>
    <p:sldId id="297" r:id="rId23"/>
    <p:sldId id="291" r:id="rId24"/>
    <p:sldId id="295" r:id="rId25"/>
    <p:sldId id="296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57" r:id="rId34"/>
    <p:sldId id="259" r:id="rId35"/>
    <p:sldId id="317" r:id="rId36"/>
    <p:sldId id="318" r:id="rId37"/>
    <p:sldId id="313" r:id="rId38"/>
    <p:sldId id="315" r:id="rId39"/>
    <p:sldId id="314" r:id="rId40"/>
    <p:sldId id="299" r:id="rId41"/>
    <p:sldId id="30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5320" autoAdjust="0"/>
  </p:normalViewPr>
  <p:slideViewPr>
    <p:cSldViewPr snapToGrid="0">
      <p:cViewPr varScale="1">
        <p:scale>
          <a:sx n="86" d="100"/>
          <a:sy n="86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82594-F63E-4F04-BB3B-96A3957A77D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53426C-705F-435D-8D98-D2FF0A1CED46}">
      <dgm:prSet phldrT="[文本]"/>
      <dgm:spPr>
        <a:xfrm>
          <a:off x="377" y="154160"/>
          <a:ext cx="471368" cy="423198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GPTM0</a:t>
          </a:r>
        </a:p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TImer A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91E5758F-921F-4E17-8F99-8361B1E55885}" type="parTrans" cxnId="{A6913498-9750-49B1-97EE-91DD95443733}">
      <dgm:prSet/>
      <dgm:spPr/>
      <dgm:t>
        <a:bodyPr/>
        <a:lstStyle/>
        <a:p>
          <a:pPr algn="ctr"/>
          <a:endParaRPr lang="zh-CN" altLang="en-US"/>
        </a:p>
      </dgm:t>
    </dgm:pt>
    <dgm:pt modelId="{6186F3FD-6318-4512-89CE-EB095C44F19D}" type="sibTrans" cxnId="{A6913498-9750-49B1-97EE-91DD95443733}">
      <dgm:prSet/>
      <dgm:spPr>
        <a:xfrm>
          <a:off x="469945" y="319547"/>
          <a:ext cx="2606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212"/>
              </a:moveTo>
              <a:lnTo>
                <a:pt x="147449" y="46212"/>
              </a:lnTo>
              <a:lnTo>
                <a:pt x="147449" y="45720"/>
              </a:lnTo>
              <a:lnTo>
                <a:pt x="260698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 algn="ctr"/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D3F69519-02A2-42BD-A161-013309F5A95D}">
      <dgm:prSet phldrT="[文本]"/>
      <dgm:spPr>
        <a:xfrm>
          <a:off x="763044" y="155362"/>
          <a:ext cx="507851" cy="419810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GPTM0</a:t>
          </a:r>
        </a:p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TImer B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0CC72355-9802-40D0-9B2E-12A0E672553B}" type="parTrans" cxnId="{042E95D8-8B35-4FDF-8804-DB22FAA9E531}">
      <dgm:prSet/>
      <dgm:spPr/>
      <dgm:t>
        <a:bodyPr/>
        <a:lstStyle/>
        <a:p>
          <a:pPr algn="ctr"/>
          <a:endParaRPr lang="zh-CN" altLang="en-US"/>
        </a:p>
      </dgm:t>
    </dgm:pt>
    <dgm:pt modelId="{197C708D-DB99-4E23-86FA-0E9A0FEDFD8E}" type="sibTrans" cxnId="{042E95D8-8B35-4FDF-8804-DB22FAA9E531}">
      <dgm:prSet/>
      <dgm:spPr>
        <a:xfrm>
          <a:off x="1269095" y="318507"/>
          <a:ext cx="3117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760"/>
              </a:moveTo>
              <a:lnTo>
                <a:pt x="172989" y="46760"/>
              </a:lnTo>
              <a:lnTo>
                <a:pt x="172989" y="45720"/>
              </a:lnTo>
              <a:lnTo>
                <a:pt x="311778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 algn="ctr"/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A838D0B-9E45-4C8D-A061-C9115EDD2137}">
      <dgm:prSet/>
      <dgm:spPr>
        <a:xfrm>
          <a:off x="1613274" y="155615"/>
          <a:ext cx="497424" cy="417223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GPTM1</a:t>
          </a:r>
        </a:p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TImer A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F7000F2-AF74-4CA4-9E59-B89CE80C34E5}" type="parTrans" cxnId="{25BD087D-BC58-4C56-A5DE-3B46FAA59B99}">
      <dgm:prSet/>
      <dgm:spPr/>
      <dgm:t>
        <a:bodyPr/>
        <a:lstStyle/>
        <a:p>
          <a:pPr algn="ctr"/>
          <a:endParaRPr lang="zh-CN" altLang="en-US"/>
        </a:p>
      </dgm:t>
    </dgm:pt>
    <dgm:pt modelId="{C7DEA88B-2DA1-42FB-AD7E-1F1305A6E756}" type="sibTrans" cxnId="{25BD087D-BC58-4C56-A5DE-3B46FAA59B99}">
      <dgm:prSet/>
      <dgm:spPr/>
      <dgm:t>
        <a:bodyPr/>
        <a:lstStyle/>
        <a:p>
          <a:pPr algn="ctr"/>
          <a:endParaRPr lang="zh-CN" altLang="en-US"/>
        </a:p>
      </dgm:t>
    </dgm:pt>
    <dgm:pt modelId="{ECD09FC5-9FAC-4437-BD54-6BDC64CA7A19}" type="pres">
      <dgm:prSet presAssocID="{7E782594-F63E-4F04-BB3B-96A3957A77D0}" presName="Name0" presStyleCnt="0">
        <dgm:presLayoutVars>
          <dgm:dir/>
          <dgm:resizeHandles val="exact"/>
        </dgm:presLayoutVars>
      </dgm:prSet>
      <dgm:spPr/>
    </dgm:pt>
    <dgm:pt modelId="{EF8B9DE1-CD70-4F6A-A335-B3D5EFB613CD}" type="pres">
      <dgm:prSet presAssocID="{CA53426C-705F-435D-8D98-D2FF0A1CED46}" presName="node" presStyleLbl="node1" presStyleIdx="0" presStyleCnt="3" custScaleX="20117" custScaleY="30102">
        <dgm:presLayoutVars>
          <dgm:bulletEnabled val="1"/>
        </dgm:presLayoutVars>
      </dgm:prSet>
      <dgm:spPr/>
    </dgm:pt>
    <dgm:pt modelId="{BEE4F69F-38A2-4E8F-ABC1-C6DD550C7319}" type="pres">
      <dgm:prSet presAssocID="{6186F3FD-6318-4512-89CE-EB095C44F19D}" presName="sibTrans" presStyleLbl="sibTrans1D1" presStyleIdx="0" presStyleCnt="2"/>
      <dgm:spPr/>
    </dgm:pt>
    <dgm:pt modelId="{DB7B4393-B60E-48DA-9283-8994D068B00B}" type="pres">
      <dgm:prSet presAssocID="{6186F3FD-6318-4512-89CE-EB095C44F19D}" presName="connectorText" presStyleLbl="sibTrans1D1" presStyleIdx="0" presStyleCnt="2"/>
      <dgm:spPr/>
    </dgm:pt>
    <dgm:pt modelId="{1502FA71-5B17-4FF6-BB8A-294FEDF1F2B8}" type="pres">
      <dgm:prSet presAssocID="{D3F69519-02A2-42BD-A161-013309F5A95D}" presName="node" presStyleLbl="node1" presStyleIdx="1" presStyleCnt="3" custScaleX="21674" custScaleY="29861" custLinFactNeighborX="-10568" custLinFactNeighborY="-35">
        <dgm:presLayoutVars>
          <dgm:bulletEnabled val="1"/>
        </dgm:presLayoutVars>
      </dgm:prSet>
      <dgm:spPr/>
    </dgm:pt>
    <dgm:pt modelId="{3CC6A64C-3BC9-4F92-AB75-EE07987F25A1}" type="pres">
      <dgm:prSet presAssocID="{197C708D-DB99-4E23-86FA-0E9A0FEDFD8E}" presName="sibTrans" presStyleLbl="sibTrans1D1" presStyleIdx="1" presStyleCnt="2"/>
      <dgm:spPr/>
    </dgm:pt>
    <dgm:pt modelId="{29421BB8-D652-42A5-BC0D-D6BF5B35E7C1}" type="pres">
      <dgm:prSet presAssocID="{197C708D-DB99-4E23-86FA-0E9A0FEDFD8E}" presName="connectorText" presStyleLbl="sibTrans1D1" presStyleIdx="1" presStyleCnt="2"/>
      <dgm:spPr/>
    </dgm:pt>
    <dgm:pt modelId="{57686257-E4C7-4DFA-AB29-BF0D4BB1178A}" type="pres">
      <dgm:prSet presAssocID="{7A838D0B-9E45-4C8D-A061-C9115EDD2137}" presName="node" presStyleLbl="node1" presStyleIdx="2" presStyleCnt="3" custScaleX="21229" custScaleY="29677" custLinFactNeighborX="-18956" custLinFactNeighborY="-109">
        <dgm:presLayoutVars>
          <dgm:bulletEnabled val="1"/>
        </dgm:presLayoutVars>
      </dgm:prSet>
      <dgm:spPr/>
    </dgm:pt>
  </dgm:ptLst>
  <dgm:cxnLst>
    <dgm:cxn modelId="{F05E0810-4CD2-424C-8AD9-452FDE056337}" type="presOf" srcId="{7A838D0B-9E45-4C8D-A061-C9115EDD2137}" destId="{57686257-E4C7-4DFA-AB29-BF0D4BB1178A}" srcOrd="0" destOrd="0" presId="urn:microsoft.com/office/officeart/2005/8/layout/bProcess3"/>
    <dgm:cxn modelId="{25BD087D-BC58-4C56-A5DE-3B46FAA59B99}" srcId="{7E782594-F63E-4F04-BB3B-96A3957A77D0}" destId="{7A838D0B-9E45-4C8D-A061-C9115EDD2137}" srcOrd="2" destOrd="0" parTransId="{3F7000F2-AF74-4CA4-9E59-B89CE80C34E5}" sibTransId="{C7DEA88B-2DA1-42FB-AD7E-1F1305A6E756}"/>
    <dgm:cxn modelId="{0B70A67D-FE6E-445D-84A3-4BA2A68CD1CC}" type="presOf" srcId="{7E782594-F63E-4F04-BB3B-96A3957A77D0}" destId="{ECD09FC5-9FAC-4437-BD54-6BDC64CA7A19}" srcOrd="0" destOrd="0" presId="urn:microsoft.com/office/officeart/2005/8/layout/bProcess3"/>
    <dgm:cxn modelId="{7413BF87-F00E-44B9-8CCA-BC9C34275F11}" type="presOf" srcId="{D3F69519-02A2-42BD-A161-013309F5A95D}" destId="{1502FA71-5B17-4FF6-BB8A-294FEDF1F2B8}" srcOrd="0" destOrd="0" presId="urn:microsoft.com/office/officeart/2005/8/layout/bProcess3"/>
    <dgm:cxn modelId="{C4386789-EEA5-4B66-9031-940B753E4B8E}" type="presOf" srcId="{CA53426C-705F-435D-8D98-D2FF0A1CED46}" destId="{EF8B9DE1-CD70-4F6A-A335-B3D5EFB613CD}" srcOrd="0" destOrd="0" presId="urn:microsoft.com/office/officeart/2005/8/layout/bProcess3"/>
    <dgm:cxn modelId="{A6913498-9750-49B1-97EE-91DD95443733}" srcId="{7E782594-F63E-4F04-BB3B-96A3957A77D0}" destId="{CA53426C-705F-435D-8D98-D2FF0A1CED46}" srcOrd="0" destOrd="0" parTransId="{91E5758F-921F-4E17-8F99-8361B1E55885}" sibTransId="{6186F3FD-6318-4512-89CE-EB095C44F19D}"/>
    <dgm:cxn modelId="{5C8641B7-3850-4D92-856D-1EA88B8EFDB2}" type="presOf" srcId="{197C708D-DB99-4E23-86FA-0E9A0FEDFD8E}" destId="{29421BB8-D652-42A5-BC0D-D6BF5B35E7C1}" srcOrd="1" destOrd="0" presId="urn:microsoft.com/office/officeart/2005/8/layout/bProcess3"/>
    <dgm:cxn modelId="{698A1CC4-6AD8-4C3B-BAFE-BE41A6EE6A91}" type="presOf" srcId="{6186F3FD-6318-4512-89CE-EB095C44F19D}" destId="{BEE4F69F-38A2-4E8F-ABC1-C6DD550C7319}" srcOrd="0" destOrd="0" presId="urn:microsoft.com/office/officeart/2005/8/layout/bProcess3"/>
    <dgm:cxn modelId="{FFC44DD0-BB9B-4F9C-9774-3DCEBA381601}" type="presOf" srcId="{197C708D-DB99-4E23-86FA-0E9A0FEDFD8E}" destId="{3CC6A64C-3BC9-4F92-AB75-EE07987F25A1}" srcOrd="0" destOrd="0" presId="urn:microsoft.com/office/officeart/2005/8/layout/bProcess3"/>
    <dgm:cxn modelId="{042E95D8-8B35-4FDF-8804-DB22FAA9E531}" srcId="{7E782594-F63E-4F04-BB3B-96A3957A77D0}" destId="{D3F69519-02A2-42BD-A161-013309F5A95D}" srcOrd="1" destOrd="0" parTransId="{0CC72355-9802-40D0-9B2E-12A0E672553B}" sibTransId="{197C708D-DB99-4E23-86FA-0E9A0FEDFD8E}"/>
    <dgm:cxn modelId="{6A87A7F7-B900-4E35-B0A5-FBD1EB0DD31F}" type="presOf" srcId="{6186F3FD-6318-4512-89CE-EB095C44F19D}" destId="{DB7B4393-B60E-48DA-9283-8994D068B00B}" srcOrd="1" destOrd="0" presId="urn:microsoft.com/office/officeart/2005/8/layout/bProcess3"/>
    <dgm:cxn modelId="{CD7EAF33-16AA-4A2C-9982-251E279BEF2D}" type="presParOf" srcId="{ECD09FC5-9FAC-4437-BD54-6BDC64CA7A19}" destId="{EF8B9DE1-CD70-4F6A-A335-B3D5EFB613CD}" srcOrd="0" destOrd="0" presId="urn:microsoft.com/office/officeart/2005/8/layout/bProcess3"/>
    <dgm:cxn modelId="{52CEEC14-C850-4083-81AA-8D863FCDA974}" type="presParOf" srcId="{ECD09FC5-9FAC-4437-BD54-6BDC64CA7A19}" destId="{BEE4F69F-38A2-4E8F-ABC1-C6DD550C7319}" srcOrd="1" destOrd="0" presId="urn:microsoft.com/office/officeart/2005/8/layout/bProcess3"/>
    <dgm:cxn modelId="{5C91C97D-62FB-482E-8321-5D4565A6BE5B}" type="presParOf" srcId="{BEE4F69F-38A2-4E8F-ABC1-C6DD550C7319}" destId="{DB7B4393-B60E-48DA-9283-8994D068B00B}" srcOrd="0" destOrd="0" presId="urn:microsoft.com/office/officeart/2005/8/layout/bProcess3"/>
    <dgm:cxn modelId="{5EDE40B7-2668-4C75-90B1-3D825425EFAA}" type="presParOf" srcId="{ECD09FC5-9FAC-4437-BD54-6BDC64CA7A19}" destId="{1502FA71-5B17-4FF6-BB8A-294FEDF1F2B8}" srcOrd="2" destOrd="0" presId="urn:microsoft.com/office/officeart/2005/8/layout/bProcess3"/>
    <dgm:cxn modelId="{AC1A5AB1-B371-4904-852E-2F80C525AAA8}" type="presParOf" srcId="{ECD09FC5-9FAC-4437-BD54-6BDC64CA7A19}" destId="{3CC6A64C-3BC9-4F92-AB75-EE07987F25A1}" srcOrd="3" destOrd="0" presId="urn:microsoft.com/office/officeart/2005/8/layout/bProcess3"/>
    <dgm:cxn modelId="{CC7EBD37-91B7-4224-BD3A-F7EE7CC25D5B}" type="presParOf" srcId="{3CC6A64C-3BC9-4F92-AB75-EE07987F25A1}" destId="{29421BB8-D652-42A5-BC0D-D6BF5B35E7C1}" srcOrd="0" destOrd="0" presId="urn:microsoft.com/office/officeart/2005/8/layout/bProcess3"/>
    <dgm:cxn modelId="{757CA7EA-412A-4023-ABBA-D6CC1928B6AA}" type="presParOf" srcId="{ECD09FC5-9FAC-4437-BD54-6BDC64CA7A19}" destId="{57686257-E4C7-4DFA-AB29-BF0D4BB1178A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82594-F63E-4F04-BB3B-96A3957A77D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53426C-705F-435D-8D98-D2FF0A1CED46}">
      <dgm:prSet phldrT="[文本]"/>
      <dgm:spPr>
        <a:xfrm>
          <a:off x="377" y="153737"/>
          <a:ext cx="471508" cy="423324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GPTM0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91E5758F-921F-4E17-8F99-8361B1E55885}" type="parTrans" cxnId="{A6913498-9750-49B1-97EE-91DD95443733}">
      <dgm:prSet/>
      <dgm:spPr/>
      <dgm:t>
        <a:bodyPr/>
        <a:lstStyle/>
        <a:p>
          <a:pPr algn="ctr"/>
          <a:endParaRPr lang="zh-CN" altLang="en-US"/>
        </a:p>
      </dgm:t>
    </dgm:pt>
    <dgm:pt modelId="{6186F3FD-6318-4512-89CE-EB095C44F19D}" type="sibTrans" cxnId="{A6913498-9750-49B1-97EE-91DD95443733}">
      <dgm:prSet/>
      <dgm:spPr>
        <a:xfrm>
          <a:off x="470085" y="319187"/>
          <a:ext cx="2607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212"/>
              </a:moveTo>
              <a:lnTo>
                <a:pt x="147492" y="46212"/>
              </a:lnTo>
              <a:lnTo>
                <a:pt x="147492" y="45720"/>
              </a:lnTo>
              <a:lnTo>
                <a:pt x="260785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 algn="ctr"/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D3F69519-02A2-42BD-A161-013309F5A95D}">
      <dgm:prSet phldrT="[文本]"/>
      <dgm:spPr>
        <a:xfrm>
          <a:off x="763271" y="154940"/>
          <a:ext cx="508002" cy="419935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GPTM1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0CC72355-9802-40D0-9B2E-12A0E672553B}" type="parTrans" cxnId="{042E95D8-8B35-4FDF-8804-DB22FAA9E531}">
      <dgm:prSet/>
      <dgm:spPr/>
      <dgm:t>
        <a:bodyPr/>
        <a:lstStyle/>
        <a:p>
          <a:pPr algn="ctr"/>
          <a:endParaRPr lang="zh-CN" altLang="en-US"/>
        </a:p>
      </dgm:t>
    </dgm:pt>
    <dgm:pt modelId="{197C708D-DB99-4E23-86FA-0E9A0FEDFD8E}" type="sibTrans" cxnId="{042E95D8-8B35-4FDF-8804-DB22FAA9E531}">
      <dgm:prSet/>
      <dgm:spPr>
        <a:xfrm>
          <a:off x="1269473" y="318147"/>
          <a:ext cx="3118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760"/>
              </a:moveTo>
              <a:lnTo>
                <a:pt x="173040" y="46760"/>
              </a:lnTo>
              <a:lnTo>
                <a:pt x="173040" y="45720"/>
              </a:lnTo>
              <a:lnTo>
                <a:pt x="311880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 algn="ctr"/>
          <a:endParaRPr lang="zh-CN" alt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7A838D0B-9E45-4C8D-A061-C9115EDD2137}">
      <dgm:prSet/>
      <dgm:spPr>
        <a:xfrm>
          <a:off x="1613753" y="155193"/>
          <a:ext cx="497572" cy="417347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en-US" altLang="zh-CN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GPTM2</a:t>
          </a:r>
          <a:endParaRPr lang="zh-CN" altLang="en-US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3F7000F2-AF74-4CA4-9E59-B89CE80C34E5}" type="parTrans" cxnId="{25BD087D-BC58-4C56-A5DE-3B46FAA59B99}">
      <dgm:prSet/>
      <dgm:spPr/>
      <dgm:t>
        <a:bodyPr/>
        <a:lstStyle/>
        <a:p>
          <a:pPr algn="ctr"/>
          <a:endParaRPr lang="zh-CN" altLang="en-US"/>
        </a:p>
      </dgm:t>
    </dgm:pt>
    <dgm:pt modelId="{C7DEA88B-2DA1-42FB-AD7E-1F1305A6E756}" type="sibTrans" cxnId="{25BD087D-BC58-4C56-A5DE-3B46FAA59B99}">
      <dgm:prSet/>
      <dgm:spPr/>
      <dgm:t>
        <a:bodyPr/>
        <a:lstStyle/>
        <a:p>
          <a:pPr algn="ctr"/>
          <a:endParaRPr lang="zh-CN" altLang="en-US"/>
        </a:p>
      </dgm:t>
    </dgm:pt>
    <dgm:pt modelId="{ECD09FC5-9FAC-4437-BD54-6BDC64CA7A19}" type="pres">
      <dgm:prSet presAssocID="{7E782594-F63E-4F04-BB3B-96A3957A77D0}" presName="Name0" presStyleCnt="0">
        <dgm:presLayoutVars>
          <dgm:dir/>
          <dgm:resizeHandles val="exact"/>
        </dgm:presLayoutVars>
      </dgm:prSet>
      <dgm:spPr/>
    </dgm:pt>
    <dgm:pt modelId="{EF8B9DE1-CD70-4F6A-A335-B3D5EFB613CD}" type="pres">
      <dgm:prSet presAssocID="{CA53426C-705F-435D-8D98-D2FF0A1CED46}" presName="node" presStyleLbl="node1" presStyleIdx="0" presStyleCnt="3" custScaleX="20117" custScaleY="30102">
        <dgm:presLayoutVars>
          <dgm:bulletEnabled val="1"/>
        </dgm:presLayoutVars>
      </dgm:prSet>
      <dgm:spPr/>
    </dgm:pt>
    <dgm:pt modelId="{BEE4F69F-38A2-4E8F-ABC1-C6DD550C7319}" type="pres">
      <dgm:prSet presAssocID="{6186F3FD-6318-4512-89CE-EB095C44F19D}" presName="sibTrans" presStyleLbl="sibTrans1D1" presStyleIdx="0" presStyleCnt="2"/>
      <dgm:spPr/>
    </dgm:pt>
    <dgm:pt modelId="{DB7B4393-B60E-48DA-9283-8994D068B00B}" type="pres">
      <dgm:prSet presAssocID="{6186F3FD-6318-4512-89CE-EB095C44F19D}" presName="connectorText" presStyleLbl="sibTrans1D1" presStyleIdx="0" presStyleCnt="2"/>
      <dgm:spPr/>
    </dgm:pt>
    <dgm:pt modelId="{1502FA71-5B17-4FF6-BB8A-294FEDF1F2B8}" type="pres">
      <dgm:prSet presAssocID="{D3F69519-02A2-42BD-A161-013309F5A95D}" presName="node" presStyleLbl="node1" presStyleIdx="1" presStyleCnt="3" custScaleX="21674" custScaleY="29861" custLinFactNeighborX="-10568" custLinFactNeighborY="-35">
        <dgm:presLayoutVars>
          <dgm:bulletEnabled val="1"/>
        </dgm:presLayoutVars>
      </dgm:prSet>
      <dgm:spPr/>
    </dgm:pt>
    <dgm:pt modelId="{3CC6A64C-3BC9-4F92-AB75-EE07987F25A1}" type="pres">
      <dgm:prSet presAssocID="{197C708D-DB99-4E23-86FA-0E9A0FEDFD8E}" presName="sibTrans" presStyleLbl="sibTrans1D1" presStyleIdx="1" presStyleCnt="2"/>
      <dgm:spPr/>
    </dgm:pt>
    <dgm:pt modelId="{29421BB8-D652-42A5-BC0D-D6BF5B35E7C1}" type="pres">
      <dgm:prSet presAssocID="{197C708D-DB99-4E23-86FA-0E9A0FEDFD8E}" presName="connectorText" presStyleLbl="sibTrans1D1" presStyleIdx="1" presStyleCnt="2"/>
      <dgm:spPr/>
    </dgm:pt>
    <dgm:pt modelId="{57686257-E4C7-4DFA-AB29-BF0D4BB1178A}" type="pres">
      <dgm:prSet presAssocID="{7A838D0B-9E45-4C8D-A061-C9115EDD2137}" presName="node" presStyleLbl="node1" presStyleIdx="2" presStyleCnt="3" custScaleX="21229" custScaleY="29677" custLinFactNeighborX="-18956" custLinFactNeighborY="-109">
        <dgm:presLayoutVars>
          <dgm:bulletEnabled val="1"/>
        </dgm:presLayoutVars>
      </dgm:prSet>
      <dgm:spPr/>
    </dgm:pt>
  </dgm:ptLst>
  <dgm:cxnLst>
    <dgm:cxn modelId="{F05E0810-4CD2-424C-8AD9-452FDE056337}" type="presOf" srcId="{7A838D0B-9E45-4C8D-A061-C9115EDD2137}" destId="{57686257-E4C7-4DFA-AB29-BF0D4BB1178A}" srcOrd="0" destOrd="0" presId="urn:microsoft.com/office/officeart/2005/8/layout/bProcess3"/>
    <dgm:cxn modelId="{25BD087D-BC58-4C56-A5DE-3B46FAA59B99}" srcId="{7E782594-F63E-4F04-BB3B-96A3957A77D0}" destId="{7A838D0B-9E45-4C8D-A061-C9115EDD2137}" srcOrd="2" destOrd="0" parTransId="{3F7000F2-AF74-4CA4-9E59-B89CE80C34E5}" sibTransId="{C7DEA88B-2DA1-42FB-AD7E-1F1305A6E756}"/>
    <dgm:cxn modelId="{0B70A67D-FE6E-445D-84A3-4BA2A68CD1CC}" type="presOf" srcId="{7E782594-F63E-4F04-BB3B-96A3957A77D0}" destId="{ECD09FC5-9FAC-4437-BD54-6BDC64CA7A19}" srcOrd="0" destOrd="0" presId="urn:microsoft.com/office/officeart/2005/8/layout/bProcess3"/>
    <dgm:cxn modelId="{7413BF87-F00E-44B9-8CCA-BC9C34275F11}" type="presOf" srcId="{D3F69519-02A2-42BD-A161-013309F5A95D}" destId="{1502FA71-5B17-4FF6-BB8A-294FEDF1F2B8}" srcOrd="0" destOrd="0" presId="urn:microsoft.com/office/officeart/2005/8/layout/bProcess3"/>
    <dgm:cxn modelId="{C4386789-EEA5-4B66-9031-940B753E4B8E}" type="presOf" srcId="{CA53426C-705F-435D-8D98-D2FF0A1CED46}" destId="{EF8B9DE1-CD70-4F6A-A335-B3D5EFB613CD}" srcOrd="0" destOrd="0" presId="urn:microsoft.com/office/officeart/2005/8/layout/bProcess3"/>
    <dgm:cxn modelId="{A6913498-9750-49B1-97EE-91DD95443733}" srcId="{7E782594-F63E-4F04-BB3B-96A3957A77D0}" destId="{CA53426C-705F-435D-8D98-D2FF0A1CED46}" srcOrd="0" destOrd="0" parTransId="{91E5758F-921F-4E17-8F99-8361B1E55885}" sibTransId="{6186F3FD-6318-4512-89CE-EB095C44F19D}"/>
    <dgm:cxn modelId="{5C8641B7-3850-4D92-856D-1EA88B8EFDB2}" type="presOf" srcId="{197C708D-DB99-4E23-86FA-0E9A0FEDFD8E}" destId="{29421BB8-D652-42A5-BC0D-D6BF5B35E7C1}" srcOrd="1" destOrd="0" presId="urn:microsoft.com/office/officeart/2005/8/layout/bProcess3"/>
    <dgm:cxn modelId="{698A1CC4-6AD8-4C3B-BAFE-BE41A6EE6A91}" type="presOf" srcId="{6186F3FD-6318-4512-89CE-EB095C44F19D}" destId="{BEE4F69F-38A2-4E8F-ABC1-C6DD550C7319}" srcOrd="0" destOrd="0" presId="urn:microsoft.com/office/officeart/2005/8/layout/bProcess3"/>
    <dgm:cxn modelId="{FFC44DD0-BB9B-4F9C-9774-3DCEBA381601}" type="presOf" srcId="{197C708D-DB99-4E23-86FA-0E9A0FEDFD8E}" destId="{3CC6A64C-3BC9-4F92-AB75-EE07987F25A1}" srcOrd="0" destOrd="0" presId="urn:microsoft.com/office/officeart/2005/8/layout/bProcess3"/>
    <dgm:cxn modelId="{042E95D8-8B35-4FDF-8804-DB22FAA9E531}" srcId="{7E782594-F63E-4F04-BB3B-96A3957A77D0}" destId="{D3F69519-02A2-42BD-A161-013309F5A95D}" srcOrd="1" destOrd="0" parTransId="{0CC72355-9802-40D0-9B2E-12A0E672553B}" sibTransId="{197C708D-DB99-4E23-86FA-0E9A0FEDFD8E}"/>
    <dgm:cxn modelId="{6A87A7F7-B900-4E35-B0A5-FBD1EB0DD31F}" type="presOf" srcId="{6186F3FD-6318-4512-89CE-EB095C44F19D}" destId="{DB7B4393-B60E-48DA-9283-8994D068B00B}" srcOrd="1" destOrd="0" presId="urn:microsoft.com/office/officeart/2005/8/layout/bProcess3"/>
    <dgm:cxn modelId="{CD7EAF33-16AA-4A2C-9982-251E279BEF2D}" type="presParOf" srcId="{ECD09FC5-9FAC-4437-BD54-6BDC64CA7A19}" destId="{EF8B9DE1-CD70-4F6A-A335-B3D5EFB613CD}" srcOrd="0" destOrd="0" presId="urn:microsoft.com/office/officeart/2005/8/layout/bProcess3"/>
    <dgm:cxn modelId="{52CEEC14-C850-4083-81AA-8D863FCDA974}" type="presParOf" srcId="{ECD09FC5-9FAC-4437-BD54-6BDC64CA7A19}" destId="{BEE4F69F-38A2-4E8F-ABC1-C6DD550C7319}" srcOrd="1" destOrd="0" presId="urn:microsoft.com/office/officeart/2005/8/layout/bProcess3"/>
    <dgm:cxn modelId="{5C91C97D-62FB-482E-8321-5D4565A6BE5B}" type="presParOf" srcId="{BEE4F69F-38A2-4E8F-ABC1-C6DD550C7319}" destId="{DB7B4393-B60E-48DA-9283-8994D068B00B}" srcOrd="0" destOrd="0" presId="urn:microsoft.com/office/officeart/2005/8/layout/bProcess3"/>
    <dgm:cxn modelId="{5EDE40B7-2668-4C75-90B1-3D825425EFAA}" type="presParOf" srcId="{ECD09FC5-9FAC-4437-BD54-6BDC64CA7A19}" destId="{1502FA71-5B17-4FF6-BB8A-294FEDF1F2B8}" srcOrd="2" destOrd="0" presId="urn:microsoft.com/office/officeart/2005/8/layout/bProcess3"/>
    <dgm:cxn modelId="{AC1A5AB1-B371-4904-852E-2F80C525AAA8}" type="presParOf" srcId="{ECD09FC5-9FAC-4437-BD54-6BDC64CA7A19}" destId="{3CC6A64C-3BC9-4F92-AB75-EE07987F25A1}" srcOrd="3" destOrd="0" presId="urn:microsoft.com/office/officeart/2005/8/layout/bProcess3"/>
    <dgm:cxn modelId="{CC7EBD37-91B7-4224-BD3A-F7EE7CC25D5B}" type="presParOf" srcId="{3CC6A64C-3BC9-4F92-AB75-EE07987F25A1}" destId="{29421BB8-D652-42A5-BC0D-D6BF5B35E7C1}" srcOrd="0" destOrd="0" presId="urn:microsoft.com/office/officeart/2005/8/layout/bProcess3"/>
    <dgm:cxn modelId="{757CA7EA-412A-4023-ABBA-D6CC1928B6AA}" type="presParOf" srcId="{ECD09FC5-9FAC-4437-BD54-6BDC64CA7A19}" destId="{57686257-E4C7-4DFA-AB29-BF0D4BB1178A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4F69F-38A2-4E8F-ABC1-C6DD550C7319}">
      <dsp:nvSpPr>
        <dsp:cNvPr id="0" name=""/>
        <dsp:cNvSpPr/>
      </dsp:nvSpPr>
      <dsp:spPr>
        <a:xfrm>
          <a:off x="800795" y="879956"/>
          <a:ext cx="4649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212"/>
              </a:moveTo>
              <a:lnTo>
                <a:pt x="147449" y="46212"/>
              </a:lnTo>
              <a:lnTo>
                <a:pt x="147449" y="45720"/>
              </a:lnTo>
              <a:lnTo>
                <a:pt x="260698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020902" y="921091"/>
        <a:ext cx="0" cy="0"/>
      </dsp:txXfrm>
    </dsp:sp>
    <dsp:sp modelId="{EF8B9DE1-CD70-4F6A-A335-B3D5EFB613CD}">
      <dsp:nvSpPr>
        <dsp:cNvPr id="0" name=""/>
        <dsp:cNvSpPr/>
      </dsp:nvSpPr>
      <dsp:spPr>
        <a:xfrm>
          <a:off x="641" y="566513"/>
          <a:ext cx="801953" cy="720000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GPTM0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TImer A</a:t>
          </a:r>
          <a:endParaRPr lang="zh-CN" altLang="en-US" sz="10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641" y="566513"/>
        <a:ext cx="801953" cy="720000"/>
      </dsp:txXfrm>
    </dsp:sp>
    <dsp:sp modelId="{3CC6A64C-3BC9-4F92-AB75-EE07987F25A1}">
      <dsp:nvSpPr>
        <dsp:cNvPr id="0" name=""/>
        <dsp:cNvSpPr/>
      </dsp:nvSpPr>
      <dsp:spPr>
        <a:xfrm>
          <a:off x="2160412" y="878186"/>
          <a:ext cx="551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760"/>
              </a:moveTo>
              <a:lnTo>
                <a:pt x="172989" y="46760"/>
              </a:lnTo>
              <a:lnTo>
                <a:pt x="172989" y="45720"/>
              </a:lnTo>
              <a:lnTo>
                <a:pt x="311778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421800" y="919321"/>
        <a:ext cx="0" cy="0"/>
      </dsp:txXfrm>
    </dsp:sp>
    <dsp:sp modelId="{1502FA71-5B17-4FF6-BB8A-294FEDF1F2B8}">
      <dsp:nvSpPr>
        <dsp:cNvPr id="0" name=""/>
        <dsp:cNvSpPr/>
      </dsp:nvSpPr>
      <dsp:spPr>
        <a:xfrm>
          <a:off x="1298190" y="568558"/>
          <a:ext cx="864022" cy="714235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GPTM0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TImer B</a:t>
          </a:r>
          <a:endParaRPr lang="zh-CN" altLang="en-US" sz="10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298190" y="568558"/>
        <a:ext cx="864022" cy="714235"/>
      </dsp:txXfrm>
    </dsp:sp>
    <dsp:sp modelId="{57686257-E4C7-4DFA-AB29-BF0D4BB1178A}">
      <dsp:nvSpPr>
        <dsp:cNvPr id="0" name=""/>
        <dsp:cNvSpPr/>
      </dsp:nvSpPr>
      <dsp:spPr>
        <a:xfrm>
          <a:off x="2744712" y="568988"/>
          <a:ext cx="846282" cy="709834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GPTM1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TImer A</a:t>
          </a:r>
          <a:endParaRPr lang="zh-CN" altLang="en-US" sz="10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744712" y="568988"/>
        <a:ext cx="846282" cy="709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4F69F-38A2-4E8F-ABC1-C6DD550C7319}">
      <dsp:nvSpPr>
        <dsp:cNvPr id="0" name=""/>
        <dsp:cNvSpPr/>
      </dsp:nvSpPr>
      <dsp:spPr>
        <a:xfrm>
          <a:off x="696209" y="633880"/>
          <a:ext cx="400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212"/>
              </a:moveTo>
              <a:lnTo>
                <a:pt x="147492" y="46212"/>
              </a:lnTo>
              <a:lnTo>
                <a:pt x="147492" y="45720"/>
              </a:lnTo>
              <a:lnTo>
                <a:pt x="260785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885641" y="675613"/>
        <a:ext cx="0" cy="0"/>
      </dsp:txXfrm>
    </dsp:sp>
    <dsp:sp modelId="{EF8B9DE1-CD70-4F6A-A335-B3D5EFB613CD}">
      <dsp:nvSpPr>
        <dsp:cNvPr id="0" name=""/>
        <dsp:cNvSpPr/>
      </dsp:nvSpPr>
      <dsp:spPr>
        <a:xfrm>
          <a:off x="557" y="367240"/>
          <a:ext cx="697451" cy="626177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GPTM0</a:t>
          </a:r>
          <a:endParaRPr lang="zh-CN" altLang="en-US" sz="12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557" y="367240"/>
        <a:ext cx="697451" cy="626177"/>
      </dsp:txXfrm>
    </dsp:sp>
    <dsp:sp modelId="{3CC6A64C-3BC9-4F92-AB75-EE07987F25A1}">
      <dsp:nvSpPr>
        <dsp:cNvPr id="0" name=""/>
        <dsp:cNvSpPr/>
      </dsp:nvSpPr>
      <dsp:spPr>
        <a:xfrm>
          <a:off x="1878657" y="632341"/>
          <a:ext cx="475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760"/>
              </a:moveTo>
              <a:lnTo>
                <a:pt x="173040" y="46760"/>
              </a:lnTo>
              <a:lnTo>
                <a:pt x="173040" y="45720"/>
              </a:lnTo>
              <a:lnTo>
                <a:pt x="311880" y="45720"/>
              </a:lnTo>
            </a:path>
          </a:pathLst>
        </a:custGeom>
        <a:noFill/>
        <a:ln w="635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103989" y="674074"/>
        <a:ext cx="0" cy="0"/>
      </dsp:txXfrm>
    </dsp:sp>
    <dsp:sp modelId="{1502FA71-5B17-4FF6-BB8A-294FEDF1F2B8}">
      <dsp:nvSpPr>
        <dsp:cNvPr id="0" name=""/>
        <dsp:cNvSpPr/>
      </dsp:nvSpPr>
      <dsp:spPr>
        <a:xfrm>
          <a:off x="1129024" y="369018"/>
          <a:ext cx="751432" cy="621164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GPTM1</a:t>
          </a:r>
          <a:endParaRPr lang="zh-CN" altLang="en-US" sz="12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129024" y="369018"/>
        <a:ext cx="751432" cy="621164"/>
      </dsp:txXfrm>
    </dsp:sp>
    <dsp:sp modelId="{57686257-E4C7-4DFA-AB29-BF0D4BB1178A}">
      <dsp:nvSpPr>
        <dsp:cNvPr id="0" name=""/>
        <dsp:cNvSpPr/>
      </dsp:nvSpPr>
      <dsp:spPr>
        <a:xfrm>
          <a:off x="2387052" y="369393"/>
          <a:ext cx="736004" cy="617337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solidFill>
                <a:sysClr val="window" lastClr="FFFFFF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GPTM2</a:t>
          </a:r>
          <a:endParaRPr lang="zh-CN" altLang="en-US" sz="1200" kern="1200">
            <a:solidFill>
              <a:sysClr val="window" lastClr="FFFFFF"/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2387052" y="369393"/>
        <a:ext cx="736004" cy="617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4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1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11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7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7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D6A0-A485-426B-BA6B-D2C312EB577F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1007-553B-4735-A0B2-B056213D6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03585" y="2391507"/>
            <a:ext cx="7895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第六章 通用定时器</a:t>
            </a:r>
            <a:r>
              <a:rPr lang="en-US" altLang="zh-CN" sz="5400" dirty="0"/>
              <a:t>GPTM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893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）输入边沿计时模式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1072" y="4993504"/>
            <a:ext cx="10570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例如，配置为向下计数模式，捕获上升沿。计数器不断递减计数，每次发生捕获事件时，就把计数值保存到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GPTMTnR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寄存器中。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注意：在单次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周期计数模式下，</a:t>
            </a:r>
            <a:r>
              <a:rPr lang="en-US" altLang="zh-CN" sz="1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TimerA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/B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GPTMTnR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中保存的是计数器的实时值。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仅在输入边沿计时模式时，</a:t>
            </a:r>
            <a:r>
              <a:rPr lang="en-US" altLang="zh-CN" sz="1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GPTMTnR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中保存的是上次捕获事件发生时的计数值。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即图中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X,Y,Z)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4" y="1739189"/>
            <a:ext cx="5786170" cy="31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PWM</a:t>
            </a:r>
            <a:r>
              <a:rPr lang="zh-CN" altLang="en-US" sz="2400" dirty="0"/>
              <a:t>模式详解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81" y="1862281"/>
            <a:ext cx="5533242" cy="38272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3" y="2252398"/>
            <a:ext cx="58998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定时器工作在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PWM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模式时，必须被配置为</a:t>
            </a:r>
            <a:r>
              <a:rPr lang="zh-CN" altLang="en-US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递减周期计数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模式。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计数器每次发生超时事件时，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CCP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引脚输出低电平，计数器每次发生匹配事件时，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CCP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引脚输出高电平。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可以通过配置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GPTMCFG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寄存器中的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TnPWML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位来决定输出是否要反向。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PWM</a:t>
            </a: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波的频率由计数器预设值决定；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PWM</a:t>
            </a: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波的占空比由计数器匹配值和预设值共同决定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95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RTC</a:t>
            </a:r>
            <a:r>
              <a:rPr lang="zh-CN" altLang="en-US" sz="2400" dirty="0"/>
              <a:t>模式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1072" y="1739189"/>
            <a:ext cx="10920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实时时钟定时器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RTC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模式将产生与实际时钟一致的标准时钟信号。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在实时时钟模式下，定时器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和定时器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被合并为一个定时器（</a:t>
            </a:r>
            <a:r>
              <a:rPr lang="zh-CN" altLang="en-US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级联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）使用（即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32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位或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64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位）且其计数器被配置为向上（</a:t>
            </a:r>
            <a:r>
              <a:rPr lang="zh-CN" altLang="en-US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递增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）计数，计数器中的初始值被设定为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0x1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RTC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模式需要一个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32.768kHz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的外部时钟源，该时钟信号首先被分频到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1Hz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，然后输入给计数器进行计数，那么计数器每加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，表示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1s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的时间，这样就可以达到计算标准时间的功能。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计数开始后，当计数值达到匹配值或是计数值达到最大值时，也会产生</a:t>
            </a:r>
            <a:r>
              <a:rPr lang="zh-CN" altLang="en-US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匹配中断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超时中断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72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预分频器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0910" y="1616254"/>
            <a:ext cx="8124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预分频器本质上也是一个计数器，可以用于定时器的扩展。</a:t>
            </a:r>
            <a:endParaRPr lang="en-US" altLang="zh-CN" sz="1600" b="1" u="sng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16/32bit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定时器的预分频器为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8bit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，可以把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Timer A/B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扩展为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24bit (16+8)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32/64bit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宽定时器的预分频器为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16bit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，可以把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Timer A/B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扩展为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48bit (32+16)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当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Timer A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Timer B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级联使用时，预分频器不能使用。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3499" y="3521250"/>
            <a:ext cx="9692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在单次触发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周期递减定时模式中，该寄存器用作定时器计数器的真预分频器。用作真预分频器时，在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GPTMTAR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GPTMTAV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寄存器的值递增前，预分频器计数递减到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。（</a:t>
            </a:r>
            <a:r>
              <a:rPr lang="zh-CN" altLang="en-US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低</a:t>
            </a:r>
            <a:r>
              <a:rPr lang="zh-CN" altLang="zh-CN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），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例如：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GPTMTnILR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，递减，预分频为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，则总的定时时长为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100*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20+1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=2100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个时钟。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3256" y="4854936"/>
            <a:ext cx="9772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在所有其他独立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分离模式中，该寄存器是定时器计数器上限范围的一个线性扩展，在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16/32 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位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GPTM 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16 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位模式下包含位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23:16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zh-CN" altLang="zh-CN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高位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），在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32/64 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位宽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GPTM 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32 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位模式下包含位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47:32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zh-CN" altLang="zh-CN" sz="16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高位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）。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例如：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GPTMTnILR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100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，递减，时钟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80M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，预分频为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20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，则总的定时时长为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20*256+100=1310820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个时钟。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85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寄存器与寄存器的配置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09" y="1902532"/>
            <a:ext cx="9943388" cy="41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寄存器与寄存器的配置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056120" y="4214305"/>
            <a:ext cx="5557215" cy="2554502"/>
            <a:chOff x="2065716" y="2907781"/>
            <a:chExt cx="5557215" cy="2554502"/>
          </a:xfrm>
        </p:grpSpPr>
        <p:grpSp>
          <p:nvGrpSpPr>
            <p:cNvPr id="45" name="组合 44"/>
            <p:cNvGrpSpPr/>
            <p:nvPr/>
          </p:nvGrpSpPr>
          <p:grpSpPr>
            <a:xfrm>
              <a:off x="2065716" y="2907781"/>
              <a:ext cx="5557215" cy="2554502"/>
              <a:chOff x="1556583" y="2984651"/>
              <a:chExt cx="4591058" cy="2171811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2909139" y="4174599"/>
                <a:ext cx="2699239" cy="0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/>
              <p:nvPr/>
            </p:nvGrpSpPr>
            <p:grpSpPr>
              <a:xfrm>
                <a:off x="1556583" y="2984651"/>
                <a:ext cx="4591058" cy="2171811"/>
                <a:chOff x="1556583" y="2984651"/>
                <a:chExt cx="4591058" cy="2171811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2010654" y="2984651"/>
                  <a:ext cx="4136987" cy="2171811"/>
                  <a:chOff x="1375789" y="2492282"/>
                  <a:chExt cx="4136987" cy="2171811"/>
                </a:xfrm>
              </p:grpSpPr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1743807" y="2492282"/>
                    <a:ext cx="3768969" cy="2171811"/>
                    <a:chOff x="1611923" y="2549713"/>
                    <a:chExt cx="3768969" cy="2171811"/>
                  </a:xfrm>
                </p:grpSpPr>
                <p:cxnSp>
                  <p:nvCxnSpPr>
                    <p:cNvPr id="5" name="直接箭头连接符 4"/>
                    <p:cNvCxnSpPr/>
                    <p:nvPr/>
                  </p:nvCxnSpPr>
                  <p:spPr>
                    <a:xfrm flipV="1">
                      <a:off x="2142391" y="2919046"/>
                      <a:ext cx="0" cy="13628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直接箭头连接符 7"/>
                    <p:cNvCxnSpPr/>
                    <p:nvPr/>
                  </p:nvCxnSpPr>
                  <p:spPr>
                    <a:xfrm flipV="1">
                      <a:off x="2142391" y="4281854"/>
                      <a:ext cx="2766647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4659923" y="4352192"/>
                      <a:ext cx="720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时间</a:t>
                      </a:r>
                    </a:p>
                  </p:txBody>
                </p:sp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1611923" y="2549713"/>
                      <a:ext cx="929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计数值</a:t>
                      </a:r>
                    </a:p>
                  </p:txBody>
                </p:sp>
                <p:grpSp>
                  <p:nvGrpSpPr>
                    <p:cNvPr id="26" name="组合 25"/>
                    <p:cNvGrpSpPr/>
                    <p:nvPr/>
                  </p:nvGrpSpPr>
                  <p:grpSpPr>
                    <a:xfrm>
                      <a:off x="2142390" y="3437792"/>
                      <a:ext cx="530470" cy="844062"/>
                      <a:chOff x="2142390" y="3437792"/>
                      <a:chExt cx="530470" cy="844062"/>
                    </a:xfrm>
                  </p:grpSpPr>
                  <p:cxnSp>
                    <p:nvCxnSpPr>
                      <p:cNvPr id="17" name="直接连接符 16"/>
                      <p:cNvCxnSpPr/>
                      <p:nvPr/>
                    </p:nvCxnSpPr>
                    <p:spPr>
                      <a:xfrm flipV="1">
                        <a:off x="2142390" y="3437792"/>
                        <a:ext cx="530470" cy="84406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直接连接符 19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2672859" y="3437792"/>
                      <a:ext cx="530470" cy="844062"/>
                      <a:chOff x="2142390" y="3437792"/>
                      <a:chExt cx="530470" cy="844062"/>
                    </a:xfrm>
                  </p:grpSpPr>
                  <p:cxnSp>
                    <p:nvCxnSpPr>
                      <p:cNvPr id="28" name="直接连接符 27"/>
                      <p:cNvCxnSpPr/>
                      <p:nvPr/>
                    </p:nvCxnSpPr>
                    <p:spPr>
                      <a:xfrm flipV="1">
                        <a:off x="2142390" y="3437792"/>
                        <a:ext cx="530470" cy="84406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3203328" y="3437792"/>
                      <a:ext cx="530470" cy="844062"/>
                      <a:chOff x="2142390" y="3437792"/>
                      <a:chExt cx="530470" cy="844062"/>
                    </a:xfrm>
                  </p:grpSpPr>
                  <p:cxnSp>
                    <p:nvCxnSpPr>
                      <p:cNvPr id="31" name="直接连接符 30"/>
                      <p:cNvCxnSpPr/>
                      <p:nvPr/>
                    </p:nvCxnSpPr>
                    <p:spPr>
                      <a:xfrm flipV="1">
                        <a:off x="2142390" y="3437792"/>
                        <a:ext cx="530470" cy="84406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3733797" y="3437792"/>
                      <a:ext cx="530470" cy="844062"/>
                      <a:chOff x="2142390" y="3437792"/>
                      <a:chExt cx="530470" cy="844062"/>
                    </a:xfrm>
                  </p:grpSpPr>
                  <p:cxnSp>
                    <p:nvCxnSpPr>
                      <p:cNvPr id="34" name="直接连接符 33"/>
                      <p:cNvCxnSpPr/>
                      <p:nvPr/>
                    </p:nvCxnSpPr>
                    <p:spPr>
                      <a:xfrm flipV="1">
                        <a:off x="2142390" y="3437792"/>
                        <a:ext cx="530470" cy="84406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接连接符 34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6" name="直接连接符 35"/>
                    <p:cNvCxnSpPr/>
                    <p:nvPr/>
                  </p:nvCxnSpPr>
                  <p:spPr>
                    <a:xfrm flipV="1">
                      <a:off x="4264266" y="3437792"/>
                      <a:ext cx="530470" cy="84406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2274274" y="3380361"/>
                    <a:ext cx="2699239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375789" y="3237646"/>
                    <a:ext cx="902724" cy="26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GPTMTnILR</a:t>
                    </a:r>
                    <a:endParaRPr lang="zh-CN" altLang="en-US" sz="1400"/>
                  </a:p>
                </p:txBody>
              </p:sp>
            </p:grpSp>
            <p:sp>
              <p:nvSpPr>
                <p:cNvPr id="43" name="文本框 42"/>
                <p:cNvSpPr txBox="1"/>
                <p:nvPr/>
              </p:nvSpPr>
              <p:spPr>
                <a:xfrm>
                  <a:off x="1556583" y="4036432"/>
                  <a:ext cx="1350026" cy="261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/>
                    <a:t>GPTMTnMATCHER</a:t>
                  </a:r>
                  <a:endParaRPr lang="zh-CN" altLang="en-US" sz="1400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023959" y="4237729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699671" y="4237729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336409" y="4228773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973018" y="4228609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615120" y="4228445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257816" y="3882008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899205" y="3882008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545433" y="3882008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91661" y="3882008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821098" y="3888292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4331" y="1608709"/>
            <a:ext cx="10066538" cy="2169825"/>
            <a:chOff x="1363462" y="1668307"/>
            <a:chExt cx="10066538" cy="2169825"/>
          </a:xfrm>
        </p:grpSpPr>
        <p:sp>
          <p:nvSpPr>
            <p:cNvPr id="7" name="文本框 6"/>
            <p:cNvSpPr txBox="1"/>
            <p:nvPr/>
          </p:nvSpPr>
          <p:spPr>
            <a:xfrm>
              <a:off x="1363462" y="1668307"/>
              <a:ext cx="10066538" cy="21698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间隔</a:t>
              </a:r>
              <a:r>
                <a:rPr lang="zh-CN" altLang="en-US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加载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GPTMT</a:t>
              </a:r>
              <a:r>
                <a:rPr lang="en-US" altLang="zh-CN" dirty="0" err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ILR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：计数器的预设值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/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重装载值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/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最大值。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匹配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GPTMT</a:t>
              </a:r>
              <a:r>
                <a:rPr lang="en-US" altLang="zh-CN" dirty="0" err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MATCHR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：保存一个固定值，计数器中的值会实时的和它作比较。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定时器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A/B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GPTMT</a:t>
              </a:r>
              <a:r>
                <a:rPr lang="en-US" altLang="zh-CN" dirty="0" err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R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：保存了计数器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A/B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的实时计数值，是一个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32bit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的寄存器</a:t>
              </a:r>
              <a:r>
                <a:rPr lang="en-US" altLang="zh-CN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(</a:t>
              </a:r>
              <a:r>
                <a: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只读</a:t>
              </a:r>
              <a:r>
                <a:rPr lang="en-US" altLang="zh-CN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定时器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A/B</a:t>
              </a:r>
              <a:r>
                <a:rPr lang="zh-CN" altLang="en-US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值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GPTMT</a:t>
              </a:r>
              <a:r>
                <a:rPr lang="en-US" altLang="zh-CN" dirty="0" err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V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：读它可得计数器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A/B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的值；写入它的值会在下个时钟周期被移动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				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到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TimerA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/B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中（也就是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GPTMTnR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的实际值）。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73980" y="1705684"/>
              <a:ext cx="10056020" cy="2086302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85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寄存器与寄存器的配置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426" y="1809527"/>
            <a:ext cx="9359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约定：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GPTM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有许多的控制寄存器，有的可以一个寄存器同时控制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TimerA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TimerB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，例如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GPTMCTL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，它的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[6:0]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位控制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TimerA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[14:8]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位控制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TimerB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。例如第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位是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TAEN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，第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位是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TBEN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，后面都用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TnEN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来代表这两个位。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有的寄存器分成了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两个，例如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GPTMAMR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GPTMBMR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。因为功能是一样的，所以下面全都用类似于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GPTMnMR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寄存器这样的名字来代表这个寄存器。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配置寄存器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(GPTMCFG)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：决定是否要把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TimerA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TimerB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级联。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控制寄存器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(GPTMCTL)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使能位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TnEN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：决定计数器是否使能。若不使能，计数值不会变。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模式寄存器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GPTMT</a:t>
            </a:r>
            <a:r>
              <a:rPr lang="en-US" altLang="zh-CN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MR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：配置计数器的模式、递增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递减计数、中断类型等。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2426" y="4334608"/>
            <a:ext cx="9188343" cy="1529861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定时器的模式配置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7697" y="1739189"/>
            <a:ext cx="9187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定时器的工作模式要从两种角度看：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开发者是人，人会从外部的功能角度对模式进行分类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微控制器是机器，它会根据原理来对模式进行分类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5278"/>
              </p:ext>
            </p:extLst>
          </p:nvPr>
        </p:nvGraphicFramePr>
        <p:xfrm>
          <a:off x="916410" y="3292385"/>
          <a:ext cx="10244114" cy="2481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348">
                  <a:extLst>
                    <a:ext uri="{9D8B030D-6E8A-4147-A177-3AD203B41FA5}">
                      <a16:colId xmlns:a16="http://schemas.microsoft.com/office/drawing/2014/main" val="3635796395"/>
                    </a:ext>
                  </a:extLst>
                </a:gridCol>
                <a:gridCol w="2337473">
                  <a:extLst>
                    <a:ext uri="{9D8B030D-6E8A-4147-A177-3AD203B41FA5}">
                      <a16:colId xmlns:a16="http://schemas.microsoft.com/office/drawing/2014/main" val="3774612083"/>
                    </a:ext>
                  </a:extLst>
                </a:gridCol>
                <a:gridCol w="2694755">
                  <a:extLst>
                    <a:ext uri="{9D8B030D-6E8A-4147-A177-3AD203B41FA5}">
                      <a16:colId xmlns:a16="http://schemas.microsoft.com/office/drawing/2014/main" val="1364491677"/>
                    </a:ext>
                  </a:extLst>
                </a:gridCol>
                <a:gridCol w="1683465">
                  <a:extLst>
                    <a:ext uri="{9D8B030D-6E8A-4147-A177-3AD203B41FA5}">
                      <a16:colId xmlns:a16="http://schemas.microsoft.com/office/drawing/2014/main" val="2329306546"/>
                    </a:ext>
                  </a:extLst>
                </a:gridCol>
                <a:gridCol w="1532073">
                  <a:extLst>
                    <a:ext uri="{9D8B030D-6E8A-4147-A177-3AD203B41FA5}">
                      <a16:colId xmlns:a16="http://schemas.microsoft.com/office/drawing/2014/main" val="4004193281"/>
                    </a:ext>
                  </a:extLst>
                </a:gridCol>
              </a:tblGrid>
              <a:tr h="44782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功能模式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配置寄存器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(</a:t>
                      </a:r>
                      <a:r>
                        <a:rPr lang="en-US" sz="1600" b="1" u="none" strike="noStrike" dirty="0">
                          <a:effectLst/>
                        </a:rPr>
                        <a:t>GPTMCFG)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模式寄存器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(</a:t>
                      </a:r>
                      <a:r>
                        <a:rPr lang="en-US" sz="1600" b="1" u="none" strike="noStrike" dirty="0" err="1">
                          <a:effectLst/>
                        </a:rPr>
                        <a:t>GPTMTnMR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0036"/>
                  </a:ext>
                </a:extLst>
              </a:tr>
              <a:tr h="3630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TnMR</a:t>
                      </a:r>
                      <a:r>
                        <a:rPr lang="zh-CN" altLang="en-US" sz="1600" b="1" u="none" strike="noStrike">
                          <a:effectLst/>
                        </a:rPr>
                        <a:t>位</a:t>
                      </a:r>
                      <a:r>
                        <a:rPr lang="en-US" altLang="zh-CN" sz="1600" b="1" u="none" strike="noStrike">
                          <a:effectLst/>
                        </a:rPr>
                        <a:t>(</a:t>
                      </a:r>
                      <a:r>
                        <a:rPr lang="zh-CN" altLang="en-US" sz="1600" b="1" u="none" strike="noStrike">
                          <a:effectLst/>
                        </a:rPr>
                        <a:t>第</a:t>
                      </a:r>
                      <a:r>
                        <a:rPr lang="en-US" altLang="zh-CN" sz="1600" b="1" u="none" strike="noStrike">
                          <a:effectLst/>
                        </a:rPr>
                        <a:t>[1:0]</a:t>
                      </a:r>
                      <a:r>
                        <a:rPr lang="zh-CN" altLang="en-US" sz="1600" b="1" u="none" strike="noStrike">
                          <a:effectLst/>
                        </a:rPr>
                        <a:t>位</a:t>
                      </a:r>
                      <a:r>
                        <a:rPr lang="en-US" altLang="zh-CN" sz="1600" b="1" u="none" strike="noStrike">
                          <a:effectLst/>
                        </a:rPr>
                        <a:t>)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TnCMR</a:t>
                      </a:r>
                      <a:r>
                        <a:rPr lang="zh-CN" altLang="en-US" sz="1600" b="1" u="none" strike="noStrike">
                          <a:effectLst/>
                        </a:rPr>
                        <a:t>位</a:t>
                      </a:r>
                      <a:r>
                        <a:rPr lang="en-US" altLang="zh-CN" sz="1600" b="1" u="none" strike="noStrike">
                          <a:effectLst/>
                        </a:rPr>
                        <a:t>(</a:t>
                      </a:r>
                      <a:r>
                        <a:rPr lang="zh-CN" altLang="en-US" sz="1600" b="1" u="none" strike="noStrike">
                          <a:effectLst/>
                        </a:rPr>
                        <a:t>第</a:t>
                      </a:r>
                      <a:r>
                        <a:rPr lang="en-US" altLang="zh-CN" sz="1600" b="1" u="none" strike="noStrike">
                          <a:effectLst/>
                        </a:rPr>
                        <a:t>2</a:t>
                      </a:r>
                      <a:r>
                        <a:rPr lang="zh-CN" altLang="en-US" sz="1600" b="1" u="none" strike="noStrike">
                          <a:effectLst/>
                        </a:rPr>
                        <a:t>位</a:t>
                      </a:r>
                      <a:r>
                        <a:rPr lang="en-US" altLang="zh-CN" sz="1600" b="1" u="none" strike="noStrike">
                          <a:effectLst/>
                        </a:rPr>
                        <a:t>)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TnAMR(</a:t>
                      </a:r>
                      <a:r>
                        <a:rPr lang="zh-CN" altLang="en-US" sz="1600" b="1" u="none" strike="noStrike">
                          <a:effectLst/>
                        </a:rPr>
                        <a:t>第</a:t>
                      </a:r>
                      <a:r>
                        <a:rPr lang="en-US" altLang="zh-CN" sz="1600" b="1" u="none" strike="noStrike">
                          <a:effectLst/>
                        </a:rPr>
                        <a:t>3</a:t>
                      </a:r>
                      <a:r>
                        <a:rPr lang="zh-CN" altLang="en-US" sz="1600" b="1" u="none" strike="noStrike">
                          <a:effectLst/>
                        </a:rPr>
                        <a:t>位</a:t>
                      </a:r>
                      <a:r>
                        <a:rPr lang="en-US" altLang="zh-CN" sz="1600" b="1" u="none" strike="noStrike">
                          <a:effectLst/>
                        </a:rPr>
                        <a:t>)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09904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单次定时器模式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独立模式</a:t>
                      </a:r>
                      <a:r>
                        <a:rPr lang="en-US" altLang="zh-CN" sz="1400" u="none" strike="noStrike" dirty="0">
                          <a:effectLst/>
                        </a:rPr>
                        <a:t>/AB</a:t>
                      </a:r>
                      <a:r>
                        <a:rPr lang="zh-CN" altLang="en-US" sz="1400" u="none" strike="noStrike" dirty="0">
                          <a:effectLst/>
                        </a:rPr>
                        <a:t>级联模式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单次计数模式</a:t>
                      </a:r>
                      <a:r>
                        <a:rPr lang="en-US" altLang="zh-CN" sz="1400" u="none" strike="noStrike" dirty="0">
                          <a:effectLst/>
                        </a:rPr>
                        <a:t>(0x1)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8823976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周期定时器模式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独立模式</a:t>
                      </a:r>
                      <a:r>
                        <a:rPr lang="en-US" altLang="zh-CN" sz="1400" u="none" strike="noStrike">
                          <a:effectLst/>
                        </a:rPr>
                        <a:t>/AB</a:t>
                      </a:r>
                      <a:r>
                        <a:rPr lang="zh-CN" altLang="en-US" sz="1400" u="none" strike="noStrike">
                          <a:effectLst/>
                        </a:rPr>
                        <a:t>级联模式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周期计数模式</a:t>
                      </a:r>
                      <a:r>
                        <a:rPr lang="en-US" altLang="zh-CN" sz="1400" u="none" strike="noStrike">
                          <a:effectLst/>
                        </a:rPr>
                        <a:t>(0x2)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5894609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实时定时器模式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RTC)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RTC</a:t>
                      </a:r>
                      <a:r>
                        <a:rPr lang="zh-CN" altLang="en-US" sz="1400" u="none" strike="noStrike" dirty="0">
                          <a:effectLst/>
                        </a:rPr>
                        <a:t>模式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单次</a:t>
                      </a:r>
                      <a:r>
                        <a:rPr lang="en-US" altLang="zh-CN" sz="1400" u="none" strike="noStrike">
                          <a:effectLst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</a:rPr>
                        <a:t>周期计数模式</a:t>
                      </a:r>
                      <a:r>
                        <a:rPr lang="en-US" altLang="zh-CN" sz="1400" u="none" strike="noStrike">
                          <a:effectLst/>
                        </a:rPr>
                        <a:t>(0x1</a:t>
                      </a:r>
                      <a:r>
                        <a:rPr lang="zh-CN" altLang="en-US" sz="1400" u="none" strike="noStrike">
                          <a:effectLst/>
                        </a:rPr>
                        <a:t>或</a:t>
                      </a:r>
                      <a:r>
                        <a:rPr lang="en-US" altLang="zh-CN" sz="1400" u="none" strike="noStrike">
                          <a:effectLst/>
                        </a:rPr>
                        <a:t>0x2)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6730133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PWM</a:t>
                      </a:r>
                      <a:r>
                        <a:rPr lang="zh-CN" altLang="en-US" sz="1400" u="none" strike="noStrike">
                          <a:effectLst/>
                        </a:rPr>
                        <a:t>模式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独立模式</a:t>
                      </a:r>
                      <a:r>
                        <a:rPr lang="en-US" altLang="zh-CN" sz="1400" u="none" strike="noStrike" dirty="0">
                          <a:effectLst/>
                        </a:rPr>
                        <a:t>/AB</a:t>
                      </a:r>
                      <a:r>
                        <a:rPr lang="zh-CN" altLang="en-US" sz="1400" u="none" strike="noStrike" dirty="0">
                          <a:effectLst/>
                        </a:rPr>
                        <a:t>级联模式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周期计数模式</a:t>
                      </a:r>
                      <a:r>
                        <a:rPr lang="en-US" altLang="zh-CN" sz="1400" u="none" strike="noStrike">
                          <a:effectLst/>
                        </a:rPr>
                        <a:t>(0x2)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r>
                        <a:rPr lang="zh-CN" altLang="en-US" sz="1400" u="none" strike="noStrike">
                          <a:effectLst/>
                        </a:rPr>
                        <a:t>，计数模式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，启用</a:t>
                      </a:r>
                      <a:r>
                        <a:rPr lang="en-US" altLang="zh-CN" sz="1400" u="none" strike="noStrike">
                          <a:effectLst/>
                        </a:rPr>
                        <a:t>PWM</a:t>
                      </a:r>
                      <a:r>
                        <a:rPr lang="zh-CN" altLang="en-US" sz="1400" u="none" strike="noStrike">
                          <a:effectLst/>
                        </a:rPr>
                        <a:t>模式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936706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输入边沿计数模式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独立模式</a:t>
                      </a:r>
                      <a:r>
                        <a:rPr lang="en-US" altLang="zh-CN" sz="1400" u="none" strike="noStrike" dirty="0">
                          <a:effectLst/>
                        </a:rPr>
                        <a:t>/AB</a:t>
                      </a:r>
                      <a:r>
                        <a:rPr lang="zh-CN" altLang="en-US" sz="1400" u="none" strike="noStrike" dirty="0">
                          <a:effectLst/>
                        </a:rPr>
                        <a:t>级联模式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捕获模式</a:t>
                      </a:r>
                      <a:r>
                        <a:rPr lang="en-US" altLang="zh-CN" sz="1400" u="none" strike="noStrike">
                          <a:effectLst/>
                        </a:rPr>
                        <a:t>(0</a:t>
                      </a:r>
                      <a:r>
                        <a:rPr lang="en-US" sz="1400" u="none" strike="noStrike">
                          <a:effectLst/>
                        </a:rPr>
                        <a:t>x3)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r>
                        <a:rPr lang="zh-CN" altLang="en-US" sz="1400" u="none" strike="noStrike">
                          <a:effectLst/>
                        </a:rPr>
                        <a:t>，计数模式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3306797"/>
                  </a:ext>
                </a:extLst>
              </a:tr>
              <a:tr h="2783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输入边沿计时模式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独立模式</a:t>
                      </a:r>
                      <a:r>
                        <a:rPr lang="en-US" altLang="zh-CN" sz="1400" u="none" strike="noStrike" dirty="0">
                          <a:effectLst/>
                        </a:rPr>
                        <a:t>/AB</a:t>
                      </a:r>
                      <a:r>
                        <a:rPr lang="zh-CN" altLang="en-US" sz="1400" u="none" strike="noStrike" dirty="0">
                          <a:effectLst/>
                        </a:rPr>
                        <a:t>级联模式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捕获模式</a:t>
                      </a:r>
                      <a:r>
                        <a:rPr lang="en-US" altLang="zh-CN" sz="1400" u="none" strike="noStrike">
                          <a:effectLst/>
                        </a:rPr>
                        <a:t>(0</a:t>
                      </a:r>
                      <a:r>
                        <a:rPr lang="en-US" sz="1400" u="none" strike="noStrike">
                          <a:effectLst/>
                        </a:rPr>
                        <a:t>x3)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，计时模式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734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1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定时器中断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7697" y="1739189"/>
            <a:ext cx="9187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超时中断：计数器增长到最大值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减小到最小值时发生中断。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匹配中断：计数器和匹配值相同时发生中断。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(3)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捕获事件：检测到输入信号的边沿。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(4)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捕获匹配中断：发生捕获事件时，计数器和匹配值相同时发生中断。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(5)RTC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中断：计数器和匹配值相同时发生中断。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(6)PWM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捕获中断：检测到输出信号的边沿。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31" y="4322187"/>
            <a:ext cx="5549045" cy="21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定时器中断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60724" y="3785025"/>
            <a:ext cx="10260484" cy="2585320"/>
            <a:chOff x="1257747" y="2862471"/>
            <a:chExt cx="8679149" cy="549680"/>
          </a:xfrm>
        </p:grpSpPr>
        <p:sp>
          <p:nvSpPr>
            <p:cNvPr id="17" name="文本框 16"/>
            <p:cNvSpPr txBox="1"/>
            <p:nvPr/>
          </p:nvSpPr>
          <p:spPr>
            <a:xfrm>
              <a:off x="1257747" y="2862471"/>
              <a:ext cx="8679149" cy="549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定时器中断屏蔽寄存器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(GPTM</a:t>
              </a:r>
              <a:r>
                <a:rPr lang="en-US" altLang="zh-CN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IMR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：决定定时器的哪几种中断被屏蔽。某个中断被屏蔽后，即使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				  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中断对应的事件发生了，也不会触发中断服务函数。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定时器中断清除寄存器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(GPTM</a:t>
              </a:r>
              <a:r>
                <a:rPr lang="en-US" altLang="zh-CN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ICR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): 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发生一个中断后，向该寄存器中的对应位写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，即可把中断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                                  状态寄存器的对应位清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0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。如果不清零，那么中断服务函数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                                  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退出后，程序又会再次进入该中断函数，不断循环，无法回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                                  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到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main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函数了。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79617" y="2862471"/>
              <a:ext cx="8482866" cy="518732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86580" y="1910683"/>
            <a:ext cx="10076888" cy="1338829"/>
            <a:chOff x="1307696" y="2536273"/>
            <a:chExt cx="8523847" cy="277821"/>
          </a:xfrm>
        </p:grpSpPr>
        <p:sp>
          <p:nvSpPr>
            <p:cNvPr id="9" name="文本框 8"/>
            <p:cNvSpPr txBox="1"/>
            <p:nvPr/>
          </p:nvSpPr>
          <p:spPr>
            <a:xfrm>
              <a:off x="1307698" y="2536273"/>
              <a:ext cx="8523845" cy="2778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定时器原始中断状态寄存器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(GPTM</a:t>
              </a:r>
              <a:r>
                <a:rPr lang="en-US" altLang="zh-CN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RIS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：第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11,8,4,0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位分别代表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TimerB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和</a:t>
              </a:r>
              <a:r>
                <a:rPr lang="en-US" altLang="zh-CN" dirty="0" err="1">
                  <a:latin typeface="幼圆" panose="02010509060101010101" pitchFamily="49" charset="-122"/>
                  <a:ea typeface="幼圆" panose="02010509060101010101" pitchFamily="49" charset="-122"/>
                </a:rPr>
                <a:t>TimerA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的匹配中断和超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                        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             时中断。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定时器屏蔽中断状态寄存器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(GPTM</a:t>
              </a:r>
              <a:r>
                <a:rPr lang="en-US" altLang="zh-CN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MIS</a:t>
              </a:r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): </a:t>
              </a: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同上，只不过是屏蔽后的状态。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7696" y="2554023"/>
              <a:ext cx="8482866" cy="250283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76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1" y="1172938"/>
            <a:ext cx="985655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功能简介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通用定时器模块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(General-Purpose Timers Module)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TM4C123GH6PM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系列芯片上的一种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外设。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4367" y="2903595"/>
            <a:ext cx="48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总线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81072" y="4499240"/>
            <a:ext cx="9640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它和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SysTick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定时器一样，可以以一种被设定的频率产生定时中断。当然，实际上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GPTM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的功能远比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SysTick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复杂。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它也可以</a:t>
            </a:r>
            <a:r>
              <a:rPr lang="zh-CN" altLang="en-US" b="1" u="sng" dirty="0">
                <a:latin typeface="幼圆" panose="02010509060101010101" pitchFamily="49" charset="-122"/>
                <a:ea typeface="幼圆" panose="02010509060101010101" pitchFamily="49" charset="-122"/>
              </a:rPr>
              <a:t>结合</a:t>
            </a:r>
            <a:r>
              <a:rPr lang="en-US" altLang="zh-CN" b="1" u="sng" dirty="0">
                <a:latin typeface="幼圆" panose="02010509060101010101" pitchFamily="49" charset="-122"/>
                <a:ea typeface="幼圆" panose="02010509060101010101" pitchFamily="49" charset="-122"/>
              </a:rPr>
              <a:t>GPIO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来完成其他操作，例如：输出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PWM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波、读取外部脉冲的宽度、读外部矩形波的周期和占空比。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98275" y="2154687"/>
            <a:ext cx="3886202" cy="2352017"/>
            <a:chOff x="3798275" y="2154687"/>
            <a:chExt cx="3886202" cy="2352017"/>
          </a:xfrm>
        </p:grpSpPr>
        <p:grpSp>
          <p:nvGrpSpPr>
            <p:cNvPr id="12" name="组合 11"/>
            <p:cNvGrpSpPr/>
            <p:nvPr/>
          </p:nvGrpSpPr>
          <p:grpSpPr>
            <a:xfrm>
              <a:off x="3798275" y="2154687"/>
              <a:ext cx="3886202" cy="2352017"/>
              <a:chOff x="2690445" y="2066191"/>
              <a:chExt cx="4610644" cy="3121269"/>
            </a:xfrm>
          </p:grpSpPr>
          <p:sp>
            <p:nvSpPr>
              <p:cNvPr id="3" name="上下箭头 2"/>
              <p:cNvSpPr/>
              <p:nvPr/>
            </p:nvSpPr>
            <p:spPr>
              <a:xfrm>
                <a:off x="4730261" y="2066191"/>
                <a:ext cx="1063869" cy="312126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145823" y="3810423"/>
                <a:ext cx="946638" cy="8725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GPTM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90445" y="2936658"/>
                <a:ext cx="1688123" cy="1310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CPU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145822" y="2716881"/>
                <a:ext cx="1155267" cy="8748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GPIO</a:t>
                </a:r>
                <a:r>
                  <a:rPr lang="zh-CN" altLang="en-US"/>
                  <a:t>等</a:t>
                </a:r>
              </a:p>
            </p:txBody>
          </p:sp>
          <p:sp>
            <p:nvSpPr>
              <p:cNvPr id="9" name="左右箭头 8"/>
              <p:cNvSpPr/>
              <p:nvPr/>
            </p:nvSpPr>
            <p:spPr>
              <a:xfrm>
                <a:off x="4419599" y="3488343"/>
                <a:ext cx="556847" cy="27696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左右箭头 9"/>
              <p:cNvSpPr/>
              <p:nvPr/>
            </p:nvSpPr>
            <p:spPr>
              <a:xfrm>
                <a:off x="5562598" y="3099372"/>
                <a:ext cx="556847" cy="27696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右箭头 10"/>
              <p:cNvSpPr/>
              <p:nvPr/>
            </p:nvSpPr>
            <p:spPr>
              <a:xfrm>
                <a:off x="5547945" y="4108230"/>
                <a:ext cx="556847" cy="27696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773417" y="2974613"/>
              <a:ext cx="3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总</a:t>
              </a:r>
              <a:endParaRPr lang="en-US" altLang="zh-CN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21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单次</a:t>
            </a:r>
            <a:r>
              <a:rPr lang="en-US" altLang="zh-CN" sz="2400" dirty="0"/>
              <a:t>/</a:t>
            </a:r>
            <a:r>
              <a:rPr lang="zh-CN" altLang="en-US" sz="2400" dirty="0"/>
              <a:t>周期计数模式配置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0733" y="1739189"/>
            <a:ext cx="105707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这种模式的原理就是用计数器计数，然后根据条件产生中断，前面的计数器部分已经说的很清楚。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配置流程：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外设时钟使能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driverlib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sysctl.h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中的 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SysCtlPeripheralEnable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(uint32_t);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确保定时器处于禁用状态：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GPTMCTL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TnEN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位清零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选择合并使用还是独立使用：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GPTMCFG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寄存器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4.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选择单次模式还是周期模式：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GPTMTnMR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[1:0]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位，写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单次模式，写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周期模式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5.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可选配置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GPTMTnMR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中的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TnSNAPS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 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TnWOT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 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TnMTE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TnCDIR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位，这些位确定是否捕获独立定时器超时时候的值，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是否使用外部触发来开始计数，是否要配置额外的触发器或者中断，向上还是向下计数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br>
              <a:rPr lang="zh-CN" altLang="en-US" sz="1600" dirty="0"/>
            </a:b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6.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设置预设值，将预设值加载到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定时器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时间间隔加载寄存器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GPTMTnILR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7.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写中断服务函数，然后用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driverlib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timer.h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中的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TimerIntRegister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函数来注册中断服务函数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注意在中断服务函数中写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GPTMICR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寄存器来清除中断标志。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8.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使能需要的中断： 设置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中断屏蔽寄存器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GPTMIMR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的相应中断位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9.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使能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模块，开始计数： 设置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GPTMCTL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寄存器中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TnEN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位来启用定时器并开始计数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21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其他补充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81072" y="1747981"/>
            <a:ext cx="1092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GPTM</a:t>
            </a: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控制寄存器</a:t>
            </a:r>
            <a:r>
              <a:rPr lang="en-US" altLang="zh-CN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16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GPTMTnMR</a:t>
            </a:r>
            <a:r>
              <a:rPr lang="en-US" altLang="zh-CN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600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TnWOT</a:t>
            </a: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位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可以启用触发等待模式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当设置了</a:t>
            </a:r>
            <a:r>
              <a:rPr lang="en-US" altLang="zh-CN" sz="1600" dirty="0" err="1">
                <a:latin typeface="幼圆" panose="02010509060101010101" pitchFamily="49" charset="-122"/>
                <a:ea typeface="幼圆" panose="02010509060101010101" pitchFamily="49" charset="-122"/>
              </a:rPr>
              <a:t>TnWOT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位，定时器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N+1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并不会马上开始计数，它必须等到菊花链中在它之前的定时器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达到它的超时事件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03049987"/>
              </p:ext>
            </p:extLst>
          </p:nvPr>
        </p:nvGraphicFramePr>
        <p:xfrm>
          <a:off x="1554148" y="3044833"/>
          <a:ext cx="4347308" cy="1853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88665026"/>
              </p:ext>
            </p:extLst>
          </p:nvPr>
        </p:nvGraphicFramePr>
        <p:xfrm>
          <a:off x="6541286" y="3291017"/>
          <a:ext cx="3780815" cy="1360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矩形 2"/>
          <p:cNvSpPr/>
          <p:nvPr/>
        </p:nvSpPr>
        <p:spPr>
          <a:xfrm>
            <a:off x="6746411" y="473077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级联模式时菊花链触发顺序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23771" y="4661529"/>
            <a:ext cx="341632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独立运行模式时菊花链触发顺序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3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一、通用定时器模块</a:t>
            </a:r>
            <a:r>
              <a:rPr lang="en-US" altLang="zh-CN" sz="3200" b="1" dirty="0"/>
              <a:t>(GPTM)</a:t>
            </a:r>
            <a:endParaRPr lang="zh-CN" altLang="en-US" sz="3200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44225" y="1457835"/>
            <a:ext cx="7318522" cy="49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2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一、通用定时器模块</a:t>
            </a:r>
            <a:r>
              <a:rPr lang="en-US" altLang="zh-CN" sz="3200" b="1" dirty="0"/>
              <a:t>(GPTM)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81072" y="3594608"/>
            <a:ext cx="275570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en-US" altLang="zh-CN" sz="1600">
                <a:latin typeface="幼圆" panose="02010509060101010101" pitchFamily="49" charset="-122"/>
                <a:ea typeface="幼圆" panose="02010509060101010101" pitchFamily="49" charset="-122"/>
              </a:rPr>
              <a:t>pwm.c</a:t>
            </a:r>
            <a:r>
              <a:rPr lang="zh-CN" altLang="en-US" sz="1600">
                <a:latin typeface="幼圆" panose="02010509060101010101" pitchFamily="49" charset="-122"/>
                <a:ea typeface="幼圆" panose="02010509060101010101" pitchFamily="49" charset="-122"/>
              </a:rPr>
              <a:t>为例，只看配置部分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65" y="1253257"/>
            <a:ext cx="7296440" cy="50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一、通用定时器模块</a:t>
            </a:r>
            <a:r>
              <a:rPr lang="en-US" altLang="zh-CN" sz="3200" b="1" dirty="0"/>
              <a:t>(GPTM)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363331" y="1020081"/>
            <a:ext cx="115794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7F005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7F005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005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ui32Period;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SysCtlClockSet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(SYSCTL_SYSDIV_5|SYSCTL_USE_PLL|SYSCTL_XTAL_16MHZ|SYSCTL_OSC_MAIN);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SysCtlPeripheralEnable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(SYSCTL_PERIPH_GPIOF);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GPIOPinTypeGPIOOutput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(GPIO_PORTF_BASE,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GPIO_PIN_2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SysCtlPeripheralEnable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(SYSCTL_PERIPH_TIMER0);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使能定时器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TimerConfigure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(TIMER0_BASE, TIMER_CFG_PERIODIC);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设置定时器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为周期定时器模式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ui32Period = 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SysCtlClockGet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TimerLoadSet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(TIMER0_BASE, TIMER_A, ui32Period -1);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设置定时器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0A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的初值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	</a:t>
            </a:r>
            <a:r>
              <a:rPr lang="en-US" altLang="zh-CN" kern="0" dirty="0" err="1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IntEnable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(INT_TIMER0A);//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使能定时器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0A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TimerIntEnable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(TIMER0_BASE, TIMER_TIMA_TIMEOUT);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中断类型为超时中断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TimerEnable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(TIMER0_BASE, TIMER_A);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使能定时器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TimerIntRegister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(TIMER0_BASE,TIMER_A,Timer0IntHandler);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3065" y="520997"/>
            <a:ext cx="137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14.</a:t>
            </a:r>
            <a:r>
              <a:rPr lang="zh-CN" altLang="en-US" sz="2400" dirty="0"/>
              <a:t>例程</a:t>
            </a:r>
          </a:p>
        </p:txBody>
      </p:sp>
    </p:spTree>
    <p:extLst>
      <p:ext uri="{BB962C8B-B14F-4D97-AF65-F5344CB8AC3E}">
        <p14:creationId xmlns:p14="http://schemas.microsoft.com/office/powerpoint/2010/main" val="326758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一、通用定时器模块</a:t>
            </a:r>
            <a:r>
              <a:rPr lang="en-US" altLang="zh-CN" sz="3200" b="1" dirty="0"/>
              <a:t>(GPTM)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1693984" y="1423587"/>
            <a:ext cx="82852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7F005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Timer0IntHandler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7F005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Clear the timer interrupt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TimerIntClear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(TIMER0_BASE, TIMER_TIMA_TIMEOUT);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Read the current state of the GPIO pin and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3F7F5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back the opposite state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GPIOPinRead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(GPIO_PORTF_BASE,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GPIO_PIN_2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GPIOPinWrite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(GPIO_PORTF_BASE,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GPIO_PIN_2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b="1" kern="0" dirty="0" err="1">
                <a:solidFill>
                  <a:srgbClr val="6428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GPIOPinWrite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(GPIO_PORTF_BASE,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GPIO_PIN_2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1&lt;&lt;2);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916B-2EE0-FA4F-94F7-A79ACAD3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二、看门狗定时器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F46F-BC7D-2246-9592-3A3555DA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850"/>
            <a:ext cx="10515600" cy="28661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看门狗定时器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：为了防止程序进入死循环而使得微处理器死机的定时装置。 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功能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：用来在系统产生故障时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如由于软件编写错误而导致系统锁死、或是外部设备失去响应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，重新获取系统的控制权。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原理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：启动看门狗定时器后，看门狗就开始自动计时，正常的程序会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定时管理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看门狗的定时装置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也称为“喂狗”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，如果超过一定时间不去管看门狗，就意味着程序很有可能进入死循环，即死机，则看门狗计数器就会溢出从而引起中断，进一步造成系统复位，从而解决微处理器死机的问题。 </a:t>
            </a:r>
          </a:p>
          <a:p>
            <a:pPr marL="0" indent="0">
              <a:buNone/>
            </a:pP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772D3-9711-0149-9528-C45249641667}"/>
              </a:ext>
            </a:extLst>
          </p:cNvPr>
          <p:cNvSpPr txBox="1"/>
          <p:nvPr/>
        </p:nvSpPr>
        <p:spPr>
          <a:xfrm>
            <a:off x="838200" y="1429078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基本介绍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71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347-2D26-F54B-90DE-4CEDDE7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二、看门狗定时器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0178-6D02-3243-B69F-FD67C441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48639"/>
            <a:ext cx="10515600" cy="4097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具体功能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	■ 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32-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位减法计数器与可编程装载寄存器。</a:t>
            </a:r>
            <a:b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■ 具有独立时钟的看门狗模块。</a:t>
            </a:r>
            <a:b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■ 可编程的中断产生机制。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									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■ 可通过使能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禁止逻辑控制复位操作。 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第一次超时：产生一次中断，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第二次超时：产生复位信号。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当看门狗定时器被配置后，用户可通过将锁定寄存器置位以防止看门狗定时器配置被意外更改。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C8DB4-E5A8-814A-882E-28BDD3D7DC0A}"/>
              </a:ext>
            </a:extLst>
          </p:cNvPr>
          <p:cNvSpPr txBox="1"/>
          <p:nvPr/>
        </p:nvSpPr>
        <p:spPr>
          <a:xfrm>
            <a:off x="838200" y="1429078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 核心功能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969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C15-CAC4-EF4B-93F2-AF964699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二、看门狗定时器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F83CB-C196-4644-8614-CC4505D5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29" y="2241451"/>
            <a:ext cx="6811831" cy="3978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559F2-CA8D-AA40-A46A-18C49DFA3FC3}"/>
              </a:ext>
            </a:extLst>
          </p:cNvPr>
          <p:cNvSpPr txBox="1"/>
          <p:nvPr/>
        </p:nvSpPr>
        <p:spPr>
          <a:xfrm>
            <a:off x="7800760" y="2608140"/>
            <a:ext cx="3935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32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位的递减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计数器，比较器用于计数值与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</a:rPr>
              <a:t>x0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的比较，确定是否超时。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主要计数器寄存器包括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幼圆" panose="02010509060101010101" pitchFamily="49" charset="-122"/>
                <a:ea typeface="幼圆" panose="02010509060101010101" pitchFamily="49" charset="-122"/>
              </a:rPr>
              <a:t>WDTLOAD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计数器的预设值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WDTVALUE: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计数器当前的计数值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2CD8E-0F6F-274C-B9CC-F945A64ABDCE}"/>
              </a:ext>
            </a:extLst>
          </p:cNvPr>
          <p:cNvSpPr/>
          <p:nvPr/>
        </p:nvSpPr>
        <p:spPr>
          <a:xfrm>
            <a:off x="838200" y="1456293"/>
            <a:ext cx="373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 看门狗模块结构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581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6F99-BE17-394E-83A8-EDC41C72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二、看门狗定时器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11E8-13FF-9E4E-9DAB-D67A8F29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69" y="2080658"/>
            <a:ext cx="10515600" cy="3511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en-US" altLang="zh-CN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模块使用的时钟是</a:t>
            </a:r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系统时钟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WDT1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模块使用的时钟是</a:t>
            </a:r>
            <a:r>
              <a:rPr 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PISOC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 (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内部晶体振荡器，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16MHz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),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因此在使用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WDT1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模块时需要一个同步装置。除了时钟不同外，两个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模块的其余部分都是相同的。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WDT1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处在一个独立的时钟域中，因此，必须在恰当的时机才能对其寄存器进行访问。只有在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WDTCTL 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寄存器的的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WRC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位被置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时，才能对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WDT1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的寄存器进行写入操作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; 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而对读取操作则无限制。注意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由于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WDT0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由系统时钟驱动，因而无此限制。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97B37-04C7-324F-BD9B-7CEA937B0B62}"/>
              </a:ext>
            </a:extLst>
          </p:cNvPr>
          <p:cNvSpPr/>
          <p:nvPr/>
        </p:nvSpPr>
        <p:spPr>
          <a:xfrm>
            <a:off x="838199" y="1456293"/>
            <a:ext cx="45621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 两个看门狗定时器的区别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2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一、通用定时器模块</a:t>
            </a:r>
            <a:r>
              <a:rPr lang="en-US" altLang="zh-CN" sz="3200" b="1" dirty="0"/>
              <a:t>(GPTM)</a:t>
            </a:r>
            <a:endParaRPr lang="zh-CN" altLang="en-US" sz="3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221749" y="1403770"/>
            <a:ext cx="9359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TM4C123GH6PM</a:t>
            </a:r>
            <a:r>
              <a:rPr lang="zh-CN" altLang="en-US" dirty="0"/>
              <a:t>共包括</a:t>
            </a:r>
            <a:r>
              <a:rPr lang="en-US" altLang="zh-CN" b="1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16/32</a:t>
            </a:r>
            <a:r>
              <a:rPr lang="zh-CN" altLang="en-US" dirty="0"/>
              <a:t>位</a:t>
            </a:r>
            <a:r>
              <a:rPr lang="en-US" altLang="zh-CN" b="1" dirty="0"/>
              <a:t>GPTM</a:t>
            </a:r>
            <a:r>
              <a:rPr lang="zh-CN" altLang="en-US" dirty="0"/>
              <a:t>模块和</a:t>
            </a:r>
            <a:r>
              <a:rPr lang="en-US" altLang="zh-CN" b="1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32/64</a:t>
            </a:r>
            <a:r>
              <a:rPr lang="zh-CN" altLang="en-US" dirty="0"/>
              <a:t>位的</a:t>
            </a:r>
            <a:r>
              <a:rPr lang="zh-CN" altLang="en-US" b="1" dirty="0"/>
              <a:t>宽</a:t>
            </a:r>
            <a:r>
              <a:rPr lang="en-US" altLang="zh-CN" b="1" dirty="0"/>
              <a:t>GPTM</a:t>
            </a:r>
            <a:r>
              <a:rPr lang="zh-CN" altLang="en-US" dirty="0"/>
              <a:t>模块，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每个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GPTM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中有两个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计数器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，分别称为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Timer 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Timer B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，这两个计数器可以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独立运行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也可以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级联起来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以获得更大的数据长度。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Timer0</a:t>
            </a:r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Timer5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都是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16/32 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定时器模块，它们的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TimerA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dirty="0" err="1">
                <a:latin typeface="幼圆" panose="02010509060101010101" pitchFamily="49" charset="-122"/>
                <a:ea typeface="幼圆" panose="02010509060101010101" pitchFamily="49" charset="-122"/>
              </a:rPr>
              <a:t>TimerB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都是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16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位，组合起来是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32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位。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WideTimer0</a:t>
            </a:r>
            <a:r>
              <a:rPr lang="zh-CN" altLang="en-US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WideTimer5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32/64 Bit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宽定时器模块。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7" y="4496924"/>
            <a:ext cx="5350638" cy="15354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1072" y="1172938"/>
            <a:ext cx="964076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功能简介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357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EEA0-D1D5-DD45-A74A-B09E07D3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二、看门狗定时器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3C95-C1A1-114E-B918-1B2A561C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671"/>
            <a:ext cx="10515600" cy="411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、 计数器从初始值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Load Value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开始向下计数。</a:t>
            </a:r>
            <a:b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、 当计数器的计数达到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x0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时，表示计数器超时，这是第一次超时。这时计数器会产生一个中断信号，     并且重新从</a:t>
            </a:r>
            <a:r>
              <a:rPr lang="en-US" sz="1800" dirty="0" err="1">
                <a:latin typeface="幼圆" panose="02010509060101010101" pitchFamily="49" charset="-122"/>
                <a:ea typeface="幼圆" panose="02010509060101010101" pitchFamily="49" charset="-122"/>
              </a:rPr>
              <a:t>LoadValue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开始计数。</a:t>
            </a:r>
            <a:b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、 若复位信号被使能，即寄存器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WDTCTL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中的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RSEN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位被置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，在中断位没被清除之前，如果计数器又超时，则会产生一个复位信号使得微控制器复位。</a:t>
            </a:r>
            <a:b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、 如果中断位在超时前被清除，则计数器重新从</a:t>
            </a:r>
            <a:r>
              <a:rPr lang="en-US" sz="1800" dirty="0" err="1">
                <a:latin typeface="幼圆" panose="02010509060101010101" pitchFamily="49" charset="-122"/>
                <a:ea typeface="幼圆" panose="02010509060101010101" pitchFamily="49" charset="-122"/>
              </a:rPr>
              <a:t>LoadValue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开始计数。 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注意：如果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Load Value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在计数的过程中被重写了，则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的计数器就重新载入新的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Load Value，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开始计数。但是这个过程并不会清除已经存在的中断位。 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AF6DC-8242-F449-96AE-C7E363FEC98D}"/>
              </a:ext>
            </a:extLst>
          </p:cNvPr>
          <p:cNvSpPr/>
          <p:nvPr/>
        </p:nvSpPr>
        <p:spPr>
          <a:xfrm>
            <a:off x="838200" y="1415813"/>
            <a:ext cx="4562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5.</a:t>
            </a:r>
            <a:r>
              <a:rPr lang="zh-CN" altLang="en-US" sz="2400" dirty="0"/>
              <a:t> 工作流程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589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9063-83D9-114A-B908-210E4E30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二、看门狗定时器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1226-6AC8-5C44-9007-4D70EA89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815" y="2330442"/>
            <a:ext cx="7250723" cy="23382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寄存器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en-US" sz="1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CTL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INTTYPE 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位来选择是否屏蔽。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寄存器</a:t>
            </a: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en-US" sz="1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ICR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：可清除中断。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en-US" sz="1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IRS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：可读取原始中断状态。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en-US" sz="1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MIS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：可读取屏蔽后的中断状态。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0B3B0-918D-BF44-BFA2-9EA5AC07C817}"/>
              </a:ext>
            </a:extLst>
          </p:cNvPr>
          <p:cNvSpPr/>
          <p:nvPr/>
        </p:nvSpPr>
        <p:spPr>
          <a:xfrm>
            <a:off x="838200" y="1429078"/>
            <a:ext cx="4562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6.</a:t>
            </a:r>
            <a:r>
              <a:rPr lang="zh-CN" altLang="en-US" sz="2400" dirty="0"/>
              <a:t> </a:t>
            </a:r>
            <a:r>
              <a:rPr lang="en-US" sz="2400" dirty="0"/>
              <a:t>WDT </a:t>
            </a:r>
            <a:r>
              <a:rPr lang="zh-CN" altLang="en-US" sz="2400" dirty="0"/>
              <a:t>中断控制 </a:t>
            </a:r>
          </a:p>
        </p:txBody>
      </p:sp>
    </p:spTree>
    <p:extLst>
      <p:ext uri="{BB962C8B-B14F-4D97-AF65-F5344CB8AC3E}">
        <p14:creationId xmlns:p14="http://schemas.microsoft.com/office/powerpoint/2010/main" val="3394646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3F52-3629-0B41-87B2-34CBC34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二、看门狗定时器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03A-B1F4-B745-8876-7785403A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212"/>
            <a:ext cx="10515600" cy="45301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      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启用看门狗定时器前，必须对看门狗定时器连接的外围设备的时钟门寄存器 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RCGCWD)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Rn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位进行配置，看门狗定时器的配置使用以下顺序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endParaRPr lang="zh-CN" altLang="en-US" sz="21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使能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模块时钟信号配置寄存器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RCGC0;</a:t>
            </a:r>
            <a:b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将所需的定时器初始值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Load Value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写入寄存器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WDTLOAD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b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如果使用的是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WDT1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模块，则需要等待寄存器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WDTCTL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WRC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位被置位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b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4.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如果需要配置看门狗定时器能够触发系统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RESET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信号，则需配置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WDTCTL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寄存器的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RESEN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位为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1;</a:t>
            </a:r>
            <a:b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5.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如果使用的是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WDT1，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则需要等待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WDTCTL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WRC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位被置位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b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6.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使能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模块，配置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WDTCTL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寄存器的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INTEN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位，使能看门狗定时器，并使能中断、锁定控制寄存器。</a:t>
            </a:r>
            <a:endParaRPr lang="en-US" altLang="zh-CN" sz="21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如果要对看门狗定时器进行锁定，则只需在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WDTLOCK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寄存器中写入任意值即可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解锁则需向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WDTLOCK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寄存器写入</a:t>
            </a:r>
            <a:r>
              <a:rPr lang="en-US" altLang="zh-CN" sz="21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x1ACC.E551。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可从</a:t>
            </a:r>
            <a:r>
              <a:rPr 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WDTLOAD </a:t>
            </a:r>
            <a:r>
              <a:rPr lang="zh-CN" altLang="en-US" sz="2100" dirty="0">
                <a:latin typeface="幼圆" panose="02010509060101010101" pitchFamily="49" charset="-122"/>
                <a:ea typeface="幼圆" panose="02010509060101010101" pitchFamily="49" charset="-122"/>
              </a:rPr>
              <a:t>寄存器取出数值来复位看门狗定时器的计数器。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E2B4A-B164-9E45-AE34-1358DED8862E}"/>
              </a:ext>
            </a:extLst>
          </p:cNvPr>
          <p:cNvSpPr/>
          <p:nvPr/>
        </p:nvSpPr>
        <p:spPr>
          <a:xfrm>
            <a:off x="838200" y="1496547"/>
            <a:ext cx="4562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7.</a:t>
            </a:r>
            <a:r>
              <a:rPr lang="zh-CN" altLang="en-US" sz="2400" dirty="0"/>
              <a:t> 初始化及配置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9679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课堂测验</a:t>
            </a:r>
            <a:endParaRPr lang="en-US" dirty="0"/>
          </a:p>
        </p:txBody>
      </p:sp>
      <p:sp>
        <p:nvSpPr>
          <p:cNvPr id="6" name="副标题 30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zh-CN" sz="1800" dirty="0"/>
              <a:t>1.TM4C123GH6PM 通用定时器模块（GPTM）包含了</a:t>
            </a:r>
            <a:r>
              <a:rPr lang="zh-CN" altLang="zh-CN" sz="1800" u="sng" dirty="0"/>
              <a:t>    </a:t>
            </a:r>
            <a:r>
              <a:rPr lang="zh-CN" altLang="zh-CN" sz="1800" dirty="0"/>
              <a:t>个</a:t>
            </a:r>
            <a:r>
              <a:rPr lang="zh-CN" altLang="zh-CN" sz="1800" u="sng" dirty="0"/>
              <a:t>          </a:t>
            </a:r>
            <a:r>
              <a:rPr lang="zh-CN" altLang="zh-CN" sz="1800" dirty="0"/>
              <a:t>位GPTM 块和</a:t>
            </a:r>
            <a:r>
              <a:rPr lang="zh-CN" altLang="zh-CN" sz="1800" u="sng" dirty="0"/>
              <a:t>    </a:t>
            </a:r>
            <a:r>
              <a:rPr lang="zh-CN" altLang="zh-CN" sz="1800" dirty="0"/>
              <a:t>个</a:t>
            </a:r>
            <a:r>
              <a:rPr lang="zh-CN" altLang="zh-CN" sz="1800" u="sng" dirty="0"/>
              <a:t>             </a:t>
            </a:r>
            <a:r>
              <a:rPr lang="zh-CN" altLang="zh-CN" sz="1800" dirty="0"/>
              <a:t>位宽GPTM 块。</a:t>
            </a:r>
          </a:p>
          <a:p>
            <a:pPr algn="l"/>
            <a:endParaRPr lang="zh-CN" altLang="zh-CN" sz="1800" dirty="0"/>
          </a:p>
          <a:p>
            <a:pPr algn="l"/>
            <a:r>
              <a:rPr lang="zh-CN" altLang="zh-CN" sz="1800" dirty="0"/>
              <a:t>2.每个16/32位GPTM 块提供了2 路</a:t>
            </a:r>
            <a:r>
              <a:rPr lang="zh-CN" altLang="zh-CN" sz="1800" u="sng" dirty="0"/>
              <a:t>        </a:t>
            </a:r>
            <a:r>
              <a:rPr lang="zh-CN" altLang="zh-CN" sz="1800" dirty="0"/>
              <a:t>位的定时器/计数器，它们能够配置成独立运行的定时器或者事件计数器，或级联起来作为</a:t>
            </a:r>
            <a:r>
              <a:rPr lang="zh-CN" altLang="zh-CN" sz="1800" u="sng" dirty="0"/>
              <a:t>      </a:t>
            </a:r>
            <a:r>
              <a:rPr lang="zh-CN" altLang="zh-CN" sz="1800" dirty="0"/>
              <a:t>位的定时器或者实时时钟使用。每个32/64 位宽GPTM 块提供2路</a:t>
            </a:r>
            <a:r>
              <a:rPr lang="zh-CN" altLang="zh-CN" sz="1800" u="sng" dirty="0"/>
              <a:t>       </a:t>
            </a:r>
            <a:r>
              <a:rPr lang="zh-CN" altLang="zh-CN" sz="1800" dirty="0"/>
              <a:t>位定时器，它们能级联作为</a:t>
            </a:r>
            <a:r>
              <a:rPr lang="zh-CN" altLang="zh-CN" sz="1800" u="sng" dirty="0"/>
              <a:t>         </a:t>
            </a:r>
            <a:r>
              <a:rPr lang="zh-CN" altLang="zh-CN" sz="1800" dirty="0"/>
              <a:t>位定时器使用。</a:t>
            </a:r>
          </a:p>
          <a:p>
            <a:pPr algn="l"/>
            <a:endParaRPr lang="zh-CN" altLang="zh-CN" sz="1800" dirty="0"/>
          </a:p>
          <a:p>
            <a:pPr algn="l"/>
            <a:r>
              <a:rPr lang="zh-CN" altLang="zh-CN" sz="1800" dirty="0"/>
              <a:t>3.每个GPTM模块分为三个部分：</a:t>
            </a:r>
            <a:r>
              <a:rPr lang="zh-CN" altLang="zh-CN" sz="1800" u="sng" dirty="0"/>
              <a:t>                           </a:t>
            </a:r>
            <a:r>
              <a:rPr lang="en-US" altLang="zh-CN" sz="1800" dirty="0">
                <a:latin typeface="宋体" panose="02010600030101010101" pitchFamily="2" charset="-122"/>
              </a:rPr>
              <a:t> </a:t>
            </a:r>
            <a:r>
              <a:rPr lang="zh-CN" altLang="zh-CN" sz="1800" dirty="0"/>
              <a:t>和 </a:t>
            </a:r>
            <a:r>
              <a:rPr lang="zh-CN" altLang="zh-CN" sz="1800" u="sng" dirty="0"/>
              <a:t>                         </a:t>
            </a:r>
            <a:r>
              <a:rPr lang="zh-CN" altLang="zh-CN" sz="1800" dirty="0"/>
              <a:t>以及</a:t>
            </a:r>
            <a:r>
              <a:rPr lang="zh-CN" altLang="zh-CN" sz="1800" u="sng" dirty="0"/>
              <a:t>                        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algn="l"/>
            <a:endParaRPr lang="zh-CN" altLang="zh-CN" sz="1800" dirty="0"/>
          </a:p>
          <a:p>
            <a:r>
              <a:rPr lang="zh-CN" altLang="zh-CN" sz="1800" dirty="0"/>
              <a:t>4.在单次或者周期模式向下计数时，预分频器作为分频使用并包含计数的</a:t>
            </a:r>
            <a:r>
              <a:rPr lang="zh-CN" altLang="zh-CN" sz="1800" u="sng" dirty="0"/>
              <a:t>           </a:t>
            </a:r>
            <a:r>
              <a:rPr lang="zh-CN" altLang="zh-CN" sz="1800" dirty="0"/>
              <a:t>有效位。当在单次或者周期模式向上计数时，预分频作为定时器扩展使用并包含了计数的</a:t>
            </a:r>
            <a:r>
              <a:rPr lang="zh-CN" altLang="zh-CN" sz="1800" u="sng" dirty="0"/>
              <a:t>          </a:t>
            </a:r>
            <a:r>
              <a:rPr lang="zh-CN" altLang="zh-CN" sz="1800" dirty="0"/>
              <a:t>有效位。在输入边沿计数，输入边沿计时和PWM 模式，预分频器始终作为</a:t>
            </a:r>
            <a:r>
              <a:rPr lang="zh-CN" altLang="zh-CN" sz="1800" u="sng" dirty="0"/>
              <a:t>                         </a:t>
            </a:r>
            <a:r>
              <a:rPr lang="zh-CN" altLang="zh-CN" sz="1800" dirty="0"/>
              <a:t>使用。</a:t>
            </a:r>
            <a:endParaRPr lang="en-US" altLang="zh-CN" sz="1800" dirty="0"/>
          </a:p>
          <a:p>
            <a:pPr algn="l"/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3029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1.定时器向上计数还是向下计数由GPTMTnMR 寄存器中</a:t>
            </a:r>
            <a:r>
              <a:rPr lang="zh-CN" altLang="en-US" sz="1800" u="sng" dirty="0"/>
              <a:t>              </a:t>
            </a:r>
            <a:r>
              <a:rPr lang="zh-CN" altLang="en-US" sz="1800" dirty="0"/>
              <a:t>位决定，定时器选择是单次计数模式还是周期性计数模式由GPTMTnMR 寄存器中</a:t>
            </a:r>
            <a:r>
              <a:rPr lang="zh-CN" altLang="en-US" sz="1800" u="sng" dirty="0"/>
              <a:t>                 </a:t>
            </a:r>
            <a:r>
              <a:rPr lang="zh-CN" altLang="en-US" sz="1800" dirty="0"/>
              <a:t>位决定。</a:t>
            </a:r>
          </a:p>
          <a:p>
            <a:endParaRPr lang="zh-CN" altLang="en-US" sz="1800" dirty="0"/>
          </a:p>
          <a:p>
            <a:r>
              <a:rPr lang="zh-CN" altLang="en-US" sz="1800" dirty="0"/>
              <a:t>2.定时器中断除了在计时器到达0x0（向下）或者预设初始值（向上），还可以在什么时候，也可以产生一个中断信号？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.在配置定时器前需要确保定时器处于</a:t>
            </a:r>
            <a:r>
              <a:rPr lang="zh-CN" altLang="en-US" sz="1800" u="sng" dirty="0"/>
              <a:t>              </a:t>
            </a:r>
            <a:r>
              <a:rPr lang="zh-CN" altLang="en-US" sz="1800" dirty="0"/>
              <a:t>状态，即确认GPTMCTL中</a:t>
            </a:r>
            <a:r>
              <a:rPr lang="zh-CN" altLang="en-US" sz="1800" u="sng" dirty="0"/>
              <a:t>                           </a:t>
            </a:r>
            <a:r>
              <a:rPr lang="zh-CN" altLang="en-US" sz="1800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idx="1"/>
          </p:nvPr>
        </p:nvSpPr>
        <p:spPr>
          <a:xfrm>
            <a:off x="530469" y="1922340"/>
            <a:ext cx="10213732" cy="4513629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/>
              <a:t>1.边沿检测的最大输入频率是系统频率的</a:t>
            </a:r>
            <a:r>
              <a:rPr lang="zh-CN" altLang="en-US" sz="2000" u="sng" dirty="0"/>
              <a:t>            </a:t>
            </a:r>
            <a:r>
              <a:rPr lang="zh-CN" altLang="en-US" sz="2000" dirty="0"/>
              <a:t>。</a:t>
            </a:r>
          </a:p>
          <a:p>
            <a:pPr algn="l">
              <a:lnSpc>
                <a:spcPct val="100000"/>
              </a:lnSpc>
            </a:pPr>
            <a:r>
              <a:rPr lang="zh-CN" altLang="en-US" sz="2000" dirty="0"/>
              <a:t>2.在输入边沿计数模式下，递增计数模式是</a:t>
            </a:r>
            <a:r>
              <a:rPr lang="zh-CN" altLang="en-US" sz="2000" u="sng" dirty="0"/>
              <a:t>              </a:t>
            </a:r>
            <a:r>
              <a:rPr lang="zh-CN" altLang="en-US" sz="2000" dirty="0"/>
              <a:t>（填“周期”或“单次”)计数，递减计数模式是</a:t>
            </a:r>
            <a:r>
              <a:rPr lang="zh-CN" altLang="en-US" sz="2000" u="sng" dirty="0"/>
              <a:t>           </a:t>
            </a:r>
            <a:r>
              <a:rPr lang="zh-CN" altLang="en-US" sz="2000" dirty="0"/>
              <a:t>（填“周期”或“单次”)计数。</a:t>
            </a:r>
            <a:endParaRPr lang="en-US" altLang="zh-CN" sz="2000" dirty="0"/>
          </a:p>
          <a:p>
            <a:pPr algn="l"/>
            <a:endParaRPr lang="zh-CN" altLang="en-US" sz="2000" dirty="0"/>
          </a:p>
          <a:p>
            <a:pPr algn="l"/>
            <a:r>
              <a:rPr lang="zh-CN" altLang="en-US" sz="2000" dirty="0"/>
              <a:t>3.一般情况下，边沿计数是在</a:t>
            </a:r>
            <a:r>
              <a:rPr lang="zh-CN" altLang="en-US" sz="2000" u="sng" dirty="0"/>
              <a:t>                                        </a:t>
            </a:r>
            <a:r>
              <a:rPr lang="zh-CN" altLang="en-US" sz="2000" dirty="0"/>
              <a:t>时产生中断信号，而边沿计时模式是在    </a:t>
            </a:r>
            <a:r>
              <a:rPr lang="zh-CN" altLang="en-US" sz="2000" u="sng" dirty="0"/>
              <a:t>                                       </a:t>
            </a:r>
            <a:r>
              <a:rPr lang="zh-CN" altLang="en-US" sz="2000" dirty="0"/>
              <a:t>时产生中断信号。</a:t>
            </a:r>
            <a:endParaRPr lang="en-US" altLang="zh-CN" sz="2000" dirty="0"/>
          </a:p>
          <a:p>
            <a:pPr algn="l"/>
            <a:endParaRPr lang="zh-CN" altLang="en-US" sz="2000" dirty="0"/>
          </a:p>
          <a:p>
            <a:pPr algn="l"/>
            <a:r>
              <a:rPr lang="zh-CN" altLang="en-US" sz="2000" dirty="0"/>
              <a:t>4.选择输入边沿计数模式：在GPTMTnMR 寄存器中，写</a:t>
            </a:r>
            <a:r>
              <a:rPr lang="zh-CN" altLang="en-US" sz="2000" u="sng" dirty="0"/>
              <a:t>       </a:t>
            </a:r>
            <a:r>
              <a:rPr lang="zh-CN" altLang="en-US" sz="2000" dirty="0"/>
              <a:t>到TnCMR，写</a:t>
            </a:r>
            <a:r>
              <a:rPr lang="zh-CN" altLang="en-US" sz="2000" u="sng" dirty="0"/>
              <a:t>          </a:t>
            </a:r>
            <a:r>
              <a:rPr lang="zh-CN" altLang="en-US" sz="2000" dirty="0"/>
              <a:t>到TnMR。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选择输入边沿计时模式：在GPTMTnMR 寄存器中，写</a:t>
            </a:r>
            <a:r>
              <a:rPr lang="zh-CN" altLang="en-US" sz="2000" u="sng" dirty="0"/>
              <a:t>        </a:t>
            </a:r>
            <a:r>
              <a:rPr lang="zh-CN" altLang="en-US" sz="2000" dirty="0"/>
              <a:t>到TnCMR，写</a:t>
            </a:r>
            <a:r>
              <a:rPr lang="zh-CN" altLang="en-US" sz="2000" u="sng" dirty="0"/>
              <a:t>        </a:t>
            </a:r>
            <a:r>
              <a:rPr lang="zh-CN" altLang="en-US" sz="2000" dirty="0"/>
              <a:t>到TnMR。</a:t>
            </a:r>
          </a:p>
        </p:txBody>
      </p:sp>
    </p:spTree>
    <p:extLst>
      <p:ext uri="{BB962C8B-B14F-4D97-AF65-F5344CB8AC3E}">
        <p14:creationId xmlns:p14="http://schemas.microsoft.com/office/powerpoint/2010/main" val="3540568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副标题 1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1.在PWM 模式中，计数器被配置为</a:t>
            </a:r>
            <a:r>
              <a:rPr lang="zh-CN" altLang="en-US" sz="2000" u="sng" dirty="0"/>
              <a:t>            </a:t>
            </a:r>
            <a:r>
              <a:rPr lang="zh-CN" altLang="en-US" sz="2000" dirty="0"/>
              <a:t>计数模式。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.选择PWM模式：在GPTMTnMR 寄存器中，写</a:t>
            </a:r>
            <a:r>
              <a:rPr lang="zh-CN" altLang="en-US" sz="2000" u="sng" dirty="0"/>
              <a:t>        </a:t>
            </a:r>
            <a:r>
              <a:rPr lang="zh-CN" altLang="en-US" sz="2000" dirty="0"/>
              <a:t>到TnAMS，写</a:t>
            </a:r>
            <a:r>
              <a:rPr lang="zh-CN" altLang="en-US" sz="2000" u="sng" dirty="0"/>
              <a:t>           </a:t>
            </a:r>
            <a:r>
              <a:rPr lang="zh-CN" altLang="en-US" sz="2000" dirty="0"/>
              <a:t>到TnCMR，写</a:t>
            </a:r>
            <a:r>
              <a:rPr lang="zh-CN" altLang="en-US" sz="2000" u="sng" dirty="0"/>
              <a:t>        </a:t>
            </a:r>
            <a:r>
              <a:rPr lang="zh-CN" altLang="en-US" sz="2000" dirty="0"/>
              <a:t>到TnMR。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.看门狗计数器溢出引起中断后，会发生</a:t>
            </a:r>
            <a:r>
              <a:rPr lang="zh-CN" altLang="en-US" sz="2000" u="sng" dirty="0"/>
              <a:t>                 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pPr>
              <a:lnSpc>
                <a:spcPct val="11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.TM4C123GH6PM所包含的两个WDT模块有些不同，WDT0模块使用的是</a:t>
            </a:r>
            <a:r>
              <a:rPr lang="zh-CN" altLang="en-US" sz="2000" u="sng" dirty="0"/>
              <a:t>          </a:t>
            </a:r>
            <a:r>
              <a:rPr lang="zh-CN" altLang="en-US" sz="2000" dirty="0"/>
              <a:t>时钟，而WDT1模块使用的始终是</a:t>
            </a:r>
            <a:r>
              <a:rPr lang="zh-CN" altLang="en-US" sz="2000" u="sng" dirty="0"/>
              <a:t>             </a:t>
            </a:r>
            <a:r>
              <a:rPr lang="zh-CN" altLang="en-US" sz="2000" dirty="0"/>
              <a:t>，振荡频率在室温下是</a:t>
            </a:r>
            <a:r>
              <a:rPr lang="zh-CN" altLang="en-US" sz="2000" u="sng" dirty="0"/>
              <a:t>              </a:t>
            </a:r>
            <a:r>
              <a:rPr lang="zh-CN" altLang="en-US" sz="2000" dirty="0"/>
              <a:t>，误差为</a:t>
            </a:r>
            <a:r>
              <a:rPr lang="zh-CN" altLang="en-US" sz="2000" u="sng" dirty="0"/>
              <a:t>               </a:t>
            </a:r>
            <a:r>
              <a:rPr lang="zh-CN" altLang="en-US" sz="2000" dirty="0"/>
              <a:t>，因此在使用WDT1模块时需要一个同步装置。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7389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作业问题反馈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、中断和查询的含义，执行过程。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、前后台程序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、中断标志位：</a:t>
            </a:r>
            <a:r>
              <a:rPr lang="en-US" altLang="zh-CN" dirty="0"/>
              <a:t>RIS/MIS</a:t>
            </a:r>
          </a:p>
          <a:p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15" y="3368523"/>
            <a:ext cx="7120102" cy="32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05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作业问题反馈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77" y="2244075"/>
            <a:ext cx="10035278" cy="36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55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作业问题反馈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57" y="1393987"/>
            <a:ext cx="9053345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1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定时器的模式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7697" y="1739189"/>
            <a:ext cx="918751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在了解了计数器的功能以后，就可以研究定时器的多种功能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模式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了。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047" y="2247732"/>
            <a:ext cx="916216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单次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周期计数模式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也就是使用计数器最基本的功能：计数，然后产生中断。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实时时钟模式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也是最基本的计数器，不同的是，它不是用系统时钟来触发，而是外接一个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32.768kHz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的晶振来触发。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          因为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32768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15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次方，所以它很容易被分频为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1Hz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的时钟，用于电子日历等需要实时时钟的地方。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(3)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输入边沿计数模式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统计一段时间内一个外部信号的周期个数。从而求出该信号的频率。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(4)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输入边沿计时模式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可以得知外部信号相邻几个边沿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上升沿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下降沿均可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到来时，间隔的时间。从而求出占空比等信息。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(5)PWM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模式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PWM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波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404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7085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课堂练习及任务</a:t>
            </a:r>
            <a:endParaRPr lang="en-US" sz="3600" dirty="0"/>
          </a:p>
        </p:txBody>
      </p:sp>
      <p:sp>
        <p:nvSpPr>
          <p:cNvPr id="4" name="副标题 1"/>
          <p:cNvSpPr txBox="1">
            <a:spLocks noGrp="1" noChangeArrowheads="1"/>
          </p:cNvSpPr>
          <p:nvPr>
            <p:ph idx="1"/>
          </p:nvPr>
        </p:nvSpPr>
        <p:spPr>
          <a:xfrm>
            <a:off x="767861" y="1597025"/>
            <a:ext cx="11022623" cy="4126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/>
              <a:t>1.</a:t>
            </a:r>
            <a:r>
              <a:rPr lang="zh-CN" altLang="zh-CN" sz="1800" dirty="0"/>
              <a:t>使用德研开发板，写一个利用</a:t>
            </a:r>
            <a:r>
              <a:rPr lang="zh-CN" altLang="en-US" sz="1800" dirty="0"/>
              <a:t>通用定时器</a:t>
            </a:r>
            <a:r>
              <a:rPr lang="zh-CN" altLang="zh-CN" sz="1800" dirty="0"/>
              <a:t>中断实现</a:t>
            </a:r>
            <a:r>
              <a:rPr lang="zh-CN" altLang="en-US" sz="1800" dirty="0"/>
              <a:t>定时查询</a:t>
            </a:r>
            <a:r>
              <a:rPr lang="zh-CN" altLang="zh-CN" sz="1800" dirty="0"/>
              <a:t>按键的程序，实现</a:t>
            </a:r>
            <a:r>
              <a:rPr lang="en-US" altLang="zh-CN" sz="1800" dirty="0"/>
              <a:t>K3</a:t>
            </a:r>
            <a:r>
              <a:rPr lang="zh-CN" altLang="zh-CN" sz="1800" dirty="0"/>
              <a:t>键控制</a:t>
            </a:r>
            <a:r>
              <a:rPr lang="en-US" altLang="zh-CN" sz="1800" dirty="0"/>
              <a:t>D3</a:t>
            </a:r>
            <a:r>
              <a:rPr lang="zh-CN" altLang="zh-CN" sz="1800" dirty="0"/>
              <a:t>灯循环亮灭。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/>
              <a:t>2.</a:t>
            </a:r>
            <a:r>
              <a:rPr lang="zh-CN" altLang="en-US" sz="1800" dirty="0"/>
              <a:t>利用两个定时器编写程序，一个定时器用来产生50KHz正方波信号，将此方波信号接入另一个定时器的输入端，通过边沿计时模式来测量该信号的周期，并将其显示在液晶屏上。</a:t>
            </a:r>
            <a:r>
              <a:rPr lang="en-US" altLang="zh-CN" sz="1800" dirty="0"/>
              <a:t>(</a:t>
            </a:r>
            <a:r>
              <a:rPr lang="zh-CN" altLang="en-US" sz="1800" dirty="0"/>
              <a:t>课后作业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2421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课后作业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30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设计综合任务中与GPTM模块和WDT模块相关的任务，即综合任务中与定时器和看门狗有关的部分，要求题目应具体。（只写设计部分，不写编程实现）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4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422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）单次</a:t>
            </a:r>
            <a:r>
              <a:rPr lang="en-US" altLang="zh-CN" sz="2400" dirty="0"/>
              <a:t>/</a:t>
            </a:r>
            <a:r>
              <a:rPr lang="zh-CN" altLang="en-US" sz="2400" dirty="0"/>
              <a:t>周期定时器模式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274447" y="1952286"/>
            <a:ext cx="5848350" cy="3308179"/>
            <a:chOff x="0" y="0"/>
            <a:chExt cx="4914898" cy="2185217"/>
          </a:xfrm>
        </p:grpSpPr>
        <p:grpSp>
          <p:nvGrpSpPr>
            <p:cNvPr id="48" name="组合 47"/>
            <p:cNvGrpSpPr/>
            <p:nvPr/>
          </p:nvGrpSpPr>
          <p:grpSpPr>
            <a:xfrm>
              <a:off x="1377043" y="0"/>
              <a:ext cx="1734946" cy="616528"/>
              <a:chOff x="0" y="0"/>
              <a:chExt cx="1734946" cy="616528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0" y="0"/>
                <a:ext cx="1734946" cy="544241"/>
                <a:chOff x="0" y="0"/>
                <a:chExt cx="1734946" cy="544241"/>
              </a:xfrm>
            </p:grpSpPr>
            <p:sp>
              <p:nvSpPr>
                <p:cNvPr id="66" name="文本框 42"/>
                <p:cNvSpPr txBox="1"/>
                <p:nvPr/>
              </p:nvSpPr>
              <p:spPr>
                <a:xfrm>
                  <a:off x="0" y="0"/>
                  <a:ext cx="1734946" cy="283028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间隔加载（</a:t>
                  </a:r>
                  <a:r>
                    <a:rPr lang="en-US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Interval</a:t>
                  </a:r>
                  <a:r>
                    <a:rPr lang="en-US" sz="1400" kern="0" dirty="0">
                      <a:effectLst/>
                      <a:latin typeface="ArialMT"/>
                      <a:ea typeface="等线" panose="02010600030101010101" pitchFamily="2" charset="-122"/>
                      <a:cs typeface="ArialMT"/>
                    </a:rPr>
                    <a:t> </a:t>
                  </a:r>
                  <a:r>
                    <a:rPr lang="en-US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load</a:t>
                  </a: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761958" y="283005"/>
                  <a:ext cx="0" cy="261236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65" name="文本框 71"/>
              <p:cNvSpPr txBox="1"/>
              <p:nvPr/>
            </p:nvSpPr>
            <p:spPr>
              <a:xfrm>
                <a:off x="762000" y="272120"/>
                <a:ext cx="605471" cy="3444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赋初值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0" y="544286"/>
              <a:ext cx="4914898" cy="1640931"/>
              <a:chOff x="0" y="0"/>
              <a:chExt cx="4730250" cy="1640931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0" y="0"/>
                <a:ext cx="1079500" cy="8255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时钟（</a:t>
                </a: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clock</a:t>
                </a:r>
                <a:r>
                  <a:rPr 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flipV="1">
                <a:off x="1104900" y="413657"/>
                <a:ext cx="577850" cy="635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53" name="组合 52"/>
              <p:cNvGrpSpPr/>
              <p:nvPr/>
            </p:nvGrpSpPr>
            <p:grpSpPr>
              <a:xfrm>
                <a:off x="1716927" y="27214"/>
                <a:ext cx="895308" cy="1057742"/>
                <a:chOff x="335280" y="0"/>
                <a:chExt cx="895350" cy="1057911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335280" y="0"/>
                  <a:ext cx="895350" cy="762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计数器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value</a:t>
                  </a: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63293" y="738824"/>
                  <a:ext cx="511728" cy="319087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递减</a:t>
                  </a:r>
                </a:p>
              </p:txBody>
            </p:sp>
          </p:grpSp>
          <p:cxnSp>
            <p:nvCxnSpPr>
              <p:cNvPr id="54" name="直接箭头连接符 53"/>
              <p:cNvCxnSpPr>
                <a:stCxn id="62" idx="3"/>
              </p:cNvCxnSpPr>
              <p:nvPr/>
            </p:nvCxnSpPr>
            <p:spPr>
              <a:xfrm flipV="1">
                <a:off x="2612185" y="408107"/>
                <a:ext cx="562944" cy="23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" name="梯形 54"/>
              <p:cNvSpPr/>
              <p:nvPr/>
            </p:nvSpPr>
            <p:spPr>
              <a:xfrm rot="16200000" flipV="1">
                <a:off x="2669721" y="525236"/>
                <a:ext cx="1621155" cy="610235"/>
              </a:xfrm>
              <a:prstGeom prst="trapezoid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comparator</a:t>
                </a:r>
                <a:r>
                  <a:rPr 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比较器</a:t>
                </a: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3820735" y="314007"/>
                <a:ext cx="909515" cy="511447"/>
                <a:chOff x="-151" y="-148635"/>
                <a:chExt cx="909515" cy="511447"/>
              </a:xfrm>
            </p:grpSpPr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0" y="355600"/>
                  <a:ext cx="833120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1" name="文本框 38"/>
                <p:cNvSpPr txBox="1"/>
                <p:nvPr/>
              </p:nvSpPr>
              <p:spPr>
                <a:xfrm>
                  <a:off x="-151" y="-148635"/>
                  <a:ext cx="909515" cy="51144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相等则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zh-CN" sz="14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发出信号</a:t>
                  </a:r>
                </a:p>
              </p:txBody>
            </p:sp>
          </p:grpSp>
          <p:cxnSp>
            <p:nvCxnSpPr>
              <p:cNvPr id="57" name="直接箭头连接符 56"/>
              <p:cNvCxnSpPr/>
              <p:nvPr/>
            </p:nvCxnSpPr>
            <p:spPr>
              <a:xfrm>
                <a:off x="2456634" y="1387850"/>
                <a:ext cx="721360" cy="508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8" name="矩形 57"/>
              <p:cNvSpPr/>
              <p:nvPr/>
            </p:nvSpPr>
            <p:spPr>
              <a:xfrm>
                <a:off x="1997490" y="1230085"/>
                <a:ext cx="457009" cy="328839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41"/>
              <p:cNvSpPr txBox="1"/>
              <p:nvPr/>
            </p:nvSpPr>
            <p:spPr>
              <a:xfrm>
                <a:off x="1235529" y="146957"/>
                <a:ext cx="250371" cy="31568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肘形连接符 49"/>
            <p:cNvCxnSpPr>
              <a:stCxn id="61" idx="0"/>
            </p:cNvCxnSpPr>
            <p:nvPr/>
          </p:nvCxnSpPr>
          <p:spPr>
            <a:xfrm rot="16200000" flipV="1">
              <a:off x="3348725" y="-235444"/>
              <a:ext cx="439157" cy="174817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6" name="矩形 5"/>
          <p:cNvSpPr/>
          <p:nvPr/>
        </p:nvSpPr>
        <p:spPr>
          <a:xfrm>
            <a:off x="914400" y="5537100"/>
            <a:ext cx="100408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单次模式，定时器</a:t>
            </a:r>
            <a:r>
              <a:rPr lang="zh-CN" altLang="en-US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计时一次</a:t>
            </a:r>
            <a:r>
              <a:rPr lang="zh-CN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就会停止计数并且清除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GPTMCTL</a:t>
            </a:r>
            <a:r>
              <a:rPr lang="zh-CN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</a:t>
            </a:r>
            <a:r>
              <a:rPr lang="en-US" altLang="zh-CN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TnEN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位。</a:t>
            </a:r>
            <a:endParaRPr lang="en-US" altLang="zh-CN" b="1" kern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zh-CN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周期模式，定时器会进入下个周期继续开始计数。</a:t>
            </a:r>
            <a:endParaRPr lang="zh-CN" altLang="zh-CN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7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）单次</a:t>
            </a:r>
            <a:r>
              <a:rPr lang="en-US" altLang="zh-CN" sz="2400" dirty="0"/>
              <a:t>/</a:t>
            </a:r>
            <a:r>
              <a:rPr lang="zh-CN" altLang="en-US" sz="2400" dirty="0"/>
              <a:t>周期定时器模式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37926" y="1763897"/>
            <a:ext cx="6691423" cy="2554502"/>
            <a:chOff x="2065716" y="2907781"/>
            <a:chExt cx="6691423" cy="2554502"/>
          </a:xfrm>
        </p:grpSpPr>
        <p:grpSp>
          <p:nvGrpSpPr>
            <p:cNvPr id="7" name="组合 6"/>
            <p:cNvGrpSpPr/>
            <p:nvPr/>
          </p:nvGrpSpPr>
          <p:grpSpPr>
            <a:xfrm>
              <a:off x="2065716" y="2907781"/>
              <a:ext cx="5557215" cy="2554502"/>
              <a:chOff x="1556583" y="2984651"/>
              <a:chExt cx="4591058" cy="2171811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909139" y="4174599"/>
                <a:ext cx="2699239" cy="0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>
                <a:off x="1556583" y="2984651"/>
                <a:ext cx="4591058" cy="2171811"/>
                <a:chOff x="1556583" y="2984651"/>
                <a:chExt cx="4591058" cy="2171811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010654" y="2984651"/>
                  <a:ext cx="4136987" cy="2171811"/>
                  <a:chOff x="1375789" y="2492282"/>
                  <a:chExt cx="4136987" cy="2171811"/>
                </a:xfrm>
              </p:grpSpPr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1743807" y="2492282"/>
                    <a:ext cx="3768969" cy="2171811"/>
                    <a:chOff x="1611923" y="2549713"/>
                    <a:chExt cx="3768969" cy="2171811"/>
                  </a:xfrm>
                </p:grpSpPr>
                <p:cxnSp>
                  <p:nvCxnSpPr>
                    <p:cNvPr id="29" name="直接箭头连接符 28"/>
                    <p:cNvCxnSpPr/>
                    <p:nvPr/>
                  </p:nvCxnSpPr>
                  <p:spPr>
                    <a:xfrm flipV="1">
                      <a:off x="2142391" y="2919046"/>
                      <a:ext cx="0" cy="13628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 flipV="1">
                      <a:off x="2142391" y="4281854"/>
                      <a:ext cx="2766647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4659923" y="4352192"/>
                      <a:ext cx="720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时间</a:t>
                      </a: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611923" y="2549713"/>
                      <a:ext cx="929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/>
                        <a:t>计数值</a:t>
                      </a:r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2146629" y="3425911"/>
                      <a:ext cx="526231" cy="855943"/>
                      <a:chOff x="2146629" y="3425911"/>
                      <a:chExt cx="526231" cy="855943"/>
                    </a:xfrm>
                  </p:grpSpPr>
                  <p:cxnSp>
                    <p:nvCxnSpPr>
                      <p:cNvPr id="44" name="直接连接符 43"/>
                      <p:cNvCxnSpPr>
                        <a:stCxn id="28" idx="3"/>
                      </p:cNvCxnSpPr>
                      <p:nvPr/>
                    </p:nvCxnSpPr>
                    <p:spPr>
                      <a:xfrm>
                        <a:off x="2146629" y="3425911"/>
                        <a:ext cx="515778" cy="85060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直接连接符 44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组合 33"/>
                    <p:cNvGrpSpPr/>
                    <p:nvPr/>
                  </p:nvGrpSpPr>
                  <p:grpSpPr>
                    <a:xfrm>
                      <a:off x="2672270" y="3430176"/>
                      <a:ext cx="531059" cy="851678"/>
                      <a:chOff x="2141801" y="3430176"/>
                      <a:chExt cx="531059" cy="851678"/>
                    </a:xfrm>
                  </p:grpSpPr>
                  <p:cxnSp>
                    <p:nvCxnSpPr>
                      <p:cNvPr id="42" name="直接连接符 41"/>
                      <p:cNvCxnSpPr/>
                      <p:nvPr/>
                    </p:nvCxnSpPr>
                    <p:spPr>
                      <a:xfrm>
                        <a:off x="2141801" y="3430176"/>
                        <a:ext cx="531058" cy="84406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直接连接符 42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组合 34"/>
                    <p:cNvGrpSpPr/>
                    <p:nvPr/>
                  </p:nvGrpSpPr>
                  <p:grpSpPr>
                    <a:xfrm>
                      <a:off x="3200798" y="3437791"/>
                      <a:ext cx="533000" cy="844063"/>
                      <a:chOff x="2139860" y="3437791"/>
                      <a:chExt cx="533000" cy="844063"/>
                    </a:xfrm>
                  </p:grpSpPr>
                  <p:cxnSp>
                    <p:nvCxnSpPr>
                      <p:cNvPr id="40" name="直接连接符 39"/>
                      <p:cNvCxnSpPr/>
                      <p:nvPr/>
                    </p:nvCxnSpPr>
                    <p:spPr>
                      <a:xfrm>
                        <a:off x="2139860" y="3437791"/>
                        <a:ext cx="532410" cy="83644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接连接符 40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3731266" y="3430176"/>
                      <a:ext cx="533001" cy="851678"/>
                      <a:chOff x="2139859" y="3430176"/>
                      <a:chExt cx="533001" cy="851678"/>
                    </a:xfrm>
                  </p:grpSpPr>
                  <p:cxnSp>
                    <p:nvCxnSpPr>
                      <p:cNvPr id="38" name="直接连接符 37"/>
                      <p:cNvCxnSpPr/>
                      <p:nvPr/>
                    </p:nvCxnSpPr>
                    <p:spPr>
                      <a:xfrm>
                        <a:off x="2139859" y="3430176"/>
                        <a:ext cx="532410" cy="84406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/>
                      <p:cNvCxnSpPr/>
                      <p:nvPr/>
                    </p:nvCxnSpPr>
                    <p:spPr>
                      <a:xfrm flipV="1">
                        <a:off x="2672860" y="3437793"/>
                        <a:ext cx="0" cy="84406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直接连接符 36"/>
                    <p:cNvCxnSpPr/>
                    <p:nvPr/>
                  </p:nvCxnSpPr>
                  <p:spPr>
                    <a:xfrm>
                      <a:off x="4260041" y="3430175"/>
                      <a:ext cx="515779" cy="851485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2274274" y="3372940"/>
                    <a:ext cx="2699239" cy="0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375789" y="3237646"/>
                    <a:ext cx="902724" cy="26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GPTMTnILR</a:t>
                    </a:r>
                    <a:endParaRPr lang="zh-CN" altLang="en-US" sz="1400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556583" y="4036432"/>
                  <a:ext cx="1350026" cy="261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/>
                    <a:t>GPTMTnMATCHER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8" name="椭圆 7"/>
            <p:cNvSpPr/>
            <p:nvPr/>
          </p:nvSpPr>
          <p:spPr>
            <a:xfrm>
              <a:off x="3867834" y="4232471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508710" y="4230807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56738" y="4226997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794615" y="4225549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431120" y="4225210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910590" y="4865963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551554" y="4875917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194067" y="4874573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806623" y="4865844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54710" y="4863816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622930" y="3741331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86947" y="3660676"/>
              <a:ext cx="970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超时中断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7622930" y="4067998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86947" y="3991006"/>
              <a:ext cx="970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匹配中断</a:t>
              </a:r>
            </a:p>
          </p:txBody>
        </p:sp>
      </p:grpSp>
      <p:pic>
        <p:nvPicPr>
          <p:cNvPr id="46" name="图片 4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41" y="3882652"/>
            <a:ext cx="6535511" cy="25521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0080" y="6331488"/>
            <a:ext cx="8418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提问：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clock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频率为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4MHz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IL=8000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，计数器递减时，定时长度为多少？</a:t>
            </a:r>
          </a:p>
        </p:txBody>
      </p:sp>
    </p:spTree>
    <p:extLst>
      <p:ext uri="{BB962C8B-B14F-4D97-AF65-F5344CB8AC3E}">
        <p14:creationId xmlns:p14="http://schemas.microsoft.com/office/powerpoint/2010/main" val="32846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371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）输入边沿计数模式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5086" y="5386548"/>
            <a:ext cx="10570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计数器不再通过系统时钟触发，而是通过外部输入信号的边沿来触发。可以选择上升沿、下降沿或双边沿触发。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捕获事件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：每次读到我们关心的边沿，就说发生了一次捕获事件。发生捕获事件后，计数器会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+1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rPr>
              <a:t>-1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628" y="707827"/>
            <a:ext cx="370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在输入边沿计数模式下，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TimerA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/B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GPTMTnR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中存储的不是计数器的实际值，而是已经发生的边沿的个数。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66663" y="1403770"/>
            <a:ext cx="6480522" cy="3616638"/>
            <a:chOff x="0" y="0"/>
            <a:chExt cx="5849679" cy="2233135"/>
          </a:xfrm>
        </p:grpSpPr>
        <p:grpSp>
          <p:nvGrpSpPr>
            <p:cNvPr id="8" name="组合 7"/>
            <p:cNvGrpSpPr/>
            <p:nvPr/>
          </p:nvGrpSpPr>
          <p:grpSpPr>
            <a:xfrm>
              <a:off x="2908300" y="615950"/>
              <a:ext cx="895291" cy="1057154"/>
              <a:chOff x="335280" y="0"/>
              <a:chExt cx="895350" cy="105752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35280" y="0"/>
                <a:ext cx="895350" cy="762000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计数器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value</a:t>
                </a: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14304" y="738437"/>
                <a:ext cx="681000" cy="31908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递增</a:t>
                </a: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 flipV="1">
              <a:off x="2298700" y="1003300"/>
              <a:ext cx="577839" cy="6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0" name="组合 9"/>
            <p:cNvGrpSpPr/>
            <p:nvPr/>
          </p:nvGrpSpPr>
          <p:grpSpPr>
            <a:xfrm>
              <a:off x="5016500" y="901672"/>
              <a:ext cx="833179" cy="511478"/>
              <a:chOff x="-75" y="-148618"/>
              <a:chExt cx="833195" cy="511478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>
                <a:off x="0" y="355600"/>
                <a:ext cx="83312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4" name="文本框 48"/>
              <p:cNvSpPr txBox="1"/>
              <p:nvPr/>
            </p:nvSpPr>
            <p:spPr>
              <a:xfrm>
                <a:off x="-75" y="-148618"/>
                <a:ext cx="833120" cy="51147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相等则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发出信号</a:t>
                </a: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 flipV="1">
              <a:off x="3803650" y="996950"/>
              <a:ext cx="562933" cy="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梯形 11"/>
            <p:cNvSpPr/>
            <p:nvPr/>
          </p:nvSpPr>
          <p:spPr>
            <a:xfrm rot="16200000" flipV="1">
              <a:off x="3860800" y="1117600"/>
              <a:ext cx="1620846" cy="610223"/>
            </a:xfrm>
            <a:prstGeom prst="trapezoid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comparator</a:t>
              </a:r>
              <a:r>
                <a: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  <a:p>
              <a:pPr algn="ctr">
                <a:spcAft>
                  <a:spcPts val="0"/>
                </a:spcAft>
              </a:pPr>
              <a:r>
                <a: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比较器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32050" y="1816100"/>
              <a:ext cx="1218946" cy="328776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匹配（</a:t>
              </a:r>
              <a:r>
                <a:rPr lang="en-US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match</a:t>
              </a:r>
              <a:r>
                <a:rPr 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3651250" y="1981200"/>
              <a:ext cx="721346" cy="507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文本框 53"/>
            <p:cNvSpPr txBox="1"/>
            <p:nvPr/>
          </p:nvSpPr>
          <p:spPr>
            <a:xfrm>
              <a:off x="2432050" y="736600"/>
              <a:ext cx="250366" cy="315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6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7898" y="520667"/>
              <a:ext cx="2040801" cy="1436783"/>
              <a:chOff x="-472352" y="-33"/>
              <a:chExt cx="2040801" cy="1436783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-44758" y="-33"/>
                <a:ext cx="1613207" cy="115243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边沿检测（</a:t>
                </a:r>
                <a:r>
                  <a:rPr lang="en-US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CCP</a:t>
                </a:r>
                <a:r>
                  <a: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引脚）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捕获事件</a:t>
                </a:r>
                <a:r>
                  <a:rPr lang="en-US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CAP</a:t>
                </a:r>
                <a:endParaRPr lang="zh-CN" sz="16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57"/>
              <p:cNvSpPr txBox="1"/>
              <p:nvPr/>
            </p:nvSpPr>
            <p:spPr>
              <a:xfrm>
                <a:off x="-472352" y="1152404"/>
                <a:ext cx="2040800" cy="28434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上升沿</a:t>
                </a: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下降沿</a:t>
                </a: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双边沿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0" y="812800"/>
              <a:ext cx="729894" cy="196048"/>
              <a:chOff x="0" y="0"/>
              <a:chExt cx="729894" cy="19604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39700" y="0"/>
                <a:ext cx="342265" cy="124454"/>
                <a:chOff x="0" y="0"/>
                <a:chExt cx="342387" cy="124591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0" y="118241"/>
                  <a:ext cx="120650" cy="63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V="1">
                  <a:off x="120869" y="0"/>
                  <a:ext cx="0" cy="1159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118241" y="0"/>
                  <a:ext cx="1292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246993" y="0"/>
                  <a:ext cx="0" cy="1155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249621" y="123496"/>
                  <a:ext cx="9276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/>
            </p:nvCxnSpPr>
            <p:spPr>
              <a:xfrm flipV="1">
                <a:off x="0" y="184150"/>
                <a:ext cx="729894" cy="118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181350" y="0"/>
              <a:ext cx="939882" cy="612197"/>
              <a:chOff x="577851" y="-29934"/>
              <a:chExt cx="939882" cy="612197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77851" y="-29934"/>
                <a:ext cx="349250" cy="574175"/>
                <a:chOff x="577851" y="-29934"/>
                <a:chExt cx="349250" cy="574175"/>
              </a:xfrm>
            </p:grpSpPr>
            <p:sp>
              <p:nvSpPr>
                <p:cNvPr id="22" name="文本框 79"/>
                <p:cNvSpPr txBox="1"/>
                <p:nvPr/>
              </p:nvSpPr>
              <p:spPr>
                <a:xfrm>
                  <a:off x="577851" y="-29934"/>
                  <a:ext cx="349250" cy="283028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761958" y="283005"/>
                  <a:ext cx="0" cy="261236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21" name="文本框 81"/>
              <p:cNvSpPr txBox="1"/>
              <p:nvPr/>
            </p:nvSpPr>
            <p:spPr>
              <a:xfrm>
                <a:off x="762000" y="272105"/>
                <a:ext cx="755733" cy="31015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16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赋初值</a:t>
                </a:r>
              </a:p>
            </p:txBody>
          </p:sp>
        </p:grpSp>
        <p:cxnSp>
          <p:nvCxnSpPr>
            <p:cNvPr id="19" name="肘形连接符 18"/>
            <p:cNvCxnSpPr/>
            <p:nvPr/>
          </p:nvCxnSpPr>
          <p:spPr>
            <a:xfrm rot="16200000" flipV="1">
              <a:off x="4489450" y="-57150"/>
              <a:ext cx="438786" cy="1480185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639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）输入边沿计数模式详解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70324" y="2289559"/>
            <a:ext cx="4117932" cy="2585844"/>
            <a:chOff x="2065716" y="2907780"/>
            <a:chExt cx="4117932" cy="2585844"/>
          </a:xfrm>
        </p:grpSpPr>
        <p:grpSp>
          <p:nvGrpSpPr>
            <p:cNvPr id="8" name="组合 7"/>
            <p:cNvGrpSpPr/>
            <p:nvPr/>
          </p:nvGrpSpPr>
          <p:grpSpPr>
            <a:xfrm>
              <a:off x="2065716" y="2907780"/>
              <a:ext cx="3871989" cy="2585844"/>
              <a:chOff x="1556583" y="2984651"/>
              <a:chExt cx="3198819" cy="2198458"/>
            </a:xfrm>
          </p:grpSpPr>
          <p:cxnSp>
            <p:nvCxnSpPr>
              <p:cNvPr id="23" name="直接连接符 22"/>
              <p:cNvCxnSpPr>
                <a:endCxn id="11" idx="6"/>
              </p:cNvCxnSpPr>
              <p:nvPr/>
            </p:nvCxnSpPr>
            <p:spPr>
              <a:xfrm>
                <a:off x="2941201" y="4175780"/>
                <a:ext cx="992805" cy="2137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1556583" y="2984651"/>
                <a:ext cx="3198819" cy="2198458"/>
                <a:chOff x="1556583" y="2984651"/>
                <a:chExt cx="3198819" cy="2198458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2010654" y="2984651"/>
                  <a:ext cx="2744748" cy="2198458"/>
                  <a:chOff x="1375789" y="2492282"/>
                  <a:chExt cx="2744748" cy="2198458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1743807" y="2492282"/>
                    <a:ext cx="2376730" cy="2198458"/>
                    <a:chOff x="1611923" y="2549713"/>
                    <a:chExt cx="2376730" cy="2198458"/>
                  </a:xfrm>
                </p:grpSpPr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 flipV="1">
                      <a:off x="2142391" y="2919046"/>
                      <a:ext cx="0" cy="13628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>
                      <a:off x="2142391" y="4281856"/>
                      <a:ext cx="1485778" cy="789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3267684" y="4378839"/>
                      <a:ext cx="720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p:txBody>
                </p:sp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1611923" y="2549713"/>
                      <a:ext cx="929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/>
                        <a:t>计数值</a:t>
                      </a:r>
                    </a:p>
                  </p:txBody>
                </p:sp>
                <p:grpSp>
                  <p:nvGrpSpPr>
                    <p:cNvPr id="34" name="组合 33"/>
                    <p:cNvGrpSpPr/>
                    <p:nvPr/>
                  </p:nvGrpSpPr>
                  <p:grpSpPr>
                    <a:xfrm>
                      <a:off x="2142390" y="3732327"/>
                      <a:ext cx="331735" cy="549528"/>
                      <a:chOff x="2142390" y="3732327"/>
                      <a:chExt cx="331735" cy="549528"/>
                    </a:xfrm>
                  </p:grpSpPr>
                  <p:cxnSp>
                    <p:nvCxnSpPr>
                      <p:cNvPr id="45" name="直接连接符 44"/>
                      <p:cNvCxnSpPr/>
                      <p:nvPr/>
                    </p:nvCxnSpPr>
                    <p:spPr>
                      <a:xfrm flipV="1">
                        <a:off x="2142390" y="3732327"/>
                        <a:ext cx="326817" cy="54952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直接连接符 45"/>
                      <p:cNvCxnSpPr/>
                      <p:nvPr/>
                    </p:nvCxnSpPr>
                    <p:spPr>
                      <a:xfrm flipH="1" flipV="1">
                        <a:off x="2474124" y="3732327"/>
                        <a:ext cx="1" cy="54219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5" name="组合 34"/>
                    <p:cNvGrpSpPr/>
                    <p:nvPr/>
                  </p:nvGrpSpPr>
                  <p:grpSpPr>
                    <a:xfrm>
                      <a:off x="2479037" y="3729529"/>
                      <a:ext cx="338889" cy="547709"/>
                      <a:chOff x="1948568" y="3729529"/>
                      <a:chExt cx="338889" cy="547709"/>
                    </a:xfrm>
                  </p:grpSpPr>
                  <p:cxnSp>
                    <p:nvCxnSpPr>
                      <p:cNvPr id="43" name="直接连接符 42"/>
                      <p:cNvCxnSpPr/>
                      <p:nvPr/>
                    </p:nvCxnSpPr>
                    <p:spPr>
                      <a:xfrm flipV="1">
                        <a:off x="1948568" y="3732327"/>
                        <a:ext cx="328111" cy="54491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直接连接符 43"/>
                      <p:cNvCxnSpPr/>
                      <p:nvPr/>
                    </p:nvCxnSpPr>
                    <p:spPr>
                      <a:xfrm flipV="1">
                        <a:off x="2287456" y="3729529"/>
                        <a:ext cx="1" cy="53485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组合 35"/>
                    <p:cNvGrpSpPr/>
                    <p:nvPr/>
                  </p:nvGrpSpPr>
                  <p:grpSpPr>
                    <a:xfrm>
                      <a:off x="2812066" y="3736982"/>
                      <a:ext cx="299976" cy="542193"/>
                      <a:chOff x="1751128" y="3736982"/>
                      <a:chExt cx="299976" cy="542193"/>
                    </a:xfrm>
                  </p:grpSpPr>
                  <p:cxnSp>
                    <p:nvCxnSpPr>
                      <p:cNvPr id="41" name="直接连接符 40"/>
                      <p:cNvCxnSpPr/>
                      <p:nvPr/>
                    </p:nvCxnSpPr>
                    <p:spPr>
                      <a:xfrm flipV="1">
                        <a:off x="1751128" y="3740221"/>
                        <a:ext cx="287424" cy="53150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直接连接符 41"/>
                      <p:cNvCxnSpPr/>
                      <p:nvPr/>
                    </p:nvCxnSpPr>
                    <p:spPr>
                      <a:xfrm flipH="1" flipV="1">
                        <a:off x="2043470" y="3736982"/>
                        <a:ext cx="7634" cy="54219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2274274" y="3380361"/>
                    <a:ext cx="935242" cy="508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1375789" y="3237646"/>
                    <a:ext cx="902724" cy="26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GPTMTnILR</a:t>
                    </a:r>
                    <a:endParaRPr lang="zh-CN" altLang="en-US" sz="1400"/>
                  </a:p>
                </p:txBody>
              </p:sp>
            </p:grpSp>
            <p:sp>
              <p:nvSpPr>
                <p:cNvPr id="26" name="文本框 25"/>
                <p:cNvSpPr txBox="1"/>
                <p:nvPr/>
              </p:nvSpPr>
              <p:spPr>
                <a:xfrm>
                  <a:off x="1556583" y="4036432"/>
                  <a:ext cx="1350026" cy="261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/>
                    <a:t>GPTMTnMATCHER</a:t>
                  </a:r>
                  <a:endParaRPr lang="zh-CN" altLang="en-US" sz="1400"/>
                </a:p>
              </p:txBody>
            </p:sp>
          </p:grpSp>
        </p:grpSp>
        <p:sp>
          <p:nvSpPr>
            <p:cNvPr id="9" name="椭圆 8"/>
            <p:cNvSpPr/>
            <p:nvPr/>
          </p:nvSpPr>
          <p:spPr>
            <a:xfrm>
              <a:off x="4023959" y="4237729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420672" y="4225151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365" y="4240972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104590" y="3397998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13456" y="3314447"/>
              <a:ext cx="970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匹配中断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707647" y="2359549"/>
            <a:ext cx="3959765" cy="2667079"/>
            <a:chOff x="2065716" y="2907781"/>
            <a:chExt cx="3959765" cy="2667079"/>
          </a:xfrm>
        </p:grpSpPr>
        <p:grpSp>
          <p:nvGrpSpPr>
            <p:cNvPr id="70" name="组合 69"/>
            <p:cNvGrpSpPr/>
            <p:nvPr/>
          </p:nvGrpSpPr>
          <p:grpSpPr>
            <a:xfrm>
              <a:off x="2065716" y="2907781"/>
              <a:ext cx="3756096" cy="2667079"/>
              <a:chOff x="1556583" y="2984651"/>
              <a:chExt cx="3103075" cy="2267523"/>
            </a:xfrm>
          </p:grpSpPr>
          <p:cxnSp>
            <p:nvCxnSpPr>
              <p:cNvPr id="85" name="直接连接符 84"/>
              <p:cNvCxnSpPr/>
              <p:nvPr/>
            </p:nvCxnSpPr>
            <p:spPr>
              <a:xfrm flipV="1">
                <a:off x="2909139" y="4167266"/>
                <a:ext cx="548617" cy="7334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6" name="组合 85"/>
              <p:cNvGrpSpPr/>
              <p:nvPr/>
            </p:nvGrpSpPr>
            <p:grpSpPr>
              <a:xfrm>
                <a:off x="1556583" y="2984651"/>
                <a:ext cx="3103075" cy="2267523"/>
                <a:chOff x="1556583" y="2984651"/>
                <a:chExt cx="3103075" cy="2267523"/>
              </a:xfrm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2010654" y="2984651"/>
                  <a:ext cx="2649004" cy="2267523"/>
                  <a:chOff x="1375789" y="2492282"/>
                  <a:chExt cx="2649004" cy="2267523"/>
                </a:xfrm>
              </p:grpSpPr>
              <p:grpSp>
                <p:nvGrpSpPr>
                  <p:cNvPr id="89" name="组合 88"/>
                  <p:cNvGrpSpPr/>
                  <p:nvPr/>
                </p:nvGrpSpPr>
                <p:grpSpPr>
                  <a:xfrm>
                    <a:off x="1743807" y="2492282"/>
                    <a:ext cx="2280986" cy="2267523"/>
                    <a:chOff x="1611923" y="2549713"/>
                    <a:chExt cx="2280986" cy="2267523"/>
                  </a:xfrm>
                </p:grpSpPr>
                <p:cxnSp>
                  <p:nvCxnSpPr>
                    <p:cNvPr id="92" name="直接箭头连接符 91"/>
                    <p:cNvCxnSpPr/>
                    <p:nvPr/>
                  </p:nvCxnSpPr>
                  <p:spPr>
                    <a:xfrm flipV="1">
                      <a:off x="2142391" y="2919046"/>
                      <a:ext cx="0" cy="13628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箭头连接符 92"/>
                    <p:cNvCxnSpPr/>
                    <p:nvPr/>
                  </p:nvCxnSpPr>
                  <p:spPr>
                    <a:xfrm>
                      <a:off x="2142391" y="4281856"/>
                      <a:ext cx="1349619" cy="2237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文本框 93"/>
                    <p:cNvSpPr txBox="1"/>
                    <p:nvPr/>
                  </p:nvSpPr>
                  <p:spPr>
                    <a:xfrm>
                      <a:off x="3171940" y="4447904"/>
                      <a:ext cx="720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p:txBody>
                </p:sp>
                <p:sp>
                  <p:nvSpPr>
                    <p:cNvPr id="95" name="文本框 94"/>
                    <p:cNvSpPr txBox="1"/>
                    <p:nvPr/>
                  </p:nvSpPr>
                  <p:spPr>
                    <a:xfrm>
                      <a:off x="1611923" y="2549713"/>
                      <a:ext cx="929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dirty="0"/>
                        <a:t>计数值</a:t>
                      </a:r>
                    </a:p>
                  </p:txBody>
                </p:sp>
                <p:cxnSp>
                  <p:nvCxnSpPr>
                    <p:cNvPr id="107" name="直接连接符 106"/>
                    <p:cNvCxnSpPr>
                      <a:stCxn id="91" idx="3"/>
                      <a:endCxn id="71" idx="5"/>
                    </p:cNvCxnSpPr>
                    <p:nvPr/>
                  </p:nvCxnSpPr>
                  <p:spPr>
                    <a:xfrm>
                      <a:off x="2146629" y="3425912"/>
                      <a:ext cx="237143" cy="35212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0" name="直接连接符 89"/>
                  <p:cNvCxnSpPr/>
                  <p:nvPr/>
                </p:nvCxnSpPr>
                <p:spPr>
                  <a:xfrm flipV="1">
                    <a:off x="2274274" y="3368481"/>
                    <a:ext cx="548617" cy="4459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1375789" y="3237646"/>
                    <a:ext cx="902724" cy="261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GPTMTnILR</a:t>
                    </a:r>
                    <a:endParaRPr lang="zh-CN" altLang="en-US" sz="1400"/>
                  </a:p>
                </p:txBody>
              </p:sp>
            </p:grpSp>
            <p:sp>
              <p:nvSpPr>
                <p:cNvPr id="88" name="文本框 87"/>
                <p:cNvSpPr txBox="1"/>
                <p:nvPr/>
              </p:nvSpPr>
              <p:spPr>
                <a:xfrm>
                  <a:off x="1556583" y="4036432"/>
                  <a:ext cx="1350026" cy="2616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/>
                    <a:t>GPTMTnMATCHER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71" name="椭圆 70"/>
            <p:cNvSpPr/>
            <p:nvPr/>
          </p:nvSpPr>
          <p:spPr>
            <a:xfrm>
              <a:off x="3867834" y="4232471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36523" y="3877855"/>
              <a:ext cx="149086" cy="140677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4933135" y="3379835"/>
              <a:ext cx="149086" cy="1406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5055289" y="3305644"/>
              <a:ext cx="970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匹配中断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804384" y="5159483"/>
            <a:ext cx="931556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）递增（向上）方式计数值的变化规律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）递减（向下）方式计数值的变化规律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8738" y="5728628"/>
            <a:ext cx="10481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b="1" kern="100" dirty="0">
                <a:solidFill>
                  <a:srgbClr val="333333"/>
                </a:solidFill>
                <a:latin typeface="Times New Roman" panose="02020603050405020304" pitchFamily="18" charset="0"/>
              </a:rPr>
              <a:t>提</a:t>
            </a:r>
            <a:r>
              <a:rPr lang="zh-CN" altLang="zh-CN" b="1" kern="100" dirty="0">
                <a:solidFill>
                  <a:srgbClr val="333333"/>
                </a:solidFill>
                <a:latin typeface="Times New Roman" panose="02020603050405020304" pitchFamily="18" charset="0"/>
              </a:rPr>
              <a:t>问：</a:t>
            </a:r>
            <a:endParaRPr lang="zh-CN" altLang="zh-CN" kern="10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如果计数器是递减的，计数器初值为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IL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，要使得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个边沿后比较器发出信号，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MATCH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应设为多少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如果现在有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个定时器，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个计数器，如何检测一段时间（例如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1s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）内的边沿个数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877" y="483577"/>
            <a:ext cx="585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一、通用定时器模块</a:t>
            </a:r>
            <a:r>
              <a:rPr lang="en-US" altLang="zh-CN" sz="3200" b="1"/>
              <a:t>(GPTM)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081072" y="1172938"/>
            <a:ext cx="96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）输入边沿计数模式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188" y="5352827"/>
            <a:ext cx="10570711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仅在输入边沿递减计数模式下，定时器会从预设值逐渐减小，每发生一个捕获事件就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-1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，直到减小到匹配值时，产生匹配中断。然后定时器会自动把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GPTMCTL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中的</a:t>
            </a:r>
            <a:r>
              <a:rPr lang="en-US" altLang="zh-CN" sz="16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TnEN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位置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，即禁用该定时器。之后再读到边沿，计数器的值也不会再变了。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7205" t="37971" r="18677" b="24470"/>
          <a:stretch/>
        </p:blipFill>
        <p:spPr>
          <a:xfrm>
            <a:off x="3067122" y="1739189"/>
            <a:ext cx="5050959" cy="31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6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3310</Words>
  <Application>Microsoft Office PowerPoint</Application>
  <PresentationFormat>宽屏</PresentationFormat>
  <Paragraphs>358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ArialMT</vt:lpstr>
      <vt:lpstr>等线</vt:lpstr>
      <vt:lpstr>等线 Light</vt:lpstr>
      <vt:lpstr>楷体</vt:lpstr>
      <vt:lpstr>宋体</vt:lpstr>
      <vt:lpstr>幼圆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二、看门狗定时器</vt:lpstr>
      <vt:lpstr>二、看门狗定时器</vt:lpstr>
      <vt:lpstr>二、看门狗定时器</vt:lpstr>
      <vt:lpstr>二、看门狗定时器</vt:lpstr>
      <vt:lpstr>二、看门狗定时器</vt:lpstr>
      <vt:lpstr>二、看门狗定时器</vt:lpstr>
      <vt:lpstr>二、看门狗定时器</vt:lpstr>
      <vt:lpstr>课堂测验</vt:lpstr>
      <vt:lpstr>PowerPoint 演示文稿</vt:lpstr>
      <vt:lpstr>PowerPoint 演示文稿</vt:lpstr>
      <vt:lpstr>PowerPoint 演示文稿</vt:lpstr>
      <vt:lpstr>作业问题反馈</vt:lpstr>
      <vt:lpstr>作业问题反馈</vt:lpstr>
      <vt:lpstr>作业问题反馈</vt:lpstr>
      <vt:lpstr>课堂练习及任务</vt:lpstr>
      <vt:lpstr>课后作业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京扬</dc:creator>
  <cp:lastModifiedBy>Windows User</cp:lastModifiedBy>
  <cp:revision>317</cp:revision>
  <dcterms:created xsi:type="dcterms:W3CDTF">2018-10-10T14:48:03Z</dcterms:created>
  <dcterms:modified xsi:type="dcterms:W3CDTF">2021-10-14T09:44:32Z</dcterms:modified>
</cp:coreProperties>
</file>