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315" r:id="rId3"/>
    <p:sldId id="316" r:id="rId4"/>
    <p:sldId id="287" r:id="rId5"/>
    <p:sldId id="288" r:id="rId6"/>
    <p:sldId id="289" r:id="rId7"/>
    <p:sldId id="312" r:id="rId8"/>
    <p:sldId id="313" r:id="rId9"/>
    <p:sldId id="290" r:id="rId10"/>
    <p:sldId id="317" r:id="rId11"/>
    <p:sldId id="318" r:id="rId12"/>
    <p:sldId id="291" r:id="rId13"/>
    <p:sldId id="292" r:id="rId14"/>
    <p:sldId id="319" r:id="rId15"/>
    <p:sldId id="293" r:id="rId16"/>
    <p:sldId id="320" r:id="rId17"/>
    <p:sldId id="321" r:id="rId18"/>
    <p:sldId id="294" r:id="rId19"/>
    <p:sldId id="323" r:id="rId20"/>
    <p:sldId id="322" r:id="rId21"/>
    <p:sldId id="324" r:id="rId22"/>
    <p:sldId id="326" r:id="rId23"/>
    <p:sldId id="295" r:id="rId24"/>
    <p:sldId id="327" r:id="rId25"/>
    <p:sldId id="296" r:id="rId26"/>
    <p:sldId id="286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95320" autoAdjust="0"/>
  </p:normalViewPr>
  <p:slideViewPr>
    <p:cSldViewPr snapToGrid="0">
      <p:cViewPr varScale="1">
        <p:scale>
          <a:sx n="82" d="100"/>
          <a:sy n="82" d="100"/>
        </p:scale>
        <p:origin x="893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0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50" d="100"/>
          <a:sy n="150" d="100"/>
        </p:scale>
        <p:origin x="1320" y="-163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64B00-2C6C-487B-AA34-BA6992DA3F0D}" type="datetimeFigureOut">
              <a:rPr lang="zh-CN" altLang="en-US" smtClean="0"/>
              <a:pPr/>
              <a:t>2021/10/28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50D84-D869-443E-BEBA-82F81D29BE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705D0-9719-4F07-A260-F7EC046AA0DB}" type="datetimeFigureOut">
              <a:rPr lang="zh-CN" altLang="en-US" smtClean="0"/>
              <a:pPr/>
              <a:t>2021/10/28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A5724-023E-4BBE-9CD5-FE49A5F006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594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C0+</a:t>
            </a:r>
            <a:r>
              <a:rPr lang="zh-CN" altLang="en-US" dirty="0"/>
              <a:t>可以和</a:t>
            </a:r>
            <a:r>
              <a:rPr lang="en-US" altLang="zh-CN" dirty="0"/>
              <a:t>C1-</a:t>
            </a:r>
            <a:r>
              <a:rPr lang="zh-CN" altLang="en-US" dirty="0"/>
              <a:t>进行比较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071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C0+</a:t>
            </a:r>
            <a:r>
              <a:rPr lang="zh-CN" altLang="en-US" dirty="0"/>
              <a:t>可以和</a:t>
            </a:r>
            <a:r>
              <a:rPr lang="en-US" altLang="zh-CN" dirty="0"/>
              <a:t>C1-</a:t>
            </a:r>
            <a:r>
              <a:rPr lang="zh-CN" altLang="en-US" dirty="0"/>
              <a:t>进行比较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4821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PC7</a:t>
            </a:r>
            <a:r>
              <a:rPr lang="zh-CN" altLang="en-US" dirty="0"/>
              <a:t>接到可调电阻</a:t>
            </a:r>
            <a:r>
              <a:rPr lang="en-US" altLang="zh-CN" dirty="0"/>
              <a:t>V R1</a:t>
            </a:r>
            <a:r>
              <a:rPr lang="zh-CN" altLang="en-US" dirty="0"/>
              <a:t>上了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4318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48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372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52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087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180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差分要表达正负两个满格电压，所以分辨率加倍。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945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008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单次触发：第一次满足条件时触发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130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300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PE0</a:t>
            </a:r>
            <a:r>
              <a:rPr lang="zh-CN" altLang="en-US" dirty="0"/>
              <a:t>接到光敏电阻上了，可以从串口读到采样值，可以点亮</a:t>
            </a:r>
            <a:r>
              <a:rPr lang="en-US" altLang="zh-CN" dirty="0"/>
              <a:t>D3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A5724-023E-4BBE-9CD5-FE49A5F0062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435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5B9A-BC9F-4BD0-84D5-A736C7B7CF70}" type="datetimeFigureOut">
              <a:rPr lang="zh-CN" altLang="en-US" smtClean="0"/>
              <a:pPr/>
              <a:t>2021/10/28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92E2-BF76-46DC-B66B-873C6D720F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263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5B9A-BC9F-4BD0-84D5-A736C7B7CF70}" type="datetimeFigureOut">
              <a:rPr lang="zh-CN" altLang="en-US" smtClean="0"/>
              <a:pPr/>
              <a:t>2021/10/28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92E2-BF76-46DC-B66B-873C6D720F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378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5B9A-BC9F-4BD0-84D5-A736C7B7CF70}" type="datetimeFigureOut">
              <a:rPr lang="zh-CN" altLang="en-US" smtClean="0"/>
              <a:pPr/>
              <a:t>2021/10/28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92E2-BF76-46DC-B66B-873C6D720F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24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277475" cy="6731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38250"/>
            <a:ext cx="10610850" cy="49387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5B9A-BC9F-4BD0-84D5-A736C7B7CF70}" type="datetimeFigureOut">
              <a:rPr lang="zh-CN" altLang="en-US" smtClean="0"/>
              <a:pPr/>
              <a:t>2021/10/28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92E2-BF76-46DC-B66B-873C6D720F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204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5B9A-BC9F-4BD0-84D5-A736C7B7CF70}" type="datetimeFigureOut">
              <a:rPr lang="zh-CN" altLang="en-US" smtClean="0"/>
              <a:pPr/>
              <a:t>2021/10/28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92E2-BF76-46DC-B66B-873C6D720F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31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5B9A-BC9F-4BD0-84D5-A736C7B7CF70}" type="datetimeFigureOut">
              <a:rPr lang="zh-CN" altLang="en-US" smtClean="0"/>
              <a:pPr/>
              <a:t>2021/10/28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92E2-BF76-46DC-B66B-873C6D720F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511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5B9A-BC9F-4BD0-84D5-A736C7B7CF70}" type="datetimeFigureOut">
              <a:rPr lang="zh-CN" altLang="en-US" smtClean="0"/>
              <a:pPr/>
              <a:t>2021/10/28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92E2-BF76-46DC-B66B-873C6D720F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415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5B9A-BC9F-4BD0-84D5-A736C7B7CF70}" type="datetimeFigureOut">
              <a:rPr lang="zh-CN" altLang="en-US" smtClean="0"/>
              <a:pPr/>
              <a:t>2021/10/28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92E2-BF76-46DC-B66B-873C6D720F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743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5B9A-BC9F-4BD0-84D5-A736C7B7CF70}" type="datetimeFigureOut">
              <a:rPr lang="zh-CN" altLang="en-US" smtClean="0"/>
              <a:pPr/>
              <a:t>2021/10/28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92E2-BF76-46DC-B66B-873C6D720F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511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5B9A-BC9F-4BD0-84D5-A736C7B7CF70}" type="datetimeFigureOut">
              <a:rPr lang="zh-CN" altLang="en-US" smtClean="0"/>
              <a:pPr/>
              <a:t>2021/10/28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92E2-BF76-46DC-B66B-873C6D720F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153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5B9A-BC9F-4BD0-84D5-A736C7B7CF70}" type="datetimeFigureOut">
              <a:rPr lang="zh-CN" altLang="en-US" smtClean="0"/>
              <a:pPr/>
              <a:t>2021/10/28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92E2-BF76-46DC-B66B-873C6D720F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479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E5B9A-BC9F-4BD0-84D5-A736C7B7CF70}" type="datetimeFigureOut">
              <a:rPr lang="zh-CN" altLang="en-US" smtClean="0"/>
              <a:pPr/>
              <a:t>2021/10/28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D92E2-BF76-46DC-B66B-873C6D720F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46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png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69145"/>
          </a:xfrm>
        </p:spPr>
        <p:txBody>
          <a:bodyPr>
            <a:normAutofit/>
          </a:bodyPr>
          <a:lstStyle/>
          <a:p>
            <a:r>
              <a:rPr lang="zh-CN" altLang="en-US" sz="4800" b="1" dirty="0"/>
              <a:t>第八章 模拟外设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097194" y="2899954"/>
            <a:ext cx="389871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模数转换器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ADC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模拟比较器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DAC7512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607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498256"/>
            <a:ext cx="10108223" cy="53169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ADC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时钟和采样相位控制</a:t>
            </a:r>
            <a:b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8200" y="1371600"/>
            <a:ext cx="4807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14884" y="1048434"/>
            <a:ext cx="10401958" cy="1838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ADC</a:t>
            </a:r>
            <a:r>
              <a:rPr lang="zh-CN" altLang="en-US" b="1" dirty="0"/>
              <a:t>时钟</a:t>
            </a:r>
            <a:endParaRPr lang="en-US" altLang="zh-CN" b="1" dirty="0"/>
          </a:p>
          <a:p>
            <a:pPr indent="457200">
              <a:lnSpc>
                <a:spcPct val="125000"/>
              </a:lnSpc>
              <a:spcBef>
                <a:spcPts val="600"/>
              </a:spcBef>
            </a:pPr>
            <a:r>
              <a:rPr lang="en-US" altLang="zh-CN" dirty="0"/>
              <a:t>ADC</a:t>
            </a:r>
            <a:r>
              <a:rPr lang="zh-CN" altLang="en-US" dirty="0"/>
              <a:t>时钟为</a:t>
            </a:r>
            <a:r>
              <a:rPr lang="en-US" altLang="zh-CN" dirty="0"/>
              <a:t>16M</a:t>
            </a:r>
            <a:r>
              <a:rPr lang="zh-CN" altLang="en-US" dirty="0"/>
              <a:t>，可以通过分频的 </a:t>
            </a:r>
            <a:r>
              <a:rPr lang="en-US" altLang="zh-CN" dirty="0"/>
              <a:t>PLL </a:t>
            </a:r>
            <a:r>
              <a:rPr lang="zh-CN" altLang="en-US" dirty="0"/>
              <a:t>输出、</a:t>
            </a:r>
            <a:r>
              <a:rPr lang="en-US" altLang="zh-CN" dirty="0"/>
              <a:t>PIOSC </a:t>
            </a:r>
            <a:r>
              <a:rPr lang="zh-CN" altLang="en-US" dirty="0"/>
              <a:t>或</a:t>
            </a:r>
            <a:r>
              <a:rPr lang="en-US" altLang="zh-CN" dirty="0"/>
              <a:t>16M</a:t>
            </a:r>
            <a:r>
              <a:rPr lang="zh-CN" altLang="en-US" dirty="0"/>
              <a:t>的</a:t>
            </a:r>
            <a:r>
              <a:rPr lang="en-US" altLang="zh-CN" dirty="0"/>
              <a:t>MOSC</a:t>
            </a:r>
            <a:r>
              <a:rPr lang="zh-CN" altLang="en-US" dirty="0"/>
              <a:t>时钟源获得。系统时钟的频率必须与 </a:t>
            </a:r>
            <a:r>
              <a:rPr lang="en-US" altLang="zh-CN" dirty="0"/>
              <a:t>ADC </a:t>
            </a:r>
            <a:r>
              <a:rPr lang="zh-CN" altLang="en-US" dirty="0"/>
              <a:t>时钟相同或更高。</a:t>
            </a:r>
            <a:endParaRPr lang="en-US" altLang="zh-CN" dirty="0"/>
          </a:p>
          <a:p>
            <a:pPr indent="457200">
              <a:lnSpc>
                <a:spcPct val="125000"/>
              </a:lnSpc>
              <a:spcBef>
                <a:spcPts val="600"/>
              </a:spcBef>
            </a:pPr>
            <a:r>
              <a:rPr lang="zh-CN" altLang="en-US" dirty="0"/>
              <a:t>采样频率为</a:t>
            </a:r>
            <a:r>
              <a:rPr lang="en-US" altLang="zh-CN" dirty="0"/>
              <a:t>1M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次采样需要</a:t>
            </a:r>
            <a:r>
              <a:rPr lang="en-US" altLang="zh-CN" dirty="0"/>
              <a:t>16</a:t>
            </a:r>
            <a:r>
              <a:rPr lang="zh-CN" altLang="en-US" dirty="0"/>
              <a:t>个</a:t>
            </a:r>
            <a:r>
              <a:rPr lang="en-US" altLang="zh-CN" dirty="0"/>
              <a:t>ADC</a:t>
            </a:r>
            <a:r>
              <a:rPr lang="zh-CN" altLang="en-US" dirty="0"/>
              <a:t>时钟周期。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1014884" y="3039017"/>
            <a:ext cx="1040195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采样相位控制</a:t>
            </a:r>
            <a:endParaRPr lang="en-US" altLang="zh-CN" b="1" dirty="0"/>
          </a:p>
          <a:p>
            <a:pPr indent="457200">
              <a:lnSpc>
                <a:spcPct val="125000"/>
              </a:lnSpc>
            </a:pPr>
            <a:r>
              <a:rPr lang="zh-CN" altLang="en-US" dirty="0"/>
              <a:t>假如</a:t>
            </a:r>
            <a:r>
              <a:rPr lang="en-US" altLang="zh-CN" dirty="0"/>
              <a:t>ADC0 </a:t>
            </a:r>
            <a:r>
              <a:rPr lang="zh-CN" altLang="en-US" dirty="0"/>
              <a:t>和 </a:t>
            </a:r>
            <a:r>
              <a:rPr lang="en-US" altLang="zh-CN" dirty="0"/>
              <a:t>ADC1 </a:t>
            </a:r>
            <a:r>
              <a:rPr lang="zh-CN" altLang="en-US" dirty="0"/>
              <a:t>采用相同的触发源，以相同的采样率工作，可以让其中</a:t>
            </a:r>
            <a:r>
              <a:rPr lang="en-US" altLang="zh-CN" dirty="0"/>
              <a:t>1</a:t>
            </a:r>
            <a:r>
              <a:rPr lang="zh-CN" altLang="en-US" dirty="0"/>
              <a:t>个延迟几个时钟开始工作，即相互错开一定的相角。</a:t>
            </a:r>
            <a:r>
              <a:rPr lang="en-US" altLang="zh-CN" dirty="0"/>
              <a:t>16</a:t>
            </a:r>
            <a:r>
              <a:rPr lang="zh-CN" altLang="en-US" dirty="0"/>
              <a:t>个时钟为</a:t>
            </a:r>
            <a:r>
              <a:rPr lang="en-US" altLang="zh-CN" dirty="0"/>
              <a:t>1</a:t>
            </a:r>
            <a:r>
              <a:rPr lang="zh-CN" altLang="en-US" dirty="0"/>
              <a:t>个周期</a:t>
            </a:r>
            <a:r>
              <a:rPr lang="en-US" altLang="zh-CN" dirty="0"/>
              <a:t>360 ° </a:t>
            </a:r>
            <a:r>
              <a:rPr lang="zh-CN" altLang="en-US" dirty="0"/>
              <a:t>，相位按 </a:t>
            </a:r>
            <a:r>
              <a:rPr lang="en-US" altLang="zh-CN" dirty="0"/>
              <a:t>360 ° /16=22.5° </a:t>
            </a:r>
            <a:r>
              <a:rPr lang="zh-CN" altLang="en-US" dirty="0"/>
              <a:t>的整倍数设置。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343" y="4100846"/>
            <a:ext cx="9961529" cy="178389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394263" y="6021421"/>
            <a:ext cx="9802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例如：两个</a:t>
            </a:r>
            <a:r>
              <a:rPr lang="en-US" altLang="zh-CN" dirty="0"/>
              <a:t>ADC</a:t>
            </a:r>
            <a:r>
              <a:rPr lang="zh-CN" altLang="en-US" dirty="0"/>
              <a:t>采样同一个输入，其中一个相位设为</a:t>
            </a:r>
            <a:r>
              <a:rPr lang="en-US" altLang="zh-CN" dirty="0"/>
              <a:t>180 °</a:t>
            </a:r>
            <a:r>
              <a:rPr lang="zh-CN" altLang="en-US" dirty="0"/>
              <a:t>，就可以实现信号的双倍速率采样。</a:t>
            </a:r>
          </a:p>
        </p:txBody>
      </p:sp>
    </p:spTree>
    <p:extLst>
      <p:ext uri="{BB962C8B-B14F-4D97-AF65-F5344CB8AC3E}">
        <p14:creationId xmlns:p14="http://schemas.microsoft.com/office/powerpoint/2010/main" val="204101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38200" y="2065047"/>
            <a:ext cx="4807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3101502" cy="531690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数字比较器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7228" y="967975"/>
            <a:ext cx="11624772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数字比较器</a:t>
            </a:r>
            <a:endParaRPr lang="en-US" altLang="zh-CN" b="1" dirty="0"/>
          </a:p>
          <a:p>
            <a:pPr indent="457200">
              <a:lnSpc>
                <a:spcPct val="125000"/>
              </a:lnSpc>
            </a:pPr>
            <a:r>
              <a:rPr lang="zh-CN" altLang="en-US" dirty="0"/>
              <a:t>每个</a:t>
            </a:r>
            <a:r>
              <a:rPr lang="en-US" altLang="zh-CN" dirty="0"/>
              <a:t>ADC </a:t>
            </a:r>
            <a:r>
              <a:rPr lang="zh-CN" altLang="en-US" dirty="0"/>
              <a:t>模块内置有 </a:t>
            </a:r>
            <a:r>
              <a:rPr lang="en-US" altLang="zh-CN" dirty="0"/>
              <a:t>8 </a:t>
            </a:r>
            <a:r>
              <a:rPr lang="zh-CN" altLang="en-US" dirty="0"/>
              <a:t>个数字比较器，</a:t>
            </a:r>
            <a:r>
              <a:rPr lang="en-US" altLang="zh-CN" dirty="0"/>
              <a:t> ADC </a:t>
            </a:r>
            <a:r>
              <a:rPr lang="zh-CN" altLang="en-US" dirty="0"/>
              <a:t>转换结果可以保存到采样序列 </a:t>
            </a:r>
            <a:r>
              <a:rPr lang="en-US" altLang="zh-CN" dirty="0"/>
              <a:t>FIFO </a:t>
            </a:r>
            <a:r>
              <a:rPr lang="zh-CN" altLang="en-US" dirty="0"/>
              <a:t>中，也可以发送给数字比较器，与用户编程的门限进行比较，判定</a:t>
            </a:r>
            <a:r>
              <a:rPr lang="en-US" altLang="zh-CN" dirty="0"/>
              <a:t>ADC</a:t>
            </a:r>
            <a:r>
              <a:rPr lang="zh-CN" altLang="en-US" dirty="0"/>
              <a:t>结果是在低值带、中值带还是高值带运行而生成中断或触发事件。</a:t>
            </a:r>
            <a:endParaRPr lang="en-US" altLang="zh-CN" dirty="0"/>
          </a:p>
          <a:p>
            <a:pPr indent="457200">
              <a:spcBef>
                <a:spcPts val="1200"/>
              </a:spcBef>
            </a:pPr>
            <a:r>
              <a:rPr lang="zh-CN" altLang="en-US" dirty="0"/>
              <a:t>两组比较门限 </a:t>
            </a:r>
            <a:r>
              <a:rPr lang="en-US" altLang="zh-CN" dirty="0"/>
              <a:t>COMP0 </a:t>
            </a:r>
            <a:r>
              <a:rPr lang="zh-CN" altLang="en-US" dirty="0"/>
              <a:t>和 </a:t>
            </a:r>
            <a:r>
              <a:rPr lang="en-US" altLang="zh-CN" dirty="0"/>
              <a:t>COMP1 </a:t>
            </a:r>
            <a:r>
              <a:rPr lang="zh-CN" altLang="en-US" dirty="0"/>
              <a:t>可将转换结果划分为 </a:t>
            </a:r>
            <a:r>
              <a:rPr lang="en-US" altLang="zh-CN" dirty="0"/>
              <a:t>3 </a:t>
            </a:r>
            <a:r>
              <a:rPr lang="zh-CN" altLang="en-US" dirty="0"/>
              <a:t>个区域：</a:t>
            </a:r>
            <a:r>
              <a:rPr lang="zh-CN" altLang="en-US" sz="1600" dirty="0"/>
              <a:t>低值带（小于 </a:t>
            </a:r>
            <a:r>
              <a:rPr lang="en-US" altLang="zh-CN" sz="1600" dirty="0"/>
              <a:t>COMP0</a:t>
            </a:r>
            <a:r>
              <a:rPr lang="zh-CN" altLang="en-US" sz="1600" dirty="0"/>
              <a:t>）</a:t>
            </a:r>
            <a:r>
              <a:rPr lang="en-US" altLang="zh-CN" sz="1600" dirty="0"/>
              <a:t>,</a:t>
            </a:r>
            <a:r>
              <a:rPr lang="zh-CN" altLang="en-US" sz="1600" dirty="0"/>
              <a:t>中值带（大于 </a:t>
            </a:r>
            <a:r>
              <a:rPr lang="en-US" altLang="zh-CN" sz="1600" dirty="0"/>
              <a:t>COMP0 </a:t>
            </a:r>
            <a:r>
              <a:rPr lang="zh-CN" altLang="en-US" sz="1600" dirty="0"/>
              <a:t>但小于等于 </a:t>
            </a:r>
            <a:r>
              <a:rPr lang="en-US" altLang="zh-CN" sz="1600" dirty="0"/>
              <a:t>COMP1</a:t>
            </a:r>
            <a:r>
              <a:rPr lang="zh-CN" altLang="en-US" sz="1600" dirty="0"/>
              <a:t>）</a:t>
            </a:r>
            <a:r>
              <a:rPr lang="en-US" altLang="zh-CN" sz="1600" dirty="0"/>
              <a:t>,</a:t>
            </a:r>
            <a:r>
              <a:rPr lang="zh-CN" altLang="en-US" sz="1600" dirty="0"/>
              <a:t>高值带（大于等于 </a:t>
            </a:r>
            <a:r>
              <a:rPr lang="en-US" altLang="zh-CN" sz="1600" dirty="0"/>
              <a:t>COMP1</a:t>
            </a:r>
            <a:r>
              <a:rPr lang="zh-CN" altLang="en-US" sz="1600" dirty="0"/>
              <a:t>）</a:t>
            </a:r>
            <a:endParaRPr lang="en-US" altLang="zh-CN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217" y="2778072"/>
            <a:ext cx="6836783" cy="37536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66569" y="2823623"/>
            <a:ext cx="5178857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spcBef>
                <a:spcPts val="1200"/>
              </a:spcBef>
            </a:pPr>
            <a:r>
              <a:rPr lang="zh-CN" altLang="en-US" dirty="0"/>
              <a:t>数字比较器有</a:t>
            </a:r>
            <a:r>
              <a:rPr lang="en-US" altLang="zh-CN" dirty="0"/>
              <a:t>4</a:t>
            </a:r>
            <a:r>
              <a:rPr lang="zh-CN" altLang="en-US" dirty="0"/>
              <a:t>种工作模式：</a:t>
            </a:r>
            <a:endParaRPr lang="en-US" altLang="zh-CN" dirty="0"/>
          </a:p>
          <a:p>
            <a:pPr marL="432000">
              <a:spcBef>
                <a:spcPts val="600"/>
              </a:spcBef>
            </a:pPr>
            <a:r>
              <a:rPr lang="zh-CN" altLang="en-US" sz="1600" b="1" dirty="0"/>
              <a:t>持续触发：</a:t>
            </a:r>
            <a:r>
              <a:rPr lang="en-US" altLang="zh-CN" sz="1600" b="1" dirty="0"/>
              <a:t> </a:t>
            </a:r>
            <a:r>
              <a:rPr lang="en-US" altLang="zh-CN" sz="1600" dirty="0"/>
              <a:t>ADC</a:t>
            </a:r>
            <a:r>
              <a:rPr lang="zh-CN" altLang="en-US" sz="1600" dirty="0"/>
              <a:t>转换值满足比较条件即会产生相应的中断或触发事件。</a:t>
            </a:r>
            <a:endParaRPr lang="en-US" altLang="zh-CN" sz="1600" dirty="0"/>
          </a:p>
          <a:p>
            <a:pPr marL="432000">
              <a:spcBef>
                <a:spcPts val="600"/>
              </a:spcBef>
            </a:pPr>
            <a:r>
              <a:rPr lang="zh-CN" altLang="en-US" sz="1600" b="1" dirty="0"/>
              <a:t>单次触发：</a:t>
            </a:r>
            <a:r>
              <a:rPr lang="zh-CN" altLang="en-US" sz="1600" dirty="0"/>
              <a:t>当前</a:t>
            </a:r>
            <a:r>
              <a:rPr lang="en-US" altLang="zh-CN" sz="1600" dirty="0"/>
              <a:t>ADC</a:t>
            </a:r>
            <a:r>
              <a:rPr lang="zh-CN" altLang="en-US" sz="1600" dirty="0"/>
              <a:t>转换值满足比较条件并且前一个</a:t>
            </a:r>
            <a:r>
              <a:rPr lang="en-US" altLang="zh-CN" sz="1600" dirty="0"/>
              <a:t>ADC</a:t>
            </a:r>
            <a:r>
              <a:rPr lang="zh-CN" altLang="en-US" sz="1600" dirty="0"/>
              <a:t>转换值不满足比较条件时，才会产生。</a:t>
            </a:r>
            <a:endParaRPr lang="en-US" altLang="zh-CN" sz="1600" dirty="0"/>
          </a:p>
          <a:p>
            <a:pPr marL="432000">
              <a:spcBef>
                <a:spcPts val="600"/>
              </a:spcBef>
            </a:pPr>
            <a:r>
              <a:rPr lang="zh-CN" altLang="en-US" sz="1600" b="1" dirty="0"/>
              <a:t>迟滞持续触发：</a:t>
            </a:r>
            <a:r>
              <a:rPr lang="zh-CN" altLang="en-US" sz="1600" dirty="0"/>
              <a:t>只能结合低值带或高值带工作，</a:t>
            </a:r>
            <a:r>
              <a:rPr lang="en-US" altLang="zh-CN" sz="1600" dirty="0"/>
              <a:t>ADC</a:t>
            </a:r>
            <a:r>
              <a:rPr lang="zh-CN" altLang="en-US" sz="1600" dirty="0"/>
              <a:t>转换值满足其比较条件，或之前的某个</a:t>
            </a:r>
            <a:r>
              <a:rPr lang="en-US" altLang="zh-CN" sz="1600" dirty="0"/>
              <a:t>ADC</a:t>
            </a:r>
            <a:r>
              <a:rPr lang="zh-CN" altLang="en-US" sz="1600" dirty="0"/>
              <a:t>结果满足比较条件，并且迟滞条件尚未清除（</a:t>
            </a:r>
            <a:r>
              <a:rPr lang="en-US" altLang="zh-CN" sz="1600" dirty="0"/>
              <a:t>ADC</a:t>
            </a:r>
            <a:r>
              <a:rPr lang="zh-CN" altLang="en-US" sz="1600" dirty="0"/>
              <a:t>转换值尚未落入相反的区域）</a:t>
            </a:r>
            <a:endParaRPr lang="en-US" altLang="zh-CN" sz="1600" dirty="0"/>
          </a:p>
          <a:p>
            <a:pPr marL="432000">
              <a:spcBef>
                <a:spcPts val="600"/>
              </a:spcBef>
            </a:pPr>
            <a:r>
              <a:rPr lang="zh-CN" altLang="en-US" sz="1600" b="1" dirty="0"/>
              <a:t>单次迟滞触发：</a:t>
            </a:r>
            <a:r>
              <a:rPr lang="zh-CN" altLang="en-US" sz="1600" dirty="0"/>
              <a:t>只能结合低值带或高值带工作， </a:t>
            </a:r>
            <a:r>
              <a:rPr lang="en-US" altLang="zh-CN" sz="1600" dirty="0"/>
              <a:t>ADC </a:t>
            </a:r>
            <a:r>
              <a:rPr lang="zh-CN" altLang="en-US" sz="1600" dirty="0"/>
              <a:t>转换值满足其比较条件，且前一个 </a:t>
            </a:r>
            <a:r>
              <a:rPr lang="en-US" altLang="zh-CN" sz="1600" dirty="0"/>
              <a:t>ADC </a:t>
            </a:r>
            <a:r>
              <a:rPr lang="zh-CN" altLang="en-US" sz="1600" dirty="0"/>
              <a:t>转换值不满足比较条件，且迟滞条件已清除。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4252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38200" y="2065047"/>
            <a:ext cx="4807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8223" cy="531690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内部温度传感器和硬件采样平均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8200" y="973715"/>
            <a:ext cx="10323634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/>
              <a:t>内部温度传感器</a:t>
            </a:r>
            <a:endParaRPr lang="en-US" altLang="zh-CN" b="1" dirty="0"/>
          </a:p>
          <a:p>
            <a:pPr indent="457200">
              <a:lnSpc>
                <a:spcPct val="125000"/>
              </a:lnSpc>
            </a:pPr>
            <a:r>
              <a:rPr lang="zh-CN" altLang="en-US" dirty="0"/>
              <a:t>内部温度传感器将温度测量值转换为电压。温度</a:t>
            </a:r>
            <a:r>
              <a:rPr lang="en-US" altLang="zh-CN" dirty="0"/>
              <a:t>TEMP (</a:t>
            </a:r>
            <a:r>
              <a:rPr lang="zh-CN" altLang="en-US" dirty="0"/>
              <a:t>单位 </a:t>
            </a:r>
            <a:r>
              <a:rPr lang="en-US" altLang="zh-CN" dirty="0"/>
              <a:t>°C)</a:t>
            </a:r>
            <a:r>
              <a:rPr lang="zh-CN" altLang="en-US" dirty="0"/>
              <a:t>可以通过以下公式得出：</a:t>
            </a:r>
          </a:p>
          <a:p>
            <a:pPr indent="457200">
              <a:lnSpc>
                <a:spcPct val="125000"/>
              </a:lnSpc>
            </a:pPr>
            <a:r>
              <a:rPr lang="nl-NL" altLang="zh-CN" dirty="0"/>
              <a:t>TEMP = 147.5 - ((75 * (Vref) × ADCCODE) / 4096</a:t>
            </a:r>
          </a:p>
        </p:txBody>
      </p:sp>
      <p:sp>
        <p:nvSpPr>
          <p:cNvPr id="4" name="矩形 3"/>
          <p:cNvSpPr/>
          <p:nvPr/>
        </p:nvSpPr>
        <p:spPr>
          <a:xfrm>
            <a:off x="838200" y="2312544"/>
            <a:ext cx="103236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硬件采样平均</a:t>
            </a:r>
            <a:endParaRPr lang="en-US" altLang="zh-CN" b="1" dirty="0"/>
          </a:p>
          <a:p>
            <a:pPr indent="457200"/>
            <a:r>
              <a:rPr lang="zh-CN" altLang="en-US" dirty="0"/>
              <a:t>硬件自动进行多次采样，并以平均值作为单次采样的数据返回</a:t>
            </a:r>
            <a:r>
              <a:rPr lang="en-US" altLang="zh-CN" dirty="0"/>
              <a:t>FIFO</a:t>
            </a:r>
            <a:r>
              <a:rPr lang="zh-CN" altLang="en-US" dirty="0"/>
              <a:t>中，但吞吐率会下降。最多平均</a:t>
            </a:r>
            <a:r>
              <a:rPr lang="en-US" altLang="zh-CN" dirty="0"/>
              <a:t>64</a:t>
            </a:r>
            <a:r>
              <a:rPr lang="zh-CN" altLang="en-US" dirty="0"/>
              <a:t>次，相应的吞吐率下降为</a:t>
            </a:r>
            <a:r>
              <a:rPr lang="en-US" altLang="zh-CN" dirty="0"/>
              <a:t>1/64</a:t>
            </a:r>
            <a:r>
              <a:rPr lang="zh-CN" altLang="en-US" dirty="0"/>
              <a:t>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937" y="2919128"/>
            <a:ext cx="3546386" cy="2658707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706239" y="4072719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次平均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38200" y="5418307"/>
            <a:ext cx="3474028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中断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采样中断：某个采样动作完成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数字比较器中断</a:t>
            </a:r>
            <a:endParaRPr lang="en-US" altLang="zh-CN" dirty="0"/>
          </a:p>
          <a:p>
            <a:pPr>
              <a:spcBef>
                <a:spcPts val="600"/>
              </a:spcBef>
            </a:pPr>
            <a:r>
              <a:rPr lang="zh-CN" altLang="en-US" dirty="0"/>
              <a:t>每个序列都有单独的中断</a:t>
            </a:r>
          </a:p>
        </p:txBody>
      </p:sp>
    </p:spTree>
    <p:extLst>
      <p:ext uri="{BB962C8B-B14F-4D97-AF65-F5344CB8AC3E}">
        <p14:creationId xmlns:p14="http://schemas.microsoft.com/office/powerpoint/2010/main" val="3339318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3094097" y="896816"/>
            <a:ext cx="9141040" cy="5729591"/>
            <a:chOff x="3037532" y="1008749"/>
            <a:chExt cx="9141040" cy="5729591"/>
          </a:xfrm>
        </p:grpSpPr>
        <p:grpSp>
          <p:nvGrpSpPr>
            <p:cNvPr id="18" name="组合 17"/>
            <p:cNvGrpSpPr/>
            <p:nvPr/>
          </p:nvGrpSpPr>
          <p:grpSpPr>
            <a:xfrm>
              <a:off x="3037532" y="1008749"/>
              <a:ext cx="9141040" cy="5729591"/>
              <a:chOff x="2924500" y="1082828"/>
              <a:chExt cx="9141040" cy="5729591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2924500" y="1082828"/>
                <a:ext cx="9141040" cy="5729591"/>
                <a:chOff x="2700764" y="1141476"/>
                <a:chExt cx="9141040" cy="5729591"/>
              </a:xfrm>
            </p:grpSpPr>
            <p:pic>
              <p:nvPicPr>
                <p:cNvPr id="9" name="图片 8"/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8664" b="3136"/>
                <a:stretch>
                  <a:fillRect/>
                </a:stretch>
              </p:blipFill>
              <p:spPr>
                <a:xfrm>
                  <a:off x="2700764" y="1141476"/>
                  <a:ext cx="9141040" cy="5729591"/>
                </a:xfrm>
                <a:prstGeom prst="rect">
                  <a:avLst/>
                </a:prstGeom>
              </p:spPr>
            </p:pic>
            <p:sp>
              <p:nvSpPr>
                <p:cNvPr id="2" name="矩形 1"/>
                <p:cNvSpPr/>
                <p:nvPr/>
              </p:nvSpPr>
              <p:spPr>
                <a:xfrm>
                  <a:off x="6773253" y="1327348"/>
                  <a:ext cx="1384885" cy="5194570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8667374" y="4302475"/>
                  <a:ext cx="1206230" cy="1605064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5239339" y="1927428"/>
                  <a:ext cx="1050587" cy="836579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9" name="矩形 18"/>
              <p:cNvSpPr/>
              <p:nvPr/>
            </p:nvSpPr>
            <p:spPr>
              <a:xfrm>
                <a:off x="4362259" y="4574849"/>
                <a:ext cx="919264" cy="47151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5594285" y="3029579"/>
              <a:ext cx="1050587" cy="17509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838200" y="1371600"/>
            <a:ext cx="4807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8223" cy="531690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ADC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模块结构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0" y="966217"/>
            <a:ext cx="444554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b="1" dirty="0"/>
              <a:t>采样序列</a:t>
            </a:r>
            <a:endParaRPr lang="en-US" altLang="zh-CN" b="1" dirty="0"/>
          </a:p>
          <a:p>
            <a:r>
              <a:rPr lang="en-US" altLang="zh-CN" sz="1400" b="1" dirty="0" err="1"/>
              <a:t>ADCSSFIFOn</a:t>
            </a:r>
            <a:endParaRPr lang="en-US" altLang="zh-CN" sz="1400" b="1" dirty="0"/>
          </a:p>
          <a:p>
            <a:pPr>
              <a:spcBef>
                <a:spcPts val="600"/>
              </a:spcBef>
            </a:pPr>
            <a:r>
              <a:rPr lang="en-US" altLang="zh-CN" sz="1400" b="1" dirty="0" err="1"/>
              <a:t>ADCSSMUXn</a:t>
            </a:r>
            <a:r>
              <a:rPr lang="en-US" altLang="zh-CN" sz="1400" b="1" dirty="0"/>
              <a:t>: </a:t>
            </a:r>
            <a:r>
              <a:rPr lang="zh-CN" altLang="en-US" sz="1400" b="1" dirty="0"/>
              <a:t>序列每个动作的输入通道</a:t>
            </a:r>
            <a:endParaRPr lang="en-US" altLang="zh-CN" sz="1400" b="1" dirty="0"/>
          </a:p>
          <a:p>
            <a:r>
              <a:rPr lang="en-US" altLang="zh-CN" sz="1400" b="1" dirty="0" err="1"/>
              <a:t>ADCSSCTLn</a:t>
            </a:r>
            <a:r>
              <a:rPr lang="en-US" altLang="zh-CN" sz="1400" b="1" dirty="0"/>
              <a:t>: </a:t>
            </a:r>
            <a:r>
              <a:rPr lang="zh-CN" altLang="en-US" sz="1400" b="1" dirty="0"/>
              <a:t>序列每个动作的中断、结束、单端</a:t>
            </a:r>
            <a:r>
              <a:rPr lang="en-US" altLang="zh-CN" sz="1400" b="1" dirty="0"/>
              <a:t>\</a:t>
            </a:r>
            <a:r>
              <a:rPr lang="zh-CN" altLang="en-US" sz="1400" b="1" dirty="0"/>
              <a:t>差分</a:t>
            </a:r>
            <a:endParaRPr lang="en-US" altLang="zh-CN" sz="1400" b="1" dirty="0"/>
          </a:p>
          <a:p>
            <a:r>
              <a:rPr lang="en-US" altLang="zh-CN" sz="1400" b="1" dirty="0" err="1"/>
              <a:t>ADCSSFSTATn</a:t>
            </a:r>
            <a:r>
              <a:rPr lang="en-US" altLang="zh-CN" sz="1400" b="1" dirty="0"/>
              <a:t>: FIFO</a:t>
            </a:r>
            <a:r>
              <a:rPr lang="zh-CN" altLang="en-US" sz="1400" b="1" dirty="0"/>
              <a:t>满、空标志；上、下指针位置</a:t>
            </a:r>
            <a:endParaRPr lang="en-US" altLang="zh-CN" sz="1400" b="1" dirty="0"/>
          </a:p>
          <a:p>
            <a:pPr>
              <a:spcBef>
                <a:spcPts val="600"/>
              </a:spcBef>
            </a:pPr>
            <a:r>
              <a:rPr lang="en-US" altLang="zh-CN" sz="1400" b="1" dirty="0"/>
              <a:t>ADCEMUX</a:t>
            </a:r>
            <a:r>
              <a:rPr lang="zh-CN" altLang="en-US" sz="1400" b="1" dirty="0"/>
              <a:t>、</a:t>
            </a:r>
            <a:r>
              <a:rPr lang="en-US" altLang="zh-CN" sz="1400" b="1" dirty="0"/>
              <a:t>ADCTSSEL</a:t>
            </a:r>
            <a:r>
              <a:rPr lang="zh-CN" altLang="en-US" sz="1400" b="1" dirty="0"/>
              <a:t>：序列触发源</a:t>
            </a:r>
            <a:endParaRPr lang="en-US" altLang="zh-CN" sz="1400" b="1" dirty="0"/>
          </a:p>
          <a:p>
            <a:r>
              <a:rPr lang="en-US" altLang="zh-CN" sz="1400" b="1" dirty="0"/>
              <a:t>ADCPSSI: </a:t>
            </a:r>
            <a:r>
              <a:rPr lang="zh-CN" altLang="en-US" sz="1400" b="1" dirty="0"/>
              <a:t>控制器启动序列采样</a:t>
            </a:r>
            <a:endParaRPr lang="en-US" altLang="zh-CN" sz="1400" b="1" dirty="0"/>
          </a:p>
          <a:p>
            <a:pPr>
              <a:spcBef>
                <a:spcPts val="600"/>
              </a:spcBef>
            </a:pPr>
            <a:r>
              <a:rPr lang="en-US" altLang="zh-CN" sz="1400" b="1" dirty="0"/>
              <a:t>ADCACTSS: </a:t>
            </a:r>
            <a:r>
              <a:rPr lang="zh-CN" altLang="en-US" sz="1400" b="1" dirty="0"/>
              <a:t>序列启用和</a:t>
            </a:r>
            <a:r>
              <a:rPr lang="en-US" altLang="zh-CN" sz="1400" b="1" dirty="0"/>
              <a:t>busy</a:t>
            </a:r>
            <a:r>
              <a:rPr lang="zh-CN" altLang="en-US" sz="1400" b="1" dirty="0"/>
              <a:t>标志</a:t>
            </a:r>
            <a:endParaRPr lang="en-US" altLang="zh-CN" sz="1400" b="1" dirty="0"/>
          </a:p>
          <a:p>
            <a:r>
              <a:rPr lang="en-US" altLang="zh-CN" sz="1400" b="1" dirty="0"/>
              <a:t>ADCOSTAT: FIFO</a:t>
            </a:r>
            <a:r>
              <a:rPr lang="zh-CN" altLang="en-US" sz="1400" b="1" dirty="0"/>
              <a:t>的上溢状态</a:t>
            </a:r>
            <a:endParaRPr lang="en-US" altLang="zh-CN" sz="1400" b="1" dirty="0"/>
          </a:p>
          <a:p>
            <a:r>
              <a:rPr lang="en-US" altLang="zh-CN" sz="1400" b="1" dirty="0"/>
              <a:t>ADCUSTAT:  FIFO</a:t>
            </a:r>
            <a:r>
              <a:rPr lang="zh-CN" altLang="en-US" sz="1400" b="1" dirty="0"/>
              <a:t>下溢状态</a:t>
            </a:r>
            <a:endParaRPr lang="zh-CN" altLang="en-US" sz="1400" dirty="0"/>
          </a:p>
          <a:p>
            <a:r>
              <a:rPr lang="en-US" altLang="zh-CN" sz="1400" b="1" dirty="0"/>
              <a:t>ADCSSPRI: </a:t>
            </a:r>
            <a:r>
              <a:rPr lang="zh-CN" altLang="en-US" sz="1400" b="1" dirty="0"/>
              <a:t>序列优先级</a:t>
            </a:r>
            <a:endParaRPr lang="en-US" altLang="zh-CN" sz="1400" b="1" dirty="0"/>
          </a:p>
        </p:txBody>
      </p:sp>
      <p:sp>
        <p:nvSpPr>
          <p:cNvPr id="24" name="文本框 23"/>
          <p:cNvSpPr txBox="1"/>
          <p:nvPr/>
        </p:nvSpPr>
        <p:spPr>
          <a:xfrm>
            <a:off x="-13427" y="5280149"/>
            <a:ext cx="2891917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b="1" dirty="0"/>
              <a:t>其它</a:t>
            </a:r>
            <a:endParaRPr lang="en-US" altLang="zh-CN" b="1" dirty="0"/>
          </a:p>
          <a:p>
            <a:r>
              <a:rPr lang="en-US" altLang="zh-CN" sz="1400" b="1" dirty="0"/>
              <a:t>ADCSPC</a:t>
            </a:r>
            <a:r>
              <a:rPr lang="zh-CN" altLang="en-US" sz="1400" b="1" dirty="0"/>
              <a:t>：采样相位控制</a:t>
            </a:r>
            <a:endParaRPr lang="en-US" altLang="zh-CN" sz="1400" b="1" dirty="0"/>
          </a:p>
          <a:p>
            <a:r>
              <a:rPr lang="en-US" altLang="zh-CN" sz="1400" b="1" dirty="0"/>
              <a:t>ADCSAC:  </a:t>
            </a:r>
            <a:r>
              <a:rPr lang="zh-CN" altLang="en-US" sz="1400" b="1" dirty="0"/>
              <a:t>硬件平均</a:t>
            </a:r>
            <a:endParaRPr lang="en-US" altLang="zh-CN" sz="1400" b="1" dirty="0"/>
          </a:p>
        </p:txBody>
      </p:sp>
      <p:sp>
        <p:nvSpPr>
          <p:cNvPr id="25" name="文本框 24"/>
          <p:cNvSpPr txBox="1"/>
          <p:nvPr/>
        </p:nvSpPr>
        <p:spPr>
          <a:xfrm>
            <a:off x="-13427" y="3972092"/>
            <a:ext cx="444554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b="1" dirty="0"/>
              <a:t>中断</a:t>
            </a:r>
            <a:endParaRPr lang="en-US" altLang="zh-CN" b="1" dirty="0"/>
          </a:p>
          <a:p>
            <a:r>
              <a:rPr lang="en-US" altLang="zh-CN" sz="1400" b="1" dirty="0"/>
              <a:t>ADCIM: </a:t>
            </a:r>
            <a:r>
              <a:rPr lang="zh-CN" altLang="en-US" sz="1400" b="1" dirty="0"/>
              <a:t>四个序列的中断屏蔽（采样和数字比较器中断）</a:t>
            </a:r>
            <a:endParaRPr lang="en-US" altLang="zh-CN" sz="1400" b="1" dirty="0"/>
          </a:p>
          <a:p>
            <a:r>
              <a:rPr lang="en-US" altLang="zh-CN" sz="1400" b="1" dirty="0"/>
              <a:t>ADCRIS: </a:t>
            </a:r>
            <a:r>
              <a:rPr lang="zh-CN" altLang="en-US" sz="1400" b="1" dirty="0"/>
              <a:t>四个序列的原始中断状态</a:t>
            </a:r>
            <a:endParaRPr lang="en-US" altLang="zh-CN" sz="1400" b="1" dirty="0"/>
          </a:p>
          <a:p>
            <a:r>
              <a:rPr lang="en-US" altLang="zh-CN" sz="1400" b="1" dirty="0"/>
              <a:t>ADCISC: </a:t>
            </a:r>
            <a:r>
              <a:rPr lang="zh-CN" altLang="en-US" sz="1400" b="1" dirty="0"/>
              <a:t>四个序列的屏蔽中断状态（读）和清除（写）</a:t>
            </a:r>
            <a:endParaRPr lang="en-US" altLang="zh-CN" sz="1400" b="1" dirty="0"/>
          </a:p>
          <a:p>
            <a:r>
              <a:rPr lang="en-US" altLang="zh-CN" sz="1400" b="1" dirty="0"/>
              <a:t>ADCDCISC: </a:t>
            </a:r>
            <a:r>
              <a:rPr lang="zh-CN" altLang="en-US" sz="1400" b="1" dirty="0"/>
              <a:t>八个数字比较器的中断状态及清除</a:t>
            </a:r>
            <a:endParaRPr lang="en-US" altLang="zh-CN" sz="1400" b="1" dirty="0"/>
          </a:p>
        </p:txBody>
      </p:sp>
    </p:spTree>
    <p:extLst>
      <p:ext uri="{BB962C8B-B14F-4D97-AF65-F5344CB8AC3E}">
        <p14:creationId xmlns:p14="http://schemas.microsoft.com/office/powerpoint/2010/main" val="657418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8223" cy="531690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例程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561F603-FFEB-4B9B-88DF-66F6425397D8}"/>
              </a:ext>
            </a:extLst>
          </p:cNvPr>
          <p:cNvSpPr txBox="1"/>
          <p:nvPr/>
        </p:nvSpPr>
        <p:spPr>
          <a:xfrm>
            <a:off x="607390" y="1318022"/>
            <a:ext cx="118612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SysCtlPeripheralEnable</a:t>
            </a:r>
            <a:r>
              <a:rPr lang="en-US" altLang="zh-CN" sz="14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(SYSCTL_PERIPH_ADC0);//</a:t>
            </a:r>
            <a:r>
              <a:rPr lang="zh-CN" altLang="en-US" sz="14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使能外设</a:t>
            </a:r>
            <a:endParaRPr lang="en-US" altLang="zh-CN" sz="1400" b="1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400" b="1" dirty="0" err="1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SysCtlPeripheralEnable</a:t>
            </a:r>
            <a:r>
              <a:rPr lang="en-US" altLang="zh-CN" sz="14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(SYSCTL_PERIPH_GPIOE);</a:t>
            </a:r>
          </a:p>
          <a:p>
            <a:r>
              <a:rPr lang="en-US" altLang="zh-CN" sz="14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</a:p>
          <a:p>
            <a:r>
              <a:rPr lang="en-US" altLang="zh-CN" sz="1400" b="1" dirty="0" err="1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GPIOPinTypeADC</a:t>
            </a:r>
            <a:r>
              <a:rPr lang="en-US" altLang="zh-CN" sz="14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(GPIO_PORTE_BASE, GPIO_PIN_0);</a:t>
            </a:r>
            <a:r>
              <a:rPr lang="zh-CN" altLang="en-US" sz="14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4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// </a:t>
            </a:r>
            <a:r>
              <a:rPr lang="zh-CN" altLang="en-US" sz="14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引脚复用配置，</a:t>
            </a:r>
            <a:r>
              <a:rPr lang="en-US" altLang="zh-CN" sz="14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AIN3 on port E0.</a:t>
            </a:r>
          </a:p>
          <a:p>
            <a:endParaRPr lang="en-US" altLang="zh-CN" sz="1400" b="1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400" b="1" dirty="0" err="1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ADCSequenceConfigure</a:t>
            </a:r>
            <a:r>
              <a:rPr lang="en-US" altLang="zh-CN" sz="14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(ADC0_BASE, 0, ADC_TRIGGER_PROCESSOR, 0);//</a:t>
            </a:r>
            <a:r>
              <a:rPr lang="zh-CN" altLang="en-US" sz="14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配置序列</a:t>
            </a:r>
            <a:r>
              <a:rPr lang="en-US" altLang="zh-CN" sz="14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lang="zh-CN" altLang="en-US" sz="14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触发源为控制器触发</a:t>
            </a:r>
            <a:br>
              <a:rPr lang="zh-CN" altLang="en-US" sz="14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</a:br>
            <a:endParaRPr lang="en-US" altLang="zh-CN" sz="1400" b="1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400" b="1" dirty="0" err="1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ADCSequenceStepConfigure</a:t>
            </a:r>
            <a:r>
              <a:rPr lang="en-US" altLang="zh-CN" sz="14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(ADC0_BASE, 0, 0, ADC_CTL_CH3 );//</a:t>
            </a:r>
            <a:r>
              <a:rPr lang="zh-CN" altLang="en-US" sz="14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配置序列</a:t>
            </a:r>
            <a:r>
              <a:rPr lang="en-US" altLang="zh-CN" sz="14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lang="zh-CN" altLang="en-US" sz="14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r>
              <a:rPr lang="en-US" altLang="zh-CN" sz="14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8</a:t>
            </a:r>
            <a:r>
              <a:rPr lang="zh-CN" altLang="en-US" sz="14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个动作</a:t>
            </a:r>
            <a:endParaRPr lang="en-US" altLang="zh-CN" sz="1400" b="1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400" b="1" dirty="0" err="1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ADCSequenceStepConfigure</a:t>
            </a:r>
            <a:r>
              <a:rPr lang="en-US" altLang="zh-CN" sz="14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(ADC0_BASE, 0, 1, ADC_CTL_CH3 );</a:t>
            </a:r>
          </a:p>
          <a:p>
            <a:r>
              <a:rPr lang="en-US" altLang="zh-CN" sz="1400" b="1" dirty="0" err="1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ADCSequenceStepConfigure</a:t>
            </a:r>
            <a:r>
              <a:rPr lang="en-US" altLang="zh-CN" sz="14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(ADC0_BASE, 0, 2, ADC_CTL_CH3 );</a:t>
            </a:r>
          </a:p>
          <a:p>
            <a:r>
              <a:rPr lang="en-US" altLang="zh-CN" sz="1400" b="1" dirty="0" err="1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ADCSequenceStepConfigure</a:t>
            </a:r>
            <a:r>
              <a:rPr lang="en-US" altLang="zh-CN" sz="14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(ADC0_BASE, 0, 3, ADC_CTL_CH3 );</a:t>
            </a:r>
          </a:p>
          <a:p>
            <a:r>
              <a:rPr lang="en-US" altLang="zh-CN" sz="1400" b="1" dirty="0" err="1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ADCSequenceStepConfigure</a:t>
            </a:r>
            <a:r>
              <a:rPr lang="en-US" altLang="zh-CN" sz="14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(ADC0_BASE, 0, 4, ADC_CTL_CH3 );</a:t>
            </a:r>
          </a:p>
          <a:p>
            <a:r>
              <a:rPr lang="en-US" altLang="zh-CN" sz="1400" b="1" dirty="0" err="1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ADCSequenceStepConfigure</a:t>
            </a:r>
            <a:r>
              <a:rPr lang="en-US" altLang="zh-CN" sz="14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(ADC0_BASE, 0, 5, ADC_CTL_CH3 );</a:t>
            </a:r>
          </a:p>
          <a:p>
            <a:r>
              <a:rPr lang="en-US" altLang="zh-CN" sz="1400" b="1" dirty="0" err="1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ADCSequenceStepConfigure</a:t>
            </a:r>
            <a:r>
              <a:rPr lang="en-US" altLang="zh-CN" sz="14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(ADC0_BASE, 0, 6, ADC_CTL_CH3 );</a:t>
            </a:r>
          </a:p>
          <a:p>
            <a:r>
              <a:rPr lang="en-US" altLang="zh-CN" sz="1400" b="1" dirty="0" err="1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ADCSequenceStepConfigure</a:t>
            </a:r>
            <a:r>
              <a:rPr lang="en-US" altLang="zh-CN" sz="14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(ADC0_BASE, 0, 7, ADC_CTL_CH3 | ADC_CTL_IE | ADC_CTL_END);//</a:t>
            </a:r>
            <a:r>
              <a:rPr lang="zh-CN" altLang="en-US" sz="14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最后</a:t>
            </a:r>
            <a:r>
              <a:rPr lang="en-US" altLang="zh-CN" sz="14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4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个动作完成后触发中断并结束序列</a:t>
            </a:r>
            <a:endParaRPr lang="en-US" altLang="zh-CN" sz="1400" b="1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400" b="1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400" b="1" dirty="0" err="1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ADCIntRegister</a:t>
            </a:r>
            <a:r>
              <a:rPr lang="en-US" altLang="zh-CN" sz="14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(ADC0_BASE, 0, ADC0Sequence0Handler);//</a:t>
            </a:r>
            <a:r>
              <a:rPr lang="zh-CN" altLang="en-US" sz="14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注册中断函数</a:t>
            </a:r>
            <a:endParaRPr lang="en-US" altLang="zh-CN" sz="1400" b="1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400" b="1" dirty="0" err="1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ADCIntEnable</a:t>
            </a:r>
            <a:r>
              <a:rPr lang="en-US" altLang="zh-CN" sz="14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(ADC0_BASE, 0);//</a:t>
            </a:r>
            <a:r>
              <a:rPr lang="zh-CN" altLang="en-US" sz="14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打开</a:t>
            </a:r>
            <a:r>
              <a:rPr lang="en-US" altLang="zh-CN" sz="14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ADC0</a:t>
            </a:r>
            <a:r>
              <a:rPr lang="zh-CN" altLang="en-US" sz="14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</a:t>
            </a:r>
            <a:r>
              <a:rPr lang="en-US" altLang="zh-CN" sz="14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lang="zh-CN" altLang="en-US" sz="14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序列的屏蔽中断</a:t>
            </a:r>
            <a:endParaRPr lang="en-US" altLang="zh-CN" sz="1400" b="1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400" b="1" dirty="0" err="1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IntEnable</a:t>
            </a:r>
            <a:r>
              <a:rPr lang="en-US" altLang="zh-CN" sz="14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(INT_ADC0SS0);//</a:t>
            </a:r>
            <a:r>
              <a:rPr lang="zh-CN" altLang="en-US" sz="14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在</a:t>
            </a:r>
            <a:r>
              <a:rPr lang="en-US" altLang="zh-CN" sz="14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NVIC</a:t>
            </a:r>
            <a:r>
              <a:rPr lang="zh-CN" altLang="en-US" sz="14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中打开</a:t>
            </a:r>
            <a:r>
              <a:rPr lang="en-US" altLang="zh-CN" sz="14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ADC0SS0</a:t>
            </a:r>
            <a:r>
              <a:rPr lang="zh-CN" altLang="en-US" sz="14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的外设中断</a:t>
            </a:r>
            <a:endParaRPr lang="en-US" altLang="zh-CN" sz="1400" b="1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400" b="1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400" b="1" dirty="0" err="1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ADCSequenceEnable</a:t>
            </a:r>
            <a:r>
              <a:rPr lang="en-US" altLang="zh-CN" sz="14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(ADC0_BASE, 0);//</a:t>
            </a:r>
            <a:r>
              <a:rPr lang="zh-CN" altLang="en-US" sz="14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使能序列</a:t>
            </a:r>
            <a:r>
              <a:rPr lang="en-US" altLang="zh-CN" sz="14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</a:p>
          <a:p>
            <a:r>
              <a:rPr lang="en-US" altLang="zh-CN" sz="1400" b="1" dirty="0" err="1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ADCIntClear</a:t>
            </a:r>
            <a:r>
              <a:rPr lang="en-US" altLang="zh-CN" sz="14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(ADC0_BASE, 0);	//</a:t>
            </a:r>
            <a:r>
              <a:rPr lang="zh-CN" altLang="en-US" sz="14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在采样前清除以前的中断标志</a:t>
            </a:r>
            <a:endParaRPr lang="en-US" altLang="zh-CN" sz="1400" b="1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400" b="1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400" b="1" dirty="0" err="1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ADCProcessorTrigger</a:t>
            </a:r>
            <a:r>
              <a:rPr lang="en-US" altLang="zh-CN" sz="14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(ADC0_BASE, 0);//</a:t>
            </a:r>
            <a:r>
              <a:rPr lang="zh-CN" altLang="en-US" sz="14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控制器触发序列</a:t>
            </a:r>
            <a:r>
              <a:rPr lang="en-US" altLang="zh-CN" sz="14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lang="zh-CN" altLang="en-US" sz="14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采样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07390" y="922753"/>
            <a:ext cx="5530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德研</a:t>
            </a:r>
            <a:r>
              <a:rPr lang="en-US" altLang="zh-CN" dirty="0"/>
              <a:t>TIVA-PB</a:t>
            </a:r>
            <a:r>
              <a:rPr lang="zh-CN" altLang="en-US" dirty="0"/>
              <a:t>资料</a:t>
            </a:r>
            <a:r>
              <a:rPr lang="en-US" altLang="zh-CN" dirty="0"/>
              <a:t>V1.0\TIVA-demo\ADC-control-light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7938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8223" cy="531690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例程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561F603-FFEB-4B9B-88DF-66F6425397D8}"/>
              </a:ext>
            </a:extLst>
          </p:cNvPr>
          <p:cNvSpPr txBox="1"/>
          <p:nvPr/>
        </p:nvSpPr>
        <p:spPr>
          <a:xfrm>
            <a:off x="607390" y="1334561"/>
            <a:ext cx="1158461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uint32_t pui32ADC0Value[8],sum;</a:t>
            </a:r>
          </a:p>
          <a:p>
            <a:endParaRPr lang="en-US" altLang="zh-CN" sz="1400" b="1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4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void ADC0Sequence0Handler(void)//</a:t>
            </a:r>
            <a:r>
              <a:rPr lang="zh-CN" altLang="en-US" sz="14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中断服务函数</a:t>
            </a:r>
            <a:endParaRPr lang="en-US" altLang="zh-CN" sz="1400" b="1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4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{</a:t>
            </a:r>
          </a:p>
          <a:p>
            <a:r>
              <a:rPr lang="en-US" altLang="zh-CN" sz="14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	uint16_t </a:t>
            </a:r>
            <a:r>
              <a:rPr lang="en-US" altLang="zh-CN" sz="1400" b="1" dirty="0" err="1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14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;</a:t>
            </a:r>
          </a:p>
          <a:p>
            <a:r>
              <a:rPr lang="en-US" altLang="zh-CN" sz="14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</a:p>
          <a:p>
            <a:r>
              <a:rPr lang="en-US" altLang="zh-CN" sz="14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en-US" altLang="zh-CN" sz="1400" b="1" dirty="0" err="1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ADCIntClear</a:t>
            </a:r>
            <a:r>
              <a:rPr lang="en-US" altLang="zh-CN" sz="14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(ADC0_BASE, 0);</a:t>
            </a:r>
            <a:r>
              <a:rPr lang="zh-CN" altLang="en-US" sz="14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4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//</a:t>
            </a:r>
            <a:r>
              <a:rPr lang="zh-CN" altLang="en-US" sz="14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清除中断标志</a:t>
            </a:r>
            <a:endParaRPr lang="en-US" altLang="zh-CN" sz="1400" b="1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400" b="1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4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en-US" altLang="zh-CN" sz="1400" b="1" dirty="0" err="1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ADCSequenceDataGet</a:t>
            </a:r>
            <a:r>
              <a:rPr lang="en-US" altLang="zh-CN" sz="14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(ADC0_BASE, 0, pui32ADC0Value);//</a:t>
            </a:r>
            <a:r>
              <a:rPr lang="zh-CN" altLang="en-US" sz="14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将序列</a:t>
            </a:r>
            <a:r>
              <a:rPr lang="en-US" altLang="zh-CN" sz="14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lang="zh-CN" altLang="en-US" sz="14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r>
              <a:rPr lang="en-US" altLang="zh-CN" sz="14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8</a:t>
            </a:r>
            <a:r>
              <a:rPr lang="zh-CN" altLang="en-US" sz="14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次采样结果读到数组中</a:t>
            </a:r>
            <a:endParaRPr lang="en-US" altLang="zh-CN" sz="1400" b="1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400" b="1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4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	for(</a:t>
            </a:r>
            <a:r>
              <a:rPr lang="en-US" altLang="zh-CN" sz="1400" b="1" dirty="0" err="1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14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= 0;i &lt; 8;i ++)</a:t>
            </a:r>
          </a:p>
          <a:p>
            <a:r>
              <a:rPr lang="en-US" altLang="zh-CN" sz="14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	{</a:t>
            </a:r>
          </a:p>
          <a:p>
            <a:r>
              <a:rPr lang="en-US" altLang="zh-CN" sz="14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		sum= sum+(pui32ADC0Value[</a:t>
            </a:r>
            <a:r>
              <a:rPr lang="en-US" altLang="zh-CN" sz="1400" b="1" dirty="0" err="1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14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]*3300/4096);	</a:t>
            </a:r>
          </a:p>
          <a:p>
            <a:r>
              <a:rPr lang="en-US" altLang="zh-CN" sz="14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	}</a:t>
            </a:r>
          </a:p>
          <a:p>
            <a:endParaRPr lang="en-US" altLang="zh-CN" sz="1400" b="1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4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	flag=1;</a:t>
            </a:r>
          </a:p>
          <a:p>
            <a:r>
              <a:rPr lang="en-US" altLang="zh-CN" sz="14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lang="zh-CN" altLang="en-US" sz="1400" b="1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9313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8223" cy="531690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主要库函数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561F603-FFEB-4B9B-88DF-66F6425397D8}"/>
              </a:ext>
            </a:extLst>
          </p:cNvPr>
          <p:cNvSpPr txBox="1"/>
          <p:nvPr/>
        </p:nvSpPr>
        <p:spPr>
          <a:xfrm>
            <a:off x="1181322" y="1120552"/>
            <a:ext cx="38478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ADCSequenceConfigure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endParaRPr lang="zh-CN" altLang="en-US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配置采样序列的触发源和优先级。</a:t>
            </a:r>
          </a:p>
          <a:p>
            <a:pPr>
              <a:lnSpc>
                <a:spcPct val="125000"/>
              </a:lnSpc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参数：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ADC 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模块的基地址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采样序列号</a:t>
            </a:r>
          </a:p>
          <a:p>
            <a:pPr>
              <a:lnSpc>
                <a:spcPct val="125000"/>
              </a:lnSpc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触发源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优先级</a:t>
            </a:r>
          </a:p>
        </p:txBody>
      </p:sp>
      <p:sp>
        <p:nvSpPr>
          <p:cNvPr id="2" name="矩形 1"/>
          <p:cNvSpPr/>
          <p:nvPr/>
        </p:nvSpPr>
        <p:spPr>
          <a:xfrm>
            <a:off x="1181322" y="309861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触发源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485" y="3507016"/>
            <a:ext cx="6352701" cy="263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94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8223" cy="531690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主要库函数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561F603-FFEB-4B9B-88DF-66F6425397D8}"/>
              </a:ext>
            </a:extLst>
          </p:cNvPr>
          <p:cNvSpPr txBox="1"/>
          <p:nvPr/>
        </p:nvSpPr>
        <p:spPr>
          <a:xfrm>
            <a:off x="1181322" y="1120552"/>
            <a:ext cx="384787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ADCSequenceStepConfigure</a:t>
            </a:r>
            <a:r>
              <a:rPr lang="zh-CN" altLang="en-US" sz="1600" b="1" dirty="0"/>
              <a:t>（）</a:t>
            </a:r>
            <a:endParaRPr lang="zh-CN" altLang="zh-CN" sz="1600" b="1" dirty="0"/>
          </a:p>
          <a:p>
            <a:pPr>
              <a:lnSpc>
                <a:spcPct val="125000"/>
              </a:lnSpc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配置采样序列的动作节拍。</a:t>
            </a:r>
          </a:p>
          <a:p>
            <a:pPr>
              <a:lnSpc>
                <a:spcPct val="125000"/>
              </a:lnSpc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参数：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ADC 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模块的基地址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采样序列号</a:t>
            </a:r>
          </a:p>
          <a:p>
            <a:pPr>
              <a:lnSpc>
                <a:spcPct val="125000"/>
              </a:lnSpc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动作节拍号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该动作节拍的输入通道</a:t>
            </a:r>
          </a:p>
        </p:txBody>
      </p:sp>
      <p:sp>
        <p:nvSpPr>
          <p:cNvPr id="3" name="矩形 2"/>
          <p:cNvSpPr/>
          <p:nvPr/>
        </p:nvSpPr>
        <p:spPr>
          <a:xfrm>
            <a:off x="1181322" y="3221725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b="1" dirty="0" err="1">
                <a:solidFill>
                  <a:srgbClr val="FF0000"/>
                </a:solidFill>
              </a:rPr>
              <a:t>ADCProcessorTrigger</a:t>
            </a:r>
            <a:r>
              <a:rPr lang="en-US" altLang="zh-CN" sz="1600" b="1" dirty="0"/>
              <a:t>()</a:t>
            </a:r>
            <a:endParaRPr lang="zh-CN" altLang="zh-CN" sz="1600" b="1" dirty="0"/>
          </a:p>
          <a:p>
            <a:pPr>
              <a:lnSpc>
                <a:spcPct val="100000"/>
              </a:lnSpc>
            </a:pPr>
            <a:r>
              <a:rPr lang="zh-CN" altLang="zh-CN" sz="1600" dirty="0"/>
              <a:t>为采样序列产生一个</a:t>
            </a:r>
            <a:r>
              <a:rPr lang="zh-CN" altLang="en-US" sz="1600" dirty="0"/>
              <a:t>控制</a:t>
            </a:r>
            <a:r>
              <a:rPr lang="zh-CN" altLang="zh-CN" sz="1600" dirty="0"/>
              <a:t>器触发。</a:t>
            </a:r>
            <a:endParaRPr lang="en-US" altLang="zh-CN" sz="1600" dirty="0"/>
          </a:p>
          <a:p>
            <a:pPr>
              <a:lnSpc>
                <a:spcPct val="125000"/>
              </a:lnSpc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参数：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ADC 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模块的基地址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采样序列号</a:t>
            </a:r>
          </a:p>
          <a:p>
            <a:pPr>
              <a:lnSpc>
                <a:spcPct val="100000"/>
              </a:lnSpc>
            </a:pPr>
            <a:endParaRPr lang="zh-CN" altLang="zh-CN" sz="1600" dirty="0"/>
          </a:p>
        </p:txBody>
      </p:sp>
      <p:sp>
        <p:nvSpPr>
          <p:cNvPr id="4" name="矩形 3"/>
          <p:cNvSpPr/>
          <p:nvPr/>
        </p:nvSpPr>
        <p:spPr>
          <a:xfrm>
            <a:off x="1181322" y="4568845"/>
            <a:ext cx="6096000" cy="15081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b="1" dirty="0" err="1">
                <a:solidFill>
                  <a:srgbClr val="FF0000"/>
                </a:solidFill>
              </a:rPr>
              <a:t>ADCSequenceDataGet</a:t>
            </a:r>
            <a:r>
              <a:rPr lang="en-US" altLang="zh-CN" sz="1600" b="1" dirty="0"/>
              <a:t>()</a:t>
            </a:r>
          </a:p>
          <a:p>
            <a:r>
              <a:rPr lang="zh-CN" altLang="en-US" sz="1600" dirty="0"/>
              <a:t>获取采样序列捕获的数据。</a:t>
            </a:r>
            <a:endParaRPr lang="en-US" altLang="zh-CN" sz="1600" dirty="0"/>
          </a:p>
          <a:p>
            <a:pPr>
              <a:lnSpc>
                <a:spcPct val="125000"/>
              </a:lnSpc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参数：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ADC 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模块的基地址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采样序列号</a:t>
            </a:r>
          </a:p>
          <a:p>
            <a:pPr>
              <a:lnSpc>
                <a:spcPct val="125000"/>
              </a:lnSpc>
            </a:pP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数据存储地址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70533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8223" cy="53169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 模拟比较器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90DAA2-472E-4916-8D3D-AEBC3178CCAB}"/>
              </a:ext>
            </a:extLst>
          </p:cNvPr>
          <p:cNvSpPr txBox="1"/>
          <p:nvPr/>
        </p:nvSpPr>
        <p:spPr>
          <a:xfrm>
            <a:off x="641405" y="1366216"/>
            <a:ext cx="107107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模拟比较器能比较两个模拟电压，并得到一个逻辑输出来表示比较结果。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363394"/>
              </p:ext>
            </p:extLst>
          </p:nvPr>
        </p:nvGraphicFramePr>
        <p:xfrm>
          <a:off x="6336205" y="2937427"/>
          <a:ext cx="2340610" cy="1222581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1169670">
                  <a:extLst>
                    <a:ext uri="{9D8B030D-6E8A-4147-A177-3AD203B41FA5}">
                      <a16:colId xmlns:a16="http://schemas.microsoft.com/office/drawing/2014/main" val="3549694269"/>
                    </a:ext>
                  </a:extLst>
                </a:gridCol>
                <a:gridCol w="1170940">
                  <a:extLst>
                    <a:ext uri="{9D8B030D-6E8A-4147-A177-3AD203B41FA5}">
                      <a16:colId xmlns:a16="http://schemas.microsoft.com/office/drawing/2014/main" val="2960464558"/>
                    </a:ext>
                  </a:extLst>
                </a:gridCol>
              </a:tblGrid>
              <a:tr h="4075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电压值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输出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2741744"/>
                  </a:ext>
                </a:extLst>
              </a:tr>
              <a:tr h="4075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V+&gt;V</a:t>
                      </a:r>
                      <a:r>
                        <a:rPr lang="en-US" altLang="zh-CN" sz="1800" kern="100" dirty="0">
                          <a:effectLst/>
                        </a:rPr>
                        <a:t>-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V</a:t>
                      </a:r>
                      <a:r>
                        <a:rPr lang="en-US" sz="1800" b="1" kern="100" baseline="-25000" dirty="0">
                          <a:effectLst/>
                        </a:rPr>
                        <a:t>O</a:t>
                      </a:r>
                      <a:r>
                        <a:rPr lang="en-US" sz="1800" b="1" kern="100" dirty="0">
                          <a:effectLst/>
                        </a:rPr>
                        <a:t>=1</a:t>
                      </a:r>
                      <a:endParaRPr lang="zh-CN" sz="1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8928413"/>
                  </a:ext>
                </a:extLst>
              </a:tr>
              <a:tr h="4075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V</a:t>
                      </a:r>
                      <a:r>
                        <a:rPr lang="en-US" altLang="zh-CN" sz="1800" kern="100" dirty="0">
                          <a:effectLst/>
                        </a:rPr>
                        <a:t>+</a:t>
                      </a:r>
                      <a:r>
                        <a:rPr lang="en-US" sz="1800" kern="100" dirty="0">
                          <a:effectLst/>
                        </a:rPr>
                        <a:t>&lt;V</a:t>
                      </a:r>
                      <a:r>
                        <a:rPr lang="en-US" altLang="zh-CN" sz="1800" kern="100" dirty="0">
                          <a:effectLst/>
                        </a:rPr>
                        <a:t>-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V</a:t>
                      </a:r>
                      <a:r>
                        <a:rPr lang="en-US" sz="1800" b="1" kern="100" baseline="-25000" dirty="0">
                          <a:effectLst/>
                        </a:rPr>
                        <a:t>O</a:t>
                      </a:r>
                      <a:r>
                        <a:rPr lang="en-US" sz="1800" b="1" kern="100" dirty="0">
                          <a:effectLst/>
                        </a:rPr>
                        <a:t>=0</a:t>
                      </a:r>
                      <a:endParaRPr lang="zh-CN" sz="18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3313143"/>
                  </a:ext>
                </a:extLst>
              </a:tr>
            </a:tbl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8927462"/>
              </p:ext>
            </p:extLst>
          </p:nvPr>
        </p:nvGraphicFramePr>
        <p:xfrm>
          <a:off x="2360445" y="2710023"/>
          <a:ext cx="3087046" cy="1689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Visio" r:id="rId3" imgW="1622954" imgH="967614" progId="Visio.Drawing.11">
                  <p:embed/>
                </p:oleObj>
              </mc:Choice>
              <mc:Fallback>
                <p:oleObj name="Visio" r:id="rId3" imgW="1622954" imgH="96761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445" y="2710023"/>
                        <a:ext cx="3087046" cy="16892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361872" y="5359941"/>
            <a:ext cx="4246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TM4C123GH6PM</a:t>
            </a:r>
            <a:r>
              <a:rPr lang="zh-CN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共包含两个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</a:t>
            </a:r>
            <a:r>
              <a:rPr lang="zh-CN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941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8223" cy="53169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 模拟比较器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656964" y="117788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模拟比较器信号表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149813" y="4689586"/>
            <a:ext cx="14141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Cn+: </a:t>
            </a:r>
            <a:r>
              <a:rPr lang="zh-CN" altLang="zh-CN" dirty="0"/>
              <a:t>正输入</a:t>
            </a:r>
            <a:endParaRPr lang="en-US" altLang="zh-CN" dirty="0"/>
          </a:p>
          <a:p>
            <a:r>
              <a:rPr lang="en-US" altLang="zh-CN" dirty="0"/>
              <a:t>Cn-: </a:t>
            </a:r>
            <a:r>
              <a:rPr lang="zh-CN" altLang="zh-CN" dirty="0"/>
              <a:t>负输入</a:t>
            </a:r>
            <a:endParaRPr lang="en-US" altLang="zh-CN" dirty="0"/>
          </a:p>
          <a:p>
            <a:r>
              <a:rPr lang="en-US" altLang="zh-CN" dirty="0" err="1"/>
              <a:t>CnO</a:t>
            </a:r>
            <a:r>
              <a:rPr lang="en-US" altLang="zh-CN" dirty="0"/>
              <a:t>: </a:t>
            </a:r>
            <a:r>
              <a:rPr lang="zh-CN" altLang="zh-CN" dirty="0"/>
              <a:t>输出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775" y="1663430"/>
            <a:ext cx="8305216" cy="2938057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149813" y="5680953"/>
            <a:ext cx="8460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C0+</a:t>
            </a:r>
            <a:r>
              <a:rPr lang="zh-CN" altLang="en-US" dirty="0"/>
              <a:t>是</a:t>
            </a:r>
            <a:r>
              <a:rPr lang="en-US" altLang="zh-CN" dirty="0"/>
              <a:t>AC0</a:t>
            </a:r>
            <a:r>
              <a:rPr lang="zh-CN" altLang="zh-CN" dirty="0"/>
              <a:t>的正输入端，</a:t>
            </a:r>
            <a:r>
              <a:rPr lang="zh-CN" altLang="en-US" dirty="0"/>
              <a:t>同时也是</a:t>
            </a:r>
            <a:r>
              <a:rPr lang="zh-CN" altLang="zh-CN" dirty="0"/>
              <a:t>公用外部参考电压输入</a:t>
            </a:r>
            <a:r>
              <a:rPr lang="zh-CN" altLang="en-US" dirty="0"/>
              <a:t>，可以被两个</a:t>
            </a:r>
            <a:r>
              <a:rPr lang="en-US" altLang="zh-CN" dirty="0"/>
              <a:t>AC</a:t>
            </a:r>
            <a:r>
              <a:rPr lang="zh-CN" altLang="en-US" dirty="0"/>
              <a:t>模块使用</a:t>
            </a:r>
          </a:p>
        </p:txBody>
      </p:sp>
    </p:spTree>
    <p:extLst>
      <p:ext uri="{BB962C8B-B14F-4D97-AF65-F5344CB8AC3E}">
        <p14:creationId xmlns:p14="http://schemas.microsoft.com/office/powerpoint/2010/main" val="4009659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45834" y="1153106"/>
            <a:ext cx="5833648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数字转换</a:t>
            </a:r>
            <a:r>
              <a:rPr lang="zh-CN" altLang="en-US" b="1" dirty="0"/>
              <a:t>：</a:t>
            </a:r>
            <a:r>
              <a:rPr lang="zh-CN" altLang="en-US" dirty="0"/>
              <a:t>将模拟信号变为对应的离散数值表示。</a:t>
            </a:r>
            <a:endParaRPr lang="en-US" altLang="zh-CN" dirty="0"/>
          </a:p>
          <a:p>
            <a:pPr>
              <a:spcAft>
                <a:spcPts val="600"/>
              </a:spcAft>
            </a:pPr>
            <a:r>
              <a:rPr lang="zh-CN" altLang="en-US" dirty="0"/>
              <a:t>模数转换包括三个步骤：采样、量化和编码。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020994" y="1876381"/>
            <a:ext cx="10258425" cy="3926369"/>
            <a:chOff x="1032283" y="2090962"/>
            <a:chExt cx="10258425" cy="3926369"/>
          </a:xfrm>
        </p:grpSpPr>
        <p:sp>
          <p:nvSpPr>
            <p:cNvPr id="3" name="文本框 2"/>
            <p:cNvSpPr txBox="1"/>
            <p:nvPr/>
          </p:nvSpPr>
          <p:spPr>
            <a:xfrm>
              <a:off x="1180731" y="2090962"/>
              <a:ext cx="2789103" cy="1592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zh-CN" altLang="en-US" sz="2400" b="1" dirty="0"/>
                <a:t>采样</a:t>
              </a:r>
              <a:endParaRPr lang="en-US" altLang="zh-CN" sz="2400" b="1" dirty="0"/>
            </a:p>
            <a:p>
              <a:pPr indent="457200">
                <a:lnSpc>
                  <a:spcPct val="125000"/>
                </a:lnSpc>
              </a:pPr>
              <a:r>
                <a:rPr lang="zh-CN" altLang="en-US" dirty="0"/>
                <a:t>对一个时间上连续变化的模拟信号，按一定间隔抽取样值。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010944" y="2090962"/>
              <a:ext cx="2789103" cy="1708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zh-CN" altLang="en-US" sz="2400" b="1" dirty="0"/>
                <a:t>量化</a:t>
              </a:r>
              <a:endParaRPr lang="en-US" altLang="zh-CN" sz="2400" b="1" dirty="0"/>
            </a:p>
            <a:p>
              <a:pPr indent="457200">
                <a:lnSpc>
                  <a:spcPct val="125000"/>
                </a:lnSpc>
              </a:pPr>
              <a:r>
                <a:rPr lang="zh-CN" altLang="en-US" dirty="0"/>
                <a:t>对每个脉冲进行测量并用离散化数值表示。</a:t>
              </a:r>
              <a:endParaRPr lang="en-US" altLang="zh-CN" dirty="0"/>
            </a:p>
            <a:p>
              <a:pPr algn="ctr">
                <a:lnSpc>
                  <a:spcPct val="125000"/>
                </a:lnSpc>
              </a:pPr>
              <a:endParaRPr lang="zh-CN" altLang="en-US" sz="2400" b="1" dirty="0"/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2283" y="3683706"/>
              <a:ext cx="10258425" cy="2333625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8841157" y="2114048"/>
              <a:ext cx="2449551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zh-CN" altLang="en-US" sz="2400" b="1" dirty="0"/>
                <a:t>编码</a:t>
              </a:r>
              <a:endParaRPr lang="en-US" altLang="zh-CN" sz="2400" b="1" dirty="0"/>
            </a:p>
            <a:p>
              <a:pPr indent="457200">
                <a:lnSpc>
                  <a:spcPct val="125000"/>
                </a:lnSpc>
              </a:pPr>
              <a:r>
                <a:rPr lang="zh-CN" altLang="en-US" dirty="0"/>
                <a:t>用二进制表示离散化数值。</a:t>
              </a:r>
              <a:endParaRPr lang="en-US" altLang="zh-CN" dirty="0"/>
            </a:p>
          </p:txBody>
        </p:sp>
      </p:grp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3912220" cy="531690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模数转换原理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9301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8223" cy="53169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 模拟比较器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069" y="1289870"/>
            <a:ext cx="5923792" cy="3678574"/>
          </a:xfrm>
          <a:prstGeom prst="rect">
            <a:avLst/>
          </a:prstGeom>
        </p:spPr>
      </p:pic>
      <p:sp>
        <p:nvSpPr>
          <p:cNvPr id="17" name="矩形标注 16"/>
          <p:cNvSpPr/>
          <p:nvPr/>
        </p:nvSpPr>
        <p:spPr>
          <a:xfrm>
            <a:off x="573932" y="3667328"/>
            <a:ext cx="3521413" cy="1760706"/>
          </a:xfrm>
          <a:prstGeom prst="wedgeRectCallout">
            <a:avLst>
              <a:gd name="adj1" fmla="val 52789"/>
              <a:gd name="adj2" fmla="val -101118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有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zh-CN" dirty="0">
                <a:solidFill>
                  <a:schemeClr val="tx1"/>
                </a:solidFill>
              </a:rPr>
              <a:t>种比较方式：</a:t>
            </a:r>
          </a:p>
          <a:p>
            <a:pPr marL="285750" lvl="0" indent="-285750"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chemeClr val="tx1"/>
                </a:solidFill>
              </a:rPr>
              <a:t>Cn-</a:t>
            </a:r>
            <a:r>
              <a:rPr lang="zh-CN" altLang="zh-CN" dirty="0">
                <a:solidFill>
                  <a:schemeClr val="tx1"/>
                </a:solidFill>
              </a:rPr>
              <a:t>和</a:t>
            </a:r>
            <a:r>
              <a:rPr lang="en-US" altLang="zh-CN" dirty="0">
                <a:solidFill>
                  <a:schemeClr val="tx1"/>
                </a:solidFill>
              </a:rPr>
              <a:t>Cn+</a:t>
            </a:r>
            <a:endParaRPr lang="zh-CN" altLang="zh-CN" dirty="0">
              <a:solidFill>
                <a:schemeClr val="tx1"/>
              </a:solidFill>
            </a:endParaRPr>
          </a:p>
          <a:p>
            <a:pPr marL="285750" lvl="0" indent="-285750"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chemeClr val="tx1"/>
                </a:solidFill>
              </a:rPr>
              <a:t>Cn-</a:t>
            </a:r>
            <a:r>
              <a:rPr lang="zh-CN" altLang="zh-CN" dirty="0">
                <a:solidFill>
                  <a:schemeClr val="tx1"/>
                </a:solidFill>
              </a:rPr>
              <a:t>和公共外部参考电压</a:t>
            </a:r>
            <a:r>
              <a:rPr lang="en-US" altLang="zh-CN" dirty="0">
                <a:solidFill>
                  <a:schemeClr val="tx1"/>
                </a:solidFill>
              </a:rPr>
              <a:t>C0+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chemeClr val="tx1"/>
                </a:solidFill>
              </a:rPr>
              <a:t>Cn-</a:t>
            </a:r>
            <a:r>
              <a:rPr lang="zh-CN" altLang="zh-CN" dirty="0">
                <a:solidFill>
                  <a:schemeClr val="tx1"/>
                </a:solidFill>
              </a:rPr>
              <a:t>和内部参考电压</a:t>
            </a:r>
            <a:r>
              <a:rPr lang="en-US" altLang="zh-CN" dirty="0">
                <a:solidFill>
                  <a:schemeClr val="tx1"/>
                </a:solidFill>
              </a:rPr>
              <a:t>VIREF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标注 18"/>
          <p:cNvSpPr/>
          <p:nvPr/>
        </p:nvSpPr>
        <p:spPr>
          <a:xfrm>
            <a:off x="9571665" y="4547681"/>
            <a:ext cx="2023705" cy="992221"/>
          </a:xfrm>
          <a:prstGeom prst="wedgeRectCallout">
            <a:avLst>
              <a:gd name="adj1" fmla="val -60791"/>
              <a:gd name="adj2" fmla="val -185399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输出结果可以触发中断或</a:t>
            </a:r>
            <a:r>
              <a:rPr lang="en-US" altLang="zh-CN" dirty="0">
                <a:solidFill>
                  <a:schemeClr val="tx1"/>
                </a:solidFill>
              </a:rPr>
              <a:t>ADC</a:t>
            </a:r>
            <a:r>
              <a:rPr lang="zh-CN" altLang="en-US" dirty="0">
                <a:solidFill>
                  <a:schemeClr val="tx1"/>
                </a:solidFill>
              </a:rPr>
              <a:t>采样</a:t>
            </a:r>
          </a:p>
        </p:txBody>
      </p:sp>
    </p:spTree>
    <p:extLst>
      <p:ext uri="{BB962C8B-B14F-4D97-AF65-F5344CB8AC3E}">
        <p14:creationId xmlns:p14="http://schemas.microsoft.com/office/powerpoint/2010/main" val="432478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8223" cy="53169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 模拟比较器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5302" y="1588283"/>
            <a:ext cx="6777544" cy="216800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70042" y="97308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内部参考电压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319450"/>
              </p:ext>
            </p:extLst>
          </p:nvPr>
        </p:nvGraphicFramePr>
        <p:xfrm>
          <a:off x="2505075" y="4440251"/>
          <a:ext cx="6774471" cy="7416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00603">
                  <a:extLst>
                    <a:ext uri="{9D8B030D-6E8A-4147-A177-3AD203B41FA5}">
                      <a16:colId xmlns:a16="http://schemas.microsoft.com/office/drawing/2014/main" val="415915589"/>
                    </a:ext>
                  </a:extLst>
                </a:gridCol>
                <a:gridCol w="5773868">
                  <a:extLst>
                    <a:ext uri="{9D8B030D-6E8A-4147-A177-3AD203B41FA5}">
                      <a16:colId xmlns:a16="http://schemas.microsoft.com/office/drawing/2014/main" val="242577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u="none" strike="noStrike" kern="1200" baseline="0" dirty="0"/>
                        <a:t>RNG=0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VIREF = VDDA / 4.2 + VREF * (VDDA/ 29.4),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799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u="none" strike="noStrike" kern="1200" baseline="0" dirty="0"/>
                        <a:t>RNG=1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VIREF = VREF * (VDDA/ 22.12)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75778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655651" y="5719864"/>
            <a:ext cx="1885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altLang="zh-CN" dirty="0">
                <a:solidFill>
                  <a:schemeClr val="dk1"/>
                </a:solidFill>
              </a:rPr>
              <a:t>VREF</a:t>
            </a:r>
            <a:r>
              <a:rPr lang="en-US" altLang="zh-CN" dirty="0">
                <a:solidFill>
                  <a:schemeClr val="dk1"/>
                </a:solidFill>
              </a:rPr>
              <a:t>:  0x0---0xF</a:t>
            </a:r>
          </a:p>
          <a:p>
            <a:r>
              <a:rPr lang="en-US" altLang="zh-CN" dirty="0">
                <a:solidFill>
                  <a:schemeClr val="dk1"/>
                </a:solidFill>
              </a:rPr>
              <a:t>VDDA = 3.3v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7187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8223" cy="53169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 模拟比较器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70042" y="9730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例程</a:t>
            </a:r>
          </a:p>
        </p:txBody>
      </p:sp>
      <p:sp>
        <p:nvSpPr>
          <p:cNvPr id="7" name="矩形 6"/>
          <p:cNvSpPr/>
          <p:nvPr/>
        </p:nvSpPr>
        <p:spPr>
          <a:xfrm>
            <a:off x="838200" y="1447706"/>
            <a:ext cx="976494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/>
              <a:t>#include "</a:t>
            </a:r>
            <a:r>
              <a:rPr lang="en-US" altLang="zh-CN" sz="1600" b="1" dirty="0" err="1"/>
              <a:t>driverlib</a:t>
            </a:r>
            <a:r>
              <a:rPr lang="en-US" altLang="zh-CN" sz="1600" b="1" dirty="0"/>
              <a:t>/</a:t>
            </a:r>
            <a:r>
              <a:rPr lang="en-US" altLang="zh-CN" sz="1600" b="1" dirty="0" err="1"/>
              <a:t>comp.h</a:t>
            </a:r>
            <a:r>
              <a:rPr lang="en-US" altLang="zh-CN" sz="1600" b="1" dirty="0"/>
              <a:t>"</a:t>
            </a:r>
            <a:endParaRPr lang="en-US" altLang="zh-CN" sz="16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altLang="zh-CN" sz="1600" b="1" dirty="0"/>
              <a:t>int main(void)</a:t>
            </a:r>
          </a:p>
          <a:p>
            <a:r>
              <a:rPr lang="en-US" altLang="zh-CN" sz="1600" dirty="0"/>
              <a:t>{</a:t>
            </a:r>
            <a:endParaRPr lang="zh-CN" altLang="en-US" sz="1600" dirty="0"/>
          </a:p>
          <a:p>
            <a:r>
              <a:rPr lang="en-US" altLang="zh-CN" sz="1600" b="1" dirty="0"/>
              <a:t>	</a:t>
            </a:r>
            <a:r>
              <a:rPr lang="en-US" altLang="zh-CN" sz="1600" b="1" dirty="0" err="1"/>
              <a:t>SysCtlPeripheralEnable</a:t>
            </a:r>
            <a:r>
              <a:rPr lang="en-US" altLang="zh-CN" sz="1600" b="1" dirty="0"/>
              <a:t>(SYSCTL_PERIPH_COMP0);//</a:t>
            </a:r>
            <a:r>
              <a:rPr lang="zh-CN" altLang="en-US" sz="1600" b="1" dirty="0"/>
              <a:t>使能模拟比较器</a:t>
            </a:r>
            <a:r>
              <a:rPr lang="en-US" altLang="zh-CN" sz="1600" b="1" dirty="0"/>
              <a:t>0	</a:t>
            </a:r>
            <a:r>
              <a:rPr lang="en-US" altLang="zh-CN" sz="1600" b="1" dirty="0" err="1"/>
              <a:t>SysCtlPeripheralEnable</a:t>
            </a:r>
            <a:r>
              <a:rPr lang="en-US" altLang="zh-CN" sz="1600" b="1" dirty="0"/>
              <a:t>(SYSCTL_PERIPH_GPIOC);// </a:t>
            </a:r>
            <a:r>
              <a:rPr lang="zh-CN" altLang="en-US" sz="1600" b="1" dirty="0"/>
              <a:t>模块</a:t>
            </a:r>
            <a:r>
              <a:rPr lang="en-US" altLang="zh-CN" sz="1600" b="1" dirty="0"/>
              <a:t>GPIOC</a:t>
            </a:r>
          </a:p>
          <a:p>
            <a:endParaRPr lang="en-US" altLang="zh-CN" sz="1600" b="1" dirty="0"/>
          </a:p>
          <a:p>
            <a:r>
              <a:rPr lang="en-US" altLang="zh-CN" sz="1600" b="1" dirty="0"/>
              <a:t>	</a:t>
            </a:r>
            <a:r>
              <a:rPr lang="en-US" altLang="zh-CN" sz="1600" b="1" dirty="0" err="1"/>
              <a:t>GPIOPinTypeComparator</a:t>
            </a:r>
            <a:r>
              <a:rPr lang="en-US" altLang="zh-CN" sz="1600" b="1" dirty="0"/>
              <a:t>(GPIO_PORTC_BASE, GPIO_PIN_7);</a:t>
            </a:r>
          </a:p>
          <a:p>
            <a:r>
              <a:rPr lang="en-US" altLang="zh-CN" sz="1600" b="1" dirty="0"/>
              <a:t>	</a:t>
            </a:r>
            <a:endParaRPr lang="zh-CN" altLang="en-US" sz="1600" b="1" dirty="0"/>
          </a:p>
          <a:p>
            <a:r>
              <a:rPr lang="en-US" altLang="zh-CN" sz="1600" b="1" dirty="0"/>
              <a:t>	</a:t>
            </a:r>
            <a:r>
              <a:rPr lang="en-US" altLang="zh-CN" sz="1600" b="1" dirty="0" err="1"/>
              <a:t>ComparatorRefSet</a:t>
            </a:r>
            <a:r>
              <a:rPr lang="en-US" altLang="zh-CN" sz="1600" b="1" dirty="0"/>
              <a:t>(COMP_BASE, COMP_REF_1_65V);//</a:t>
            </a:r>
            <a:r>
              <a:rPr lang="zh-CN" altLang="en-US" sz="1600" b="1" dirty="0"/>
              <a:t>配置内部参考电压</a:t>
            </a:r>
          </a:p>
          <a:p>
            <a:r>
              <a:rPr lang="en-US" altLang="zh-CN" sz="1600" b="1" dirty="0"/>
              <a:t>	</a:t>
            </a:r>
            <a:r>
              <a:rPr lang="en-US" altLang="zh-CN" sz="1600" b="1" dirty="0" err="1"/>
              <a:t>ComparatorConfigure</a:t>
            </a:r>
            <a:r>
              <a:rPr lang="en-US" altLang="zh-CN" sz="1600" b="1" dirty="0"/>
              <a:t>(COMP_BASE, 0,(COMP_TRIG_NONE | COMP_INT_BOTH |</a:t>
            </a:r>
          </a:p>
          <a:p>
            <a:r>
              <a:rPr lang="en-US" altLang="zh-CN" sz="1600" b="1" dirty="0"/>
              <a:t>COMP_ASRCP_REF | COMP_OUTPUT_NORMAL));//</a:t>
            </a:r>
            <a:r>
              <a:rPr lang="zh-CN" altLang="en-US" sz="1600" b="1" dirty="0"/>
              <a:t>配置比较器来使用内部参考电压，输出不翻转</a:t>
            </a:r>
            <a:endParaRPr lang="en-US" altLang="zh-CN" sz="1600" b="1" dirty="0"/>
          </a:p>
          <a:p>
            <a:endParaRPr lang="zh-CN" altLang="en-US" sz="1600" b="1" dirty="0"/>
          </a:p>
          <a:p>
            <a:r>
              <a:rPr lang="en-US" altLang="zh-CN" sz="1600" b="1" dirty="0"/>
              <a:t>	</a:t>
            </a:r>
            <a:r>
              <a:rPr lang="en-US" altLang="zh-CN" sz="1600" b="1" dirty="0" err="1"/>
              <a:t>SysCtlDelay</a:t>
            </a:r>
            <a:r>
              <a:rPr lang="en-US" altLang="zh-CN" sz="1600" b="1" dirty="0"/>
              <a:t>(200000);</a:t>
            </a:r>
          </a:p>
          <a:p>
            <a:r>
              <a:rPr lang="en-US" altLang="zh-CN" sz="1600" b="1" dirty="0"/>
              <a:t>	while(1)</a:t>
            </a:r>
          </a:p>
          <a:p>
            <a:r>
              <a:rPr lang="en-US" altLang="zh-CN" sz="1600" dirty="0"/>
              <a:t>	{</a:t>
            </a:r>
          </a:p>
          <a:p>
            <a:r>
              <a:rPr lang="en-US" altLang="zh-CN" sz="1600" dirty="0"/>
              <a:t>		</a:t>
            </a:r>
            <a:r>
              <a:rPr lang="en-US" altLang="zh-CN" sz="1600" b="1" dirty="0"/>
              <a:t>bool temp;</a:t>
            </a:r>
          </a:p>
          <a:p>
            <a:r>
              <a:rPr lang="en-US" altLang="zh-CN" sz="1600" b="1" dirty="0"/>
              <a:t>		temp = </a:t>
            </a:r>
            <a:r>
              <a:rPr lang="en-US" altLang="zh-CN" sz="1600" b="1" dirty="0" err="1"/>
              <a:t>ComparatorValueGet</a:t>
            </a:r>
            <a:r>
              <a:rPr lang="en-US" altLang="zh-CN" sz="1600" b="1" dirty="0"/>
              <a:t>(COMP_BASE, 0);//</a:t>
            </a:r>
            <a:r>
              <a:rPr lang="zh-CN" altLang="en-US" sz="1600" b="1" dirty="0"/>
              <a:t>读取比较器输出值</a:t>
            </a:r>
            <a:endParaRPr lang="en-US" altLang="zh-CN" sz="1600" b="1" dirty="0"/>
          </a:p>
          <a:p>
            <a:r>
              <a:rPr lang="en-US" altLang="zh-CN" sz="1600" dirty="0"/>
              <a:t>	}</a:t>
            </a:r>
            <a:endParaRPr lang="zh-CN" altLang="en-US" sz="1600" b="1" dirty="0"/>
          </a:p>
          <a:p>
            <a:r>
              <a:rPr lang="en-US" altLang="zh-C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7103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8223" cy="53169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DAC7512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05127" y="1603231"/>
            <a:ext cx="8327985" cy="458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Arial" panose="020B0604020202020204" pitchFamily="34" charset="0"/>
                <a:ea typeface="微软雅黑" pitchFamily="34" charset="-122"/>
              </a:rPr>
              <a:t>和</a:t>
            </a:r>
            <a:r>
              <a:rPr lang="en-US" altLang="zh-CN" dirty="0">
                <a:latin typeface="Arial" panose="020B0604020202020204" pitchFamily="34" charset="0"/>
                <a:ea typeface="微软雅黑" pitchFamily="34" charset="-122"/>
              </a:rPr>
              <a:t>ADC</a:t>
            </a:r>
            <a:r>
              <a:rPr lang="zh-CN" altLang="en-US" dirty="0">
                <a:latin typeface="Arial" panose="020B0604020202020204" pitchFamily="34" charset="0"/>
                <a:ea typeface="微软雅黑" pitchFamily="34" charset="-122"/>
              </a:rPr>
              <a:t>类似，对于</a:t>
            </a:r>
            <a:r>
              <a:rPr lang="en-US" altLang="zh-CN" dirty="0">
                <a:latin typeface="Arial" panose="020B0604020202020204" pitchFamily="34" charset="0"/>
                <a:ea typeface="微软雅黑" pitchFamily="34" charset="-122"/>
              </a:rPr>
              <a:t>12</a:t>
            </a:r>
            <a:r>
              <a:rPr lang="zh-CN" altLang="en-US" dirty="0">
                <a:latin typeface="Arial" panose="020B0604020202020204" pitchFamily="34" charset="0"/>
                <a:ea typeface="微软雅黑" pitchFamily="34" charset="-122"/>
              </a:rPr>
              <a:t>位的</a:t>
            </a:r>
            <a:r>
              <a:rPr lang="en-US" altLang="zh-CN" dirty="0">
                <a:latin typeface="Arial" panose="020B0604020202020204" pitchFamily="34" charset="0"/>
                <a:ea typeface="微软雅黑" pitchFamily="34" charset="-122"/>
              </a:rPr>
              <a:t>DAC</a:t>
            </a:r>
            <a:r>
              <a:rPr lang="zh-CN" altLang="en-US" dirty="0">
                <a:latin typeface="Arial" panose="020B0604020202020204" pitchFamily="34" charset="0"/>
                <a:ea typeface="微软雅黑" pitchFamily="34" charset="-122"/>
              </a:rPr>
              <a:t>，给定</a:t>
            </a:r>
            <a:r>
              <a:rPr lang="en-US" altLang="zh-CN" dirty="0">
                <a:latin typeface="Arial" panose="020B0604020202020204" pitchFamily="34" charset="0"/>
                <a:ea typeface="微软雅黑" pitchFamily="34" charset="-122"/>
              </a:rPr>
              <a:t>12</a:t>
            </a:r>
            <a:r>
              <a:rPr lang="zh-CN" altLang="zh-CN" dirty="0">
                <a:latin typeface="Arial" panose="020B0604020202020204" pitchFamily="34" charset="0"/>
                <a:ea typeface="微软雅黑" pitchFamily="34" charset="-122"/>
              </a:rPr>
              <a:t>位的二进制数</a:t>
            </a:r>
            <a:r>
              <a:rPr lang="en-US" altLang="zh-CN" dirty="0">
                <a:latin typeface="Arial" panose="020B0604020202020204" pitchFamily="34" charset="0"/>
                <a:ea typeface="微软雅黑" pitchFamily="34" charset="-122"/>
              </a:rPr>
              <a:t>X</a:t>
            </a:r>
            <a:r>
              <a:rPr lang="zh-CN" altLang="zh-CN" dirty="0">
                <a:latin typeface="Arial" panose="020B0604020202020204" pitchFamily="34" charset="0"/>
                <a:ea typeface="微软雅黑" pitchFamily="34" charset="-122"/>
              </a:rPr>
              <a:t>，对应</a:t>
            </a:r>
            <a:r>
              <a:rPr lang="zh-CN" altLang="en-US" dirty="0">
                <a:latin typeface="Arial" panose="020B0604020202020204" pitchFamily="34" charset="0"/>
                <a:ea typeface="微软雅黑" pitchFamily="34" charset="-122"/>
              </a:rPr>
              <a:t>的</a:t>
            </a:r>
            <a:r>
              <a:rPr lang="zh-CN" altLang="zh-CN" dirty="0">
                <a:latin typeface="Arial" panose="020B0604020202020204" pitchFamily="34" charset="0"/>
                <a:ea typeface="微软雅黑" pitchFamily="34" charset="-122"/>
              </a:rPr>
              <a:t>输出电压</a:t>
            </a:r>
            <a:r>
              <a:rPr lang="en-US" altLang="zh-CN" dirty="0">
                <a:latin typeface="Arial" panose="020B0604020202020204" pitchFamily="34" charset="0"/>
                <a:ea typeface="微软雅黑" pitchFamily="34" charset="-122"/>
              </a:rPr>
              <a:t>Vo</a:t>
            </a:r>
            <a:r>
              <a:rPr lang="zh-CN" altLang="zh-CN" dirty="0">
                <a:latin typeface="Arial" panose="020B0604020202020204" pitchFamily="34" charset="0"/>
                <a:ea typeface="微软雅黑" pitchFamily="34" charset="-122"/>
              </a:rPr>
              <a:t>为</a:t>
            </a:r>
            <a:r>
              <a:rPr lang="zh-CN" altLang="en-US" dirty="0">
                <a:latin typeface="Arial" panose="020B0604020202020204" pitchFamily="34" charset="0"/>
                <a:ea typeface="微软雅黑" pitchFamily="34" charset="-122"/>
              </a:rPr>
              <a:t>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8200" y="896816"/>
            <a:ext cx="9259111" cy="567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200000"/>
              </a:lnSpc>
            </a:pPr>
            <a:r>
              <a:rPr lang="zh-CN" altLang="en-US" dirty="0"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数模转换器（</a:t>
            </a:r>
            <a:r>
              <a:rPr lang="en-US" altLang="zh-CN" dirty="0"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DAC</a:t>
            </a:r>
            <a:r>
              <a:rPr lang="zh-CN" altLang="en-US" dirty="0"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）是将数字量转换为模拟量。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0693400"/>
              </p:ext>
            </p:extLst>
          </p:nvPr>
        </p:nvGraphicFramePr>
        <p:xfrm>
          <a:off x="2107514" y="2249950"/>
          <a:ext cx="3067601" cy="621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r:id="rId4" imgW="1943100" imgH="393700" progId="Equation.3">
                  <p:embed/>
                </p:oleObj>
              </mc:Choice>
              <mc:Fallback>
                <p:oleObj r:id="rId4" imgW="1943100" imgH="393700" progId="Equation.3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7514" y="2249950"/>
                        <a:ext cx="3067601" cy="62154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838200" y="3501957"/>
            <a:ext cx="1042642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en-US" altLang="zh-CN" dirty="0">
                <a:ea typeface="+mn-lt"/>
                <a:cs typeface="+mn-lt"/>
              </a:rPr>
              <a:t>TM4C123GH6PM</a:t>
            </a:r>
            <a:r>
              <a:rPr lang="zh-CN" altLang="en-US" dirty="0">
                <a:ea typeface="+mn-lt"/>
                <a:cs typeface="+mn-lt"/>
              </a:rPr>
              <a:t>没有</a:t>
            </a:r>
            <a:r>
              <a:rPr lang="en-US" altLang="zh-CN" dirty="0">
                <a:ea typeface="+mn-lt"/>
                <a:cs typeface="+mn-lt"/>
              </a:rPr>
              <a:t>DAC</a:t>
            </a:r>
            <a:r>
              <a:rPr lang="zh-CN" altLang="en-US" dirty="0">
                <a:ea typeface="+mn-lt"/>
                <a:cs typeface="+mn-lt"/>
              </a:rPr>
              <a:t>外设，</a:t>
            </a:r>
            <a:r>
              <a:rPr lang="en-US" altLang="zh-CN" dirty="0">
                <a:ea typeface="+mn-lt"/>
                <a:cs typeface="+mn-lt"/>
              </a:rPr>
              <a:t>DY</a:t>
            </a:r>
            <a:r>
              <a:rPr lang="zh-CN" altLang="en-US" dirty="0">
                <a:ea typeface="+mn-lt"/>
                <a:cs typeface="+mn-lt"/>
              </a:rPr>
              <a:t>实验板采用了一片</a:t>
            </a:r>
            <a:r>
              <a:rPr lang="en-US" altLang="zh-CN" dirty="0">
                <a:ea typeface="+mn-lt"/>
                <a:cs typeface="+mn-lt"/>
              </a:rPr>
              <a:t>DAC7512</a:t>
            </a:r>
            <a:r>
              <a:rPr lang="zh-CN" altLang="en-US" dirty="0">
                <a:ea typeface="+mn-lt"/>
                <a:cs typeface="+mn-lt"/>
              </a:rPr>
              <a:t>芯片作为扩展。</a:t>
            </a:r>
            <a:r>
              <a:rPr lang="en-US" altLang="zh-CN" dirty="0">
                <a:ea typeface="+mn-lt"/>
                <a:cs typeface="+mn-lt"/>
              </a:rPr>
              <a:t>DAC7512</a:t>
            </a:r>
            <a:r>
              <a:rPr lang="zh-CN" altLang="en-US" dirty="0">
                <a:ea typeface="+mn-lt"/>
                <a:cs typeface="+mn-lt"/>
              </a:rPr>
              <a:t>是</a:t>
            </a:r>
            <a:r>
              <a:rPr lang="en-US" altLang="zh-CN" dirty="0">
                <a:ea typeface="+mn-lt"/>
                <a:cs typeface="+mn-lt"/>
              </a:rPr>
              <a:t>TI</a:t>
            </a:r>
            <a:r>
              <a:rPr lang="zh-CN" altLang="en-US" dirty="0">
                <a:ea typeface="+mn-lt"/>
                <a:cs typeface="+mn-lt"/>
              </a:rPr>
              <a:t>公司生产具有内置缓冲放大器低功耗单片</a:t>
            </a:r>
            <a:r>
              <a:rPr lang="en-US" altLang="zh-CN" dirty="0">
                <a:ea typeface="+mn-lt"/>
                <a:cs typeface="+mn-lt"/>
              </a:rPr>
              <a:t>12</a:t>
            </a:r>
            <a:r>
              <a:rPr lang="zh-CN" altLang="en-US" dirty="0">
                <a:ea typeface="+mn-lt"/>
                <a:cs typeface="+mn-lt"/>
              </a:rPr>
              <a:t>位数模转换器。其最高支持</a:t>
            </a:r>
            <a:r>
              <a:rPr lang="en-US" altLang="zh-CN" dirty="0">
                <a:ea typeface="+mn-lt"/>
                <a:cs typeface="+mn-lt"/>
              </a:rPr>
              <a:t>30M</a:t>
            </a:r>
            <a:r>
              <a:rPr lang="zh-CN" altLang="en-US" dirty="0">
                <a:ea typeface="+mn-lt"/>
                <a:cs typeface="+mn-lt"/>
              </a:rPr>
              <a:t>时钟的通用三线串行</a:t>
            </a:r>
            <a:r>
              <a:rPr lang="en-US" altLang="zh-CN" dirty="0">
                <a:ea typeface="+mn-lt"/>
                <a:cs typeface="+mn-lt"/>
              </a:rPr>
              <a:t>SPI</a:t>
            </a:r>
            <a:r>
              <a:rPr lang="zh-CN" altLang="en-US" dirty="0">
                <a:ea typeface="+mn-lt"/>
                <a:cs typeface="+mn-lt"/>
              </a:rPr>
              <a:t>接口。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9474" y="4311757"/>
            <a:ext cx="4046968" cy="253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686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8223" cy="53169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DAC7512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05127" y="1603231"/>
            <a:ext cx="876393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itchFamily="34" charset="-122"/>
              </a:rPr>
              <a:t>/SYNC</a:t>
            </a:r>
            <a:r>
              <a:rPr lang="zh-CN" altLang="en-US" dirty="0">
                <a:latin typeface="Arial" panose="020B0604020202020204" pitchFamily="34" charset="0"/>
                <a:ea typeface="微软雅黑" pitchFamily="34" charset="-122"/>
              </a:rPr>
              <a:t>置低开始数据传输，</a:t>
            </a:r>
            <a:r>
              <a:rPr lang="en-US" altLang="zh-CN" dirty="0">
                <a:latin typeface="Arial" panose="020B0604020202020204" pitchFamily="34" charset="0"/>
                <a:ea typeface="微软雅黑" pitchFamily="34" charset="-122"/>
              </a:rPr>
              <a:t>Din</a:t>
            </a:r>
            <a:r>
              <a:rPr lang="zh-CN" altLang="en-US" dirty="0">
                <a:latin typeface="Arial" panose="020B0604020202020204" pitchFamily="34" charset="0"/>
                <a:ea typeface="微软雅黑" pitchFamily="34" charset="-122"/>
              </a:rPr>
              <a:t>数据在串行时钟</a:t>
            </a:r>
            <a:r>
              <a:rPr lang="en-US" altLang="zh-CN" dirty="0">
                <a:latin typeface="Arial" panose="020B0604020202020204" pitchFamily="34" charset="0"/>
                <a:ea typeface="微软雅黑" pitchFamily="34" charset="-122"/>
              </a:rPr>
              <a:t>SCLK</a:t>
            </a:r>
            <a:r>
              <a:rPr lang="zh-CN" altLang="en-US" dirty="0">
                <a:latin typeface="Arial" panose="020B0604020202020204" pitchFamily="34" charset="0"/>
                <a:ea typeface="微软雅黑" pitchFamily="34" charset="-122"/>
              </a:rPr>
              <a:t>下降沿依次移入</a:t>
            </a:r>
            <a:r>
              <a:rPr lang="en-US" altLang="zh-CN" dirty="0">
                <a:latin typeface="Arial" panose="020B0604020202020204" pitchFamily="34" charset="0"/>
                <a:ea typeface="微软雅黑" pitchFamily="34" charset="-122"/>
              </a:rPr>
              <a:t>16</a:t>
            </a:r>
            <a:r>
              <a:rPr lang="zh-CN" altLang="en-US" dirty="0">
                <a:latin typeface="Arial" panose="020B0604020202020204" pitchFamily="34" charset="0"/>
                <a:ea typeface="微软雅黑" pitchFamily="34" charset="-122"/>
              </a:rPr>
              <a:t>位寄存器。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2285" y="635710"/>
            <a:ext cx="9259111" cy="725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200000"/>
              </a:lnSpc>
            </a:pPr>
            <a:r>
              <a:rPr lang="en-US" altLang="zh-CN" sz="2400" b="1" dirty="0">
                <a:latin typeface="+mn-ea"/>
                <a:sym typeface="Arial" panose="020B0604020202020204" pitchFamily="34" charset="0"/>
              </a:rPr>
              <a:t>DAC7512</a:t>
            </a:r>
            <a:r>
              <a:rPr lang="zh-CN" altLang="en-US" sz="2400" b="1" dirty="0">
                <a:latin typeface="+mn-ea"/>
                <a:sym typeface="Arial" panose="020B0604020202020204" pitchFamily="34" charset="0"/>
              </a:rPr>
              <a:t>工作时序</a:t>
            </a:r>
            <a:endParaRPr lang="zh-CN" altLang="en-US" sz="2400" b="1" dirty="0">
              <a:latin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666" y="2200577"/>
            <a:ext cx="9191017" cy="238201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305127" y="4966574"/>
            <a:ext cx="5202677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DB15</a:t>
            </a:r>
            <a:r>
              <a:rPr lang="zh-CN" altLang="en-US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、</a:t>
            </a:r>
            <a:r>
              <a:rPr lang="en-US" altLang="zh-CN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DB14</a:t>
            </a:r>
            <a:r>
              <a:rPr lang="zh-CN" altLang="en-US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是空闲位，</a:t>
            </a:r>
            <a:r>
              <a:rPr lang="en-US" altLang="zh-CN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DB13</a:t>
            </a:r>
            <a:r>
              <a:rPr lang="zh-CN" altLang="en-US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、</a:t>
            </a:r>
            <a:r>
              <a:rPr lang="en-US" altLang="zh-CN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DB12</a:t>
            </a:r>
            <a:r>
              <a:rPr lang="zh-CN" altLang="en-US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是工作模式选择位、</a:t>
            </a:r>
            <a:r>
              <a:rPr lang="en-US" altLang="zh-CN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DB11</a:t>
            </a:r>
            <a:r>
              <a:rPr lang="zh-CN" altLang="en-US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～</a:t>
            </a:r>
            <a:r>
              <a:rPr lang="en-US" altLang="zh-CN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DB0</a:t>
            </a:r>
            <a:r>
              <a:rPr lang="zh-CN" altLang="en-US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是数据位。上电后，寄存器置</a:t>
            </a:r>
            <a:r>
              <a:rPr lang="en-US" altLang="zh-CN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0</a:t>
            </a:r>
            <a:r>
              <a:rPr lang="zh-CN" altLang="en-US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，所以</a:t>
            </a:r>
            <a:r>
              <a:rPr lang="en-US" altLang="zh-CN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DAC7512</a:t>
            </a:r>
            <a:r>
              <a:rPr lang="zh-CN" altLang="en-US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处于正常工作模式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173" y="4824204"/>
            <a:ext cx="4631177" cy="141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6601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24340" y="564421"/>
            <a:ext cx="1948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例程</a:t>
            </a: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924340" y="137764"/>
            <a:ext cx="10108223" cy="531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DAC7512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924340" y="1026086"/>
            <a:ext cx="10930648" cy="5972898"/>
            <a:chOff x="509080" y="1026086"/>
            <a:chExt cx="10930648" cy="5972898"/>
          </a:xfrm>
        </p:grpSpPr>
        <p:sp>
          <p:nvSpPr>
            <p:cNvPr id="2" name="矩形 1"/>
            <p:cNvSpPr/>
            <p:nvPr/>
          </p:nvSpPr>
          <p:spPr>
            <a:xfrm>
              <a:off x="509080" y="1523704"/>
              <a:ext cx="10930648" cy="31085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zh-CN" sz="1400" b="1" dirty="0">
                <a:solidFill>
                  <a:srgbClr val="642880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0" b="1" dirty="0" err="1">
                  <a:solidFill>
                    <a:srgbClr val="642880"/>
                  </a:solidFill>
                  <a:latin typeface="Consolas" panose="020B0609020204030204" pitchFamily="49" charset="0"/>
                </a:rPr>
                <a:t>SysCtlPeripheralEnable</a:t>
              </a:r>
              <a:r>
                <a:rPr lang="en-US" altLang="zh-CN" sz="1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(SYSCTL_PERIPH_SSI1);</a:t>
              </a:r>
            </a:p>
            <a:p>
              <a:r>
                <a:rPr lang="en-US" altLang="zh-CN" sz="1400" b="1" dirty="0" err="1">
                  <a:solidFill>
                    <a:srgbClr val="642880"/>
                  </a:solidFill>
                  <a:latin typeface="Consolas" panose="020B0609020204030204" pitchFamily="49" charset="0"/>
                </a:rPr>
                <a:t>SysCtlPeripheralEnable</a:t>
              </a:r>
              <a:r>
                <a:rPr lang="en-US" altLang="zh-CN" sz="1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(SYSCTL_PERIPH_GPIOD);</a:t>
              </a:r>
            </a:p>
            <a:p>
              <a:endPara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0" b="1" dirty="0" err="1">
                  <a:solidFill>
                    <a:srgbClr val="642880"/>
                  </a:solidFill>
                  <a:latin typeface="Consolas" panose="020B0609020204030204" pitchFamily="49" charset="0"/>
                </a:rPr>
                <a:t>GPIOPinConfigure</a:t>
              </a:r>
              <a:r>
                <a:rPr lang="en-US" altLang="zh-CN" sz="1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(GPIO_PD0_SSI1CLK);</a:t>
              </a:r>
            </a:p>
            <a:p>
              <a:r>
                <a:rPr lang="en-US" altLang="zh-CN" sz="1400" b="1" dirty="0" err="1">
                  <a:solidFill>
                    <a:srgbClr val="642880"/>
                  </a:solidFill>
                  <a:latin typeface="Consolas" panose="020B0609020204030204" pitchFamily="49" charset="0"/>
                </a:rPr>
                <a:t>GPIOPinConfigure</a:t>
              </a:r>
              <a:r>
                <a:rPr lang="en-US" altLang="zh-CN" sz="1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(GPIO_PD3_SSI1TX);</a:t>
              </a:r>
            </a:p>
            <a:p>
              <a:r>
                <a:rPr lang="en-US" altLang="zh-CN" sz="1400" b="1" dirty="0" err="1">
                  <a:solidFill>
                    <a:srgbClr val="642880"/>
                  </a:solidFill>
                  <a:latin typeface="Consolas" panose="020B0609020204030204" pitchFamily="49" charset="0"/>
                </a:rPr>
                <a:t>GPIOPinTypeSSI</a:t>
              </a:r>
              <a:r>
                <a:rPr lang="en-US" altLang="zh-CN" sz="1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(GPIO_PORTD_BASE, GPIO_PIN_3 | GPIO_PIN_0);</a:t>
              </a:r>
            </a:p>
            <a:p>
              <a:endPara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//</a:t>
              </a:r>
              <a:r>
                <a:rPr lang="zh-CN" altLang="en-US" sz="1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配置</a:t>
              </a:r>
              <a:r>
                <a:rPr lang="en-US" altLang="zh-CN" sz="1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SSI1</a:t>
              </a:r>
              <a:r>
                <a:rPr lang="zh-CN" altLang="en-US" sz="1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为主机，工作模式为</a:t>
              </a:r>
              <a:r>
                <a:rPr lang="en-US" altLang="zh-CN" sz="1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FRF_MOTO_MODE_1</a:t>
              </a:r>
              <a:r>
                <a:rPr lang="zh-CN" altLang="en-US" sz="1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，比特率</a:t>
              </a:r>
              <a:r>
                <a:rPr lang="en-US" altLang="zh-CN" sz="1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10000</a:t>
              </a:r>
              <a:r>
                <a:rPr lang="zh-CN" altLang="en-US" sz="1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，数据位数为</a:t>
              </a:r>
              <a:r>
                <a:rPr lang="en-US" altLang="zh-CN" sz="1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16</a:t>
              </a:r>
            </a:p>
            <a:p>
              <a:r>
                <a:rPr lang="en-US" altLang="zh-CN" sz="1400" b="1" dirty="0" err="1">
                  <a:solidFill>
                    <a:srgbClr val="642880"/>
                  </a:solidFill>
                  <a:latin typeface="Consolas" panose="020B0609020204030204" pitchFamily="49" charset="0"/>
                </a:rPr>
                <a:t>SSIConfigSetExpClk</a:t>
              </a:r>
              <a:r>
                <a:rPr lang="en-US" altLang="zh-CN" sz="1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(SSI1_BASE, </a:t>
              </a:r>
              <a:r>
                <a:rPr lang="en-US" altLang="zh-CN" sz="1400" b="1" dirty="0" err="1">
                  <a:solidFill>
                    <a:srgbClr val="642880"/>
                  </a:solidFill>
                  <a:latin typeface="Consolas" panose="020B0609020204030204" pitchFamily="49" charset="0"/>
                </a:rPr>
                <a:t>SysCtlClockGet</a:t>
              </a:r>
              <a:r>
                <a:rPr lang="en-US" altLang="zh-CN" sz="1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(), SSI_FRF_MOTO_MODE_1,</a:t>
              </a:r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SSI_MODE_MASTER, 10000, 16);</a:t>
              </a:r>
            </a:p>
            <a:p>
              <a:endPara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0" b="1" dirty="0" err="1">
                  <a:solidFill>
                    <a:srgbClr val="642880"/>
                  </a:solidFill>
                  <a:latin typeface="Consolas" panose="020B0609020204030204" pitchFamily="49" charset="0"/>
                </a:rPr>
                <a:t>SSIEnable</a:t>
              </a:r>
              <a:r>
                <a:rPr lang="en-US" altLang="zh-CN" sz="1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(SSI1_BASE);</a:t>
              </a:r>
            </a:p>
            <a:p>
              <a:endPara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endParaRPr lang="zh-CN" altLang="en-US" sz="14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509080" y="4259773"/>
              <a:ext cx="7467601" cy="27392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1400" dirty="0">
                <a:latin typeface="Consolas" panose="020B0609020204030204" pitchFamily="49" charset="0"/>
              </a:endParaRPr>
            </a:p>
            <a:p>
              <a:r>
                <a:rPr lang="en-US" altLang="zh-CN" sz="14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void</a:t>
              </a:r>
              <a:r>
                <a:rPr lang="en-US" altLang="zh-CN" sz="1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0" b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dac_writedata</a:t>
              </a:r>
              <a:r>
                <a:rPr lang="en-US" altLang="zh-CN" sz="1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sz="1400" b="1" dirty="0">
                  <a:solidFill>
                    <a:srgbClr val="005032"/>
                  </a:solidFill>
                  <a:latin typeface="Consolas" panose="020B0609020204030204" pitchFamily="49" charset="0"/>
                </a:rPr>
                <a:t>uint16_t</a:t>
              </a:r>
              <a:r>
                <a:rPr lang="en-US" altLang="zh-CN" sz="1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ui32Data)</a:t>
              </a:r>
            </a:p>
            <a:p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zh-CN" sz="1400" b="1" dirty="0">
                  <a:solidFill>
                    <a:srgbClr val="642880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CN" sz="1400" b="1" dirty="0" err="1">
                  <a:solidFill>
                    <a:srgbClr val="642880"/>
                  </a:solidFill>
                  <a:latin typeface="Consolas" panose="020B0609020204030204" pitchFamily="49" charset="0"/>
                </a:rPr>
                <a:t>GPIOPinWrite</a:t>
              </a:r>
              <a:r>
                <a:rPr lang="en-US" altLang="zh-CN" sz="1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(GPIO_PORTF_BASE, GPIO_PIN_1, 0 &lt;&lt; 1);//</a:t>
              </a:r>
              <a:r>
                <a:rPr lang="zh-CN" altLang="en-US" sz="1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拉低</a:t>
              </a:r>
              <a:r>
                <a:rPr lang="en-US" altLang="zh-CN" sz="1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SYNC</a:t>
              </a:r>
              <a:r>
                <a:rPr lang="zh-CN" altLang="en-US" sz="1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信号</a:t>
              </a:r>
              <a:endPara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0" b="1" dirty="0">
                  <a:solidFill>
                    <a:srgbClr val="642880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CN" sz="1400" b="1" dirty="0" err="1">
                  <a:solidFill>
                    <a:srgbClr val="642880"/>
                  </a:solidFill>
                  <a:latin typeface="Consolas" panose="020B0609020204030204" pitchFamily="49" charset="0"/>
                </a:rPr>
                <a:t>SSIDataPut</a:t>
              </a:r>
              <a:r>
                <a:rPr lang="en-US" altLang="zh-CN" sz="1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(SSI1_BASE, ui32Data);//</a:t>
              </a:r>
              <a:r>
                <a:rPr lang="zh-CN" altLang="en-US" sz="1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发送数据</a:t>
              </a:r>
              <a:endPara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endParaRPr lang="zh-CN" altLang="en-US" sz="1400" dirty="0">
                <a:latin typeface="Consolas" panose="020B0609020204030204" pitchFamily="49" charset="0"/>
              </a:endParaRPr>
            </a:p>
            <a:p>
              <a:r>
                <a:rPr lang="en-US" altLang="zh-CN" sz="14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	while</a:t>
              </a:r>
              <a:r>
                <a:rPr lang="en-US" altLang="zh-CN" sz="1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en-US" altLang="zh-CN" sz="1400" b="1" dirty="0" err="1">
                  <a:solidFill>
                    <a:srgbClr val="642880"/>
                  </a:solidFill>
                  <a:latin typeface="Consolas" panose="020B0609020204030204" pitchFamily="49" charset="0"/>
                </a:rPr>
                <a:t>SSIBusy</a:t>
              </a:r>
              <a:r>
                <a:rPr lang="en-US" altLang="zh-CN" sz="1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(SSI1_BASE))//</a:t>
              </a:r>
              <a:r>
                <a:rPr lang="zh-CN" altLang="en-US" sz="1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等待到发送完</a:t>
              </a:r>
              <a:endPara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{</a:t>
              </a:r>
            </a:p>
            <a:p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}</a:t>
              </a:r>
            </a:p>
            <a:p>
              <a:endParaRPr lang="zh-CN" altLang="en-US" sz="1400" dirty="0">
                <a:latin typeface="Consolas" panose="020B0609020204030204" pitchFamily="49" charset="0"/>
              </a:endParaRPr>
            </a:p>
            <a:p>
              <a:r>
                <a:rPr lang="en-US" altLang="zh-CN" sz="1400" b="1" dirty="0">
                  <a:solidFill>
                    <a:srgbClr val="642880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CN" sz="1400" b="1" dirty="0" err="1">
                  <a:solidFill>
                    <a:srgbClr val="642880"/>
                  </a:solidFill>
                  <a:latin typeface="Consolas" panose="020B0609020204030204" pitchFamily="49" charset="0"/>
                </a:rPr>
                <a:t>GPIOPinWrite</a:t>
              </a:r>
              <a:r>
                <a:rPr lang="en-US" altLang="zh-CN" sz="1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(GPIO_PORTF_BASE, GPIO_PIN_1, 1 &lt;&lt; 1);//</a:t>
              </a:r>
              <a:r>
                <a:rPr lang="zh-CN" altLang="en-US" sz="1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拉高</a:t>
              </a:r>
              <a:r>
                <a:rPr lang="en-US" altLang="zh-CN" sz="1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SYNC</a:t>
              </a:r>
              <a:r>
                <a:rPr lang="zh-CN" altLang="en-US" sz="1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信号</a:t>
              </a:r>
              <a:endPara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zh-CN" altLang="en-US" sz="140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509080" y="1026086"/>
              <a:ext cx="6096000" cy="73866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CN" sz="1400" b="1" dirty="0" err="1">
                  <a:solidFill>
                    <a:srgbClr val="642880"/>
                  </a:solidFill>
                  <a:latin typeface="Consolas" panose="020B0609020204030204" pitchFamily="49" charset="0"/>
                </a:rPr>
                <a:t>SysCtlPeripheralEnable</a:t>
              </a:r>
              <a:r>
                <a:rPr lang="en-US" altLang="zh-CN" sz="1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(SYSCTL_PERIPH_GPIOF);//SYNC</a:t>
              </a:r>
              <a:r>
                <a:rPr lang="zh-CN" altLang="en-US" sz="1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信号</a:t>
              </a:r>
              <a:endPara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0" b="1" dirty="0" err="1">
                  <a:solidFill>
                    <a:srgbClr val="642880"/>
                  </a:solidFill>
                  <a:latin typeface="Consolas" panose="020B0609020204030204" pitchFamily="49" charset="0"/>
                </a:rPr>
                <a:t>GPIOPinTypeGPIOOutput</a:t>
              </a:r>
              <a:r>
                <a:rPr lang="en-US" altLang="zh-CN" sz="1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(GPIO_PORTF_BASE, GPIO_PIN_1);</a:t>
              </a:r>
            </a:p>
            <a:p>
              <a:r>
                <a:rPr lang="en-US" altLang="zh-CN" sz="1400" b="1" dirty="0" err="1">
                  <a:solidFill>
                    <a:srgbClr val="642880"/>
                  </a:solidFill>
                  <a:latin typeface="Consolas" panose="020B0609020204030204" pitchFamily="49" charset="0"/>
                </a:rPr>
                <a:t>GPIOPinWrite</a:t>
              </a:r>
              <a:r>
                <a:rPr lang="en-US" altLang="zh-CN" sz="14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(GPIO_PORTF_BASE, GPIO_PIN_1, 1 &lt;&lt; 1);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423455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8223" cy="53169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课堂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05608" y="1230923"/>
            <a:ext cx="107354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/>
              <a:t>1</a:t>
            </a:r>
            <a:r>
              <a:rPr lang="zh-CN" altLang="en-US" dirty="0"/>
              <a:t>、测量德研实验板上可调电阻</a:t>
            </a:r>
            <a:r>
              <a:rPr lang="en-US" altLang="zh-CN" dirty="0"/>
              <a:t>R1</a:t>
            </a:r>
            <a:r>
              <a:rPr lang="zh-CN" altLang="en-US" dirty="0"/>
              <a:t>的输出电压，并将实际测量值在</a:t>
            </a:r>
            <a:r>
              <a:rPr lang="en-US" altLang="zh-CN" dirty="0"/>
              <a:t>LCD</a:t>
            </a:r>
            <a:r>
              <a:rPr lang="zh-CN" altLang="en-US" dirty="0"/>
              <a:t>上显示出来。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en-US" altLang="zh-CN" dirty="0"/>
              <a:t>2</a:t>
            </a:r>
            <a:r>
              <a:rPr lang="zh-CN" altLang="en-US" dirty="0"/>
              <a:t>、在德研实验板上用</a:t>
            </a:r>
            <a:r>
              <a:rPr lang="en-US" altLang="zh-CN" dirty="0"/>
              <a:t>DAC7512</a:t>
            </a:r>
            <a:r>
              <a:rPr lang="zh-CN" altLang="en-US" dirty="0"/>
              <a:t>芯片编程实现一个三角波信号发生器的输出。要求输出三角波幅度为</a:t>
            </a:r>
            <a:r>
              <a:rPr lang="en-US" altLang="zh-CN" dirty="0"/>
              <a:t>0~3.3V</a:t>
            </a:r>
            <a:r>
              <a:rPr lang="zh-CN" altLang="en-US" dirty="0"/>
              <a:t>。用示波器观察。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838200" y="4985716"/>
            <a:ext cx="10515600" cy="5228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zh-CN" b="1" dirty="0"/>
            </a:b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课后作业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905608" y="5508614"/>
            <a:ext cx="10583008" cy="1342978"/>
          </a:xfrm>
        </p:spPr>
        <p:txBody>
          <a:bodyPr>
            <a:noAutofit/>
          </a:bodyPr>
          <a:lstStyle/>
          <a:p>
            <a:pPr marL="0" lv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800" dirty="0"/>
              <a:t>1</a:t>
            </a:r>
            <a:r>
              <a:rPr lang="zh-CN" altLang="en-US" sz="1800" dirty="0"/>
              <a:t>、在</a:t>
            </a:r>
            <a:r>
              <a:rPr lang="en-US" altLang="zh-CN" sz="1800" dirty="0"/>
              <a:t>VREF=3.3V</a:t>
            </a:r>
            <a:r>
              <a:rPr lang="zh-CN" altLang="en-US" sz="1800" dirty="0"/>
              <a:t>的</a:t>
            </a:r>
            <a:r>
              <a:rPr lang="en-US" altLang="zh-CN" sz="1800" dirty="0"/>
              <a:t>D/A</a:t>
            </a:r>
            <a:r>
              <a:rPr lang="zh-CN" altLang="en-US" sz="1800" dirty="0"/>
              <a:t>转换电路中，如果器件是</a:t>
            </a:r>
            <a:r>
              <a:rPr lang="en-US" altLang="zh-CN" sz="1800" dirty="0"/>
              <a:t>12</a:t>
            </a:r>
            <a:r>
              <a:rPr lang="zh-CN" altLang="en-US" sz="1800" dirty="0"/>
              <a:t>位的，对应于</a:t>
            </a:r>
            <a:r>
              <a:rPr lang="en-US" altLang="zh-CN" sz="1800" dirty="0"/>
              <a:t>0x2FD</a:t>
            </a:r>
            <a:r>
              <a:rPr lang="zh-CN" altLang="en-US" sz="1800" dirty="0"/>
              <a:t>数字量，会转换输出多少</a:t>
            </a:r>
            <a:r>
              <a:rPr lang="en-US" altLang="zh-CN" sz="1800" dirty="0"/>
              <a:t>V</a:t>
            </a:r>
            <a:r>
              <a:rPr lang="zh-CN" altLang="en-US" sz="1800" dirty="0"/>
              <a:t>的电压？</a:t>
            </a:r>
            <a:endParaRPr lang="en-US" altLang="zh-CN" sz="1800" dirty="0"/>
          </a:p>
          <a:p>
            <a:pPr marL="0" lvl="0" indent="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800" dirty="0"/>
              <a:t>2</a:t>
            </a:r>
            <a:r>
              <a:rPr lang="zh-CN" altLang="en-US" sz="1800" dirty="0"/>
              <a:t>、设计综合任务中与模拟外设相关的任务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6275" y="2191952"/>
            <a:ext cx="3507849" cy="313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3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838201" y="1236812"/>
            <a:ext cx="5597323" cy="1962684"/>
            <a:chOff x="838200" y="1031179"/>
            <a:chExt cx="8238067" cy="19626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/>
                <p:cNvSpPr/>
                <p:nvPr/>
              </p:nvSpPr>
              <p:spPr>
                <a:xfrm>
                  <a:off x="838201" y="1668244"/>
                  <a:ext cx="8238066" cy="132561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25000"/>
                    </a:lnSpc>
                  </a:pPr>
                  <a:r>
                    <a:rPr lang="en-US" altLang="zh-CN" dirty="0"/>
                    <a:t>n</a:t>
                  </a:r>
                  <a:r>
                    <a:rPr lang="zh-CN" altLang="en-US" dirty="0"/>
                    <a:t>：二进制编码的位数，则</a:t>
                  </a:r>
                  <a14:m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量化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的</m:t>
                      </m:r>
                    </m:oMath>
                  </a14:m>
                  <a:r>
                    <a:rPr lang="zh-CN" altLang="en-US" dirty="0">
                      <a:latin typeface="Cambria Math" panose="02040503050406030204" pitchFamily="18" charset="0"/>
                    </a:rPr>
                    <a:t>总个数为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dirty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p>
                      <m:r>
                        <a:rPr lang="en-US" altLang="zh-CN" i="1" dirty="0">
                          <a:latin typeface="Cambria Math"/>
                        </a:rPr>
                        <m:t>−1</m:t>
                      </m:r>
                    </m:oMath>
                  </a14:m>
                  <a:endParaRPr lang="en-US" altLang="zh-CN" dirty="0">
                    <a:latin typeface="Cambria Math" panose="02040503050406030204" pitchFamily="18" charset="0"/>
                  </a:endParaRPr>
                </a:p>
                <a:p>
                  <a:pPr>
                    <a:lnSpc>
                      <a:spcPct val="125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zh-CN" altLang="en-US" dirty="0"/>
                            <m:t>参考电压 </m:t>
                          </m:r>
                          <m:r>
                            <a:rPr lang="en-US" altLang="zh-CN" i="1" dirty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 dirty="0">
                              <a:latin typeface="Cambria Math"/>
                            </a:rPr>
                            <m:t>𝑟𝑒𝑓</m:t>
                          </m:r>
                        </m:sub>
                      </m:sSub>
                    </m:oMath>
                  </a14:m>
                  <a:r>
                    <a:rPr lang="zh-CN" altLang="en-US" dirty="0"/>
                    <a:t>：满格电压</a:t>
                  </a:r>
                  <a:endParaRPr lang="en-US" altLang="zh-CN" dirty="0"/>
                </a:p>
                <a:p>
                  <a:pPr>
                    <a:lnSpc>
                      <a:spcPct val="125000"/>
                    </a:lnSpc>
                  </a:pPr>
                  <a:r>
                    <a:rPr lang="zh-CN" altLang="en-US" dirty="0"/>
                    <a:t>量化单位电压：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/>
                                </a:rPr>
                                <m:t>𝑟𝑒𝑓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p>
                          </m:sSup>
                          <m:r>
                            <a:rPr lang="en-US" altLang="zh-CN" i="1" dirty="0">
                              <a:latin typeface="Cambria Math"/>
                            </a:rPr>
                            <m:t>−1</m:t>
                          </m:r>
                        </m:den>
                      </m:f>
                    </m:oMath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12" name="矩形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1" y="1668244"/>
                  <a:ext cx="8238066" cy="1325619"/>
                </a:xfrm>
                <a:prstGeom prst="rect">
                  <a:avLst/>
                </a:prstGeom>
                <a:blipFill>
                  <a:blip r:embed="rId3"/>
                  <a:stretch>
                    <a:fillRect l="-98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838200" y="1031179"/>
                  <a:ext cx="5381977" cy="5481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000" dirty="0"/>
                    <a:t>采样值 </a:t>
                  </a:r>
                  <a:r>
                    <a:rPr lang="en-US" altLang="zh-CN" sz="2000" dirty="0"/>
                    <a:t>=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𝐼𝑁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zh-CN" altLang="en-US" sz="2000" i="1" dirty="0" smtClean="0">
                          <a:latin typeface="Cambria Math" panose="02040503050406030204" pitchFamily="18" charset="0"/>
                        </a:rPr>
                        <m:t>（</m:t>
                      </m:r>
                      <m:f>
                        <m:f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latin typeface="Cambria Math"/>
                                </a:rPr>
                                <m:t>𝑟𝑒𝑓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 dirty="0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p>
                          </m:sSup>
                          <m:r>
                            <a:rPr lang="en-US" altLang="zh-CN" sz="2000" i="1" dirty="0">
                              <a:latin typeface="Cambria Math"/>
                            </a:rPr>
                            <m:t>−1</m:t>
                          </m:r>
                        </m:den>
                      </m:f>
                    </m:oMath>
                  </a14:m>
                  <a:r>
                    <a:rPr lang="zh-CN" altLang="en-US" sz="2000" dirty="0"/>
                    <a:t> ）</a:t>
                  </a:r>
                  <a:endParaRPr lang="en-US" altLang="zh-CN" sz="2000" dirty="0"/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1031179"/>
                  <a:ext cx="5381977" cy="548163"/>
                </a:xfrm>
                <a:prstGeom prst="rect">
                  <a:avLst/>
                </a:prstGeom>
                <a:blipFill>
                  <a:blip r:embed="rId4"/>
                  <a:stretch>
                    <a:fillRect l="-1836" b="-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838201" y="3252126"/>
                <a:ext cx="10936111" cy="19669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dirty="0"/>
                  <a:t>例如：对于 </a:t>
                </a:r>
                <a:r>
                  <a:rPr lang="en-US" altLang="zh-CN" dirty="0"/>
                  <a:t>12 </a:t>
                </a:r>
                <a:r>
                  <a:rPr lang="zh-CN" altLang="en-US" dirty="0"/>
                  <a:t>位的 </a:t>
                </a:r>
                <a:r>
                  <a:rPr lang="en-US" altLang="zh-CN" dirty="0"/>
                  <a:t>A/D </a:t>
                </a:r>
                <a:r>
                  <a:rPr lang="zh-CN" altLang="en-US" dirty="0"/>
                  <a:t>转换芯片，该采样值的范围为从 </a:t>
                </a:r>
                <a:r>
                  <a:rPr lang="en-US" altLang="zh-CN" dirty="0"/>
                  <a:t>0 </a:t>
                </a:r>
                <a:r>
                  <a:rPr lang="zh-CN" altLang="en-US" dirty="0"/>
                  <a:t>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n-US" altLang="zh-CN" i="1" dirty="0">
                        <a:latin typeface="Cambria Math"/>
                      </a:rPr>
                      <m:t>−1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altLang="zh-CN" dirty="0"/>
                  <a:t>4095</a:t>
                </a:r>
                <a:r>
                  <a:rPr lang="zh-CN" altLang="en-US" dirty="0"/>
                  <a:t>，如果其参考电压为</a:t>
                </a:r>
                <a:r>
                  <a:rPr lang="en-US" altLang="zh-CN" dirty="0"/>
                  <a:t>3.3V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>
                  <a:lnSpc>
                    <a:spcPct val="125000"/>
                  </a:lnSpc>
                </a:pPr>
                <a:r>
                  <a:rPr lang="zh-CN" altLang="en-US" dirty="0"/>
                  <a:t>则：信号电压为</a:t>
                </a:r>
                <a:r>
                  <a:rPr lang="en-US" altLang="zh-CN" dirty="0"/>
                  <a:t>0 V</a:t>
                </a:r>
                <a:r>
                  <a:rPr lang="zh-CN" altLang="en-US" dirty="0"/>
                  <a:t>时对应的采样值就是最小采样值 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；</a:t>
                </a:r>
                <a:endParaRPr lang="en-US" altLang="zh-CN" dirty="0"/>
              </a:p>
              <a:p>
                <a:pPr>
                  <a:lnSpc>
                    <a:spcPct val="125000"/>
                  </a:lnSpc>
                </a:pPr>
                <a:r>
                  <a:rPr lang="zh-CN" altLang="en-US" dirty="0"/>
                  <a:t>       信号电压为</a:t>
                </a:r>
                <a:r>
                  <a:rPr lang="en-US" altLang="zh-CN" dirty="0"/>
                  <a:t>3.3V</a:t>
                </a:r>
                <a:r>
                  <a:rPr lang="zh-CN" altLang="en-US" dirty="0"/>
                  <a:t>时对应的采样值就是最大采样值 </a:t>
                </a:r>
                <a:r>
                  <a:rPr lang="en-US" altLang="zh-CN" dirty="0"/>
                  <a:t>4095</a:t>
                </a:r>
                <a:r>
                  <a:rPr lang="zh-CN" altLang="en-US" dirty="0"/>
                  <a:t>；</a:t>
                </a:r>
                <a:endParaRPr lang="en-US" altLang="zh-CN" dirty="0"/>
              </a:p>
              <a:p>
                <a:pPr>
                  <a:lnSpc>
                    <a:spcPct val="125000"/>
                  </a:lnSpc>
                </a:pPr>
                <a:r>
                  <a:rPr lang="zh-CN" altLang="en-US" dirty="0"/>
                  <a:t>       信号电压为</a:t>
                </a:r>
                <a:r>
                  <a:rPr lang="en-US" altLang="zh-CN" dirty="0"/>
                  <a:t>1.65 V</a:t>
                </a:r>
                <a:r>
                  <a:rPr lang="zh-CN" altLang="en-US" dirty="0"/>
                  <a:t>时对应的采样值就是：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/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（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3.3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4095</m:t>
                        </m:r>
                      </m:den>
                    </m:f>
                  </m:oMath>
                </a14:m>
                <a:r>
                  <a:rPr lang="zh-CN" altLang="en-US" dirty="0"/>
                  <a:t> ）</a:t>
                </a:r>
                <a:r>
                  <a:rPr lang="en-US" altLang="zh-CN" dirty="0"/>
                  <a:t>= 2047</a:t>
                </a:r>
              </a:p>
              <a:p>
                <a:pPr>
                  <a:lnSpc>
                    <a:spcPct val="125000"/>
                  </a:lnSpc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3252126"/>
                <a:ext cx="10936111" cy="1966949"/>
              </a:xfrm>
              <a:prstGeom prst="rect">
                <a:avLst/>
              </a:prstGeom>
              <a:blipFill>
                <a:blip r:embed="rId5"/>
                <a:stretch>
                  <a:fillRect l="-5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8030543" y="4065959"/>
            <a:ext cx="4368801" cy="2620267"/>
            <a:chOff x="6901743" y="896816"/>
            <a:chExt cx="4786489" cy="2620267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5379" y="896816"/>
              <a:ext cx="3501775" cy="1962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文本框 3"/>
            <p:cNvSpPr txBox="1"/>
            <p:nvPr/>
          </p:nvSpPr>
          <p:spPr>
            <a:xfrm>
              <a:off x="6901743" y="2993863"/>
              <a:ext cx="47864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457200"/>
              <a:r>
                <a:rPr lang="zh-CN" altLang="en-US" sz="1400" dirty="0"/>
                <a:t>对于 </a:t>
              </a:r>
              <a:r>
                <a:rPr lang="en-US" altLang="zh-CN" sz="1400" dirty="0"/>
                <a:t>TM4C123GH6PM</a:t>
              </a:r>
              <a:r>
                <a:rPr lang="zh-CN" altLang="en-US" sz="1400" dirty="0"/>
                <a:t>，</a:t>
              </a:r>
              <a:r>
                <a:rPr lang="en-US" altLang="zh-CN" sz="1400" dirty="0"/>
                <a:t>VREFP </a:t>
              </a:r>
              <a:r>
                <a:rPr lang="zh-CN" altLang="en-US" sz="1400" dirty="0"/>
                <a:t>连接到 </a:t>
              </a:r>
              <a:r>
                <a:rPr lang="en-US" altLang="zh-CN" sz="1400" dirty="0"/>
                <a:t>VDDA</a:t>
              </a:r>
              <a:r>
                <a:rPr lang="zh-CN" altLang="en-US" sz="1400" dirty="0"/>
                <a:t>，</a:t>
              </a:r>
              <a:r>
                <a:rPr lang="en-US" altLang="zh-CN" sz="1400" dirty="0"/>
                <a:t>VREFN </a:t>
              </a:r>
              <a:r>
                <a:rPr lang="zh-CN" altLang="en-US" sz="1400" dirty="0"/>
                <a:t>连接到 </a:t>
              </a:r>
              <a:r>
                <a:rPr lang="en-US" altLang="zh-CN" sz="1400" dirty="0"/>
                <a:t>GNDA</a:t>
              </a:r>
              <a:r>
                <a:rPr lang="zh-CN" altLang="en-US" sz="1400" dirty="0"/>
                <a:t>。 所以</a:t>
              </a:r>
              <a:r>
                <a:rPr lang="en-US" altLang="zh-CN" sz="1400" dirty="0" err="1"/>
                <a:t>Vref</a:t>
              </a:r>
              <a:r>
                <a:rPr lang="en-US" altLang="zh-CN" sz="1400" dirty="0"/>
                <a:t> = 3.3V</a:t>
              </a:r>
              <a:endParaRPr lang="zh-CN" altLang="en-US" sz="1400" dirty="0"/>
            </a:p>
          </p:txBody>
        </p:sp>
      </p:grpSp>
      <p:sp>
        <p:nvSpPr>
          <p:cNvPr id="17" name="标题 1"/>
          <p:cNvSpPr txBox="1">
            <a:spLocks/>
          </p:cNvSpPr>
          <p:nvPr/>
        </p:nvSpPr>
        <p:spPr>
          <a:xfrm>
            <a:off x="838201" y="365126"/>
            <a:ext cx="3912220" cy="531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模数转换原理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5250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80730" y="923849"/>
            <a:ext cx="1958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ADC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技术指标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65545" y="1230307"/>
            <a:ext cx="3589077" cy="570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 dirty="0"/>
              <a:t>位数</a:t>
            </a:r>
            <a:r>
              <a:rPr lang="en-US" altLang="zh-CN" b="1" dirty="0"/>
              <a:t>: </a:t>
            </a:r>
            <a:r>
              <a:rPr lang="zh-CN" altLang="en-US" dirty="0"/>
              <a:t>量化的二进制位数，如</a:t>
            </a:r>
            <a:r>
              <a:rPr lang="en-US" altLang="zh-CN" dirty="0"/>
              <a:t>8</a:t>
            </a:r>
            <a:r>
              <a:rPr lang="zh-CN" altLang="en-US" dirty="0"/>
              <a:t>位、</a:t>
            </a:r>
            <a:r>
              <a:rPr lang="en-US" altLang="zh-CN" dirty="0"/>
              <a:t>12</a:t>
            </a:r>
            <a:r>
              <a:rPr lang="zh-CN" altLang="en-US" dirty="0"/>
              <a:t>位。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 dirty="0"/>
              <a:t>分辨率</a:t>
            </a:r>
            <a:r>
              <a:rPr lang="en-US" altLang="zh-CN" b="1" dirty="0"/>
              <a:t>:</a:t>
            </a:r>
            <a:r>
              <a:rPr lang="zh-CN" altLang="en-US" dirty="0"/>
              <a:t>用来反映 ADC 对输入电压微小变化的响应能力，即最低位（LSB）所对应的输入电压。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 dirty="0"/>
              <a:t>采样时间</a:t>
            </a:r>
            <a:r>
              <a:rPr lang="en-US" altLang="zh-CN" b="1" dirty="0"/>
              <a:t>: </a:t>
            </a:r>
            <a:r>
              <a:rPr lang="zh-CN" altLang="en-US" dirty="0"/>
              <a:t>完成一次</a:t>
            </a:r>
            <a:r>
              <a:rPr lang="en-US" altLang="zh-CN" dirty="0"/>
              <a:t>A/D</a:t>
            </a:r>
            <a:r>
              <a:rPr lang="zh-CN" altLang="en-US" dirty="0"/>
              <a:t>转换所需要的时间。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 dirty="0"/>
              <a:t>量化误差</a:t>
            </a:r>
            <a:r>
              <a:rPr lang="zh-CN" altLang="en-US" dirty="0"/>
              <a:t>：由于</a:t>
            </a:r>
            <a:r>
              <a:rPr lang="en-US" altLang="zh-CN" dirty="0"/>
              <a:t>AD</a:t>
            </a:r>
            <a:r>
              <a:rPr lang="zh-CN" altLang="en-US" dirty="0"/>
              <a:t>的有限分辨率引起的误差，若采用舍入编码，为</a:t>
            </a:r>
            <a:r>
              <a:rPr lang="en-US" altLang="zh-CN" dirty="0"/>
              <a:t>1LSB</a:t>
            </a:r>
            <a:r>
              <a:rPr lang="zh-CN" altLang="en-US" dirty="0"/>
              <a:t>，若采用四舍五入编码为</a:t>
            </a:r>
            <a:r>
              <a:rPr lang="en-US" altLang="zh-CN" dirty="0"/>
              <a:t>1/2LSB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 dirty="0"/>
              <a:t>精度</a:t>
            </a:r>
            <a:r>
              <a:rPr lang="zh-CN" altLang="en-US" dirty="0"/>
              <a:t>：</a:t>
            </a:r>
            <a:r>
              <a:rPr lang="en-US" altLang="zh-CN" dirty="0"/>
              <a:t>DNL</a:t>
            </a:r>
            <a:r>
              <a:rPr lang="zh-CN" altLang="en-US" dirty="0"/>
              <a:t>、</a:t>
            </a:r>
            <a:r>
              <a:rPr lang="en-US" altLang="zh-CN" dirty="0"/>
              <a:t>INL</a:t>
            </a:r>
            <a:r>
              <a:rPr lang="zh-CN" altLang="en-US" dirty="0"/>
              <a:t>、</a:t>
            </a:r>
            <a:r>
              <a:rPr lang="en-US" altLang="zh-CN" dirty="0"/>
              <a:t>E</a:t>
            </a:r>
            <a:r>
              <a:rPr lang="en-US" altLang="zh-CN" sz="1100" dirty="0"/>
              <a:t>O</a:t>
            </a:r>
            <a:r>
              <a:rPr lang="zh-CN" altLang="en-US" dirty="0"/>
              <a:t>、</a:t>
            </a:r>
            <a:r>
              <a:rPr lang="en-US" altLang="zh-CN" dirty="0"/>
              <a:t>E</a:t>
            </a:r>
            <a:r>
              <a:rPr lang="en-US" altLang="zh-CN" sz="1200" dirty="0"/>
              <a:t>G</a:t>
            </a:r>
            <a:r>
              <a:rPr lang="zh-CN" altLang="en-US" b="1" dirty="0"/>
              <a:t>、</a:t>
            </a:r>
            <a:r>
              <a:rPr lang="en-US" altLang="zh-CN" dirty="0"/>
              <a:t>E</a:t>
            </a:r>
            <a:r>
              <a:rPr lang="en-US" altLang="zh-CN" sz="1100" dirty="0"/>
              <a:t>T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 dirty="0"/>
              <a:t>输入阻抗</a:t>
            </a:r>
            <a:r>
              <a:rPr lang="en-US" altLang="zh-CN" dirty="0"/>
              <a:t>: </a:t>
            </a:r>
            <a:r>
              <a:rPr lang="zh-CN" altLang="en-US" dirty="0"/>
              <a:t>要考虑</a:t>
            </a:r>
            <a:r>
              <a:rPr lang="en-US" altLang="zh-CN" dirty="0"/>
              <a:t>ADC</a:t>
            </a:r>
            <a:r>
              <a:rPr lang="zh-CN" altLang="en-US" dirty="0"/>
              <a:t>和前置电路之间的阻抗匹配。</a:t>
            </a:r>
            <a:endParaRPr lang="zh-CN" altLang="en-US" b="1" dirty="0"/>
          </a:p>
        </p:txBody>
      </p:sp>
      <p:grpSp>
        <p:nvGrpSpPr>
          <p:cNvPr id="20" name="组合 19"/>
          <p:cNvGrpSpPr/>
          <p:nvPr/>
        </p:nvGrpSpPr>
        <p:grpSpPr>
          <a:xfrm>
            <a:off x="3902463" y="5734843"/>
            <a:ext cx="8245638" cy="977577"/>
            <a:chOff x="3754450" y="5720572"/>
            <a:chExt cx="8245638" cy="977577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4450" y="6089904"/>
              <a:ext cx="8245638" cy="608245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7323271" y="572057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输入阻抗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954622" y="3228765"/>
            <a:ext cx="8141321" cy="2263358"/>
            <a:chOff x="3858767" y="3272548"/>
            <a:chExt cx="8141321" cy="2263358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58767" y="3659395"/>
              <a:ext cx="8141321" cy="1876511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7323271" y="3272548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位数、精度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954623" y="1069283"/>
            <a:ext cx="8141321" cy="2111196"/>
            <a:chOff x="3858767" y="1083871"/>
            <a:chExt cx="8141321" cy="2111196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58767" y="1530684"/>
              <a:ext cx="8141321" cy="1664383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7323271" y="108387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采样时间</a:t>
              </a:r>
            </a:p>
          </p:txBody>
        </p:sp>
      </p:grpSp>
      <p:sp>
        <p:nvSpPr>
          <p:cNvPr id="25" name="标题 1"/>
          <p:cNvSpPr txBox="1">
            <a:spLocks/>
          </p:cNvSpPr>
          <p:nvPr/>
        </p:nvSpPr>
        <p:spPr>
          <a:xfrm>
            <a:off x="909578" y="397983"/>
            <a:ext cx="3912220" cy="531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模数转换原理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3786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5076463" cy="531690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Tiva_C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ADC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72817" y="1371600"/>
            <a:ext cx="4807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68729" y="1269427"/>
            <a:ext cx="6869042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/>
              <a:t>TM4C123GH6PM</a:t>
            </a:r>
            <a:r>
              <a:rPr lang="zh-CN" altLang="zh-CN" dirty="0"/>
              <a:t>共包含两个</a:t>
            </a:r>
            <a:r>
              <a:rPr lang="en-US" altLang="zh-CN" dirty="0"/>
              <a:t>ADC</a:t>
            </a:r>
            <a:r>
              <a:rPr lang="zh-CN" altLang="zh-CN" dirty="0"/>
              <a:t>模块</a:t>
            </a:r>
            <a:r>
              <a:rPr lang="zh-CN" altLang="en-US" dirty="0"/>
              <a:t>，</a:t>
            </a:r>
            <a:r>
              <a:rPr lang="zh-CN" altLang="zh-CN" dirty="0"/>
              <a:t>每个模块</a:t>
            </a:r>
            <a:r>
              <a:rPr lang="zh-CN" altLang="en-US" dirty="0"/>
              <a:t>都有</a:t>
            </a:r>
            <a:r>
              <a:rPr lang="en-US" altLang="zh-CN" dirty="0"/>
              <a:t>: 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dirty="0"/>
              <a:t>12 </a:t>
            </a:r>
            <a:r>
              <a:rPr lang="zh-CN" altLang="zh-CN" dirty="0"/>
              <a:t>个共享模拟输入通道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dirty="0"/>
              <a:t>12 </a:t>
            </a:r>
            <a:r>
              <a:rPr lang="zh-CN" altLang="zh-CN" dirty="0"/>
              <a:t>位</a:t>
            </a:r>
            <a:r>
              <a:rPr lang="en-US" altLang="zh-CN" dirty="0"/>
              <a:t>ADC </a:t>
            </a:r>
            <a:r>
              <a:rPr lang="zh-CN" altLang="zh-CN" dirty="0"/>
              <a:t>精度</a:t>
            </a:r>
            <a:r>
              <a:rPr lang="en-US" altLang="zh-CN" dirty="0"/>
              <a:t>	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zh-CN" dirty="0"/>
              <a:t>单端、差分输入配置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zh-CN" dirty="0"/>
              <a:t>片内温度传感器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dirty="0"/>
              <a:t>1M </a:t>
            </a:r>
            <a:r>
              <a:rPr lang="zh-CN" altLang="en-US" dirty="0"/>
              <a:t>次</a:t>
            </a:r>
            <a:r>
              <a:rPr lang="en-US" altLang="zh-CN" dirty="0"/>
              <a:t>/</a:t>
            </a:r>
            <a:r>
              <a:rPr lang="zh-CN" altLang="en-US" dirty="0"/>
              <a:t>秒的采样率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dirty="0"/>
              <a:t>4</a:t>
            </a:r>
            <a:r>
              <a:rPr lang="zh-CN" altLang="zh-CN" dirty="0"/>
              <a:t>个采样序列发生器</a:t>
            </a:r>
            <a:r>
              <a:rPr lang="en-US" altLang="zh-CN" dirty="0"/>
              <a:t>(Sample Sequencer , SS0-SS3)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dirty="0"/>
              <a:t>灵活的触发控制：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600" dirty="0"/>
              <a:t>     ①控制器（软件） ②定时器  ③模拟比较器</a:t>
            </a:r>
            <a:r>
              <a:rPr lang="en-US" altLang="zh-CN" sz="1600" dirty="0"/>
              <a:t>AC</a:t>
            </a:r>
            <a:r>
              <a:rPr lang="zh-CN" altLang="en-US" sz="1600" dirty="0"/>
              <a:t>   ④</a:t>
            </a:r>
            <a:r>
              <a:rPr lang="en-US" altLang="zh-CN" sz="1600" dirty="0"/>
              <a:t>PWM   </a:t>
            </a:r>
            <a:r>
              <a:rPr lang="zh-CN" altLang="en-US" sz="1600" dirty="0"/>
              <a:t> ⑤</a:t>
            </a:r>
            <a:r>
              <a:rPr lang="en-US" altLang="zh-CN" sz="1600" dirty="0"/>
              <a:t>GPIO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255887" y="1898914"/>
            <a:ext cx="461536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zh-CN" dirty="0"/>
              <a:t>硬件</a:t>
            </a:r>
            <a:r>
              <a:rPr lang="zh-CN" altLang="en-US" dirty="0"/>
              <a:t>可对</a:t>
            </a:r>
            <a:r>
              <a:rPr lang="zh-CN" altLang="zh-CN" dirty="0"/>
              <a:t>多达</a:t>
            </a:r>
            <a:r>
              <a:rPr lang="en-US" altLang="zh-CN" dirty="0"/>
              <a:t>64</a:t>
            </a:r>
            <a:r>
              <a:rPr lang="zh-CN" altLang="zh-CN" dirty="0"/>
              <a:t>个采样</a:t>
            </a:r>
            <a:r>
              <a:rPr lang="zh-CN" altLang="en-US" dirty="0"/>
              <a:t>值进行平均</a:t>
            </a:r>
            <a:endParaRPr lang="en-US" altLang="zh-CN" dirty="0"/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dirty="0"/>
              <a:t>8 </a:t>
            </a:r>
            <a:r>
              <a:rPr lang="zh-CN" altLang="zh-CN" dirty="0"/>
              <a:t>个数字比较器</a:t>
            </a:r>
            <a:r>
              <a:rPr lang="en-US" altLang="zh-CN" dirty="0"/>
              <a:t>DC</a:t>
            </a:r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dirty="0"/>
              <a:t>可</a:t>
            </a:r>
            <a:r>
              <a:rPr lang="zh-CN" altLang="zh-CN" dirty="0"/>
              <a:t>使用微型直接存储器存取（</a:t>
            </a:r>
            <a:r>
              <a:rPr lang="en-US" altLang="zh-CN" dirty="0" err="1"/>
              <a:t>μDMA</a:t>
            </a:r>
            <a:r>
              <a:rPr lang="zh-CN" altLang="zh-CN" dirty="0"/>
              <a:t>）</a:t>
            </a:r>
            <a:endParaRPr lang="en-US" altLang="zh-CN" dirty="0"/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dirty="0"/>
              <a:t>ADC0</a:t>
            </a:r>
            <a:r>
              <a:rPr lang="zh-CN" altLang="en-US" dirty="0"/>
              <a:t>和</a:t>
            </a:r>
            <a:r>
              <a:rPr lang="en-US" altLang="zh-CN" dirty="0"/>
              <a:t>ADC1</a:t>
            </a:r>
            <a:r>
              <a:rPr lang="zh-CN" altLang="en-US" dirty="0"/>
              <a:t>之间可编程的采样延时时间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8317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759597"/>
              </p:ext>
            </p:extLst>
          </p:nvPr>
        </p:nvGraphicFramePr>
        <p:xfrm>
          <a:off x="2383277" y="1313326"/>
          <a:ext cx="7412476" cy="4637729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1070874">
                  <a:extLst>
                    <a:ext uri="{9D8B030D-6E8A-4147-A177-3AD203B41FA5}">
                      <a16:colId xmlns:a16="http://schemas.microsoft.com/office/drawing/2014/main" val="3139128649"/>
                    </a:ext>
                  </a:extLst>
                </a:gridCol>
                <a:gridCol w="826743">
                  <a:extLst>
                    <a:ext uri="{9D8B030D-6E8A-4147-A177-3AD203B41FA5}">
                      <a16:colId xmlns:a16="http://schemas.microsoft.com/office/drawing/2014/main" val="2566713215"/>
                    </a:ext>
                  </a:extLst>
                </a:gridCol>
                <a:gridCol w="1241087">
                  <a:extLst>
                    <a:ext uri="{9D8B030D-6E8A-4147-A177-3AD203B41FA5}">
                      <a16:colId xmlns:a16="http://schemas.microsoft.com/office/drawing/2014/main" val="3423728587"/>
                    </a:ext>
                  </a:extLst>
                </a:gridCol>
                <a:gridCol w="964856">
                  <a:extLst>
                    <a:ext uri="{9D8B030D-6E8A-4147-A177-3AD203B41FA5}">
                      <a16:colId xmlns:a16="http://schemas.microsoft.com/office/drawing/2014/main" val="3488906550"/>
                    </a:ext>
                  </a:extLst>
                </a:gridCol>
                <a:gridCol w="1379201">
                  <a:extLst>
                    <a:ext uri="{9D8B030D-6E8A-4147-A177-3AD203B41FA5}">
                      <a16:colId xmlns:a16="http://schemas.microsoft.com/office/drawing/2014/main" val="477696779"/>
                    </a:ext>
                  </a:extLst>
                </a:gridCol>
                <a:gridCol w="1929715">
                  <a:extLst>
                    <a:ext uri="{9D8B030D-6E8A-4147-A177-3AD203B41FA5}">
                      <a16:colId xmlns:a16="http://schemas.microsoft.com/office/drawing/2014/main" val="2541501530"/>
                    </a:ext>
                  </a:extLst>
                </a:gridCol>
              </a:tblGrid>
              <a:tr h="6006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引脚名称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引脚数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引脚复用</a:t>
                      </a:r>
                      <a:r>
                        <a:rPr lang="en-US" sz="1600" kern="100">
                          <a:effectLst/>
                        </a:rPr>
                        <a:t>/</a:t>
                      </a:r>
                      <a:r>
                        <a:rPr lang="zh-CN" sz="1600" kern="100">
                          <a:effectLst/>
                        </a:rPr>
                        <a:t>分配引脚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类型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缓存类型</a:t>
                      </a:r>
                      <a:r>
                        <a:rPr lang="en-US" sz="1600" kern="100">
                          <a:effectLst/>
                        </a:rPr>
                        <a:t>a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描述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2809238"/>
                  </a:ext>
                </a:extLst>
              </a:tr>
              <a:tr h="3003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AIN</a:t>
                      </a:r>
                      <a:r>
                        <a:rPr lang="en-US" altLang="zh-CN" sz="1600" kern="100" dirty="0">
                          <a:effectLst/>
                        </a:rPr>
                        <a:t>0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PE3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输入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模拟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模数转换输入</a:t>
                      </a:r>
                      <a:r>
                        <a:rPr lang="en-US" sz="1600" kern="100">
                          <a:effectLst/>
                        </a:rPr>
                        <a:t>0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596632"/>
                  </a:ext>
                </a:extLst>
              </a:tr>
              <a:tr h="3003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AINl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7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PE2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输入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模拟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模数转换输入</a:t>
                      </a:r>
                      <a:r>
                        <a:rPr lang="en-US" sz="1600" kern="10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3745644"/>
                  </a:ext>
                </a:extLst>
              </a:tr>
              <a:tr h="3003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AIN2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8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PE1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输入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模拟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模数转换输入</a:t>
                      </a:r>
                      <a:r>
                        <a:rPr lang="en-US" sz="1600" kern="10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8363422"/>
                  </a:ext>
                </a:extLst>
              </a:tr>
              <a:tr h="3003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AIN3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9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PE</a:t>
                      </a:r>
                      <a:r>
                        <a:rPr lang="en-US" altLang="zh-CN" sz="1600" kern="100" dirty="0">
                          <a:effectLst/>
                        </a:rPr>
                        <a:t>0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输入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模拟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模数转换输入</a:t>
                      </a:r>
                      <a:r>
                        <a:rPr lang="en-US" sz="1600" kern="1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1006528"/>
                  </a:ext>
                </a:extLst>
              </a:tr>
              <a:tr h="3003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AIN4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64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PD3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输入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模拟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模数转换输入</a:t>
                      </a:r>
                      <a:r>
                        <a:rPr lang="en-US" sz="1600" kern="10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7632762"/>
                  </a:ext>
                </a:extLst>
              </a:tr>
              <a:tr h="3003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AIN5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63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PD2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输入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模拟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模数转换输入</a:t>
                      </a:r>
                      <a:r>
                        <a:rPr lang="en-US" sz="1600" kern="1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8040947"/>
                  </a:ext>
                </a:extLst>
              </a:tr>
              <a:tr h="3003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AIN6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62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PD1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输入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模拟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模数转换输入</a:t>
                      </a:r>
                      <a:r>
                        <a:rPr lang="en-US" sz="1600" kern="100">
                          <a:effectLst/>
                        </a:rPr>
                        <a:t>6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8874356"/>
                  </a:ext>
                </a:extLst>
              </a:tr>
              <a:tr h="3003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AIN7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61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PD</a:t>
                      </a:r>
                      <a:r>
                        <a:rPr lang="en-US" altLang="zh-CN" sz="1600" kern="100" dirty="0">
                          <a:effectLst/>
                        </a:rPr>
                        <a:t>0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输入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模拟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模数转换输入</a:t>
                      </a:r>
                      <a:r>
                        <a:rPr lang="en-US" sz="1600" kern="100">
                          <a:effectLst/>
                        </a:rPr>
                        <a:t>7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2040693"/>
                  </a:ext>
                </a:extLst>
              </a:tr>
              <a:tr h="3003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AIN8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60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PE5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输入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模拟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模数转换输入</a:t>
                      </a:r>
                      <a:r>
                        <a:rPr lang="en-US" sz="1600" kern="100">
                          <a:effectLst/>
                        </a:rPr>
                        <a:t>8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5125313"/>
                  </a:ext>
                </a:extLst>
              </a:tr>
              <a:tr h="3003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AIN9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59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PE4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输入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模拟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模数转换输入</a:t>
                      </a:r>
                      <a:r>
                        <a:rPr lang="en-US" sz="1600" kern="100">
                          <a:effectLst/>
                        </a:rPr>
                        <a:t>9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2380157"/>
                  </a:ext>
                </a:extLst>
              </a:tr>
              <a:tr h="3003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AIN10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58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PB4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输入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模拟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模数转换输入</a:t>
                      </a:r>
                      <a:r>
                        <a:rPr lang="en-US" sz="1600" kern="100">
                          <a:effectLst/>
                        </a:rPr>
                        <a:t>10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4791823"/>
                  </a:ext>
                </a:extLst>
              </a:tr>
              <a:tr h="3003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AIN11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57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PB5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输入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模拟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模数转换输入</a:t>
                      </a:r>
                      <a:r>
                        <a:rPr lang="en-US" sz="1600" kern="100" dirty="0">
                          <a:effectLst/>
                        </a:rPr>
                        <a:t>11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8897544"/>
                  </a:ext>
                </a:extLst>
              </a:tr>
            </a:tbl>
          </a:graphicData>
        </a:graphic>
      </p:graphicFrame>
      <p:sp>
        <p:nvSpPr>
          <p:cNvPr id="6" name="标题 1"/>
          <p:cNvSpPr txBox="1">
            <a:spLocks/>
          </p:cNvSpPr>
          <p:nvPr/>
        </p:nvSpPr>
        <p:spPr>
          <a:xfrm>
            <a:off x="838199" y="365126"/>
            <a:ext cx="5076463" cy="531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Tiva_C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ADC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315190" y="6198288"/>
            <a:ext cx="5867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AINn</a:t>
            </a:r>
            <a:r>
              <a:rPr lang="zh-CN" altLang="en-US" sz="1600" dirty="0"/>
              <a:t>输入即可以分配给</a:t>
            </a:r>
            <a:r>
              <a:rPr lang="en-US" altLang="zh-CN" sz="1600" dirty="0"/>
              <a:t>ADC0</a:t>
            </a:r>
            <a:r>
              <a:rPr lang="zh-CN" altLang="en-US" sz="1600" dirty="0"/>
              <a:t>模块，也可以分配给</a:t>
            </a:r>
            <a:r>
              <a:rPr lang="en-US" altLang="zh-CN" sz="1600" dirty="0"/>
              <a:t>ADC1</a:t>
            </a:r>
            <a:r>
              <a:rPr lang="zh-CN" altLang="en-US" sz="1600" dirty="0"/>
              <a:t>模块。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541929" y="896816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ADC</a:t>
            </a:r>
            <a:r>
              <a:rPr lang="zh-CN" altLang="en-US" b="1" dirty="0"/>
              <a:t>引脚</a:t>
            </a:r>
          </a:p>
        </p:txBody>
      </p:sp>
    </p:spTree>
    <p:extLst>
      <p:ext uri="{BB962C8B-B14F-4D97-AF65-F5344CB8AC3E}">
        <p14:creationId xmlns:p14="http://schemas.microsoft.com/office/powerpoint/2010/main" val="4153360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8223" cy="531690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采样序列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4500" y="1140008"/>
            <a:ext cx="107152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/>
              <a:t>采样序列（</a:t>
            </a:r>
            <a:r>
              <a:rPr lang="en-US" altLang="zh-CN" i="1" dirty="0"/>
              <a:t>Sample Sequence</a:t>
            </a:r>
            <a:r>
              <a:rPr lang="zh-CN" altLang="en-US" dirty="0"/>
              <a:t>）由</a:t>
            </a:r>
            <a:r>
              <a:rPr lang="zh-CN" altLang="en-US" b="1" dirty="0">
                <a:solidFill>
                  <a:srgbClr val="FF0000"/>
                </a:solidFill>
              </a:rPr>
              <a:t>一组编程的连续采样</a:t>
            </a:r>
            <a:r>
              <a:rPr lang="zh-CN" altLang="en-US" dirty="0"/>
              <a:t>组成，因此 </a:t>
            </a:r>
            <a:r>
              <a:rPr lang="en-US" altLang="zh-CN" dirty="0"/>
              <a:t>ADC </a:t>
            </a:r>
            <a:r>
              <a:rPr lang="zh-CN" altLang="en-US" dirty="0"/>
              <a:t>模块可以自动从多个输入源采集数据，无需处理器对其重新配置或进行干预。</a:t>
            </a:r>
            <a:endParaRPr lang="en-US" altLang="zh-CN" dirty="0"/>
          </a:p>
          <a:p>
            <a:pPr indent="4572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/>
              <a:t>每个采样动作都可灵活编程：可以指定序列中的每个采样动作对哪个</a:t>
            </a:r>
            <a:r>
              <a:rPr lang="en-US" altLang="zh-CN" dirty="0"/>
              <a:t>AIN</a:t>
            </a:r>
            <a:r>
              <a:rPr lang="zh-CN" altLang="en-US" dirty="0"/>
              <a:t>输入进行采样，也允许序列中的多个采样动作对同一</a:t>
            </a:r>
            <a:r>
              <a:rPr lang="en-US" altLang="zh-CN" dirty="0"/>
              <a:t>AIN</a:t>
            </a:r>
            <a:r>
              <a:rPr lang="zh-CN" altLang="en-US" dirty="0"/>
              <a:t>输入进行采样。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269238"/>
              </p:ext>
            </p:extLst>
          </p:nvPr>
        </p:nvGraphicFramePr>
        <p:xfrm>
          <a:off x="3269741" y="3745147"/>
          <a:ext cx="5624745" cy="195994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874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4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19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序列发生器</a:t>
                      </a:r>
                      <a:endParaRPr lang="zh-CN" sz="16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采样数</a:t>
                      </a:r>
                      <a:endParaRPr lang="zh-CN" sz="16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FIFO </a:t>
                      </a:r>
                      <a:r>
                        <a:rPr lang="zh-CN" sz="1600" kern="100" dirty="0">
                          <a:effectLst/>
                        </a:rPr>
                        <a:t>深度</a:t>
                      </a:r>
                      <a:endParaRPr lang="zh-CN" sz="16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9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SS3</a:t>
                      </a:r>
                      <a:endParaRPr lang="zh-CN" sz="16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</a:t>
                      </a:r>
                      <a:endParaRPr lang="zh-CN" sz="16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</a:t>
                      </a:r>
                      <a:endParaRPr lang="zh-CN" sz="16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9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SS2</a:t>
                      </a:r>
                      <a:endParaRPr lang="zh-CN" sz="1600" kern="100">
                        <a:effectLst/>
                        <a:latin typeface="等线" panose="02010600030101010101" charset="-122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4</a:t>
                      </a:r>
                      <a:endParaRPr lang="zh-CN" sz="16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4</a:t>
                      </a:r>
                      <a:endParaRPr lang="zh-CN" sz="16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9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SS1</a:t>
                      </a:r>
                      <a:endParaRPr lang="zh-CN" sz="1600" kern="100">
                        <a:effectLst/>
                        <a:latin typeface="等线" panose="02010600030101010101" charset="-122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4</a:t>
                      </a:r>
                      <a:endParaRPr lang="zh-CN" sz="16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4</a:t>
                      </a:r>
                      <a:endParaRPr lang="zh-CN" sz="16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9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SS0</a:t>
                      </a:r>
                      <a:endParaRPr lang="zh-CN" sz="16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8</a:t>
                      </a:r>
                      <a:endParaRPr lang="zh-CN" sz="16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8</a:t>
                      </a:r>
                      <a:endParaRPr lang="zh-CN" sz="16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 flipH="1">
            <a:off x="1293777" y="3073519"/>
            <a:ext cx="768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每个</a:t>
            </a:r>
            <a:r>
              <a:rPr lang="en-US" altLang="zh-CN" dirty="0"/>
              <a:t>ADC</a:t>
            </a:r>
            <a:r>
              <a:rPr lang="zh-CN" altLang="en-US" dirty="0"/>
              <a:t>模块有</a:t>
            </a:r>
            <a:r>
              <a:rPr lang="en-US" altLang="zh-CN" dirty="0"/>
              <a:t>4</a:t>
            </a:r>
            <a:r>
              <a:rPr lang="zh-CN" altLang="en-US" dirty="0"/>
              <a:t>个采样序列，它们的采样数以及</a:t>
            </a:r>
            <a:r>
              <a:rPr lang="en-US" altLang="zh-CN" dirty="0"/>
              <a:t>FIFO</a:t>
            </a:r>
            <a:r>
              <a:rPr lang="zh-CN" altLang="en-US" dirty="0"/>
              <a:t>深度有所不同。</a:t>
            </a:r>
          </a:p>
        </p:txBody>
      </p:sp>
      <p:sp>
        <p:nvSpPr>
          <p:cNvPr id="11" name="文本框 10"/>
          <p:cNvSpPr txBox="1"/>
          <p:nvPr/>
        </p:nvSpPr>
        <p:spPr>
          <a:xfrm flipH="1">
            <a:off x="1293777" y="6017294"/>
            <a:ext cx="7684852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/>
              <a:t>允许在某个采样动作后结束整个采样序列。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dirty="0"/>
              <a:t>允许在采样序列的每个采样动作后产生中断。</a:t>
            </a:r>
          </a:p>
        </p:txBody>
      </p:sp>
    </p:spTree>
    <p:extLst>
      <p:ext uri="{BB962C8B-B14F-4D97-AF65-F5344CB8AC3E}">
        <p14:creationId xmlns:p14="http://schemas.microsoft.com/office/powerpoint/2010/main" val="1569538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8223" cy="531690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采样事件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触发采样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57200" y="1029843"/>
            <a:ext cx="11335852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触发源：触发某个采样序列开始一次序列采样。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①控制器触发（默认）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②模拟比较器触发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GPIO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外部信号触发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④通用定时器触发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⑤持续采样触发</a:t>
            </a:r>
          </a:p>
          <a:p>
            <a:pPr indent="457200"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采样序列优先级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同时发生多个采样事件（触发条件）时，将按照采样序列的优先级对它们进行排序和依次处理。优先级的有效值为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0~3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，其中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代表最高优先级、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代表最低优先级。</a:t>
            </a:r>
          </a:p>
          <a:p>
            <a:pPr indent="457200">
              <a:lnSpc>
                <a:spcPct val="150000"/>
              </a:lnSpc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配置持续采样触发条件时务必慎重。假如某个采样序列的优先级过高，可能导致其它低优先级采样序列始终无法运行。</a:t>
            </a:r>
          </a:p>
        </p:txBody>
      </p:sp>
    </p:spTree>
    <p:extLst>
      <p:ext uri="{BB962C8B-B14F-4D97-AF65-F5344CB8AC3E}">
        <p14:creationId xmlns:p14="http://schemas.microsoft.com/office/powerpoint/2010/main" val="760875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8223" cy="531690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差分输入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8200" y="1371600"/>
            <a:ext cx="4807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14884" y="1048434"/>
            <a:ext cx="5032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差分输入</a:t>
            </a:r>
            <a:r>
              <a:rPr lang="en-US" altLang="zh-CN" dirty="0"/>
              <a:t>——</a:t>
            </a:r>
            <a:r>
              <a:rPr lang="zh-CN" altLang="en-US" dirty="0"/>
              <a:t>对两个模拟输入通道进行差分采样</a:t>
            </a:r>
            <a:endParaRPr lang="zh-CN" altLang="en-US" dirty="0">
              <a:sym typeface="Arial" panose="020B0604020202020204"/>
            </a:endParaRPr>
          </a:p>
          <a:p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8502"/>
              </p:ext>
            </p:extLst>
          </p:nvPr>
        </p:nvGraphicFramePr>
        <p:xfrm>
          <a:off x="8092209" y="4001618"/>
          <a:ext cx="2183321" cy="230029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58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5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9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差分对</a:t>
                      </a:r>
                      <a:endParaRPr lang="zh-CN" sz="16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模拟输入</a:t>
                      </a:r>
                      <a:endParaRPr lang="zh-CN" sz="16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</a:t>
                      </a:r>
                      <a:endParaRPr lang="zh-CN" sz="16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 </a:t>
                      </a:r>
                      <a:r>
                        <a:rPr lang="zh-CN" sz="1600" kern="100" dirty="0">
                          <a:effectLst/>
                        </a:rPr>
                        <a:t>和</a:t>
                      </a:r>
                      <a:r>
                        <a:rPr lang="en-US" sz="1600" kern="100" dirty="0">
                          <a:effectLst/>
                        </a:rPr>
                        <a:t>1</a:t>
                      </a:r>
                      <a:endParaRPr lang="zh-CN" sz="16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</a:t>
                      </a:r>
                      <a:endParaRPr lang="zh-CN" sz="16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 </a:t>
                      </a:r>
                      <a:r>
                        <a:rPr lang="zh-CN" sz="1600" kern="100" dirty="0">
                          <a:effectLst/>
                        </a:rPr>
                        <a:t>和</a:t>
                      </a:r>
                      <a:r>
                        <a:rPr lang="en-US" sz="1600" kern="100" dirty="0">
                          <a:effectLst/>
                        </a:rPr>
                        <a:t>3</a:t>
                      </a:r>
                      <a:endParaRPr lang="zh-CN" sz="16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9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等线" panose="02010600030101010101" charset="-122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4 </a:t>
                      </a:r>
                      <a:r>
                        <a:rPr lang="zh-CN" sz="1600" kern="100" dirty="0">
                          <a:effectLst/>
                        </a:rPr>
                        <a:t>和</a:t>
                      </a:r>
                      <a:r>
                        <a:rPr lang="en-US" sz="1600" kern="100" dirty="0">
                          <a:effectLst/>
                        </a:rPr>
                        <a:t>5</a:t>
                      </a:r>
                      <a:endParaRPr lang="zh-CN" sz="16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9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等线" panose="02010600030101010101" charset="-122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 </a:t>
                      </a:r>
                      <a:r>
                        <a:rPr lang="zh-CN" sz="1600" kern="100">
                          <a:effectLst/>
                        </a:rPr>
                        <a:t>和</a:t>
                      </a:r>
                      <a:r>
                        <a:rPr lang="en-US" sz="1600" kern="100">
                          <a:effectLst/>
                        </a:rPr>
                        <a:t>7</a:t>
                      </a:r>
                      <a:endParaRPr lang="zh-CN" sz="1600" kern="100">
                        <a:effectLst/>
                        <a:latin typeface="等线" panose="02010600030101010101" charset="-122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9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等线" panose="02010600030101010101" charset="-122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8 </a:t>
                      </a:r>
                      <a:r>
                        <a:rPr lang="zh-CN" sz="1600" kern="100" dirty="0">
                          <a:effectLst/>
                        </a:rPr>
                        <a:t>和</a:t>
                      </a:r>
                      <a:r>
                        <a:rPr lang="en-US" sz="1600" kern="100" dirty="0">
                          <a:effectLst/>
                        </a:rPr>
                        <a:t>9</a:t>
                      </a:r>
                      <a:endParaRPr lang="zh-CN" sz="16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9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等线" panose="02010600030101010101" charset="-122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10 </a:t>
                      </a:r>
                      <a:r>
                        <a:rPr lang="zh-CN" sz="1600" kern="100" dirty="0">
                          <a:effectLst/>
                        </a:rPr>
                        <a:t>和</a:t>
                      </a:r>
                      <a:r>
                        <a:rPr lang="en-US" sz="1600" kern="100" dirty="0">
                          <a:effectLst/>
                        </a:rPr>
                        <a:t>11</a:t>
                      </a:r>
                      <a:endParaRPr lang="zh-CN" sz="1600" kern="100" dirty="0">
                        <a:effectLst/>
                        <a:latin typeface="等线" panose="02010600030101010101" charset="-122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7942399" y="3632286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差分信号对是固定组合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1106569" y="4063953"/>
            <a:ext cx="6611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/>
              <a:t>2</a:t>
            </a:r>
            <a:r>
              <a:rPr lang="zh-CN" altLang="en-US" dirty="0"/>
              <a:t>个输入端的范围均为</a:t>
            </a:r>
            <a:r>
              <a:rPr lang="en-US" altLang="zh-CN" dirty="0"/>
              <a:t>V</a:t>
            </a:r>
            <a:r>
              <a:rPr lang="en-US" altLang="zh-CN" baseline="-25000" dirty="0"/>
              <a:t>REFN</a:t>
            </a:r>
            <a:r>
              <a:rPr lang="en-US" altLang="zh-CN" dirty="0"/>
              <a:t>~V</a:t>
            </a:r>
            <a:r>
              <a:rPr lang="en-US" altLang="zh-CN" baseline="-25000" dirty="0"/>
              <a:t>REFP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/>
              <a:t>LSB</a:t>
            </a:r>
            <a:r>
              <a:rPr lang="zh-CN" altLang="en-US" dirty="0"/>
              <a:t>表示的电压为原来的</a:t>
            </a:r>
            <a:r>
              <a:rPr lang="en-US" altLang="zh-CN" dirty="0"/>
              <a:t>2</a:t>
            </a:r>
            <a:r>
              <a:rPr lang="zh-CN" altLang="en-US" dirty="0"/>
              <a:t>倍，为</a:t>
            </a:r>
            <a:r>
              <a:rPr lang="en-US" altLang="zh-CN" dirty="0"/>
              <a:t>2(V</a:t>
            </a:r>
            <a:r>
              <a:rPr lang="en-US" altLang="zh-CN" baseline="-25000" dirty="0"/>
              <a:t>REFP</a:t>
            </a:r>
            <a:r>
              <a:rPr lang="en-US" altLang="zh-CN" dirty="0"/>
              <a:t>-V</a:t>
            </a:r>
            <a:r>
              <a:rPr lang="en-US" altLang="zh-CN" baseline="-25000" dirty="0"/>
              <a:t>REFN</a:t>
            </a:r>
            <a:r>
              <a:rPr lang="en-US" altLang="zh-CN" dirty="0"/>
              <a:t>) /4095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1505403" y="1452391"/>
                <a:ext cx="4639412" cy="14524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dirty="0"/>
                  <a:t>正向输入电压：</a:t>
                </a:r>
                <a:r>
                  <a:rPr lang="en-US" altLang="zh-CN" dirty="0"/>
                  <a:t>VIN+ </a:t>
                </a:r>
                <a:r>
                  <a:rPr lang="zh-CN" altLang="en-US" dirty="0"/>
                  <a:t>（偶数通道电压）</a:t>
                </a:r>
              </a:p>
              <a:p>
                <a:pPr>
                  <a:lnSpc>
                    <a:spcPct val="125000"/>
                  </a:lnSpc>
                </a:pPr>
                <a:r>
                  <a:rPr lang="zh-CN" altLang="en-US" dirty="0"/>
                  <a:t>负向输入电压：</a:t>
                </a:r>
                <a:r>
                  <a:rPr lang="en-US" altLang="zh-CN" dirty="0"/>
                  <a:t>VIN- </a:t>
                </a:r>
                <a:r>
                  <a:rPr lang="zh-CN" altLang="en-US" dirty="0"/>
                  <a:t>（奇数通道电压）</a:t>
                </a:r>
              </a:p>
              <a:p>
                <a:pPr>
                  <a:lnSpc>
                    <a:spcPct val="125000"/>
                  </a:lnSpc>
                </a:pPr>
                <a:r>
                  <a:rPr lang="zh-CN" altLang="en-US" dirty="0"/>
                  <a:t>差分输入电压定义为：</a:t>
                </a:r>
                <a:r>
                  <a:rPr lang="en-US" altLang="zh-CN" dirty="0"/>
                  <a:t>VIND = VIN+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zh-CN" dirty="0"/>
                  <a:t>VIN-</a:t>
                </a:r>
              </a:p>
              <a:p>
                <a:pPr>
                  <a:lnSpc>
                    <a:spcPct val="125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403" y="1452391"/>
                <a:ext cx="4639412" cy="1452449"/>
              </a:xfrm>
              <a:prstGeom prst="rect">
                <a:avLst/>
              </a:prstGeom>
              <a:blipFill>
                <a:blip r:embed="rId3"/>
                <a:stretch>
                  <a:fillRect l="-1183" r="-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1123086" y="5109148"/>
            <a:ext cx="48157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/>
              <a:t>例如：</a:t>
            </a:r>
            <a:r>
              <a:rPr lang="en-US" altLang="zh-CN" dirty="0"/>
              <a:t>VIN+ =3.3v</a:t>
            </a:r>
            <a:r>
              <a:rPr lang="zh-CN" altLang="en-US" dirty="0"/>
              <a:t>，</a:t>
            </a:r>
            <a:r>
              <a:rPr lang="en-US" altLang="zh-CN" dirty="0"/>
              <a:t> VIN- =0V</a:t>
            </a:r>
            <a:r>
              <a:rPr lang="zh-CN" altLang="en-US" dirty="0"/>
              <a:t>，即</a:t>
            </a:r>
            <a:r>
              <a:rPr lang="en-US" altLang="zh-CN" dirty="0"/>
              <a:t>VIND=3.3v</a:t>
            </a:r>
          </a:p>
          <a:p>
            <a:pPr>
              <a:lnSpc>
                <a:spcPct val="125000"/>
              </a:lnSpc>
            </a:pPr>
            <a:r>
              <a:rPr lang="zh-CN" altLang="en-US" dirty="0"/>
              <a:t>参考电压为</a:t>
            </a:r>
            <a:r>
              <a:rPr lang="en-US" altLang="zh-CN" dirty="0"/>
              <a:t>V</a:t>
            </a:r>
            <a:r>
              <a:rPr lang="en-US" altLang="zh-CN" baseline="-25000" dirty="0"/>
              <a:t>REFP</a:t>
            </a:r>
            <a:r>
              <a:rPr lang="en-US" altLang="zh-CN" dirty="0"/>
              <a:t>-V</a:t>
            </a:r>
            <a:r>
              <a:rPr lang="en-US" altLang="zh-CN" baseline="-25000" dirty="0"/>
              <a:t>REFN</a:t>
            </a:r>
            <a:r>
              <a:rPr lang="en-US" altLang="zh-CN" dirty="0"/>
              <a:t>=3.3V</a:t>
            </a:r>
          </a:p>
          <a:p>
            <a:pPr>
              <a:lnSpc>
                <a:spcPct val="125000"/>
              </a:lnSpc>
            </a:pPr>
            <a:r>
              <a:rPr lang="zh-CN" altLang="en-US" dirty="0"/>
              <a:t>则采样值为</a:t>
            </a:r>
            <a:r>
              <a:rPr lang="en-US" altLang="zh-CN" dirty="0"/>
              <a:t>0xFFF</a:t>
            </a:r>
          </a:p>
          <a:p>
            <a:pPr>
              <a:lnSpc>
                <a:spcPct val="125000"/>
              </a:lnSpc>
            </a:pPr>
            <a:r>
              <a:rPr lang="zh-CN" altLang="en-US" dirty="0"/>
              <a:t>分辨率</a:t>
            </a:r>
            <a:r>
              <a:rPr lang="en-US" altLang="zh-CN" dirty="0"/>
              <a:t>=3.3v/(0xFFF-0x800)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1370008" y="2492715"/>
            <a:ext cx="5735319" cy="1338828"/>
            <a:chOff x="1370008" y="2492715"/>
            <a:chExt cx="5735319" cy="1338828"/>
          </a:xfrm>
        </p:grpSpPr>
        <p:sp>
          <p:nvSpPr>
            <p:cNvPr id="17" name="左大括号 16"/>
            <p:cNvSpPr/>
            <p:nvPr/>
          </p:nvSpPr>
          <p:spPr>
            <a:xfrm>
              <a:off x="2478004" y="2636383"/>
              <a:ext cx="497829" cy="1051493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975833" y="2492715"/>
              <a:ext cx="4129494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/>
                <a:t>0x800, VIND=0;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/>
                <a:t>0x800~0xFFF, VIND &gt;0;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/>
                <a:t>0x000~0x800, VIND &lt;0;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370008" y="2985955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转换结果</a:t>
              </a:r>
              <a:endParaRPr lang="en-US" altLang="zh-CN" dirty="0"/>
            </a:p>
            <a:p>
              <a:endParaRPr lang="zh-CN" altLang="en-US" dirty="0"/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/>
          <a:srcRect l="2413"/>
          <a:stretch>
            <a:fillRect/>
          </a:stretch>
        </p:blipFill>
        <p:spPr>
          <a:xfrm>
            <a:off x="6809398" y="1129226"/>
            <a:ext cx="4313091" cy="242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051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21873</TotalTime>
  <Words>2460</Words>
  <Application>Microsoft Office PowerPoint</Application>
  <PresentationFormat>宽屏</PresentationFormat>
  <Paragraphs>419</Paragraphs>
  <Slides>26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9" baseType="lpstr">
      <vt:lpstr>等线</vt:lpstr>
      <vt:lpstr>等线 Light</vt:lpstr>
      <vt:lpstr>宋体</vt:lpstr>
      <vt:lpstr>微软雅黑</vt:lpstr>
      <vt:lpstr>Arial</vt:lpstr>
      <vt:lpstr>Calibri</vt:lpstr>
      <vt:lpstr>Cambria Math</vt:lpstr>
      <vt:lpstr>Consolas</vt:lpstr>
      <vt:lpstr>Times New Roman</vt:lpstr>
      <vt:lpstr>Wingdings</vt:lpstr>
      <vt:lpstr>Office 主题​​</vt:lpstr>
      <vt:lpstr>Visio</vt:lpstr>
      <vt:lpstr>Equation.3</vt:lpstr>
      <vt:lpstr>第八章 模拟外设</vt:lpstr>
      <vt:lpstr>1 模数转换原理</vt:lpstr>
      <vt:lpstr>PowerPoint 演示文稿</vt:lpstr>
      <vt:lpstr>PowerPoint 演示文稿</vt:lpstr>
      <vt:lpstr>2 Tiva_C 的 ADC模块</vt:lpstr>
      <vt:lpstr>PowerPoint 演示文稿</vt:lpstr>
      <vt:lpstr>3  采样序列</vt:lpstr>
      <vt:lpstr>4 采样事件——触发采样</vt:lpstr>
      <vt:lpstr>5 差分输入</vt:lpstr>
      <vt:lpstr>6 ADC时钟和采样相位控制 </vt:lpstr>
      <vt:lpstr>7 数字比较器</vt:lpstr>
      <vt:lpstr>8 内部温度传感器和硬件采样平均</vt:lpstr>
      <vt:lpstr>9 ADC模块结构</vt:lpstr>
      <vt:lpstr>10 例程</vt:lpstr>
      <vt:lpstr>10 例程</vt:lpstr>
      <vt:lpstr>11 主要库函数</vt:lpstr>
      <vt:lpstr>11 主要库函数</vt:lpstr>
      <vt:lpstr>二 模拟比较器AC</vt:lpstr>
      <vt:lpstr>二 模拟比较器AC</vt:lpstr>
      <vt:lpstr>二 模拟比较器AC</vt:lpstr>
      <vt:lpstr>二 模拟比较器AC</vt:lpstr>
      <vt:lpstr>二 模拟比较器AC</vt:lpstr>
      <vt:lpstr>三 DAC7512</vt:lpstr>
      <vt:lpstr>三 DAC7512</vt:lpstr>
      <vt:lpstr>PowerPoint 演示文稿</vt:lpstr>
      <vt:lpstr>课堂实验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 xiao</dc:creator>
  <cp:lastModifiedBy>Windows User</cp:lastModifiedBy>
  <cp:revision>1639</cp:revision>
  <dcterms:created xsi:type="dcterms:W3CDTF">2017-08-17T12:28:16Z</dcterms:created>
  <dcterms:modified xsi:type="dcterms:W3CDTF">2021-10-28T07:51:41Z</dcterms:modified>
</cp:coreProperties>
</file>