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28" r:id="rId3"/>
    <p:sldId id="329" r:id="rId4"/>
    <p:sldId id="330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3" r:id="rId16"/>
    <p:sldId id="342" r:id="rId17"/>
    <p:sldId id="320" r:id="rId18"/>
    <p:sldId id="345" r:id="rId19"/>
    <p:sldId id="346" r:id="rId20"/>
    <p:sldId id="348" r:id="rId21"/>
    <p:sldId id="350" r:id="rId22"/>
    <p:sldId id="347" r:id="rId23"/>
    <p:sldId id="349" r:id="rId24"/>
    <p:sldId id="351" r:id="rId25"/>
    <p:sldId id="353" r:id="rId26"/>
    <p:sldId id="355" r:id="rId27"/>
    <p:sldId id="354" r:id="rId28"/>
    <p:sldId id="352" r:id="rId29"/>
    <p:sldId id="356" r:id="rId30"/>
    <p:sldId id="357" r:id="rId31"/>
    <p:sldId id="358" r:id="rId32"/>
    <p:sldId id="359" r:id="rId33"/>
    <p:sldId id="36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0025" autoAdjust="0"/>
  </p:normalViewPr>
  <p:slideViewPr>
    <p:cSldViewPr snapToGrid="0">
      <p:cViewPr varScale="1">
        <p:scale>
          <a:sx n="78" d="100"/>
          <a:sy n="78" d="100"/>
        </p:scale>
        <p:origin x="1056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1320" y="-163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64B00-2C6C-487B-AA34-BA6992DA3F0D}" type="datetimeFigureOut">
              <a:rPr lang="zh-CN" altLang="en-US" smtClean="0"/>
              <a:pPr/>
              <a:t>2021/11/4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0D84-D869-443E-BEBA-82F81D29BE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705D0-9719-4F07-A260-F7EC046AA0DB}" type="datetimeFigureOut">
              <a:rPr lang="zh-CN" altLang="en-US" smtClean="0"/>
              <a:pPr/>
              <a:t>2021/11/3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A5724-023E-4BBE-9CD5-FE49A5F00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94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A5724-023E-4BBE-9CD5-FE49A5F0062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65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A5724-023E-4BBE-9CD5-FE49A5F0062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419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A5724-023E-4BBE-9CD5-FE49A5F0062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615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821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69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87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09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05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latin typeface="Consolas" panose="020B0609020204030204" pitchFamily="49" charset="0"/>
              </a:rPr>
              <a:t>QEI_CONFIG_NO_RESET </a:t>
            </a:r>
          </a:p>
          <a:p>
            <a:r>
              <a:rPr lang="en-US" altLang="zh-CN" sz="1200" b="1" dirty="0">
                <a:latin typeface="Consolas" panose="020B0609020204030204" pitchFamily="49" charset="0"/>
              </a:rPr>
              <a:t>EI_CONFIG_QUADRATURE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1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用一系列宽度按正弦规律变化的脉冲来代替一个正弦半波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8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9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6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在向下计数模式中，计数到零产生的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“zero”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之后会紧接着由装载值产生的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“load”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5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决定周期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5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71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16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5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6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7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7475" cy="6731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250"/>
            <a:ext cx="10610850" cy="4938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0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1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1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1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4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1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5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7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E5B9A-BC9F-4BD0-84D5-A736C7B7CF70}" type="datetimeFigureOut">
              <a:rPr lang="zh-CN" altLang="en-US" smtClean="0"/>
              <a:pPr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1004" y="1575881"/>
            <a:ext cx="9144000" cy="894944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第九章 运动控制外设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562174" y="3172328"/>
            <a:ext cx="38987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脉冲宽度调节器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正交编码器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QEI</a:t>
            </a:r>
          </a:p>
        </p:txBody>
      </p:sp>
    </p:spTree>
    <p:extLst>
      <p:ext uri="{BB962C8B-B14F-4D97-AF65-F5344CB8AC3E}">
        <p14:creationId xmlns:p14="http://schemas.microsoft.com/office/powerpoint/2010/main" val="28260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脉冲宽度调节器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死区的发生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1135" y="1542087"/>
            <a:ext cx="10887230" cy="110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/>
              <a:t>丢弃</a:t>
            </a:r>
            <a:r>
              <a:rPr lang="en-US" altLang="zh-CN" dirty="0"/>
              <a:t>pwmB</a:t>
            </a:r>
            <a:r>
              <a:rPr lang="zh-CN" altLang="en-US" dirty="0"/>
              <a:t>信号并基于</a:t>
            </a:r>
            <a:r>
              <a:rPr lang="en-US" altLang="zh-CN" dirty="0"/>
              <a:t>pwmA</a:t>
            </a:r>
            <a:r>
              <a:rPr lang="zh-CN" altLang="en-US" dirty="0"/>
              <a:t>信号产生两个</a:t>
            </a:r>
            <a:r>
              <a:rPr lang="en-US" altLang="zh-CN" dirty="0"/>
              <a:t>PWM</a:t>
            </a:r>
            <a:r>
              <a:rPr lang="zh-CN" altLang="en-US" dirty="0"/>
              <a:t>信号。</a:t>
            </a:r>
            <a:endParaRPr lang="en-US" altLang="zh-CN" dirty="0"/>
          </a:p>
          <a:p>
            <a:pPr indent="457200">
              <a:lnSpc>
                <a:spcPct val="125000"/>
              </a:lnSpc>
            </a:pPr>
            <a:r>
              <a:rPr lang="en-US" altLang="zh-CN" dirty="0"/>
              <a:t>pwmA`</a:t>
            </a:r>
            <a:r>
              <a:rPr lang="zh-CN" altLang="en-US" dirty="0"/>
              <a:t>是由</a:t>
            </a:r>
            <a:r>
              <a:rPr lang="en-US" altLang="zh-CN" dirty="0"/>
              <a:t>pwmA</a:t>
            </a:r>
            <a:r>
              <a:rPr lang="zh-CN" altLang="en-US" dirty="0"/>
              <a:t>信号的上升沿上增加一个延迟产生的。</a:t>
            </a:r>
            <a:endParaRPr lang="en-US" altLang="zh-CN" dirty="0"/>
          </a:p>
          <a:p>
            <a:pPr indent="457200">
              <a:lnSpc>
                <a:spcPct val="125000"/>
              </a:lnSpc>
            </a:pPr>
            <a:r>
              <a:rPr lang="zh-CN" altLang="en-US" dirty="0"/>
              <a:t>而</a:t>
            </a:r>
            <a:r>
              <a:rPr lang="en-US" altLang="zh-CN" dirty="0"/>
              <a:t>pwmB`</a:t>
            </a:r>
            <a:r>
              <a:rPr lang="zh-CN" altLang="en-US" dirty="0"/>
              <a:t>是由</a:t>
            </a:r>
            <a:r>
              <a:rPr lang="en-US" altLang="zh-CN" dirty="0"/>
              <a:t>pwmA</a:t>
            </a:r>
            <a:r>
              <a:rPr lang="zh-CN" altLang="en-US" dirty="0"/>
              <a:t>信号反转，并在</a:t>
            </a:r>
            <a:r>
              <a:rPr lang="en-US" altLang="zh-CN" dirty="0"/>
              <a:t>pwmA</a:t>
            </a:r>
            <a:r>
              <a:rPr lang="zh-CN" altLang="en-US" dirty="0"/>
              <a:t>信号的下降沿增加一个延迟产生。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37167" y="6050797"/>
            <a:ext cx="831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如果死区发生器被禁用，那么</a:t>
            </a:r>
            <a:r>
              <a:rPr lang="en-US" altLang="zh-CN" sz="1400" dirty="0"/>
              <a:t>PWM</a:t>
            </a:r>
            <a:r>
              <a:rPr lang="zh-CN" altLang="en-US" sz="1400" dirty="0"/>
              <a:t>信号会直接通过死区发生器，毫无变化的变成</a:t>
            </a:r>
            <a:r>
              <a:rPr lang="en-US" altLang="zh-CN" sz="1400" dirty="0"/>
              <a:t>pwmA`</a:t>
            </a:r>
            <a:r>
              <a:rPr lang="zh-CN" altLang="en-US" sz="1400" dirty="0"/>
              <a:t>和</a:t>
            </a:r>
            <a:r>
              <a:rPr lang="en-US" altLang="zh-CN" sz="1400" dirty="0"/>
              <a:t>pwmB`</a:t>
            </a:r>
            <a:r>
              <a:rPr lang="zh-CN" altLang="en-US" sz="1400" dirty="0"/>
              <a:t>信号。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346" y="3293559"/>
            <a:ext cx="4186809" cy="23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9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脉冲宽度调节器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故障状态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1135" y="1542087"/>
            <a:ext cx="1088723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/>
              <a:t>故障状态是指控制器必须关闭</a:t>
            </a:r>
            <a:r>
              <a:rPr lang="en-US" altLang="zh-CN" dirty="0"/>
              <a:t>PWM</a:t>
            </a:r>
            <a:r>
              <a:rPr lang="zh-CN" altLang="en-US" dirty="0"/>
              <a:t>输出，并将输出信号保持为一个安全值的状态。许多电机（电源）驱动芯片都带有</a:t>
            </a:r>
            <a:r>
              <a:rPr lang="en-US" altLang="zh-CN" dirty="0"/>
              <a:t>fault</a:t>
            </a:r>
            <a:r>
              <a:rPr lang="zh-CN" altLang="en-US" dirty="0"/>
              <a:t>引脚，以通知</a:t>
            </a:r>
            <a:r>
              <a:rPr lang="en-US" altLang="zh-CN" dirty="0"/>
              <a:t>MCU</a:t>
            </a:r>
            <a:r>
              <a:rPr lang="zh-CN" altLang="en-US" dirty="0"/>
              <a:t>电机（电源）的过流、欠压等故障状态。故障状态可以由以下信号触发：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673" y="6354514"/>
            <a:ext cx="10924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故障状态能延长外部信号产生的故障状态的时间，以保证它的持续时间是最小长度。最小故障时间数在</a:t>
            </a:r>
            <a:r>
              <a:rPr lang="en-US" altLang="zh-CN" sz="1400" dirty="0" err="1"/>
              <a:t>PWMnMINFLTPER</a:t>
            </a:r>
            <a:r>
              <a:rPr lang="zh-CN" altLang="en-US" sz="1400" dirty="0"/>
              <a:t>寄存器中指定。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194523" y="2410625"/>
            <a:ext cx="98658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kern="0" dirty="0">
                <a:latin typeface="+mn-ea"/>
                <a:cs typeface="Times New Roman" panose="02020603050405020304" pitchFamily="18" charset="0"/>
              </a:rPr>
              <a:t>外部故障信号输入（</a:t>
            </a: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MnFAULTn</a:t>
            </a:r>
            <a:r>
              <a:rPr lang="zh-CN" altLang="zh-CN" kern="0" dirty="0">
                <a:latin typeface="+mn-ea"/>
                <a:cs typeface="Times New Roman" panose="02020603050405020304" pitchFamily="18" charset="0"/>
              </a:rPr>
              <a:t>引脚）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ADC</a:t>
            </a:r>
            <a:r>
              <a:rPr lang="zh-CN" altLang="zh-CN" kern="0" dirty="0">
                <a:latin typeface="+mn-ea"/>
                <a:cs typeface="Times New Roman" panose="02020603050405020304" pitchFamily="18" charset="0"/>
              </a:rPr>
              <a:t>模块的数字比较器触发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kern="0" dirty="0">
                <a:latin typeface="+mn-ea"/>
                <a:cs typeface="Times New Roman" panose="02020603050405020304" pitchFamily="18" charset="0"/>
              </a:rPr>
              <a:t>调试器（</a:t>
            </a: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debug</a:t>
            </a:r>
            <a:r>
              <a:rPr lang="zh-CN" altLang="zh-CN" kern="0" dirty="0">
                <a:latin typeface="+mn-ea"/>
                <a:cs typeface="Times New Roman" panose="02020603050405020304" pitchFamily="18" charset="0"/>
              </a:rPr>
              <a:t>）引发的控制器中止</a:t>
            </a:r>
            <a:endParaRPr lang="en-US" altLang="zh-CN" kern="0" dirty="0">
              <a:latin typeface="+mn-ea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zh-CN" dirty="0"/>
              <a:t>外部故障信号在何种电平（</a:t>
            </a:r>
            <a:r>
              <a:rPr lang="en-US" altLang="zh-CN" dirty="0"/>
              <a:t>1</a:t>
            </a:r>
            <a:r>
              <a:rPr lang="zh-CN" altLang="zh-CN" dirty="0"/>
              <a:t>还是</a:t>
            </a:r>
            <a:r>
              <a:rPr lang="en-US" altLang="zh-CN" dirty="0"/>
              <a:t>0</a:t>
            </a:r>
            <a:r>
              <a:rPr lang="zh-CN" altLang="zh-CN" dirty="0"/>
              <a:t>）下产生故障状态由</a:t>
            </a:r>
            <a:r>
              <a:rPr lang="en-US" altLang="zh-CN" b="1" dirty="0"/>
              <a:t>PWMnFLTSEN</a:t>
            </a:r>
            <a:r>
              <a:rPr lang="zh-CN" altLang="zh-CN" dirty="0"/>
              <a:t>寄存器配置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4523" y="4728818"/>
            <a:ext cx="714971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/>
              <a:t>故障状态下的输出值</a:t>
            </a:r>
            <a:endParaRPr lang="zh-CN" altLang="zh-CN" dirty="0"/>
          </a:p>
          <a:p>
            <a:pPr>
              <a:lnSpc>
                <a:spcPct val="125000"/>
              </a:lnSpc>
            </a:pPr>
            <a:r>
              <a:rPr lang="en-US" altLang="zh-CN" b="1" dirty="0"/>
              <a:t>PWMFAULT.FAULTn=0</a:t>
            </a:r>
            <a:r>
              <a:rPr lang="zh-CN" altLang="en-US" dirty="0"/>
              <a:t>时</a:t>
            </a:r>
            <a:r>
              <a:rPr lang="en-US" altLang="zh-CN" b="1" dirty="0"/>
              <a:t>     </a:t>
            </a:r>
            <a:r>
              <a:rPr lang="zh-CN" altLang="en-US" dirty="0"/>
              <a:t>输出不变化，仍然输出</a:t>
            </a:r>
            <a:r>
              <a:rPr lang="en-US" altLang="zh-CN" dirty="0"/>
              <a:t>PWM</a:t>
            </a:r>
            <a:r>
              <a:rPr lang="zh-CN" altLang="en-US" dirty="0"/>
              <a:t>信号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b="1" dirty="0"/>
              <a:t>PWMFAULT.FAULTn=1</a:t>
            </a:r>
            <a:r>
              <a:rPr lang="zh-CN" altLang="en-US" dirty="0"/>
              <a:t>时     输出</a:t>
            </a:r>
            <a:r>
              <a:rPr lang="en-US" altLang="zh-CN" b="1" dirty="0"/>
              <a:t>PWMFAULTVAL</a:t>
            </a:r>
            <a:r>
              <a:rPr lang="zh-CN" altLang="zh-CN" dirty="0"/>
              <a:t>寄存器中指定的值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55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脉冲宽度调节器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PWM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输出控制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7790" y="1398693"/>
            <a:ext cx="1088723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dirty="0"/>
              <a:t>PWM</a:t>
            </a:r>
            <a:r>
              <a:rPr lang="zh-CN" altLang="zh-CN" dirty="0"/>
              <a:t>输出使能寄存器（</a:t>
            </a:r>
            <a:r>
              <a:rPr lang="en-US" altLang="zh-CN" b="1" dirty="0"/>
              <a:t>PWNENABLE</a:t>
            </a:r>
            <a:r>
              <a:rPr lang="zh-CN" altLang="zh-CN" b="1" dirty="0"/>
              <a:t>）</a:t>
            </a:r>
            <a:r>
              <a:rPr lang="zh-CN" altLang="zh-CN" dirty="0"/>
              <a:t>寄存器决定是否将</a:t>
            </a:r>
            <a:r>
              <a:rPr lang="en-US" altLang="zh-CN" dirty="0"/>
              <a:t>pwmA`</a:t>
            </a:r>
            <a:r>
              <a:rPr lang="zh-CN" altLang="zh-CN" dirty="0"/>
              <a:t>和</a:t>
            </a:r>
            <a:r>
              <a:rPr lang="en-US" altLang="zh-CN" dirty="0"/>
              <a:t>pwmB`</a:t>
            </a:r>
            <a:r>
              <a:rPr lang="zh-CN" altLang="zh-CN" dirty="0"/>
              <a:t>信号连接到输出引脚</a:t>
            </a:r>
            <a:r>
              <a:rPr lang="en-US" altLang="zh-CN" dirty="0"/>
              <a:t>MnPWMn</a:t>
            </a:r>
            <a:r>
              <a:rPr lang="zh-CN" altLang="zh-CN" dirty="0"/>
              <a:t>上，如果不使能，则引脚输出为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7790" y="2585257"/>
            <a:ext cx="98658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PWM</a:t>
            </a:r>
            <a:r>
              <a:rPr lang="zh-CN" altLang="zh-CN" dirty="0">
                <a:latin typeface="+mn-ea"/>
              </a:rPr>
              <a:t>输出反转寄存器（</a:t>
            </a:r>
            <a:r>
              <a:rPr lang="en-US" altLang="zh-CN" b="1" dirty="0">
                <a:latin typeface="+mn-ea"/>
              </a:rPr>
              <a:t>PWMINVERT</a:t>
            </a:r>
            <a:r>
              <a:rPr lang="zh-CN" altLang="zh-CN" dirty="0">
                <a:latin typeface="+mn-ea"/>
              </a:rPr>
              <a:t>）可以设置任一</a:t>
            </a:r>
            <a:r>
              <a:rPr lang="en-US" altLang="zh-CN" dirty="0">
                <a:latin typeface="+mn-ea"/>
              </a:rPr>
              <a:t>MnPWMn</a:t>
            </a:r>
            <a:r>
              <a:rPr lang="zh-CN" altLang="zh-CN" dirty="0">
                <a:latin typeface="+mn-ea"/>
              </a:rPr>
              <a:t>信号进行反转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lvl="0" indent="457200">
              <a:lnSpc>
                <a:spcPct val="150000"/>
              </a:lnSpc>
            </a:pPr>
            <a:r>
              <a:rPr lang="zh-CN" altLang="zh-CN" dirty="0"/>
              <a:t>反转对故障状态下的</a:t>
            </a:r>
            <a:r>
              <a:rPr lang="en-US" altLang="zh-CN" b="1" dirty="0"/>
              <a:t>PWMFAULTVAL</a:t>
            </a:r>
            <a:r>
              <a:rPr lang="zh-CN" altLang="zh-CN" dirty="0"/>
              <a:t>寄存器也有效。</a:t>
            </a:r>
            <a:endParaRPr lang="en-US" altLang="zh-CN" dirty="0"/>
          </a:p>
          <a:p>
            <a:pPr lvl="0" indent="457200">
              <a:lnSpc>
                <a:spcPct val="150000"/>
              </a:lnSpc>
            </a:pPr>
            <a:r>
              <a:rPr lang="zh-CN" altLang="en-US" dirty="0"/>
              <a:t>例如：</a:t>
            </a:r>
            <a:r>
              <a:rPr lang="zh-CN" altLang="zh-CN" dirty="0"/>
              <a:t>如果在故障状态下，</a:t>
            </a:r>
            <a:r>
              <a:rPr lang="en-US" altLang="zh-CN" b="1" dirty="0"/>
              <a:t>PWMFAULTVAL</a:t>
            </a:r>
            <a:r>
              <a:rPr lang="zh-CN" altLang="zh-CN" dirty="0"/>
              <a:t>中置</a:t>
            </a:r>
            <a:r>
              <a:rPr lang="en-US" altLang="zh-CN" dirty="0"/>
              <a:t>1</a:t>
            </a:r>
            <a:r>
              <a:rPr lang="zh-CN" altLang="zh-CN" dirty="0"/>
              <a:t>，而</a:t>
            </a:r>
            <a:r>
              <a:rPr lang="en-US" altLang="zh-CN" b="1" dirty="0"/>
              <a:t>PWMINVERT</a:t>
            </a:r>
            <a:r>
              <a:rPr lang="zh-CN" altLang="zh-CN" dirty="0"/>
              <a:t>寄存器也设置了，那么</a:t>
            </a:r>
            <a:r>
              <a:rPr lang="en-US" altLang="zh-CN" dirty="0"/>
              <a:t>MnPWMn</a:t>
            </a:r>
            <a:r>
              <a:rPr lang="zh-CN" altLang="zh-CN" dirty="0"/>
              <a:t>信号上输出是</a:t>
            </a:r>
            <a:r>
              <a:rPr lang="en-US" altLang="zh-CN" dirty="0"/>
              <a:t>0</a:t>
            </a:r>
            <a:r>
              <a:rPr lang="zh-CN" altLang="zh-CN" dirty="0"/>
              <a:t>而不是</a:t>
            </a:r>
            <a:r>
              <a:rPr lang="en-US" altLang="zh-CN" b="1" dirty="0"/>
              <a:t>PWMFAULTVAL</a:t>
            </a:r>
            <a:r>
              <a:rPr lang="zh-CN" altLang="zh-CN" dirty="0"/>
              <a:t>寄存器中指定的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  <a:endParaRPr lang="zh-CN" altLang="zh-CN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4524" y="486015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PWM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3506" y="5334562"/>
            <a:ext cx="94552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zh-CN" dirty="0"/>
              <a:t>个计数器事件，</a:t>
            </a:r>
            <a:r>
              <a:rPr lang="zh-CN" altLang="en-US" dirty="0"/>
              <a:t>都可以</a:t>
            </a:r>
            <a:r>
              <a:rPr lang="zh-CN" altLang="zh-CN" dirty="0"/>
              <a:t>产生一个中断或</a:t>
            </a:r>
            <a:r>
              <a:rPr lang="en-US" altLang="zh-CN" dirty="0"/>
              <a:t>ADC</a:t>
            </a:r>
            <a:r>
              <a:rPr lang="zh-CN" altLang="zh-CN" dirty="0"/>
              <a:t>触发。</a:t>
            </a:r>
            <a:endParaRPr lang="en-US" altLang="zh-CN" dirty="0"/>
          </a:p>
          <a:p>
            <a:r>
              <a:rPr lang="en-US" altLang="zh-CN" dirty="0"/>
              <a:t>PWM</a:t>
            </a:r>
            <a:r>
              <a:rPr lang="zh-CN" altLang="zh-CN" dirty="0"/>
              <a:t>故障状态也可以触发中断。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sz="1400" dirty="0"/>
              <a:t>注意，中断和</a:t>
            </a:r>
            <a:r>
              <a:rPr lang="en-US" altLang="zh-CN" sz="1400" dirty="0"/>
              <a:t>ADC</a:t>
            </a:r>
            <a:r>
              <a:rPr lang="zh-CN" altLang="zh-CN" sz="1400" dirty="0"/>
              <a:t>触发器基于原始事件，不考虑死区发生器造成的</a:t>
            </a:r>
            <a:r>
              <a:rPr lang="en-US" altLang="zh-CN" sz="1400" dirty="0"/>
              <a:t>PWM</a:t>
            </a:r>
            <a:r>
              <a:rPr lang="zh-CN" altLang="zh-CN" sz="1400" dirty="0"/>
              <a:t>信号边沿上的延迟。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627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脉冲宽度调节器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同步方式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7790" y="1398693"/>
            <a:ext cx="1039112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  <a:spcAft>
                <a:spcPts val="600"/>
              </a:spcAft>
            </a:pPr>
            <a:r>
              <a:rPr lang="zh-CN" altLang="en-US" dirty="0"/>
              <a:t>同步：多个</a:t>
            </a:r>
            <a:r>
              <a:rPr lang="en-US" altLang="zh-CN" dirty="0"/>
              <a:t>PWM</a:t>
            </a:r>
            <a:r>
              <a:rPr lang="zh-CN" altLang="en-US" dirty="0"/>
              <a:t>发生器具有统一的时间基准。将</a:t>
            </a:r>
            <a:r>
              <a:rPr lang="zh-CN" altLang="zh-CN" dirty="0"/>
              <a:t>多个</a:t>
            </a:r>
            <a:r>
              <a:rPr lang="en-US" altLang="zh-CN" dirty="0"/>
              <a:t>PWM</a:t>
            </a:r>
            <a:r>
              <a:rPr lang="zh-CN" altLang="zh-CN" dirty="0"/>
              <a:t>发生器配置成相同的计数器装载值</a:t>
            </a:r>
            <a:r>
              <a:rPr lang="zh-CN" altLang="en-US" dirty="0"/>
              <a:t>，并让它们同时开始计数，则它们的计数器始终具有相同的计数值。</a:t>
            </a:r>
            <a:endParaRPr lang="en-US" altLang="zh-CN" b="1" dirty="0"/>
          </a:p>
          <a:p>
            <a:pPr indent="457200">
              <a:lnSpc>
                <a:spcPct val="125000"/>
              </a:lnSpc>
            </a:pPr>
            <a:r>
              <a:rPr lang="zh-CN" altLang="zh-CN" dirty="0"/>
              <a:t>通过写</a:t>
            </a:r>
            <a:r>
              <a:rPr lang="en-US" altLang="zh-CN" dirty="0"/>
              <a:t>PWM</a:t>
            </a:r>
            <a:r>
              <a:rPr lang="zh-CN" altLang="zh-CN" dirty="0"/>
              <a:t>时间基准同步寄存器（</a:t>
            </a:r>
            <a:r>
              <a:rPr lang="en-US" altLang="zh-CN" b="1" dirty="0"/>
              <a:t>PWMSYNC</a:t>
            </a:r>
            <a:r>
              <a:rPr lang="zh-CN" altLang="zh-CN" dirty="0"/>
              <a:t>）中相应的</a:t>
            </a:r>
            <a:r>
              <a:rPr lang="en-US" altLang="zh-CN" dirty="0"/>
              <a:t>SYNCn</a:t>
            </a:r>
            <a:r>
              <a:rPr lang="zh-CN" altLang="zh-CN" dirty="0"/>
              <a:t>位可以将</a:t>
            </a:r>
            <a:r>
              <a:rPr lang="en-US" altLang="zh-CN" dirty="0"/>
              <a:t>PWM</a:t>
            </a:r>
            <a:r>
              <a:rPr lang="zh-CN" altLang="zh-CN" dirty="0"/>
              <a:t>发生器的计数值复位为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  <a:r>
              <a:rPr lang="zh-CN" altLang="en-US" dirty="0"/>
              <a:t>一次修改多个</a:t>
            </a:r>
            <a:r>
              <a:rPr lang="en-US" altLang="zh-CN" dirty="0"/>
              <a:t>SYNCn</a:t>
            </a:r>
            <a:r>
              <a:rPr lang="zh-CN" altLang="zh-CN" dirty="0"/>
              <a:t>位</a:t>
            </a:r>
            <a:r>
              <a:rPr lang="zh-CN" altLang="en-US" dirty="0"/>
              <a:t>即可让多个</a:t>
            </a:r>
            <a:r>
              <a:rPr lang="en-US" altLang="zh-CN" dirty="0"/>
              <a:t>PWM</a:t>
            </a:r>
            <a:r>
              <a:rPr lang="zh-CN" altLang="en-US" dirty="0"/>
              <a:t>发生器的计数器同时从</a:t>
            </a:r>
            <a:r>
              <a:rPr lang="en-US" altLang="zh-CN" dirty="0"/>
              <a:t>0</a:t>
            </a:r>
            <a:r>
              <a:rPr lang="zh-CN" altLang="en-US" dirty="0"/>
              <a:t>开始计数。</a:t>
            </a:r>
          </a:p>
        </p:txBody>
      </p:sp>
      <p:sp>
        <p:nvSpPr>
          <p:cNvPr id="3" name="矩形 2"/>
          <p:cNvSpPr/>
          <p:nvPr/>
        </p:nvSpPr>
        <p:spPr>
          <a:xfrm>
            <a:off x="1077790" y="3188837"/>
            <a:ext cx="103911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寄存器的更新方式</a:t>
            </a:r>
            <a:endParaRPr lang="en-US" altLang="zh-CN" dirty="0">
              <a:latin typeface="+mn-ea"/>
            </a:endParaRPr>
          </a:p>
          <a:p>
            <a:pPr marL="720000" lvl="0" indent="-342900">
              <a:buFont typeface="+mj-ea"/>
              <a:buAutoNum type="circleNumDbPlain"/>
            </a:pPr>
            <a:r>
              <a:rPr lang="zh-CN" altLang="zh-CN" dirty="0"/>
              <a:t>立即</a:t>
            </a:r>
            <a:r>
              <a:rPr lang="en-US" altLang="zh-CN" dirty="0"/>
              <a:t>:   </a:t>
            </a:r>
            <a:r>
              <a:rPr lang="zh-CN" altLang="zh-CN" dirty="0"/>
              <a:t>写操作立刻产生作用，硬件立即作出反应。</a:t>
            </a:r>
          </a:p>
          <a:p>
            <a:pPr marL="720000" indent="-342900">
              <a:buFont typeface="+mj-ea"/>
              <a:buAutoNum type="circleNumDbPlain"/>
            </a:pPr>
            <a:r>
              <a:rPr lang="zh-CN" altLang="zh-CN" dirty="0"/>
              <a:t>本地同步</a:t>
            </a:r>
            <a:r>
              <a:rPr lang="en-US" altLang="zh-CN" dirty="0"/>
              <a:t>:  </a:t>
            </a:r>
            <a:r>
              <a:rPr lang="zh-CN" altLang="zh-CN" dirty="0"/>
              <a:t>写操作不影响执行逻辑直到本</a:t>
            </a:r>
            <a:r>
              <a:rPr lang="en-US" altLang="zh-CN" dirty="0"/>
              <a:t>PWM</a:t>
            </a:r>
            <a:r>
              <a:rPr lang="zh-CN" altLang="zh-CN" dirty="0"/>
              <a:t>周期结束（计数器的值为零）。</a:t>
            </a:r>
            <a:endParaRPr lang="en-US" altLang="zh-CN" dirty="0"/>
          </a:p>
          <a:p>
            <a:pPr marL="720000" indent="-342900">
              <a:buFont typeface="+mj-ea"/>
              <a:buAutoNum type="circleNumDbPlain"/>
            </a:pPr>
            <a:r>
              <a:rPr lang="zh-CN" altLang="zh-CN" dirty="0"/>
              <a:t>全局同步</a:t>
            </a:r>
            <a:r>
              <a:rPr lang="en-US" altLang="zh-CN" dirty="0"/>
              <a:t>:  </a:t>
            </a:r>
            <a:r>
              <a:rPr lang="zh-CN" altLang="zh-CN" dirty="0"/>
              <a:t>写操作的影响会被推迟直到所有</a:t>
            </a:r>
            <a:r>
              <a:rPr lang="zh-CN" altLang="en-US" dirty="0"/>
              <a:t>相关的</a:t>
            </a:r>
            <a:r>
              <a:rPr lang="en-US" altLang="zh-CN" dirty="0"/>
              <a:t>PWM</a:t>
            </a:r>
            <a:r>
              <a:rPr lang="zh-CN" altLang="zh-CN" dirty="0"/>
              <a:t>周期结束。</a:t>
            </a:r>
            <a:endParaRPr lang="en-US" altLang="zh-CN" dirty="0">
              <a:latin typeface="+mn-ea"/>
            </a:endParaRPr>
          </a:p>
          <a:p>
            <a:pPr lvl="0" indent="457200">
              <a:lnSpc>
                <a:spcPct val="150000"/>
              </a:lnSpc>
            </a:pPr>
            <a:endParaRPr lang="zh-CN" altLang="zh-CN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6755" y="4943163"/>
            <a:ext cx="9633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以下寄存器默认为本地同步，也可设置为全局同步：</a:t>
            </a:r>
          </a:p>
          <a:p>
            <a:pPr lvl="0"/>
            <a:r>
              <a:rPr lang="zh-CN" altLang="zh-CN" dirty="0"/>
              <a:t>发生器寄存器：</a:t>
            </a:r>
            <a:r>
              <a:rPr lang="en-US" altLang="zh-CN" b="1" dirty="0"/>
              <a:t>PWMnLOAD</a:t>
            </a:r>
            <a:r>
              <a:rPr lang="zh-CN" altLang="zh-CN" dirty="0"/>
              <a:t>，</a:t>
            </a:r>
            <a:r>
              <a:rPr lang="en-US" altLang="zh-CN" b="1" dirty="0"/>
              <a:t>PWMnCMPA</a:t>
            </a:r>
            <a:r>
              <a:rPr lang="zh-CN" altLang="zh-CN" dirty="0"/>
              <a:t>，</a:t>
            </a:r>
            <a:r>
              <a:rPr lang="en-US" altLang="zh-CN" b="1" dirty="0"/>
              <a:t>PWMnCMPB</a:t>
            </a:r>
          </a:p>
          <a:p>
            <a:pPr lvl="0"/>
            <a:endParaRPr lang="zh-CN" altLang="zh-CN" dirty="0"/>
          </a:p>
          <a:p>
            <a:r>
              <a:rPr lang="zh-CN" altLang="zh-CN" dirty="0"/>
              <a:t>以下寄存器默认为立即更新，但也可选择为本地同步或全局同步：</a:t>
            </a:r>
          </a:p>
          <a:p>
            <a:pPr lvl="0"/>
            <a:r>
              <a:rPr lang="zh-CN" altLang="zh-CN" dirty="0"/>
              <a:t>模块级寄存器：</a:t>
            </a:r>
            <a:r>
              <a:rPr lang="en-US" altLang="zh-CN" b="1" dirty="0"/>
              <a:t>PWMENABLE</a:t>
            </a:r>
            <a:endParaRPr lang="zh-CN" altLang="zh-CN" dirty="0"/>
          </a:p>
          <a:p>
            <a:r>
              <a:rPr lang="zh-CN" altLang="zh-CN" dirty="0"/>
              <a:t>操作寄存器：</a:t>
            </a:r>
            <a:r>
              <a:rPr lang="en-US" altLang="zh-CN" b="1" dirty="0"/>
              <a:t>PWMnGENA</a:t>
            </a:r>
            <a:r>
              <a:rPr lang="zh-CN" altLang="zh-CN" dirty="0"/>
              <a:t>，</a:t>
            </a:r>
            <a:r>
              <a:rPr lang="en-US" altLang="zh-CN" b="1" dirty="0"/>
              <a:t>PWMnGENB</a:t>
            </a:r>
            <a:r>
              <a:rPr lang="zh-CN" altLang="zh-CN" dirty="0"/>
              <a:t>，</a:t>
            </a:r>
            <a:r>
              <a:rPr lang="en-US" altLang="zh-CN" b="1" dirty="0"/>
              <a:t>PWMnDBCTL</a:t>
            </a:r>
            <a:r>
              <a:rPr lang="zh-CN" altLang="zh-CN" dirty="0"/>
              <a:t>，</a:t>
            </a:r>
            <a:r>
              <a:rPr lang="en-US" altLang="zh-CN" b="1" dirty="0"/>
              <a:t>PWMnDBRISE</a:t>
            </a:r>
            <a:r>
              <a:rPr lang="zh-CN" altLang="zh-CN" dirty="0"/>
              <a:t>，</a:t>
            </a:r>
            <a:r>
              <a:rPr lang="en-US" altLang="zh-CN" b="1" dirty="0"/>
              <a:t>PWMnDBFALL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68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68680" y="301231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脉冲宽度调节器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寄存器描述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57" y="1158542"/>
            <a:ext cx="8588363" cy="54269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5545" y="1994451"/>
            <a:ext cx="3443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PWMCTL: </a:t>
            </a:r>
            <a:r>
              <a:rPr lang="zh-CN" altLang="en-US" sz="1600" b="1" dirty="0"/>
              <a:t>全局同步更新</a:t>
            </a:r>
            <a:endParaRPr lang="en-US" altLang="zh-CN" sz="1600" b="1" dirty="0"/>
          </a:p>
          <a:p>
            <a:r>
              <a:rPr lang="en-US" altLang="zh-CN" sz="1600" b="1" dirty="0"/>
              <a:t>PWMSYNC: </a:t>
            </a:r>
            <a:r>
              <a:rPr lang="zh-CN" altLang="en-US" sz="1600" b="1" dirty="0"/>
              <a:t>同步</a:t>
            </a:r>
            <a:endParaRPr lang="en-US" altLang="zh-CN" sz="1600" b="1" dirty="0"/>
          </a:p>
          <a:p>
            <a:r>
              <a:rPr lang="en-US" altLang="zh-CN" sz="1600" b="1" dirty="0"/>
              <a:t>PWMSTATUS: </a:t>
            </a:r>
            <a:r>
              <a:rPr lang="zh-CN" altLang="en-US" sz="1600" b="1" dirty="0"/>
              <a:t>故障状态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输出控制</a:t>
            </a:r>
            <a:endParaRPr lang="en-US" altLang="zh-CN" sz="1600" b="1" dirty="0"/>
          </a:p>
          <a:p>
            <a:r>
              <a:rPr lang="en-US" altLang="zh-CN" sz="1600" b="1" dirty="0"/>
              <a:t>PWMENABLE: PWM</a:t>
            </a:r>
            <a:r>
              <a:rPr lang="zh-CN" altLang="en-US" sz="1600" b="1" dirty="0"/>
              <a:t>引脚输出使能</a:t>
            </a:r>
            <a:endParaRPr lang="en-US" altLang="zh-CN" sz="1600" b="1" dirty="0"/>
          </a:p>
          <a:p>
            <a:r>
              <a:rPr lang="en-US" altLang="zh-CN" sz="1600" b="1" dirty="0"/>
              <a:t>PWMINVERT: </a:t>
            </a:r>
            <a:r>
              <a:rPr lang="zh-CN" altLang="en-US" sz="1600" b="1" dirty="0"/>
              <a:t>输出信号反转</a:t>
            </a:r>
            <a:endParaRPr lang="en-US" altLang="zh-CN" sz="1600" b="1" dirty="0"/>
          </a:p>
          <a:p>
            <a:r>
              <a:rPr lang="en-US" altLang="zh-CN" sz="1600" b="1" dirty="0"/>
              <a:t>PWMFAULT: </a:t>
            </a:r>
            <a:r>
              <a:rPr lang="zh-CN" altLang="en-US" sz="1600" b="1" dirty="0"/>
              <a:t>故障时信号输出</a:t>
            </a:r>
            <a:endParaRPr lang="en-US" altLang="zh-CN" sz="1600" b="1" dirty="0"/>
          </a:p>
          <a:p>
            <a:r>
              <a:rPr lang="en-US" altLang="zh-CN" sz="1600" b="1" dirty="0"/>
              <a:t>PWMFAULTVAL: </a:t>
            </a:r>
            <a:r>
              <a:rPr lang="zh-CN" altLang="en-US" sz="1600" b="1" dirty="0"/>
              <a:t>故障时信号输出值</a:t>
            </a:r>
            <a:endParaRPr lang="en-US" altLang="zh-CN" sz="1600" b="1" dirty="0"/>
          </a:p>
          <a:p>
            <a:r>
              <a:rPr lang="en-US" altLang="zh-CN" sz="1600" b="1" dirty="0"/>
              <a:t>PWMENUPD: PWMENABLE</a:t>
            </a:r>
            <a:r>
              <a:rPr lang="zh-CN" altLang="en-US" sz="1600" b="1" dirty="0"/>
              <a:t>寄存器更新方式</a:t>
            </a:r>
            <a:endParaRPr lang="en-US" altLang="zh-CN" sz="1600" b="1" dirty="0"/>
          </a:p>
          <a:p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14764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96075" y="442186"/>
            <a:ext cx="4717648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脉冲宽度调节器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寄存器描述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127" y="1420268"/>
            <a:ext cx="8506873" cy="48884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0629" y="2094763"/>
            <a:ext cx="3758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PWMnCTL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PWM</a:t>
            </a:r>
            <a:r>
              <a:rPr lang="zh-CN" altLang="en-US" sz="1600" b="1" dirty="0"/>
              <a:t>发生器使能、向下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上下计数、各寄存器更新方式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定时器和比较器（</a:t>
            </a:r>
            <a:r>
              <a:rPr lang="en-US" altLang="zh-CN" sz="1600" b="1" dirty="0"/>
              <a:t>16</a:t>
            </a:r>
            <a:r>
              <a:rPr lang="zh-CN" altLang="en-US" sz="1600" b="1" dirty="0"/>
              <a:t>位）</a:t>
            </a:r>
            <a:endParaRPr lang="en-US" altLang="zh-CN" sz="1600" b="1" dirty="0"/>
          </a:p>
          <a:p>
            <a:r>
              <a:rPr lang="en-US" altLang="zh-CN" sz="1600" b="1" dirty="0"/>
              <a:t>PWMnLOAD</a:t>
            </a:r>
            <a:r>
              <a:rPr lang="zh-CN" altLang="en-US" sz="1600" b="1" dirty="0"/>
              <a:t>：定时器重载值</a:t>
            </a:r>
            <a:endParaRPr lang="en-US" altLang="zh-CN" sz="1600" b="1" dirty="0"/>
          </a:p>
          <a:p>
            <a:r>
              <a:rPr lang="en-US" altLang="zh-CN" sz="1600" b="1" dirty="0"/>
              <a:t>PWMnCOUNT:  </a:t>
            </a:r>
            <a:r>
              <a:rPr lang="zh-CN" altLang="en-US" sz="1600" b="1" dirty="0"/>
              <a:t>定时器计数值</a:t>
            </a:r>
            <a:endParaRPr lang="en-US" altLang="zh-CN" sz="1600" b="1" dirty="0"/>
          </a:p>
          <a:p>
            <a:r>
              <a:rPr lang="en-US" altLang="zh-CN" sz="1600" b="1" dirty="0"/>
              <a:t>PWMnCMPA/B</a:t>
            </a:r>
            <a:r>
              <a:rPr lang="zh-CN" altLang="en-US" sz="1600" b="1" dirty="0"/>
              <a:t>：比较器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信号发生器</a:t>
            </a:r>
            <a:endParaRPr lang="en-US" altLang="zh-CN" sz="1600" b="1" dirty="0"/>
          </a:p>
          <a:p>
            <a:r>
              <a:rPr lang="en-US" altLang="zh-CN" sz="1600" b="1" dirty="0"/>
              <a:t>PWMnGENA/B:</a:t>
            </a:r>
            <a:r>
              <a:rPr lang="zh-CN" altLang="en-US" sz="1600" b="1" dirty="0"/>
              <a:t>配置</a:t>
            </a:r>
            <a:r>
              <a:rPr lang="en-US" altLang="zh-CN" sz="1600" b="1" dirty="0"/>
              <a:t>6</a:t>
            </a:r>
            <a:r>
              <a:rPr lang="zh-CN" altLang="en-US" sz="1600" b="1" dirty="0"/>
              <a:t>个事件的影响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死区发生器</a:t>
            </a:r>
            <a:endParaRPr lang="en-US" altLang="zh-CN" sz="1600" b="1" dirty="0"/>
          </a:p>
          <a:p>
            <a:r>
              <a:rPr lang="en-US" altLang="zh-CN" sz="1600" b="1" dirty="0"/>
              <a:t>PWMnDBCTL: </a:t>
            </a:r>
          </a:p>
          <a:p>
            <a:r>
              <a:rPr lang="en-US" altLang="zh-CN" sz="1600" b="1" dirty="0"/>
              <a:t>PWMnDBRISE/FALL: </a:t>
            </a:r>
            <a:r>
              <a:rPr lang="zh-CN" altLang="en-US" sz="1600" b="1" dirty="0"/>
              <a:t>死区时长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663130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561F603-FFEB-4B9B-88DF-66F6425397D8}"/>
              </a:ext>
            </a:extLst>
          </p:cNvPr>
          <p:cNvSpPr txBox="1"/>
          <p:nvPr/>
        </p:nvSpPr>
        <p:spPr>
          <a:xfrm>
            <a:off x="1637536" y="1420268"/>
            <a:ext cx="9520459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int main(void)</a:t>
            </a:r>
          </a:p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{</a:t>
            </a:r>
          </a:p>
          <a:p>
            <a:pPr lvl="0">
              <a:spcAft>
                <a:spcPts val="60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    SysCtlClockSet(SYSCTL_SYSDIV_1 | SYSCTL_USE_OSC | SYSCTL_OSC_MAIN | SYSCTL_XTAL_16MHZ);</a:t>
            </a:r>
          </a:p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// 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配置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PWM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时钟为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64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分频，使能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PWM0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模块</a:t>
            </a:r>
          </a:p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    SysCtlPWMClockSet(SYSCTL_PWMDIV_64);</a:t>
            </a:r>
          </a:p>
          <a:p>
            <a:pPr lvl="0">
              <a:spcAft>
                <a:spcPts val="60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    SysCtlPeripheralEnable(SYSCTL_PERIPH_PWM0);</a:t>
            </a:r>
          </a:p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// M0PWM7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引脚复用设置</a:t>
            </a:r>
          </a:p>
          <a:p>
            <a:pPr lvl="0"/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    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SysCtlPeripheralEnable(SYSCTL_PERIPH_GPIOC);</a:t>
            </a:r>
          </a:p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    GPIOPinConfigure(GPIO_PC5_M0PWM7);</a:t>
            </a:r>
          </a:p>
          <a:p>
            <a:pPr lvl="0">
              <a:spcAft>
                <a:spcPts val="60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    GPIOPinTypePWM(GPIO_PORTC_BASE, GPIO_PIN_5);</a:t>
            </a:r>
          </a:p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// 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配置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PWM0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发生器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3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为向上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/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向下计数，不同步</a:t>
            </a:r>
          </a:p>
          <a:p>
            <a:pPr lvl="0">
              <a:spcAft>
                <a:spcPts val="60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    PWMGenConfigure(PWM0_BASE, PWM_GEN_3, PWM_GEN_MODE_UP_DOWN | PWM_GEN_MODE_NO_SYNC);</a:t>
            </a:r>
          </a:p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// 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配置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PWM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周期和宽度，使能输出</a:t>
            </a:r>
          </a:p>
          <a:p>
            <a:pPr lvl="0"/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    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PWMGenPeriodSet(PWM0_BASE, PWM_GEN_3, SysCtlClockGet()/400);</a:t>
            </a:r>
          </a:p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    PWMPulseWidthSet(PWM0_BASE, PWM_OUT_7, SysCtlClockGet()/800);</a:t>
            </a:r>
          </a:p>
          <a:p>
            <a:pPr lvl="0">
              <a:spcAft>
                <a:spcPts val="60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    PWMOutputState(PWM0_BASE, PWM_OUT_7_BIT, true);</a:t>
            </a:r>
          </a:p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 // 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使能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PWM0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发生器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3</a:t>
            </a:r>
          </a:p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    PWMGenEnable(PWM0_BASE, PWM_GEN_3);</a:t>
            </a:r>
          </a:p>
          <a:p>
            <a:pPr lvl="0"/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    while(1)</a:t>
            </a:r>
          </a:p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    {</a:t>
            </a:r>
          </a:p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    }</a:t>
            </a:r>
          </a:p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</a:rPr>
              <a:t>}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脉冲宽度调节器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例程</a:t>
            </a:r>
          </a:p>
        </p:txBody>
      </p:sp>
    </p:spTree>
    <p:extLst>
      <p:ext uri="{BB962C8B-B14F-4D97-AF65-F5344CB8AC3E}">
        <p14:creationId xmlns:p14="http://schemas.microsoft.com/office/powerpoint/2010/main" val="143353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561F603-FFEB-4B9B-88DF-66F6425397D8}"/>
              </a:ext>
            </a:extLst>
          </p:cNvPr>
          <p:cNvSpPr txBox="1"/>
          <p:nvPr/>
        </p:nvSpPr>
        <p:spPr>
          <a:xfrm>
            <a:off x="1194524" y="1420268"/>
            <a:ext cx="722986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PWMGenConfigure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zh-CN" dirty="0"/>
              <a:t>设置</a:t>
            </a:r>
            <a:r>
              <a:rPr lang="en-US" altLang="zh-CN" dirty="0"/>
              <a:t>PWM</a:t>
            </a:r>
            <a:r>
              <a:rPr lang="zh-CN" altLang="zh-CN" dirty="0"/>
              <a:t>发生器的运行模式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模块的基地址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发生器号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   </a:t>
            </a:r>
            <a:r>
              <a:rPr lang="zh-CN" altLang="zh-CN" dirty="0"/>
              <a:t>计数模式</a:t>
            </a:r>
            <a:r>
              <a:rPr lang="en-US" altLang="zh-CN" dirty="0"/>
              <a:t>(</a:t>
            </a:r>
            <a:r>
              <a:rPr lang="zh-CN" altLang="zh-CN" dirty="0"/>
              <a:t>向下或递增</a:t>
            </a:r>
            <a:r>
              <a:rPr lang="en-US" altLang="zh-CN" dirty="0"/>
              <a:t>/</a:t>
            </a:r>
            <a:r>
              <a:rPr lang="zh-CN" altLang="zh-CN" dirty="0"/>
              <a:t>递减</a:t>
            </a:r>
            <a:r>
              <a:rPr lang="en-US" altLang="zh-CN" dirty="0"/>
              <a:t>)</a:t>
            </a:r>
            <a:r>
              <a:rPr lang="zh-CN" altLang="zh-CN" dirty="0"/>
              <a:t>、同步模式</a:t>
            </a:r>
            <a:r>
              <a:rPr lang="zh-CN" altLang="en-US" dirty="0"/>
              <a:t>、故障</a:t>
            </a:r>
            <a:r>
              <a:rPr lang="zh-CN" altLang="zh-CN" dirty="0"/>
              <a:t>和调试状态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4524" y="3352164"/>
            <a:ext cx="9525963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Aft>
                <a:spcPts val="600"/>
              </a:spcAft>
            </a:pPr>
            <a:r>
              <a:rPr lang="zh-CN" altLang="zh-CN" dirty="0"/>
              <a:t>此函数还设定了</a:t>
            </a:r>
            <a:r>
              <a:rPr lang="en-US" altLang="zh-CN" dirty="0" err="1"/>
              <a:t>pwm</a:t>
            </a:r>
            <a:r>
              <a:rPr lang="zh-CN" altLang="zh-CN" dirty="0"/>
              <a:t>信号的产生方式：</a:t>
            </a:r>
          </a:p>
          <a:p>
            <a:pPr indent="457200">
              <a:lnSpc>
                <a:spcPct val="125000"/>
              </a:lnSpc>
              <a:spcAft>
                <a:spcPts val="600"/>
              </a:spcAft>
            </a:pPr>
            <a:r>
              <a:rPr lang="zh-CN" altLang="zh-CN" dirty="0"/>
              <a:t>如果配置为向下计数，则</a:t>
            </a:r>
            <a:r>
              <a:rPr lang="en-US" altLang="zh-CN" dirty="0"/>
              <a:t>pwmA</a:t>
            </a:r>
            <a:r>
              <a:rPr lang="zh-CN" altLang="zh-CN" dirty="0"/>
              <a:t>为在</a:t>
            </a:r>
            <a:r>
              <a:rPr lang="en-US" altLang="zh-CN" dirty="0"/>
              <a:t>load</a:t>
            </a:r>
            <a:r>
              <a:rPr lang="zh-CN" altLang="zh-CN" dirty="0"/>
              <a:t>事件时驱动高电平，在</a:t>
            </a:r>
            <a:r>
              <a:rPr lang="en-US" altLang="zh-CN" dirty="0"/>
              <a:t>match A down</a:t>
            </a:r>
            <a:r>
              <a:rPr lang="zh-CN" altLang="zh-CN" dirty="0"/>
              <a:t>事件时驱动为低电平。</a:t>
            </a:r>
            <a:r>
              <a:rPr lang="en-US" altLang="zh-CN" dirty="0"/>
              <a:t>pwmB</a:t>
            </a:r>
            <a:r>
              <a:rPr lang="zh-CN" altLang="zh-CN" dirty="0"/>
              <a:t>信号在</a:t>
            </a:r>
            <a:r>
              <a:rPr lang="en-US" altLang="zh-CN" dirty="0"/>
              <a:t>load</a:t>
            </a:r>
            <a:r>
              <a:rPr lang="zh-CN" altLang="zh-CN" dirty="0"/>
              <a:t>事件时驱动为高电平，在</a:t>
            </a:r>
            <a:r>
              <a:rPr lang="en-US" altLang="zh-CN" dirty="0"/>
              <a:t>match B down</a:t>
            </a:r>
            <a:r>
              <a:rPr lang="zh-CN" altLang="zh-CN" dirty="0"/>
              <a:t>事件时驱动为低电平。</a:t>
            </a:r>
          </a:p>
          <a:p>
            <a:pPr indent="457200">
              <a:lnSpc>
                <a:spcPct val="125000"/>
              </a:lnSpc>
              <a:spcAft>
                <a:spcPts val="600"/>
              </a:spcAft>
            </a:pPr>
            <a:r>
              <a:rPr lang="zh-CN" altLang="zh-CN" dirty="0"/>
              <a:t>如果配置为递增</a:t>
            </a:r>
            <a:r>
              <a:rPr lang="en-US" altLang="zh-CN" dirty="0"/>
              <a:t>/</a:t>
            </a:r>
            <a:r>
              <a:rPr lang="zh-CN" altLang="zh-CN" dirty="0"/>
              <a:t>递减计数，则</a:t>
            </a:r>
            <a:r>
              <a:rPr lang="en-US" altLang="zh-CN" dirty="0"/>
              <a:t>pwmA</a:t>
            </a:r>
            <a:r>
              <a:rPr lang="zh-CN" altLang="zh-CN" dirty="0"/>
              <a:t>为在</a:t>
            </a:r>
            <a:r>
              <a:rPr lang="en-US" altLang="zh-CN" dirty="0"/>
              <a:t>match A up</a:t>
            </a:r>
            <a:r>
              <a:rPr lang="zh-CN" altLang="zh-CN" dirty="0"/>
              <a:t>事件时驱动高电平，在</a:t>
            </a:r>
            <a:r>
              <a:rPr lang="en-US" altLang="zh-CN" dirty="0"/>
              <a:t>match A down</a:t>
            </a:r>
            <a:r>
              <a:rPr lang="zh-CN" altLang="zh-CN" dirty="0"/>
              <a:t>事件时驱动为低电平。</a:t>
            </a:r>
            <a:r>
              <a:rPr lang="en-US" altLang="zh-CN" dirty="0"/>
              <a:t>pwmB</a:t>
            </a:r>
            <a:r>
              <a:rPr lang="zh-CN" altLang="zh-CN" dirty="0"/>
              <a:t>信号在</a:t>
            </a:r>
            <a:r>
              <a:rPr lang="en-US" altLang="zh-CN" dirty="0"/>
              <a:t>match B up</a:t>
            </a:r>
            <a:r>
              <a:rPr lang="zh-CN" altLang="zh-CN" dirty="0"/>
              <a:t>事件时驱动为高电平，在</a:t>
            </a:r>
            <a:r>
              <a:rPr lang="en-US" altLang="zh-CN" dirty="0"/>
              <a:t>match B down</a:t>
            </a:r>
            <a:r>
              <a:rPr lang="zh-CN" altLang="zh-CN" dirty="0"/>
              <a:t>事件时驱动为低电平。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脉冲宽度调节器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主要库函数</a:t>
            </a:r>
          </a:p>
        </p:txBody>
      </p:sp>
    </p:spTree>
    <p:extLst>
      <p:ext uri="{BB962C8B-B14F-4D97-AF65-F5344CB8AC3E}">
        <p14:creationId xmlns:p14="http://schemas.microsoft.com/office/powerpoint/2010/main" val="1329948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561F603-FFEB-4B9B-88DF-66F6425397D8}"/>
              </a:ext>
            </a:extLst>
          </p:cNvPr>
          <p:cNvSpPr txBox="1"/>
          <p:nvPr/>
        </p:nvSpPr>
        <p:spPr>
          <a:xfrm>
            <a:off x="1194524" y="1420268"/>
            <a:ext cx="3847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PWMGenPeriodSet</a:t>
            </a:r>
            <a:r>
              <a:rPr lang="zh-CN" altLang="en-US" sz="1600" b="1" dirty="0"/>
              <a:t>（）</a:t>
            </a:r>
            <a:endParaRPr lang="zh-CN" altLang="zh-CN" sz="1600" b="1" dirty="0"/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信号周期。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模块的基地址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发生器号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</a:p>
        </p:txBody>
      </p:sp>
      <p:sp>
        <p:nvSpPr>
          <p:cNvPr id="3" name="矩形 2"/>
          <p:cNvSpPr/>
          <p:nvPr/>
        </p:nvSpPr>
        <p:spPr>
          <a:xfrm>
            <a:off x="1194524" y="3052081"/>
            <a:ext cx="339693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PWMPulseWidthSet </a:t>
            </a:r>
            <a:r>
              <a:rPr lang="en-US" altLang="zh-CN" sz="1600" b="1" dirty="0"/>
              <a:t>()</a:t>
            </a:r>
            <a:endParaRPr lang="zh-CN" altLang="zh-CN" sz="1600" b="1" dirty="0"/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信号占空比</a:t>
            </a:r>
            <a:r>
              <a:rPr lang="zh-CN" altLang="zh-CN" sz="1600" dirty="0"/>
              <a:t>。</a:t>
            </a:r>
            <a:endParaRPr lang="en-US" altLang="zh-CN" sz="1600" dirty="0"/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模块的基地址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输出引脚号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电平时间</a:t>
            </a:r>
            <a:endParaRPr lang="zh-CN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1194524" y="4868561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PWMOutputState </a:t>
            </a:r>
            <a:r>
              <a:rPr lang="en-US" altLang="zh-CN" sz="1600" b="1" dirty="0"/>
              <a:t>()</a:t>
            </a:r>
          </a:p>
          <a:p>
            <a:r>
              <a:rPr lang="en-US" altLang="zh-CN" sz="1600" dirty="0"/>
              <a:t>PWM</a:t>
            </a:r>
            <a:r>
              <a:rPr lang="zh-CN" altLang="en-US" sz="1600" dirty="0"/>
              <a:t>信号是否输出。</a:t>
            </a:r>
            <a:endParaRPr lang="en-US" altLang="zh-CN" sz="1600" dirty="0"/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模块的基地址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输出引脚号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是否输出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脉冲宽度调节器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主要库函数</a:t>
            </a:r>
          </a:p>
        </p:txBody>
      </p:sp>
    </p:spTree>
    <p:extLst>
      <p:ext uri="{BB962C8B-B14F-4D97-AF65-F5344CB8AC3E}">
        <p14:creationId xmlns:p14="http://schemas.microsoft.com/office/powerpoint/2010/main" val="63469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正交编码器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正交编码器简介</a:t>
            </a:r>
          </a:p>
        </p:txBody>
      </p:sp>
      <p:pic>
        <p:nvPicPr>
          <p:cNvPr id="10" name="图片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144" y="1078368"/>
            <a:ext cx="3453068" cy="24580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744639" y="1770417"/>
            <a:ext cx="6096000" cy="75527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正交编码器又叫增量编码器，广泛应用于各种各种电机的转速和位置测量</a:t>
            </a:r>
            <a:r>
              <a:rPr lang="zh-CN" altLang="en-US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8587867" y="3811466"/>
            <a:ext cx="1788715" cy="1619341"/>
            <a:chOff x="0" y="0"/>
            <a:chExt cx="1325107" cy="1173894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0"/>
              <a:ext cx="1173505" cy="1173894"/>
              <a:chOff x="0" y="0"/>
              <a:chExt cx="1173505" cy="1173894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 cstate="print">
                <a:biLevel thresh="50000"/>
              </a:blip>
              <a:stretch>
                <a:fillRect/>
              </a:stretch>
            </p:blipFill>
            <p:spPr>
              <a:xfrm>
                <a:off x="0" y="0"/>
                <a:ext cx="1173505" cy="1173894"/>
              </a:xfrm>
              <a:prstGeom prst="rect">
                <a:avLst/>
              </a:prstGeom>
            </p:spPr>
          </p:pic>
          <p:sp>
            <p:nvSpPr>
              <p:cNvPr id="16" name="Oval 15"/>
              <p:cNvSpPr/>
              <p:nvPr/>
            </p:nvSpPr>
            <p:spPr>
              <a:xfrm>
                <a:off x="1084633" y="57248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070213" y="46571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文本框 2"/>
            <p:cNvSpPr txBox="1">
              <a:spLocks noChangeArrowheads="1"/>
            </p:cNvSpPr>
            <p:nvPr/>
          </p:nvSpPr>
          <p:spPr bwMode="auto">
            <a:xfrm flipH="1">
              <a:off x="1102222" y="341046"/>
              <a:ext cx="222885" cy="2609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" name="文本框 2"/>
            <p:cNvSpPr txBox="1">
              <a:spLocks noChangeArrowheads="1"/>
            </p:cNvSpPr>
            <p:nvPr/>
          </p:nvSpPr>
          <p:spPr bwMode="auto">
            <a:xfrm flipH="1">
              <a:off x="1102222" y="464614"/>
              <a:ext cx="222885" cy="3003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508" y="5430807"/>
            <a:ext cx="1731294" cy="7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769" y="5430808"/>
            <a:ext cx="1731294" cy="7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6991109" y="6296968"/>
            <a:ext cx="2440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黑体" panose="02010609060101010101" pitchFamily="49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黑体" panose="02010609060101010101" pitchFamily="49" charset="-122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黑体" panose="02010609060101010101" pitchFamily="49" charset="-122"/>
              </a:rPr>
              <a:t>）顺时针旋转信号 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9670678" y="6297427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黑体" panose="02010609060101010101" pitchFamily="49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黑体" panose="02010609060101010101" pitchFamily="49" charset="-122"/>
              </a:rPr>
              <a:t>b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黑体" panose="02010609060101010101" pitchFamily="49" charset="-122"/>
              </a:rPr>
              <a:t>）逆时针旋转信号</a:t>
            </a:r>
            <a:endParaRPr lang="zh-CN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79778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一路脉冲输出的编码器可以测量旋转的速度，但不能确定旋转的方向。如果使用两路脉冲输出，使它们的相位差为</a:t>
            </a:r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  <a:r>
              <a:rPr lang="zh-CN" altLang="zh-CN" kern="0" dirty="0">
                <a:ea typeface="宋体" panose="02010600030101010101" pitchFamily="2" charset="-122"/>
                <a:cs typeface="Times New Roman" panose="02020603050405020304" pitchFamily="18" charset="0"/>
              </a:rPr>
              <a:t>°</a:t>
            </a: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，那么通过两个脉冲的相位关系就可以确定旋转的方向。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69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脉冲宽度调节器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90DAA2-472E-4916-8D3D-AEBC3178CCAB}"/>
              </a:ext>
            </a:extLst>
          </p:cNvPr>
          <p:cNvSpPr txBox="1"/>
          <p:nvPr/>
        </p:nvSpPr>
        <p:spPr>
          <a:xfrm>
            <a:off x="641405" y="1366216"/>
            <a:ext cx="10769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面积等效原理：冲量（窄脉冲的面积）相等而形状不同的窄脉冲加在具有惯性的环节上时，其效果基本相同。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0730" y="923849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PWM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原理：面积等效原理</a:t>
            </a:r>
          </a:p>
        </p:txBody>
      </p:sp>
      <p:pic>
        <p:nvPicPr>
          <p:cNvPr id="3077" name="Picture 5" descr="6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55" y="2336690"/>
            <a:ext cx="57832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416357" y="381955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形状不同而冲量相同的窄脉冲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19855" y="41556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799298"/>
              </p:ext>
            </p:extLst>
          </p:nvPr>
        </p:nvGraphicFramePr>
        <p:xfrm>
          <a:off x="3811300" y="4195247"/>
          <a:ext cx="5067300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" r:id="rId4" imgW="5068007" imgH="2314286" progId="MSPhotoEd.3">
                  <p:embed/>
                </p:oleObj>
              </mc:Choice>
              <mc:Fallback>
                <p:oleObj r:id="rId4" imgW="5068007" imgH="2314286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300" y="4195247"/>
                        <a:ext cx="5067300" cy="231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742872" y="6511410"/>
            <a:ext cx="944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输出电流</a:t>
            </a:r>
            <a:r>
              <a:rPr lang="en-US" altLang="zh-CN" dirty="0" err="1"/>
              <a:t>i</a:t>
            </a:r>
            <a:r>
              <a:rPr lang="en-US" altLang="zh-CN" dirty="0"/>
              <a:t>(t)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对不同窄脉冲时的响应波形几乎完全相同。脉冲越窄，响应波形的差异也越小。</a:t>
            </a:r>
            <a:endParaRPr lang="zh-CN" altLang="en-US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54073" y="5617882"/>
            <a:ext cx="173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惯性环节</a:t>
            </a:r>
            <a:r>
              <a:rPr lang="en-US" altLang="zh-CN" sz="1600" dirty="0"/>
              <a:t>R-L</a:t>
            </a:r>
            <a:r>
              <a:rPr lang="zh-CN" altLang="en-US" sz="1600" dirty="0"/>
              <a:t>电路</a:t>
            </a:r>
          </a:p>
        </p:txBody>
      </p:sp>
    </p:spTree>
    <p:extLst>
      <p:ext uri="{BB962C8B-B14F-4D97-AF65-F5344CB8AC3E}">
        <p14:creationId xmlns:p14="http://schemas.microsoft.com/office/powerpoint/2010/main" val="277387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108767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正交编码器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</a:p>
        </p:txBody>
      </p:sp>
      <p:sp>
        <p:nvSpPr>
          <p:cNvPr id="2" name="矩形 1"/>
          <p:cNvSpPr/>
          <p:nvPr/>
        </p:nvSpPr>
        <p:spPr>
          <a:xfrm>
            <a:off x="303696" y="1548927"/>
            <a:ext cx="724299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Aft>
                <a:spcPts val="600"/>
              </a:spcAft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由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正交编码器、速度预分频、位置积分器、速度测量（速度定时器和速度累加器）组成。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两个正交信号经过正交编码，生成脉冲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clk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信号和方向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dir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信号。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clk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dir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信号和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IDX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信号送到位置积分器测量位置。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clk</a:t>
            </a:r>
            <a:r>
              <a:rPr lang="zh-CN" altLang="en-US" dirty="0">
                <a:latin typeface="+mn-ea"/>
              </a:rPr>
              <a:t>信号经过速度预分频，生成</a:t>
            </a:r>
            <a:r>
              <a:rPr lang="en-US" altLang="zh-CN" dirty="0">
                <a:latin typeface="+mn-ea"/>
              </a:rPr>
              <a:t>clkdiv</a:t>
            </a:r>
            <a:r>
              <a:rPr lang="zh-CN" altLang="en-US" dirty="0">
                <a:latin typeface="+mn-ea"/>
              </a:rPr>
              <a:t>信号，送到速度累加器，和速度定时器一起，测量转速。</a:t>
            </a:r>
          </a:p>
        </p:txBody>
      </p:sp>
      <p:sp>
        <p:nvSpPr>
          <p:cNvPr id="5" name="矩形 4"/>
          <p:cNvSpPr/>
          <p:nvPr/>
        </p:nvSpPr>
        <p:spPr>
          <a:xfrm>
            <a:off x="303697" y="4423976"/>
            <a:ext cx="609600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zh-CN" dirty="0"/>
              <a:t>索引（</a:t>
            </a:r>
            <a:r>
              <a:rPr lang="en-US" altLang="zh-CN" dirty="0"/>
              <a:t>IDX</a:t>
            </a:r>
            <a:r>
              <a:rPr lang="zh-CN" altLang="zh-CN" dirty="0"/>
              <a:t>）信号每旋转一圈输出一个单脉冲，可以使用这个单脉冲作为参考位置信号，来精确测量转盘的当前位置。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519670" y="1548927"/>
            <a:ext cx="5517037" cy="4141511"/>
            <a:chOff x="6443470" y="1956122"/>
            <a:chExt cx="5517037" cy="4141511"/>
          </a:xfrm>
        </p:grpSpPr>
        <p:grpSp>
          <p:nvGrpSpPr>
            <p:cNvPr id="60" name="组合 59"/>
            <p:cNvGrpSpPr/>
            <p:nvPr/>
          </p:nvGrpSpPr>
          <p:grpSpPr>
            <a:xfrm>
              <a:off x="6443470" y="1956122"/>
              <a:ext cx="5517037" cy="3863261"/>
              <a:chOff x="6509060" y="1944547"/>
              <a:chExt cx="5517037" cy="3863261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6509060" y="2187672"/>
                <a:ext cx="5393075" cy="3620136"/>
                <a:chOff x="6219693" y="2187672"/>
                <a:chExt cx="5393075" cy="3620136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6840639" y="4951774"/>
                  <a:ext cx="1332690" cy="85603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正交编码器</a:t>
                  </a: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8380094" y="3406007"/>
                  <a:ext cx="1071190" cy="6894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速度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预分频</a:t>
                  </a: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0280078" y="4951774"/>
                  <a:ext cx="1332690" cy="85603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位置积分器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0280078" y="2187672"/>
                  <a:ext cx="1332690" cy="85603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速度定时器</a:t>
                  </a: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0280078" y="3322729"/>
                  <a:ext cx="1332690" cy="85603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速度累加器</a:t>
                  </a:r>
                </a:p>
              </p:txBody>
            </p:sp>
            <p:cxnSp>
              <p:nvCxnSpPr>
                <p:cNvPr id="29" name="直接箭头连接符 28"/>
                <p:cNvCxnSpPr/>
                <p:nvPr/>
              </p:nvCxnSpPr>
              <p:spPr>
                <a:xfrm flipV="1">
                  <a:off x="6294120" y="5185410"/>
                  <a:ext cx="516039" cy="38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6294119" y="5558790"/>
                  <a:ext cx="516039" cy="38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8173329" y="5558790"/>
                  <a:ext cx="20618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/>
              </p:nvCxnSpPr>
              <p:spPr>
                <a:xfrm>
                  <a:off x="8173329" y="5185410"/>
                  <a:ext cx="20618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/>
                <p:cNvCxnSpPr>
                  <a:endCxn id="24" idx="2"/>
                </p:cNvCxnSpPr>
                <p:nvPr/>
              </p:nvCxnSpPr>
              <p:spPr>
                <a:xfrm flipV="1">
                  <a:off x="8915689" y="4095482"/>
                  <a:ext cx="0" cy="108992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endCxn id="24" idx="3"/>
                </p:cNvCxnSpPr>
                <p:nvPr/>
              </p:nvCxnSpPr>
              <p:spPr>
                <a:xfrm flipH="1">
                  <a:off x="9451284" y="3750745"/>
                  <a:ext cx="81272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/>
                <p:cNvCxnSpPr>
                  <a:endCxn id="26" idx="1"/>
                </p:cNvCxnSpPr>
                <p:nvPr/>
              </p:nvCxnSpPr>
              <p:spPr>
                <a:xfrm>
                  <a:off x="7506984" y="2615689"/>
                  <a:ext cx="277309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/>
                <p:cNvCxnSpPr>
                  <a:stCxn id="26" idx="2"/>
                  <a:endCxn id="27" idx="0"/>
                </p:cNvCxnSpPr>
                <p:nvPr/>
              </p:nvCxnSpPr>
              <p:spPr>
                <a:xfrm>
                  <a:off x="10946423" y="3043706"/>
                  <a:ext cx="0" cy="27902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文本框 51"/>
                <p:cNvSpPr txBox="1"/>
                <p:nvPr/>
              </p:nvSpPr>
              <p:spPr>
                <a:xfrm>
                  <a:off x="7657547" y="2278533"/>
                  <a:ext cx="902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/>
                    <a:t>时钟信号</a:t>
                  </a:r>
                  <a:endParaRPr lang="en-US" altLang="zh-CN" sz="1400" dirty="0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6219693" y="4873025"/>
                  <a:ext cx="4972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PhA</a:t>
                  </a: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6221917" y="5277663"/>
                  <a:ext cx="4844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PhB</a:t>
                  </a: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8240896" y="4903328"/>
                  <a:ext cx="438066" cy="312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clk</a:t>
                  </a:r>
                </a:p>
              </p:txBody>
            </p:sp>
            <p:sp>
              <p:nvSpPr>
                <p:cNvPr id="56" name="文本框 55"/>
                <p:cNvSpPr txBox="1"/>
                <p:nvPr/>
              </p:nvSpPr>
              <p:spPr>
                <a:xfrm>
                  <a:off x="8240896" y="5262789"/>
                  <a:ext cx="438066" cy="312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dir</a:t>
                  </a:r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9467351" y="3441198"/>
                  <a:ext cx="65027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clkdiv</a:t>
                  </a:r>
                </a:p>
              </p:txBody>
            </p:sp>
          </p:grpSp>
          <p:sp>
            <p:nvSpPr>
              <p:cNvPr id="59" name="矩形 58"/>
              <p:cNvSpPr/>
              <p:nvPr/>
            </p:nvSpPr>
            <p:spPr>
              <a:xfrm>
                <a:off x="10450833" y="1944547"/>
                <a:ext cx="1575264" cy="24885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 flipV="1">
              <a:off x="6517896" y="6055360"/>
              <a:ext cx="4652304" cy="25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25" idx="2"/>
            </p:cNvCxnSpPr>
            <p:nvPr/>
          </p:nvCxnSpPr>
          <p:spPr>
            <a:xfrm flipV="1">
              <a:off x="11170200" y="5819383"/>
              <a:ext cx="0" cy="2359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6517895" y="5789856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IDX</a:t>
              </a:r>
            </a:p>
          </p:txBody>
        </p:sp>
      </p:grpSp>
      <p:pic>
        <p:nvPicPr>
          <p:cNvPr id="38" name="图片 3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0246" y="5179684"/>
            <a:ext cx="2511753" cy="164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1932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108767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正交编码器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信号描述</a:t>
            </a:r>
          </a:p>
        </p:txBody>
      </p:sp>
      <p:pic>
        <p:nvPicPr>
          <p:cNvPr id="34" name="图片 3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4524" y="1736203"/>
            <a:ext cx="1026414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589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108767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正交编码器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4525" y="973876"/>
            <a:ext cx="144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1194525" y="1420268"/>
            <a:ext cx="992874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zh-CN" dirty="0"/>
              <a:t>外部输入脉冲信号</a:t>
            </a:r>
            <a:r>
              <a:rPr lang="en-US" altLang="zh-CN" dirty="0"/>
              <a:t>PhAn</a:t>
            </a:r>
            <a:r>
              <a:rPr lang="zh-CN" altLang="zh-CN" dirty="0"/>
              <a:t>和</a:t>
            </a:r>
            <a:r>
              <a:rPr lang="en-US" altLang="zh-CN" dirty="0"/>
              <a:t>PhBn</a:t>
            </a:r>
            <a:r>
              <a:rPr lang="zh-CN" altLang="zh-CN" dirty="0"/>
              <a:t>先通过反相和交换逻辑后得到的内部信号</a:t>
            </a:r>
            <a:r>
              <a:rPr lang="en-US" altLang="zh-CN" dirty="0"/>
              <a:t>PhA</a:t>
            </a:r>
            <a:r>
              <a:rPr lang="zh-CN" altLang="zh-CN" dirty="0"/>
              <a:t>、</a:t>
            </a:r>
            <a:r>
              <a:rPr lang="en-US" altLang="zh-CN" dirty="0"/>
              <a:t>PhB</a:t>
            </a:r>
            <a:r>
              <a:rPr lang="zh-CN" altLang="zh-CN" dirty="0"/>
              <a:t>，即可以将</a:t>
            </a:r>
            <a:r>
              <a:rPr lang="en-US" altLang="zh-CN" dirty="0"/>
              <a:t>PhAn</a:t>
            </a:r>
            <a:r>
              <a:rPr lang="zh-CN" altLang="zh-CN" dirty="0"/>
              <a:t>和</a:t>
            </a:r>
            <a:r>
              <a:rPr lang="en-US" altLang="zh-CN" dirty="0"/>
              <a:t>PhBn</a:t>
            </a:r>
            <a:r>
              <a:rPr lang="zh-CN" altLang="zh-CN" dirty="0"/>
              <a:t>信号取反，或者将</a:t>
            </a:r>
            <a:r>
              <a:rPr lang="en-US" altLang="zh-CN" dirty="0"/>
              <a:t>PhAn</a:t>
            </a:r>
            <a:r>
              <a:rPr lang="zh-CN" altLang="zh-CN" dirty="0"/>
              <a:t>和</a:t>
            </a:r>
            <a:r>
              <a:rPr lang="en-US" altLang="zh-CN" dirty="0"/>
              <a:t>PhBn</a:t>
            </a:r>
            <a:r>
              <a:rPr lang="zh-CN" altLang="zh-CN" dirty="0"/>
              <a:t>信号互相交换来生成</a:t>
            </a:r>
            <a:r>
              <a:rPr lang="en-US" altLang="zh-CN" dirty="0"/>
              <a:t>PhA</a:t>
            </a:r>
            <a:r>
              <a:rPr lang="zh-CN" altLang="zh-CN" dirty="0"/>
              <a:t>和</a:t>
            </a:r>
            <a:r>
              <a:rPr lang="en-US" altLang="zh-CN" dirty="0"/>
              <a:t>PhB</a:t>
            </a:r>
            <a:r>
              <a:rPr lang="zh-CN" altLang="zh-CN" dirty="0"/>
              <a:t>。</a:t>
            </a:r>
            <a:endParaRPr lang="en-US" altLang="zh-CN" dirty="0"/>
          </a:p>
          <a:p>
            <a:pPr indent="457200">
              <a:lnSpc>
                <a:spcPct val="125000"/>
              </a:lnSpc>
            </a:pPr>
            <a:r>
              <a:rPr lang="zh-CN" altLang="zh-CN" dirty="0"/>
              <a:t>反相和交换逻辑可以用来纠正硬件电路中的错误接线。</a:t>
            </a:r>
            <a:endParaRPr lang="zh-CN" altLang="en-US" dirty="0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629" y="2769542"/>
            <a:ext cx="63246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8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108767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正交编码器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正交编码和预分频</a:t>
            </a:r>
          </a:p>
        </p:txBody>
      </p:sp>
      <p:sp>
        <p:nvSpPr>
          <p:cNvPr id="2" name="矩形 1"/>
          <p:cNvSpPr/>
          <p:nvPr/>
        </p:nvSpPr>
        <p:spPr>
          <a:xfrm>
            <a:off x="1194524" y="1420268"/>
            <a:ext cx="9566910" cy="197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Aft>
                <a:spcPts val="600"/>
              </a:spcAft>
            </a:pPr>
            <a:r>
              <a:rPr lang="zh-CN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正交编码器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将输入的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PhA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PhB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信号转换为时钟信号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和旋转方向信号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dir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5000"/>
              </a:lnSpc>
              <a:spcAft>
                <a:spcPts val="600"/>
              </a:spcAft>
            </a:pPr>
            <a:r>
              <a:rPr lang="zh-CN" altLang="zh-CN" dirty="0">
                <a:latin typeface="Consolas" panose="020B0609020204030204" pitchFamily="49" charset="0"/>
              </a:rPr>
              <a:t>当</a:t>
            </a:r>
            <a:r>
              <a:rPr lang="en-US" altLang="zh-CN" dirty="0">
                <a:latin typeface="Consolas" panose="020B0609020204030204" pitchFamily="49" charset="0"/>
              </a:rPr>
              <a:t>PhA</a:t>
            </a:r>
            <a:r>
              <a:rPr lang="zh-CN" altLang="zh-CN" dirty="0">
                <a:latin typeface="Consolas" panose="020B0609020204030204" pitchFamily="49" charset="0"/>
              </a:rPr>
              <a:t>和</a:t>
            </a:r>
            <a:r>
              <a:rPr lang="en-US" altLang="zh-CN" dirty="0">
                <a:latin typeface="Consolas" panose="020B0609020204030204" pitchFamily="49" charset="0"/>
              </a:rPr>
              <a:t>PhB</a:t>
            </a:r>
            <a:r>
              <a:rPr lang="zh-CN" altLang="zh-CN" dirty="0">
                <a:latin typeface="Consolas" panose="020B0609020204030204" pitchFamily="49" charset="0"/>
              </a:rPr>
              <a:t>信号出现上升沿或下降沿，</a:t>
            </a:r>
            <a:r>
              <a:rPr lang="en-US" altLang="zh-CN" dirty="0">
                <a:latin typeface="Consolas" panose="020B0609020204030204" pitchFamily="49" charset="0"/>
              </a:rPr>
              <a:t>clk</a:t>
            </a:r>
            <a:r>
              <a:rPr lang="zh-CN" altLang="zh-CN" dirty="0">
                <a:latin typeface="Consolas" panose="020B0609020204030204" pitchFamily="49" charset="0"/>
              </a:rPr>
              <a:t>产生一个脉冲</a:t>
            </a:r>
            <a:r>
              <a:rPr lang="zh-CN" altLang="en-US" dirty="0">
                <a:latin typeface="Consolas" panose="020B0609020204030204" pitchFamily="49" charset="0"/>
              </a:rPr>
              <a:t>；或仅由</a:t>
            </a:r>
            <a:r>
              <a:rPr lang="en-US" altLang="zh-CN" dirty="0">
                <a:latin typeface="Consolas" pitchFamily="49" charset="0"/>
                <a:sym typeface="+mn-ea"/>
              </a:rPr>
              <a:t>PhA</a:t>
            </a:r>
            <a:r>
              <a:rPr lang="zh-CN" altLang="en-US" dirty="0">
                <a:latin typeface="Consolas" pitchFamily="49" charset="0"/>
                <a:sym typeface="+mn-ea"/>
              </a:rPr>
              <a:t>的边沿产生</a:t>
            </a:r>
            <a:r>
              <a:rPr lang="en-US" altLang="zh-CN" dirty="0">
                <a:latin typeface="Consolas" pitchFamily="49" charset="0"/>
                <a:sym typeface="+mn-ea"/>
              </a:rPr>
              <a:t>clk</a:t>
            </a:r>
            <a:r>
              <a:rPr lang="zh-CN" altLang="en-US" dirty="0">
                <a:latin typeface="Consolas" pitchFamily="49" charset="0"/>
                <a:sym typeface="+mn-ea"/>
              </a:rPr>
              <a:t>信号，由</a:t>
            </a:r>
            <a:r>
              <a:rPr lang="en-US" altLang="zh-CN" dirty="0">
                <a:latin typeface="Consolas" pitchFamily="49" charset="0"/>
                <a:sym typeface="+mn-ea"/>
              </a:rPr>
              <a:t>QEICTL</a:t>
            </a:r>
            <a:r>
              <a:rPr lang="zh-CN" altLang="en-US" dirty="0">
                <a:latin typeface="Consolas" pitchFamily="49" charset="0"/>
                <a:sym typeface="+mn-ea"/>
              </a:rPr>
              <a:t>寄存器中</a:t>
            </a:r>
            <a:r>
              <a:rPr lang="en-US" altLang="zh-CN" dirty="0">
                <a:latin typeface="Consolas" pitchFamily="49" charset="0"/>
                <a:sym typeface="+mn-ea"/>
              </a:rPr>
              <a:t>CAPMODE</a:t>
            </a:r>
            <a:r>
              <a:rPr lang="zh-CN" altLang="en-US" dirty="0">
                <a:latin typeface="Consolas" pitchFamily="49" charset="0"/>
                <a:sym typeface="+mn-ea"/>
              </a:rPr>
              <a:t>位决定</a:t>
            </a:r>
            <a:r>
              <a:rPr lang="zh-CN" altLang="zh-CN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pPr indent="457200">
              <a:lnSpc>
                <a:spcPct val="125000"/>
              </a:lnSpc>
              <a:spcAft>
                <a:spcPts val="600"/>
              </a:spcAft>
            </a:pPr>
            <a:r>
              <a:rPr lang="zh-CN" altLang="zh-CN" dirty="0">
                <a:latin typeface="Consolas" panose="020B0609020204030204" pitchFamily="49" charset="0"/>
              </a:rPr>
              <a:t>当</a:t>
            </a:r>
            <a:r>
              <a:rPr lang="en-US" altLang="zh-CN" dirty="0">
                <a:latin typeface="Consolas" panose="020B0609020204030204" pitchFamily="49" charset="0"/>
              </a:rPr>
              <a:t>PhA</a:t>
            </a:r>
            <a:r>
              <a:rPr lang="zh-CN" altLang="zh-CN" dirty="0">
                <a:latin typeface="Consolas" panose="020B0609020204030204" pitchFamily="49" charset="0"/>
              </a:rPr>
              <a:t>超前</a:t>
            </a:r>
            <a:r>
              <a:rPr lang="en-US" altLang="zh-CN" dirty="0">
                <a:latin typeface="Consolas" panose="020B0609020204030204" pitchFamily="49" charset="0"/>
              </a:rPr>
              <a:t>PhB 90</a:t>
            </a:r>
            <a:r>
              <a:rPr lang="zh-CN" altLang="zh-CN" dirty="0">
                <a:latin typeface="Consolas" panose="020B0609020204030204" pitchFamily="49" charset="0"/>
              </a:rPr>
              <a:t>°相位时，</a:t>
            </a:r>
            <a:r>
              <a:rPr lang="en-US" altLang="zh-CN" dirty="0">
                <a:latin typeface="Consolas" panose="020B0609020204030204" pitchFamily="49" charset="0"/>
              </a:rPr>
              <a:t>dir</a:t>
            </a:r>
            <a:r>
              <a:rPr lang="zh-CN" altLang="zh-CN" dirty="0">
                <a:latin typeface="Consolas" panose="020B0609020204030204" pitchFamily="49" charset="0"/>
              </a:rPr>
              <a:t>为低电平，表示某个旋转方向；当</a:t>
            </a:r>
            <a:r>
              <a:rPr lang="en-US" altLang="zh-CN" dirty="0">
                <a:latin typeface="Consolas" panose="020B0609020204030204" pitchFamily="49" charset="0"/>
              </a:rPr>
              <a:t>PhA</a:t>
            </a:r>
            <a:r>
              <a:rPr lang="zh-CN" altLang="zh-CN" dirty="0">
                <a:latin typeface="Consolas" panose="020B0609020204030204" pitchFamily="49" charset="0"/>
              </a:rPr>
              <a:t>滞后 </a:t>
            </a:r>
            <a:r>
              <a:rPr lang="en-US" altLang="zh-CN" dirty="0">
                <a:latin typeface="Consolas" panose="020B0609020204030204" pitchFamily="49" charset="0"/>
              </a:rPr>
              <a:t>PhB 90</a:t>
            </a:r>
            <a:r>
              <a:rPr lang="zh-CN" altLang="zh-CN" dirty="0">
                <a:latin typeface="Consolas" panose="020B0609020204030204" pitchFamily="49" charset="0"/>
              </a:rPr>
              <a:t>°相位时，</a:t>
            </a:r>
            <a:r>
              <a:rPr lang="en-US" altLang="zh-CN" dirty="0">
                <a:latin typeface="Consolas" panose="020B0609020204030204" pitchFamily="49" charset="0"/>
              </a:rPr>
              <a:t>dir</a:t>
            </a:r>
            <a:r>
              <a:rPr lang="zh-CN" altLang="zh-CN" dirty="0">
                <a:latin typeface="Consolas" panose="020B0609020204030204" pitchFamily="49" charset="0"/>
              </a:rPr>
              <a:t>为高电平，表示另一个旋转方向。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24" y="3474792"/>
            <a:ext cx="9566910" cy="2371725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919223" y="6507135"/>
            <a:ext cx="8966522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Consolas" pitchFamily="49" charset="0"/>
                <a:sym typeface="+mn-ea"/>
              </a:rPr>
              <a:t>当外部输入的</a:t>
            </a:r>
            <a:r>
              <a:rPr lang="en-US" altLang="zh-CN" sz="1400" dirty="0">
                <a:latin typeface="Consolas" pitchFamily="49" charset="0"/>
                <a:sym typeface="+mn-ea"/>
              </a:rPr>
              <a:t>PhA</a:t>
            </a:r>
            <a:r>
              <a:rPr lang="zh-CN" altLang="en-US" sz="1400" dirty="0">
                <a:latin typeface="Consolas" pitchFamily="49" charset="0"/>
                <a:sym typeface="+mn-ea"/>
              </a:rPr>
              <a:t>，</a:t>
            </a:r>
            <a:r>
              <a:rPr lang="en-US" altLang="zh-CN" sz="1400" dirty="0">
                <a:latin typeface="Consolas" pitchFamily="49" charset="0"/>
                <a:sym typeface="+mn-ea"/>
              </a:rPr>
              <a:t>PhB</a:t>
            </a:r>
            <a:r>
              <a:rPr lang="zh-CN" altLang="en-US" sz="1400" dirty="0">
                <a:latin typeface="Consolas" pitchFamily="49" charset="0"/>
                <a:sym typeface="+mn-ea"/>
              </a:rPr>
              <a:t>已经是</a:t>
            </a:r>
            <a:r>
              <a:rPr lang="en-US" altLang="zh-CN" sz="1400" dirty="0">
                <a:latin typeface="Consolas" pitchFamily="49" charset="0"/>
                <a:sym typeface="+mn-ea"/>
              </a:rPr>
              <a:t>clk</a:t>
            </a:r>
            <a:r>
              <a:rPr lang="zh-CN" altLang="en-US" sz="1400" dirty="0">
                <a:latin typeface="Consolas" pitchFamily="49" charset="0"/>
                <a:sym typeface="+mn-ea"/>
              </a:rPr>
              <a:t>和</a:t>
            </a:r>
            <a:r>
              <a:rPr lang="en-US" altLang="zh-CN" sz="1400" dirty="0">
                <a:latin typeface="Consolas" pitchFamily="49" charset="0"/>
                <a:sym typeface="+mn-ea"/>
              </a:rPr>
              <a:t>dir</a:t>
            </a:r>
            <a:r>
              <a:rPr lang="zh-CN" altLang="en-US" sz="1400" dirty="0">
                <a:latin typeface="Consolas" pitchFamily="49" charset="0"/>
                <a:sym typeface="+mn-ea"/>
              </a:rPr>
              <a:t>信号时，不经转换，直接将输入信号作为</a:t>
            </a:r>
            <a:r>
              <a:rPr lang="en-US" altLang="zh-CN" sz="1400" dirty="0">
                <a:latin typeface="Consolas" pitchFamily="49" charset="0"/>
                <a:sym typeface="+mn-ea"/>
              </a:rPr>
              <a:t>clk</a:t>
            </a:r>
            <a:r>
              <a:rPr lang="zh-CN" altLang="en-US" sz="1400" dirty="0">
                <a:latin typeface="Consolas" pitchFamily="49" charset="0"/>
                <a:sym typeface="+mn-ea"/>
              </a:rPr>
              <a:t>和</a:t>
            </a:r>
            <a:r>
              <a:rPr lang="en-US" altLang="zh-CN" sz="1400" dirty="0">
                <a:latin typeface="Consolas" pitchFamily="49" charset="0"/>
                <a:sym typeface="+mn-ea"/>
              </a:rPr>
              <a:t>dir</a:t>
            </a:r>
            <a:r>
              <a:rPr lang="zh-CN" altLang="en-US" sz="1400" dirty="0">
                <a:latin typeface="Consolas" pitchFamily="49" charset="0"/>
                <a:sym typeface="+mn-ea"/>
              </a:rPr>
              <a:t>信号</a:t>
            </a:r>
          </a:p>
        </p:txBody>
      </p:sp>
      <p:sp>
        <p:nvSpPr>
          <p:cNvPr id="4" name="矩形 3"/>
          <p:cNvSpPr/>
          <p:nvPr/>
        </p:nvSpPr>
        <p:spPr>
          <a:xfrm>
            <a:off x="1796407" y="6117672"/>
            <a:ext cx="998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速度预分频器将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信号做一个预分频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clkdiv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，再作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速度计算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，如图中的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051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108767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正交编码器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位置测量</a:t>
            </a:r>
          </a:p>
        </p:txBody>
      </p:sp>
      <p:sp>
        <p:nvSpPr>
          <p:cNvPr id="2" name="矩形 1"/>
          <p:cNvSpPr/>
          <p:nvPr/>
        </p:nvSpPr>
        <p:spPr>
          <a:xfrm>
            <a:off x="1194524" y="1530347"/>
            <a:ext cx="956691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信号进行积分累加求和得到位置信息。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5000"/>
              </a:lnSpc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dir=0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=pos+1</a:t>
            </a:r>
          </a:p>
          <a:p>
            <a:pPr indent="457200">
              <a:lnSpc>
                <a:spcPct val="125000"/>
              </a:lnSpc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dir=1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=pos-1</a:t>
            </a:r>
          </a:p>
          <a:p>
            <a:pPr indent="457200">
              <a:lnSpc>
                <a:spcPct val="125000"/>
              </a:lnSpc>
              <a:spcAft>
                <a:spcPts val="600"/>
              </a:spcAft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的值保存在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QEIPOS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寄存器中，可以得到总的位移。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5000"/>
              </a:lnSpc>
              <a:spcAft>
                <a:spcPts val="600"/>
              </a:spcAft>
            </a:pPr>
            <a:endParaRPr lang="en-US" altLang="zh-CN" dirty="0"/>
          </a:p>
          <a:p>
            <a:pPr indent="457200">
              <a:lnSpc>
                <a:spcPct val="125000"/>
              </a:lnSpc>
              <a:spcAft>
                <a:spcPts val="600"/>
              </a:spcAft>
            </a:pPr>
            <a:r>
              <a:rPr lang="zh-CN" altLang="en-US" dirty="0"/>
              <a:t>测量在一个圆周中的位置，</a:t>
            </a:r>
            <a:r>
              <a:rPr lang="en-US" altLang="zh-CN" dirty="0"/>
              <a:t> QEI</a:t>
            </a:r>
            <a:r>
              <a:rPr lang="zh-CN" altLang="zh-CN" dirty="0"/>
              <a:t>模块提供了两种方法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zh-CN" dirty="0"/>
              <a:t>使用</a:t>
            </a:r>
            <a:r>
              <a:rPr lang="en-US" altLang="zh-CN" b="1" dirty="0"/>
              <a:t>QEIMAXPOS</a:t>
            </a:r>
            <a:r>
              <a:rPr lang="zh-CN" altLang="zh-CN" dirty="0"/>
              <a:t>寄存器，当</a:t>
            </a:r>
            <a:r>
              <a:rPr lang="en-US" altLang="zh-CN" b="1" dirty="0"/>
              <a:t>QEIPOS</a:t>
            </a:r>
            <a:r>
              <a:rPr lang="zh-CN" altLang="zh-CN" dirty="0"/>
              <a:t>的值到达</a:t>
            </a:r>
            <a:r>
              <a:rPr lang="en-US" altLang="zh-CN" b="1" dirty="0"/>
              <a:t>QEIMAXPOS</a:t>
            </a:r>
            <a:r>
              <a:rPr lang="zh-CN" altLang="zh-CN" dirty="0"/>
              <a:t>中设定的值时，</a:t>
            </a:r>
            <a:r>
              <a:rPr lang="en-US" altLang="zh-CN" b="1" dirty="0"/>
              <a:t>QEIPOS</a:t>
            </a:r>
            <a:r>
              <a:rPr lang="zh-CN" altLang="zh-CN" dirty="0"/>
              <a:t>复位。我们可以将</a:t>
            </a:r>
            <a:r>
              <a:rPr lang="en-US" altLang="zh-CN" b="1" dirty="0"/>
              <a:t>QEIMAXPOS</a:t>
            </a:r>
            <a:r>
              <a:rPr lang="zh-CN" altLang="zh-CN" dirty="0"/>
              <a:t>的值设为旋转一圈产生的</a:t>
            </a:r>
            <a:r>
              <a:rPr lang="en-US" altLang="zh-CN" dirty="0"/>
              <a:t>clk</a:t>
            </a:r>
            <a:r>
              <a:rPr lang="zh-CN" altLang="zh-CN" dirty="0"/>
              <a:t>值减</a:t>
            </a:r>
            <a:r>
              <a:rPr lang="en-US" altLang="zh-CN" dirty="0"/>
              <a:t>1</a:t>
            </a:r>
            <a:r>
              <a:rPr lang="zh-CN" altLang="zh-CN" dirty="0"/>
              <a:t>，这样最后得到的</a:t>
            </a:r>
            <a:r>
              <a:rPr lang="en-US" altLang="zh-CN" b="1" dirty="0"/>
              <a:t>QEIPOS</a:t>
            </a:r>
            <a:r>
              <a:rPr lang="zh-CN" altLang="zh-CN" dirty="0"/>
              <a:t>值就是相对于初始点在一圈内的位置。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zh-CN" dirty="0"/>
              <a:t>使用索引（</a:t>
            </a:r>
            <a:r>
              <a:rPr lang="en-US" altLang="zh-CN" dirty="0"/>
              <a:t>IDX</a:t>
            </a:r>
            <a:r>
              <a:rPr lang="zh-CN" altLang="zh-CN" dirty="0"/>
              <a:t>）信号。</a:t>
            </a:r>
            <a:r>
              <a:rPr lang="en-US" altLang="zh-CN" dirty="0"/>
              <a:t>IDX</a:t>
            </a:r>
            <a:r>
              <a:rPr lang="zh-CN" altLang="zh-CN" dirty="0"/>
              <a:t>信号码盘每圈产生一次，检测到</a:t>
            </a:r>
            <a:r>
              <a:rPr lang="en-US" altLang="zh-CN" dirty="0"/>
              <a:t>IDX</a:t>
            </a:r>
            <a:r>
              <a:rPr lang="zh-CN" altLang="zh-CN" dirty="0"/>
              <a:t>信号时，</a:t>
            </a:r>
            <a:r>
              <a:rPr lang="en-US" altLang="zh-CN" b="1" dirty="0"/>
              <a:t>QEIPOS</a:t>
            </a:r>
            <a:r>
              <a:rPr lang="zh-CN" altLang="zh-CN" dirty="0"/>
              <a:t>复位。即每圈</a:t>
            </a:r>
            <a:r>
              <a:rPr lang="en-US" altLang="zh-CN" b="1" dirty="0"/>
              <a:t>QEIPOS</a:t>
            </a:r>
            <a:r>
              <a:rPr lang="zh-CN" altLang="zh-CN" b="1" dirty="0"/>
              <a:t>都</a:t>
            </a:r>
            <a:r>
              <a:rPr lang="zh-CN" altLang="zh-CN" dirty="0"/>
              <a:t>会在码盘转到</a:t>
            </a:r>
            <a:r>
              <a:rPr lang="en-US" altLang="zh-CN" dirty="0"/>
              <a:t>IDX</a:t>
            </a:r>
            <a:r>
              <a:rPr lang="zh-CN" altLang="zh-CN" dirty="0"/>
              <a:t>信号的位置时归零，重新计数，这样重新计数的值就可以表明码盘当前在一圈内的位置。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198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108767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正交编码器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速度测量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94524" y="1420268"/>
                <a:ext cx="10137091" cy="5309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速度为单位时间内的脉冲数。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每个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clkdiv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信号使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QEICOUNT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加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。当速度定时器到时，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QEICOUNT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中的值会存放到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QEISPEED</a:t>
                </a:r>
                <a:r>
                  <a:rPr lang="zh-CN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，并且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QEICOUNT</a:t>
                </a:r>
                <a:r>
                  <a:rPr lang="zh-CN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归零，重新计数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en-US" altLang="zh-CN" dirty="0"/>
                  <a:t>QEISPEED</a:t>
                </a:r>
                <a:r>
                  <a:rPr lang="zh-CN" altLang="zh-CN" dirty="0"/>
                  <a:t>保存的是上一</a:t>
                </a:r>
                <a:r>
                  <a:rPr lang="zh-CN" altLang="en-US" dirty="0"/>
                  <a:t>个</a:t>
                </a:r>
                <a:r>
                  <a:rPr lang="zh-CN" altLang="zh-CN" dirty="0"/>
                  <a:t>定时时间内</a:t>
                </a:r>
                <a:r>
                  <a:rPr lang="en-US" altLang="zh-CN" dirty="0"/>
                  <a:t>clkdiv</a:t>
                </a:r>
                <a:r>
                  <a:rPr lang="zh-CN" altLang="zh-CN" dirty="0"/>
                  <a:t>信号的总个数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indent="457200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clock--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定时器时钟，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LOAD--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定时器重载值，定时时长：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𝐿𝑂𝐴𝐷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𝑐𝑙𝑜𝑐𝑘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pPr indent="457200"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en-US" altLang="zh-CN" i="1" dirty="0" err="1"/>
                  <a:t>ppr</a:t>
                </a:r>
                <a:r>
                  <a:rPr lang="zh-CN" altLang="zh-CN" dirty="0"/>
                  <a:t>是编码器的每转脉冲数；</a:t>
                </a:r>
                <a:r>
                  <a:rPr lang="en-US" altLang="zh-CN" i="1" dirty="0"/>
                  <a:t>edges</a:t>
                </a:r>
                <a:r>
                  <a:rPr lang="zh-CN" altLang="zh-CN" dirty="0"/>
                  <a:t>是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或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clk</a:t>
                </a:r>
                <a:r>
                  <a:rPr lang="zh-CN" altLang="zh-CN" dirty="0"/>
                  <a:t>信号对</a:t>
                </a:r>
                <a:r>
                  <a:rPr lang="en-US" altLang="zh-CN" dirty="0"/>
                  <a:t>PhA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PhB</a:t>
                </a:r>
                <a:r>
                  <a:rPr lang="zh-CN" altLang="zh-CN" dirty="0"/>
                  <a:t>都产生，还是只对</a:t>
                </a:r>
                <a:r>
                  <a:rPr lang="en-US" altLang="zh-CN" dirty="0"/>
                  <a:t>PhA</a:t>
                </a:r>
                <a:r>
                  <a:rPr lang="zh-CN" altLang="zh-CN" dirty="0"/>
                  <a:t>产生），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𝑉𝐸𝐿𝐷𝐼𝑉</m:t>
                        </m:r>
                      </m:sup>
                    </m:sSup>
                  </m:oMath>
                </a14:m>
                <a:r>
                  <a:rPr lang="zh-CN" altLang="zh-CN" dirty="0"/>
                  <a:t>是预分频数，每转的</a:t>
                </a:r>
                <a:r>
                  <a:rPr lang="en-US" altLang="zh-CN" dirty="0"/>
                  <a:t>clkdiv</a:t>
                </a:r>
                <a:r>
                  <a:rPr lang="zh-CN" altLang="zh-CN" dirty="0"/>
                  <a:t>数为：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𝑝𝑝𝑟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𝑒𝑑𝑔𝑒𝑠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𝑉𝐸𝐿𝐷𝐼𝑉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indent="457200"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zh-CN" altLang="en-US" dirty="0"/>
                  <a:t>转速：</a:t>
                </a:r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rpm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=60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𝑆𝑃𝐸𝐸𝐷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zh-CN" altLang="zh-CN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𝑐𝑙𝑜𝑐𝑘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𝑉𝐸𝐿𝐷𝐼𝑉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𝑆𝑃𝐸𝐸𝐷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∗60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÷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𝐿𝑂𝐴𝐷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𝑝𝑝𝑟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𝑒𝑑𝑔𝑒𝑠</m:t>
                          </m: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indent="457200"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zh-CN" altLang="en-US" dirty="0"/>
                  <a:t>例：</a:t>
                </a:r>
                <a:r>
                  <a:rPr lang="en-US" altLang="zh-CN" dirty="0"/>
                  <a:t>1024</a:t>
                </a:r>
                <a:r>
                  <a:rPr lang="zh-CN" altLang="zh-CN" dirty="0"/>
                  <a:t>脉冲每转的编码器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没有预分频（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𝑉𝐸𝐿𝐷𝐼𝑉</m:t>
                    </m:r>
                  </m:oMath>
                </a14:m>
                <a:r>
                  <a:rPr lang="en-US" altLang="zh-CN" dirty="0"/>
                  <a:t>=0</a:t>
                </a:r>
                <a:r>
                  <a:rPr lang="zh-CN" altLang="zh-CN" dirty="0"/>
                  <a:t>）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对</a:t>
                </a:r>
                <a:r>
                  <a:rPr lang="en-US" altLang="zh-CN" dirty="0"/>
                  <a:t>PhA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PhB</a:t>
                </a:r>
                <a:r>
                  <a:rPr lang="zh-CN" altLang="zh-CN" dirty="0"/>
                  <a:t>的边缘都产生</a:t>
                </a:r>
                <a:r>
                  <a:rPr lang="en-US" altLang="zh-CN" dirty="0"/>
                  <a:t>clk</a:t>
                </a:r>
                <a:r>
                  <a:rPr lang="zh-CN" altLang="zh-CN" dirty="0"/>
                  <a:t>，则每转会产生</a:t>
                </a:r>
                <a:r>
                  <a:rPr lang="en-US" altLang="zh-CN" dirty="0"/>
                  <a:t>4096</a:t>
                </a:r>
                <a:r>
                  <a:rPr lang="zh-CN" altLang="zh-CN" dirty="0"/>
                  <a:t>个</a:t>
                </a:r>
                <a:r>
                  <a:rPr lang="en-US" altLang="zh-CN" dirty="0"/>
                  <a:t>clkdiv</a:t>
                </a:r>
                <a:r>
                  <a:rPr lang="zh-CN" altLang="zh-CN" dirty="0"/>
                  <a:t>。定时器频率为</a:t>
                </a:r>
                <a:r>
                  <a:rPr lang="en-US" altLang="zh-CN" dirty="0"/>
                  <a:t>1MHz</a:t>
                </a:r>
                <a:r>
                  <a:rPr lang="zh-CN" altLang="zh-CN" dirty="0"/>
                  <a:t>，重载值为</a:t>
                </a:r>
                <a:r>
                  <a:rPr lang="en-US" altLang="zh-CN" dirty="0"/>
                  <a:t>250000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¼</a:t>
                </a:r>
                <a:r>
                  <a:rPr lang="zh-CN" altLang="zh-CN" dirty="0"/>
                  <a:t>秒），</a:t>
                </a:r>
                <a:r>
                  <a:rPr lang="en-US" altLang="zh-CN" i="1" dirty="0"/>
                  <a:t>SPEED=10240</a:t>
                </a:r>
                <a:r>
                  <a:rPr lang="zh-CN" altLang="en-US" i="1" dirty="0"/>
                  <a:t>：</a:t>
                </a:r>
                <a:endParaRPr lang="zh-CN" altLang="zh-CN" dirty="0"/>
              </a:p>
              <a:p>
                <a:pPr indent="457200">
                  <a:lnSpc>
                    <a:spcPct val="12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rpm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1000000∗1∗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𝑆𝑃𝐸𝐸𝐷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∗60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÷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250000∗1024∗4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=600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𝑟𝑝𝑚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zh-CN" altLang="zh-CN" sz="1600" b="1" dirty="0">
                    <a:solidFill>
                      <a:srgbClr val="FF0000"/>
                    </a:solidFill>
                  </a:rPr>
                  <a:t>要注意的是：在编写程序时，公式中前面的乘法部分很容易造成变量溢出</a:t>
                </a:r>
                <a:r>
                  <a:rPr lang="zh-CN" altLang="en-US" sz="1600" b="1" dirty="0">
                    <a:solidFill>
                      <a:srgbClr val="FF0000"/>
                    </a:solidFill>
                  </a:rPr>
                  <a:t>，需要先将分子分母中的参数相约，再输入等式。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24" y="1420268"/>
                <a:ext cx="10137091" cy="5309787"/>
              </a:xfrm>
              <a:prstGeom prst="rect">
                <a:avLst/>
              </a:prstGeom>
              <a:blipFill>
                <a:blip r:embed="rId3"/>
                <a:stretch>
                  <a:fillRect l="-541" t="-344" r="-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221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108767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正交编码器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数值噪声滤波和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</a:p>
        </p:txBody>
      </p:sp>
      <p:sp>
        <p:nvSpPr>
          <p:cNvPr id="2" name="矩形 1"/>
          <p:cNvSpPr/>
          <p:nvPr/>
        </p:nvSpPr>
        <p:spPr>
          <a:xfrm>
            <a:off x="1194524" y="1420268"/>
            <a:ext cx="101370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数字滤波器被用来滤除两路正交信号和索引信号中的噪声，特别是电机系统中常见的持续时间很短的脉冲尖峰。</a:t>
            </a:r>
          </a:p>
          <a:p>
            <a:pPr indent="457200">
              <a:lnSpc>
                <a:spcPct val="125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只有输入信号电平在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个滤波器时钟边沿都保持不变，滤波后的输出信号才会改变为相应的电平。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5000"/>
              </a:lnSpc>
              <a:spcAft>
                <a:spcPts val="60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滤波器时钟由系统时钟分频得到。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624" y="3128544"/>
            <a:ext cx="7912020" cy="162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94524" y="4832899"/>
            <a:ext cx="5698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/>
              <a:t>QEI</a:t>
            </a:r>
            <a:r>
              <a:rPr lang="zh-CN" altLang="zh-CN" b="1" dirty="0"/>
              <a:t>中断</a:t>
            </a:r>
          </a:p>
          <a:p>
            <a:r>
              <a:rPr lang="en-US" altLang="zh-CN" dirty="0"/>
              <a:t>–</a:t>
            </a:r>
            <a:r>
              <a:rPr lang="zh-CN" altLang="zh-CN" dirty="0"/>
              <a:t>检测到索引信号</a:t>
            </a:r>
          </a:p>
          <a:p>
            <a:r>
              <a:rPr lang="en-US" altLang="zh-CN" dirty="0"/>
              <a:t>–</a:t>
            </a:r>
            <a:r>
              <a:rPr lang="zh-CN" altLang="zh-CN" dirty="0"/>
              <a:t>速度定时器完成</a:t>
            </a:r>
          </a:p>
          <a:p>
            <a:r>
              <a:rPr lang="en-US" altLang="zh-CN" dirty="0"/>
              <a:t>–</a:t>
            </a:r>
            <a:r>
              <a:rPr lang="zh-CN" altLang="zh-CN" dirty="0"/>
              <a:t>旋转方向发生变化</a:t>
            </a:r>
          </a:p>
          <a:p>
            <a:r>
              <a:rPr lang="en-US" altLang="zh-CN" dirty="0"/>
              <a:t>–</a:t>
            </a:r>
            <a:r>
              <a:rPr lang="zh-CN" altLang="zh-CN" dirty="0"/>
              <a:t>检测到正交错误（</a:t>
            </a:r>
            <a:r>
              <a:rPr lang="en-US" altLang="zh-CN" dirty="0"/>
              <a:t>PhA</a:t>
            </a:r>
            <a:r>
              <a:rPr lang="zh-CN" altLang="zh-CN" dirty="0"/>
              <a:t>、</a:t>
            </a:r>
            <a:r>
              <a:rPr lang="en-US" altLang="zh-CN" dirty="0"/>
              <a:t>PhB</a:t>
            </a:r>
            <a:r>
              <a:rPr lang="zh-CN" altLang="zh-CN" dirty="0"/>
              <a:t>两个信号同时发生改变）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680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108767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正交编码器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寄存器描述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947" y="1343208"/>
            <a:ext cx="7779053" cy="546584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5823" y="1420268"/>
            <a:ext cx="51935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QEICTL:  QEI</a:t>
            </a:r>
            <a:r>
              <a:rPr lang="zh-CN" altLang="en-US" sz="1600" b="1" dirty="0"/>
              <a:t>使能、输入取反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交换、速度预分频、数字滤波、正交模式、位置测量模式、</a:t>
            </a:r>
            <a:r>
              <a:rPr lang="en-US" altLang="zh-CN" sz="1600" b="1" dirty="0"/>
              <a:t>clk</a:t>
            </a:r>
            <a:r>
              <a:rPr lang="zh-CN" altLang="en-US" sz="1600" b="1" dirty="0"/>
              <a:t>信号捕获模式、速度测量使能</a:t>
            </a:r>
            <a:endParaRPr lang="en-US" altLang="zh-CN" sz="1600" b="1" dirty="0"/>
          </a:p>
          <a:p>
            <a:r>
              <a:rPr lang="en-US" altLang="zh-CN" sz="1600" b="1" dirty="0"/>
              <a:t>QEISTAT: </a:t>
            </a:r>
            <a:r>
              <a:rPr lang="zh-CN" altLang="en-US" sz="1600" b="1" dirty="0"/>
              <a:t>正交错误和转向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速度定时器（</a:t>
            </a:r>
            <a:r>
              <a:rPr lang="en-US" altLang="zh-CN" sz="1600" b="1" dirty="0"/>
              <a:t>32</a:t>
            </a:r>
            <a:r>
              <a:rPr lang="zh-CN" altLang="en-US" sz="1600" b="1" dirty="0"/>
              <a:t>位）</a:t>
            </a:r>
            <a:endParaRPr lang="en-US" altLang="zh-CN" sz="1600" b="1" dirty="0"/>
          </a:p>
          <a:p>
            <a:r>
              <a:rPr lang="en-US" altLang="zh-CN" sz="1600" b="1" dirty="0"/>
              <a:t>QEILOAD</a:t>
            </a:r>
            <a:r>
              <a:rPr lang="zh-CN" altLang="en-US" sz="1600" b="1" dirty="0"/>
              <a:t>：定时器重载值</a:t>
            </a:r>
            <a:endParaRPr lang="en-US" altLang="zh-CN" sz="1600" b="1" dirty="0"/>
          </a:p>
          <a:p>
            <a:r>
              <a:rPr lang="en-US" altLang="zh-CN" sz="1600" b="1" dirty="0"/>
              <a:t>QEITIME:  </a:t>
            </a:r>
            <a:r>
              <a:rPr lang="zh-CN" altLang="en-US" sz="1600" b="1" dirty="0"/>
              <a:t>定时器计数值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速度累加器（</a:t>
            </a:r>
            <a:r>
              <a:rPr lang="en-US" altLang="zh-CN" sz="1600" b="1" dirty="0"/>
              <a:t>32</a:t>
            </a:r>
            <a:r>
              <a:rPr lang="zh-CN" altLang="en-US" sz="1600" b="1" dirty="0"/>
              <a:t>位）</a:t>
            </a:r>
            <a:endParaRPr lang="en-US" altLang="zh-CN" sz="1600" b="1" dirty="0"/>
          </a:p>
          <a:p>
            <a:r>
              <a:rPr lang="en-US" altLang="zh-CN" sz="1600" b="1" dirty="0"/>
              <a:t>QEICOUNT: </a:t>
            </a:r>
            <a:r>
              <a:rPr lang="zh-CN" altLang="en-US" sz="1600" b="1" dirty="0"/>
              <a:t>累加器当前计数值</a:t>
            </a:r>
            <a:r>
              <a:rPr lang="en-US" altLang="zh-CN" sz="1600" b="1" dirty="0"/>
              <a:t> </a:t>
            </a:r>
          </a:p>
          <a:p>
            <a:r>
              <a:rPr lang="en-US" altLang="zh-CN" sz="1600" b="1" dirty="0"/>
              <a:t>QEICSPEED: </a:t>
            </a:r>
            <a:r>
              <a:rPr lang="zh-CN" altLang="en-US" sz="1600" b="1" dirty="0"/>
              <a:t>上一个定时周期的总计数值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位置积分器（</a:t>
            </a:r>
            <a:r>
              <a:rPr lang="en-US" altLang="zh-CN" sz="1600" b="1" dirty="0"/>
              <a:t>32</a:t>
            </a:r>
            <a:r>
              <a:rPr lang="zh-CN" altLang="en-US" sz="1600" b="1" dirty="0"/>
              <a:t>位）</a:t>
            </a:r>
            <a:endParaRPr lang="en-US" altLang="zh-CN" sz="1600" b="1" dirty="0"/>
          </a:p>
          <a:p>
            <a:r>
              <a:rPr lang="en-US" altLang="zh-CN" sz="1600" b="1" dirty="0"/>
              <a:t>QEIMAXPOS: </a:t>
            </a:r>
            <a:r>
              <a:rPr lang="zh-CN" altLang="en-US" sz="1600" b="1" dirty="0"/>
              <a:t>位置最大计数值</a:t>
            </a:r>
            <a:endParaRPr lang="en-US" altLang="zh-CN" sz="1600" b="1" dirty="0"/>
          </a:p>
          <a:p>
            <a:r>
              <a:rPr lang="en-US" altLang="zh-CN" sz="1600" b="1" dirty="0"/>
              <a:t>QEIPOS: </a:t>
            </a:r>
            <a:r>
              <a:rPr lang="zh-CN" altLang="en-US" sz="1600" b="1" dirty="0"/>
              <a:t>位置当前计数值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中断</a:t>
            </a:r>
            <a:endParaRPr lang="en-US" altLang="zh-CN" sz="1600" b="1" dirty="0"/>
          </a:p>
          <a:p>
            <a:r>
              <a:rPr lang="en-US" altLang="zh-CN" sz="1600" b="1" dirty="0"/>
              <a:t>QEIINTEN: </a:t>
            </a:r>
            <a:r>
              <a:rPr lang="zh-CN" altLang="en-US" sz="1600" b="1" dirty="0"/>
              <a:t>中断屏蔽</a:t>
            </a:r>
            <a:endParaRPr lang="en-US" altLang="zh-CN" sz="1600" b="1" dirty="0"/>
          </a:p>
          <a:p>
            <a:r>
              <a:rPr lang="en-US" altLang="zh-CN" sz="1600" b="1" dirty="0"/>
              <a:t>QEIRIS: </a:t>
            </a:r>
            <a:r>
              <a:rPr lang="zh-CN" altLang="en-US" sz="1600" b="1" dirty="0"/>
              <a:t>中断原始状态</a:t>
            </a:r>
            <a:endParaRPr lang="en-US" altLang="zh-CN" sz="1600" b="1" dirty="0"/>
          </a:p>
          <a:p>
            <a:r>
              <a:rPr lang="en-US" altLang="zh-CN" sz="1600" b="1" dirty="0"/>
              <a:t>QEIISC</a:t>
            </a:r>
            <a:r>
              <a:rPr lang="zh-CN" altLang="en-US" sz="1600" b="1" dirty="0"/>
              <a:t>：中断清除</a:t>
            </a:r>
            <a:endParaRPr lang="en-US" altLang="zh-CN" sz="1600" b="1" dirty="0"/>
          </a:p>
          <a:p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591083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108767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正交编码器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803" y="89681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例程</a:t>
            </a:r>
          </a:p>
        </p:txBody>
      </p:sp>
      <p:sp>
        <p:nvSpPr>
          <p:cNvPr id="5" name="矩形 4"/>
          <p:cNvSpPr/>
          <p:nvPr/>
        </p:nvSpPr>
        <p:spPr>
          <a:xfrm>
            <a:off x="1301394" y="896816"/>
            <a:ext cx="1089060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int main(void)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    uint32_t NUM;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    SysCtlClockSet(SYSCTL_SYSDIV_5 | SYSCTL_USE_PLL | SYSCTL_XTAL_16MHZ | SYSCTL_OSC_MAIN);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latin typeface="Consolas" panose="020B0609020204030204" pitchFamily="49" charset="0"/>
              </a:rPr>
              <a:t>使能</a:t>
            </a:r>
            <a:r>
              <a:rPr lang="en-US" altLang="zh-CN" sz="1400" b="1" dirty="0">
                <a:latin typeface="Consolas" panose="020B0609020204030204" pitchFamily="49" charset="0"/>
              </a:rPr>
              <a:t>QEI0</a:t>
            </a:r>
            <a:r>
              <a:rPr lang="zh-CN" altLang="en-US" sz="1400" b="1" dirty="0">
                <a:latin typeface="Consolas" panose="020B0609020204030204" pitchFamily="49" charset="0"/>
              </a:rPr>
              <a:t>外设</a:t>
            </a:r>
            <a:r>
              <a:rPr lang="en-US" altLang="zh-CN" sz="1400" b="1" dirty="0">
                <a:latin typeface="Consolas" panose="020B0609020204030204" pitchFamily="49" charset="0"/>
              </a:rPr>
              <a:t>,GPIOD</a:t>
            </a:r>
            <a:r>
              <a:rPr lang="zh-CN" altLang="en-US" sz="1400" b="1" dirty="0">
                <a:latin typeface="Consolas" panose="020B0609020204030204" pitchFamily="49" charset="0"/>
              </a:rPr>
              <a:t>外设</a:t>
            </a:r>
          </a:p>
          <a:p>
            <a:r>
              <a:rPr lang="zh-CN" altLang="en-US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latin typeface="Consolas" panose="020B0609020204030204" pitchFamily="49" charset="0"/>
              </a:rPr>
              <a:t>SysCtlPeripheralEnable(SYSCTL_PERIPH_QEI0);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    SysCtlPeripheralEnable(SYSCTL_PERIPH_GPIOD);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// PD7</a:t>
            </a:r>
            <a:r>
              <a:rPr lang="zh-CN" altLang="en-US" sz="1400" b="1" dirty="0">
                <a:latin typeface="Consolas" panose="020B0609020204030204" pitchFamily="49" charset="0"/>
              </a:rPr>
              <a:t>解锁</a:t>
            </a:r>
          </a:p>
          <a:p>
            <a:r>
              <a:rPr lang="zh-CN" altLang="en-US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latin typeface="Consolas" panose="020B0609020204030204" pitchFamily="49" charset="0"/>
              </a:rPr>
              <a:t>HWREG(GPIO_PORTD_BASE + GPIO_O_LOCK) = GPIO_LOCK_KEY;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    HWREG(GPIO_PORTD_BASE + GPIO_O_CR) |= 0x80;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    HWREG(GPIO_PORTD_BASE + GPIO_O_LOCK) = 0;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latin typeface="Consolas" panose="020B0609020204030204" pitchFamily="49" charset="0"/>
              </a:rPr>
              <a:t>引脚复用设置</a:t>
            </a:r>
          </a:p>
          <a:p>
            <a:r>
              <a:rPr lang="zh-CN" altLang="en-US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latin typeface="Consolas" panose="020B0609020204030204" pitchFamily="49" charset="0"/>
              </a:rPr>
              <a:t>GPIOPinConfigure(GPIO_PD6_PHA0);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    GPIOPinConfigure(GPIO_PD7_PHB0);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    GPIOPinTypeQEI(GPIO_PORTD_BASE,  GPIO_PIN_6 | GPIO_PIN_7);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latin typeface="Consolas" panose="020B0609020204030204" pitchFamily="49" charset="0"/>
              </a:rPr>
              <a:t>配置</a:t>
            </a:r>
            <a:r>
              <a:rPr lang="en-US" altLang="zh-CN" sz="1400" b="1" dirty="0">
                <a:latin typeface="Consolas" panose="020B0609020204030204" pitchFamily="49" charset="0"/>
              </a:rPr>
              <a:t>QEI,</a:t>
            </a:r>
            <a:r>
              <a:rPr lang="zh-CN" altLang="en-US" sz="1400" b="1" dirty="0">
                <a:latin typeface="Consolas" panose="020B0609020204030204" pitchFamily="49" charset="0"/>
              </a:rPr>
              <a:t>双信号边沿捕获</a:t>
            </a:r>
            <a:r>
              <a:rPr lang="en-US" altLang="zh-CN" sz="1400" b="1" dirty="0">
                <a:latin typeface="Consolas" panose="020B0609020204030204" pitchFamily="49" charset="0"/>
              </a:rPr>
              <a:t>,</a:t>
            </a:r>
            <a:r>
              <a:rPr lang="zh-CN" altLang="en-US" sz="1400" b="1" dirty="0">
                <a:latin typeface="Consolas" panose="020B0609020204030204" pitchFamily="49" charset="0"/>
              </a:rPr>
              <a:t>配置</a:t>
            </a:r>
            <a:r>
              <a:rPr lang="en-US" altLang="zh-CN" sz="1400" b="1" dirty="0">
                <a:latin typeface="Consolas" panose="020B0609020204030204" pitchFamily="49" charset="0"/>
              </a:rPr>
              <a:t>MAXPOS</a:t>
            </a:r>
            <a:r>
              <a:rPr lang="zh-CN" altLang="en-US" sz="1400" b="1" dirty="0">
                <a:latin typeface="Consolas" panose="020B0609020204030204" pitchFamily="49" charset="0"/>
              </a:rPr>
              <a:t>复位</a:t>
            </a:r>
            <a:r>
              <a:rPr lang="en-US" altLang="zh-CN" sz="1400" b="1" dirty="0">
                <a:latin typeface="Consolas" panose="020B0609020204030204" pitchFamily="49" charset="0"/>
              </a:rPr>
              <a:t>,</a:t>
            </a:r>
            <a:r>
              <a:rPr lang="zh-CN" altLang="en-US" sz="1400" b="1" dirty="0">
                <a:latin typeface="Consolas" panose="020B0609020204030204" pitchFamily="49" charset="0"/>
              </a:rPr>
              <a:t>正交信号输入</a:t>
            </a:r>
            <a:r>
              <a:rPr lang="en-US" altLang="zh-CN" sz="1400" b="1" dirty="0">
                <a:latin typeface="Consolas" panose="020B0609020204030204" pitchFamily="49" charset="0"/>
              </a:rPr>
              <a:t>,</a:t>
            </a:r>
            <a:r>
              <a:rPr lang="zh-CN" altLang="en-US" sz="1400" b="1" dirty="0">
                <a:latin typeface="Consolas" panose="020B0609020204030204" pitchFamily="49" charset="0"/>
              </a:rPr>
              <a:t>最大位置计数为</a:t>
            </a:r>
            <a:r>
              <a:rPr lang="en-US" altLang="zh-CN" sz="1400" b="1" dirty="0">
                <a:latin typeface="Consolas" panose="020B0609020204030204" pitchFamily="49" charset="0"/>
              </a:rPr>
              <a:t>3999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    QEIConfigure(QEI0_BASE, (QEI_CONFIG_CAPTURE_A_B | QEI_CONFIG_NO_RESET | QEI_CONFIG_QUADRATURE ), 3999);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latin typeface="Consolas" panose="020B0609020204030204" pitchFamily="49" charset="0"/>
              </a:rPr>
              <a:t>使能</a:t>
            </a:r>
            <a:r>
              <a:rPr lang="en-US" altLang="zh-CN" sz="1400" b="1" dirty="0">
                <a:latin typeface="Consolas" panose="020B0609020204030204" pitchFamily="49" charset="0"/>
              </a:rPr>
              <a:t>QEI0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    QEIEnable(QEI0_BASE);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latin typeface="Consolas" panose="020B0609020204030204" pitchFamily="49" charset="0"/>
              </a:rPr>
              <a:t>延时</a:t>
            </a:r>
          </a:p>
          <a:p>
            <a:r>
              <a:rPr lang="zh-CN" altLang="en-US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latin typeface="Consolas" panose="020B0609020204030204" pitchFamily="49" charset="0"/>
              </a:rPr>
              <a:t>SysCtlDelay(SysCtlClockGet()/12);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latin typeface="Consolas" panose="020B0609020204030204" pitchFamily="49" charset="0"/>
              </a:rPr>
              <a:t>读取位置</a:t>
            </a:r>
          </a:p>
          <a:p>
            <a:r>
              <a:rPr lang="zh-CN" altLang="en-US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latin typeface="Consolas" panose="020B0609020204030204" pitchFamily="49" charset="0"/>
              </a:rPr>
              <a:t>NUM = QEIPositionGet(QEI0_BASE);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    while(1)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2826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975" y="1276350"/>
            <a:ext cx="1030761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一对互补、带死区的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PWM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输出是如何产生的，如何用库函数实现？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QEI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中的库函数中有那几个是和转速测量相关的，如何用库函数实现电机的转速测量？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16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脉冲宽度调节器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90DAA2-472E-4916-8D3D-AEBC3178CCAB}"/>
              </a:ext>
            </a:extLst>
          </p:cNvPr>
          <p:cNvSpPr txBox="1"/>
          <p:nvPr/>
        </p:nvSpPr>
        <p:spPr>
          <a:xfrm>
            <a:off x="641404" y="1366216"/>
            <a:ext cx="10788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使用高分辨率计数器产生一个方波，调节方波的占空比相当于调节了模拟信号的电平大小。典型应用包括开关电源和电机控制。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0730" y="923849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PWM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19855" y="41556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92311" y="64886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，</a:t>
            </a:r>
            <a:endParaRPr lang="zh-CN" altLang="en-US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31" y="2257406"/>
            <a:ext cx="7430672" cy="41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22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课堂实验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8908" y="1211873"/>
            <a:ext cx="10735407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直流电机的控制与测速。在艾研板上用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PWM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控制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个直流空心杯电机的转速（开环），并测量转速（用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QEI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）（可在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debug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中观察转速结果）。发挥：转速的闭环控制。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注意：</a:t>
            </a:r>
          </a:p>
          <a:p>
            <a:pPr marL="34290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母板上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J1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J2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的连接（见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《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2015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升级版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5529MSEK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实验手册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第一章）</a:t>
            </a:r>
          </a:p>
          <a:p>
            <a:pPr marL="34290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电机板上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S2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S4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开关的设置</a:t>
            </a:r>
          </a:p>
          <a:p>
            <a:pPr marL="34290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PB4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输出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PWM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波、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PB7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PB0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要输出高电平</a:t>
            </a:r>
          </a:p>
          <a:p>
            <a:pPr marL="34290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PB2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要短接到某个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QEI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脚上（见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《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AY-MSEKIT_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电机与电源控制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第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章））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226" y="4076700"/>
            <a:ext cx="855357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191625" y="2609850"/>
            <a:ext cx="3000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将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LaunchPad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3.3V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VBUS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连到电机板上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黄色：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3.3V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蓝色：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VBUS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351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4713" y="895350"/>
            <a:ext cx="38766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2679" y="1914525"/>
            <a:ext cx="7587046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3528992" y="5254109"/>
            <a:ext cx="21288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S4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拨向右边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S2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拨向左边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96350" y="1133475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S4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86900" y="5533787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S2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646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818" y="142875"/>
            <a:ext cx="1155645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962149" y="4886325"/>
            <a:ext cx="5305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PB4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输出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PWM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波、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PB7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PB0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要输出高电平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编码器的输出为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PB2,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需要连接到某个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QEI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引脚上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215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中数据的持续实时观测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65882" y="1038226"/>
            <a:ext cx="11549625" cy="2105025"/>
            <a:chOff x="477457" y="1895475"/>
            <a:chExt cx="11549625" cy="21050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7457" y="2286000"/>
              <a:ext cx="11228768" cy="171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0" name="组合 9"/>
            <p:cNvGrpSpPr/>
            <p:nvPr/>
          </p:nvGrpSpPr>
          <p:grpSpPr>
            <a:xfrm>
              <a:off x="9677400" y="1895475"/>
              <a:ext cx="2349682" cy="1133475"/>
              <a:chOff x="9677400" y="1895475"/>
              <a:chExt cx="2349682" cy="1133475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0877550" y="2514600"/>
                <a:ext cx="381000" cy="51435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 w="38100">
                    <a:solidFill>
                      <a:prstClr val="black"/>
                    </a:solidFill>
                  </a:ln>
                  <a:noFill/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9677400" y="1895475"/>
                <a:ext cx="2349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rPr>
                  <a:t>Continuous Refresh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 rot="5400000">
                <a:off x="10939463" y="2338387"/>
                <a:ext cx="238125" cy="381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8"/>
          <p:cNvSpPr txBox="1"/>
          <p:nvPr/>
        </p:nvSpPr>
        <p:spPr>
          <a:xfrm>
            <a:off x="1072226" y="3349110"/>
            <a:ext cx="890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在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expression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窗口中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，对于全局变量，按下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continuous refresh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图标，就运行实时更新。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8200" y="4224425"/>
            <a:ext cx="110695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课后</a:t>
            </a:r>
            <a:r>
              <a:rPr kumimoji="0" lang="zh-CN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习题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在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TivaLaunchPad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上，使用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PWM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分别输出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1KHz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2KHz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3KHz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频率的方波，听蜂鸣器的发声情况，将代码贴到报告中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并解释原因。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各小组提交本组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PWM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相关任务题目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5199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脉冲宽度调节器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90DAA2-472E-4916-8D3D-AEBC3178CCAB}"/>
              </a:ext>
            </a:extLst>
          </p:cNvPr>
          <p:cNvSpPr txBox="1"/>
          <p:nvPr/>
        </p:nvSpPr>
        <p:spPr>
          <a:xfrm>
            <a:off x="649602" y="1276869"/>
            <a:ext cx="10788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大功率电机、变频器通常都是由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桥或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相桥来驱动，上、下桥臂不能同时导通。如果没有死区，控制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桥的两路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信号会因为开关速度问题，造成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个半桥元件没有完全关断的情况下，另一个半桥元件导通。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死区就是两路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信号在电平翻转时插入一个时间间隔，以防止上、下桥臂同时导通。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0730" y="923849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PWM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死区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44385" y="3062767"/>
            <a:ext cx="2114145" cy="3687702"/>
            <a:chOff x="2341123" y="2343447"/>
            <a:chExt cx="2114145" cy="368770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2172" y="2343447"/>
              <a:ext cx="1433096" cy="3687702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2341123" y="4724088"/>
              <a:ext cx="1031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pwmB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41123" y="3543428"/>
              <a:ext cx="1031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pwmA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803917" y="3431398"/>
            <a:ext cx="2090149" cy="3163470"/>
            <a:chOff x="4817852" y="3020397"/>
            <a:chExt cx="2090149" cy="3163470"/>
          </a:xfrm>
        </p:grpSpPr>
        <p:sp>
          <p:nvSpPr>
            <p:cNvPr id="32" name="文本框 31"/>
            <p:cNvSpPr txBox="1"/>
            <p:nvPr/>
          </p:nvSpPr>
          <p:spPr>
            <a:xfrm>
              <a:off x="5586644" y="5814535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无死区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17852" y="3020397"/>
              <a:ext cx="2090149" cy="2494677"/>
              <a:chOff x="5305532" y="3226137"/>
              <a:chExt cx="2090149" cy="249467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5305532" y="3226137"/>
                <a:ext cx="1857144" cy="1192810"/>
                <a:chOff x="3547853" y="3424320"/>
                <a:chExt cx="1857144" cy="1192810"/>
              </a:xfrm>
            </p:grpSpPr>
            <p:cxnSp>
              <p:nvCxnSpPr>
                <p:cNvPr id="17" name="肘形连接符 16"/>
                <p:cNvCxnSpPr/>
                <p:nvPr/>
              </p:nvCxnSpPr>
              <p:spPr>
                <a:xfrm>
                  <a:off x="4423734" y="3627236"/>
                  <a:ext cx="981263" cy="381754"/>
                </a:xfrm>
                <a:prstGeom prst="bentConnector3">
                  <a:avLst>
                    <a:gd name="adj1" fmla="val 37769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肘形连接符 21"/>
                <p:cNvCxnSpPr/>
                <p:nvPr/>
              </p:nvCxnSpPr>
              <p:spPr>
                <a:xfrm flipV="1">
                  <a:off x="4445868" y="4109005"/>
                  <a:ext cx="959129" cy="337380"/>
                </a:xfrm>
                <a:prstGeom prst="bentConnector3">
                  <a:avLst>
                    <a:gd name="adj1" fmla="val 36693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本框 28"/>
                <p:cNvSpPr txBox="1"/>
                <p:nvPr/>
              </p:nvSpPr>
              <p:spPr>
                <a:xfrm>
                  <a:off x="3547853" y="3424320"/>
                  <a:ext cx="10311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B050"/>
                      </a:solidFill>
                    </a:rPr>
                    <a:t>pwmA</a:t>
                  </a:r>
                  <a:endParaRPr lang="zh-CN" altLang="en-US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3582197" y="4247798"/>
                  <a:ext cx="10311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70C0"/>
                      </a:solidFill>
                    </a:rPr>
                    <a:t>pwmB</a:t>
                  </a:r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5339876" y="4927692"/>
                <a:ext cx="2055805" cy="793122"/>
                <a:chOff x="7926395" y="3630245"/>
                <a:chExt cx="2055805" cy="793122"/>
              </a:xfrm>
            </p:grpSpPr>
            <p:cxnSp>
              <p:nvCxnSpPr>
                <p:cNvPr id="42" name="直接连接符 41"/>
                <p:cNvCxnSpPr/>
                <p:nvPr/>
              </p:nvCxnSpPr>
              <p:spPr>
                <a:xfrm rot="10800000">
                  <a:off x="9311640" y="3817444"/>
                  <a:ext cx="67056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rot="10800000" flipV="1">
                  <a:off x="9113520" y="3817444"/>
                  <a:ext cx="198120" cy="4698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 rot="10800000">
                  <a:off x="8442960" y="4287290"/>
                  <a:ext cx="67056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组合 59"/>
                <p:cNvGrpSpPr/>
                <p:nvPr/>
              </p:nvGrpSpPr>
              <p:grpSpPr>
                <a:xfrm>
                  <a:off x="8461474" y="3814911"/>
                  <a:ext cx="1520726" cy="472379"/>
                  <a:chOff x="8461474" y="3809823"/>
                  <a:chExt cx="1520726" cy="472379"/>
                </a:xfrm>
              </p:grpSpPr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8461474" y="3809823"/>
                    <a:ext cx="670560" cy="0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9132034" y="3809823"/>
                    <a:ext cx="179606" cy="472379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/>
                  <p:nvPr/>
                </p:nvCxnSpPr>
                <p:spPr>
                  <a:xfrm rot="10800000">
                    <a:off x="9311640" y="4282202"/>
                    <a:ext cx="670560" cy="0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文本框 60"/>
                <p:cNvSpPr txBox="1"/>
                <p:nvPr/>
              </p:nvSpPr>
              <p:spPr>
                <a:xfrm>
                  <a:off x="7926395" y="3630245"/>
                  <a:ext cx="4812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B050"/>
                      </a:solidFill>
                    </a:rPr>
                    <a:t>Q2</a:t>
                  </a:r>
                  <a:endParaRPr lang="zh-CN" altLang="en-US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7926395" y="4054035"/>
                  <a:ext cx="4812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70C0"/>
                      </a:solidFill>
                    </a:rPr>
                    <a:t>Q1</a:t>
                  </a:r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p:grpSp>
        </p:grpSp>
      </p:grpSp>
      <p:grpSp>
        <p:nvGrpSpPr>
          <p:cNvPr id="109" name="组合 108"/>
          <p:cNvGrpSpPr/>
          <p:nvPr/>
        </p:nvGrpSpPr>
        <p:grpSpPr>
          <a:xfrm>
            <a:off x="8312795" y="3431398"/>
            <a:ext cx="2344883" cy="3163470"/>
            <a:chOff x="8297984" y="3020397"/>
            <a:chExt cx="2344883" cy="3163470"/>
          </a:xfrm>
        </p:grpSpPr>
        <p:grpSp>
          <p:nvGrpSpPr>
            <p:cNvPr id="66" name="组合 65"/>
            <p:cNvGrpSpPr/>
            <p:nvPr/>
          </p:nvGrpSpPr>
          <p:grpSpPr>
            <a:xfrm>
              <a:off x="8297984" y="3020397"/>
              <a:ext cx="2344883" cy="3163470"/>
              <a:chOff x="4817852" y="3020397"/>
              <a:chExt cx="2344883" cy="3163470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5586644" y="5814535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有死区</a:t>
                </a:r>
              </a:p>
            </p:txBody>
          </p:sp>
          <p:grpSp>
            <p:nvGrpSpPr>
              <p:cNvPr id="68" name="组合 67"/>
              <p:cNvGrpSpPr/>
              <p:nvPr/>
            </p:nvGrpSpPr>
            <p:grpSpPr>
              <a:xfrm>
                <a:off x="4817852" y="3020397"/>
                <a:ext cx="2344883" cy="2494677"/>
                <a:chOff x="5305532" y="3226137"/>
                <a:chExt cx="2344883" cy="2494677"/>
              </a:xfrm>
            </p:grpSpPr>
            <p:grpSp>
              <p:nvGrpSpPr>
                <p:cNvPr id="69" name="组合 68"/>
                <p:cNvGrpSpPr/>
                <p:nvPr/>
              </p:nvGrpSpPr>
              <p:grpSpPr>
                <a:xfrm>
                  <a:off x="5305532" y="3226137"/>
                  <a:ext cx="1968639" cy="1192810"/>
                  <a:chOff x="3547853" y="3424320"/>
                  <a:chExt cx="1968639" cy="1192810"/>
                </a:xfrm>
              </p:grpSpPr>
              <p:cxnSp>
                <p:nvCxnSpPr>
                  <p:cNvPr id="80" name="肘形连接符 79"/>
                  <p:cNvCxnSpPr/>
                  <p:nvPr/>
                </p:nvCxnSpPr>
                <p:spPr>
                  <a:xfrm>
                    <a:off x="4404904" y="3608911"/>
                    <a:ext cx="1111588" cy="427420"/>
                  </a:xfrm>
                  <a:prstGeom prst="bentConnector3">
                    <a:avLst>
                      <a:gd name="adj1" fmla="val 34919"/>
                    </a:avLst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肘形连接符 80"/>
                  <p:cNvCxnSpPr/>
                  <p:nvPr/>
                </p:nvCxnSpPr>
                <p:spPr>
                  <a:xfrm flipV="1">
                    <a:off x="4451252" y="4146428"/>
                    <a:ext cx="957403" cy="402716"/>
                  </a:xfrm>
                  <a:prstGeom prst="bentConnector3">
                    <a:avLst>
                      <a:gd name="adj1" fmla="val 57959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文本框 81"/>
                  <p:cNvSpPr txBox="1"/>
                  <p:nvPr/>
                </p:nvSpPr>
                <p:spPr>
                  <a:xfrm>
                    <a:off x="3547853" y="3424320"/>
                    <a:ext cx="10311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00B050"/>
                        </a:solidFill>
                      </a:rPr>
                      <a:t>pwmA</a:t>
                    </a:r>
                    <a:endParaRPr lang="zh-CN" altLang="en-US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3582197" y="4247798"/>
                    <a:ext cx="10311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0070C0"/>
                        </a:solidFill>
                      </a:rPr>
                      <a:t>pwmB</a:t>
                    </a:r>
                    <a:endParaRPr lang="zh-CN" altLang="en-US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grpSp>
              <p:nvGrpSpPr>
                <p:cNvPr id="70" name="组合 69"/>
                <p:cNvGrpSpPr/>
                <p:nvPr/>
              </p:nvGrpSpPr>
              <p:grpSpPr>
                <a:xfrm>
                  <a:off x="5339876" y="4927692"/>
                  <a:ext cx="2310539" cy="793122"/>
                  <a:chOff x="7926395" y="3630245"/>
                  <a:chExt cx="2310539" cy="793122"/>
                </a:xfrm>
              </p:grpSpPr>
              <p:cxnSp>
                <p:nvCxnSpPr>
                  <p:cNvPr id="71" name="直接连接符 70"/>
                  <p:cNvCxnSpPr/>
                  <p:nvPr/>
                </p:nvCxnSpPr>
                <p:spPr>
                  <a:xfrm rot="10800000">
                    <a:off x="9566374" y="3814911"/>
                    <a:ext cx="67056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 rot="10800000" flipV="1">
                    <a:off x="9368254" y="3814911"/>
                    <a:ext cx="198120" cy="469846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 rot="10800000">
                    <a:off x="8697694" y="4284757"/>
                    <a:ext cx="67056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4" name="组合 73"/>
                  <p:cNvGrpSpPr/>
                  <p:nvPr/>
                </p:nvGrpSpPr>
                <p:grpSpPr>
                  <a:xfrm>
                    <a:off x="8461474" y="3814911"/>
                    <a:ext cx="1520726" cy="472379"/>
                    <a:chOff x="8461474" y="3809823"/>
                    <a:chExt cx="1520726" cy="472379"/>
                  </a:xfrm>
                </p:grpSpPr>
                <p:cxnSp>
                  <p:nvCxnSpPr>
                    <p:cNvPr id="77" name="直接连接符 76"/>
                    <p:cNvCxnSpPr/>
                    <p:nvPr/>
                  </p:nvCxnSpPr>
                  <p:spPr>
                    <a:xfrm>
                      <a:off x="8461474" y="3809823"/>
                      <a:ext cx="670560" cy="0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连接符 77"/>
                    <p:cNvCxnSpPr/>
                    <p:nvPr/>
                  </p:nvCxnSpPr>
                  <p:spPr>
                    <a:xfrm>
                      <a:off x="9132034" y="3809823"/>
                      <a:ext cx="179606" cy="472379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/>
                    <p:cNvCxnSpPr/>
                    <p:nvPr/>
                  </p:nvCxnSpPr>
                  <p:spPr>
                    <a:xfrm rot="10800000">
                      <a:off x="9311640" y="4282202"/>
                      <a:ext cx="670560" cy="0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7926395" y="3630245"/>
                    <a:ext cx="4812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00B050"/>
                        </a:solidFill>
                      </a:rPr>
                      <a:t>Q2</a:t>
                    </a:r>
                    <a:endParaRPr lang="zh-CN" altLang="en-US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7926395" y="4054035"/>
                    <a:ext cx="4812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0070C0"/>
                        </a:solidFill>
                      </a:rPr>
                      <a:t>Q1</a:t>
                    </a:r>
                    <a:endParaRPr lang="zh-CN" altLang="en-US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96" name="直接连接符 95"/>
            <p:cNvCxnSpPr/>
            <p:nvPr/>
          </p:nvCxnSpPr>
          <p:spPr>
            <a:xfrm>
              <a:off x="9539281" y="3176362"/>
              <a:ext cx="5716" cy="1282065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9749638" y="3188693"/>
              <a:ext cx="19819" cy="1269319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/>
            <p:cNvSpPr txBox="1"/>
            <p:nvPr/>
          </p:nvSpPr>
          <p:spPr>
            <a:xfrm>
              <a:off x="9428478" y="440134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死区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824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脉冲宽度调节器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0730" y="923849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</a:p>
        </p:txBody>
      </p:sp>
      <p:grpSp>
        <p:nvGrpSpPr>
          <p:cNvPr id="166" name="组合 165"/>
          <p:cNvGrpSpPr/>
          <p:nvPr/>
        </p:nvGrpSpPr>
        <p:grpSpPr>
          <a:xfrm>
            <a:off x="4324850" y="1108515"/>
            <a:ext cx="7606004" cy="5304549"/>
            <a:chOff x="3170501" y="1269265"/>
            <a:chExt cx="7606004" cy="5304549"/>
          </a:xfrm>
        </p:grpSpPr>
        <p:grpSp>
          <p:nvGrpSpPr>
            <p:cNvPr id="75" name="组合 74"/>
            <p:cNvGrpSpPr/>
            <p:nvPr/>
          </p:nvGrpSpPr>
          <p:grpSpPr>
            <a:xfrm>
              <a:off x="6540536" y="1269265"/>
              <a:ext cx="4235969" cy="5304549"/>
              <a:chOff x="6490352" y="772160"/>
              <a:chExt cx="4235969" cy="530454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788400" y="772160"/>
                <a:ext cx="1198880" cy="530454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PWM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输出控制</a:t>
                </a: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6490352" y="896816"/>
                <a:ext cx="4232551" cy="1094468"/>
                <a:chOff x="6490352" y="896816"/>
                <a:chExt cx="4232551" cy="1094468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6490352" y="1044857"/>
                  <a:ext cx="1127760" cy="94642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PWM</a:t>
                  </a:r>
                </a:p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发生器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cxnSp>
              <p:nvCxnSpPr>
                <p:cNvPr id="16" name="直接箭头连接符 15"/>
                <p:cNvCxnSpPr/>
                <p:nvPr/>
              </p:nvCxnSpPr>
              <p:spPr>
                <a:xfrm flipV="1">
                  <a:off x="7626497" y="1204593"/>
                  <a:ext cx="1099805" cy="115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 flipV="1">
                  <a:off x="7615313" y="1854121"/>
                  <a:ext cx="1110989" cy="6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9987280" y="1369843"/>
                  <a:ext cx="73562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flipV="1">
                  <a:off x="9987280" y="1754800"/>
                  <a:ext cx="73562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/>
                <p:cNvSpPr txBox="1"/>
                <p:nvPr/>
              </p:nvSpPr>
              <p:spPr>
                <a:xfrm>
                  <a:off x="7579791" y="896816"/>
                  <a:ext cx="8178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pwm0A`</a:t>
                  </a:r>
                  <a:endParaRPr lang="zh-CN" altLang="en-US" sz="1400" dirty="0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7574197" y="1227688"/>
                  <a:ext cx="8178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pwm0B`</a:t>
                  </a:r>
                  <a:endParaRPr lang="zh-CN" altLang="en-US" sz="1400" dirty="0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7598542" y="1546344"/>
                  <a:ext cx="11528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pwm0FAULT</a:t>
                  </a:r>
                  <a:endParaRPr lang="zh-CN" altLang="en-US" sz="1400" dirty="0"/>
                </a:p>
              </p:txBody>
            </p:sp>
            <p:cxnSp>
              <p:nvCxnSpPr>
                <p:cNvPr id="24" name="直接箭头连接符 23"/>
                <p:cNvCxnSpPr/>
                <p:nvPr/>
              </p:nvCxnSpPr>
              <p:spPr>
                <a:xfrm flipV="1">
                  <a:off x="7626497" y="1539898"/>
                  <a:ext cx="1110989" cy="6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本框 25"/>
                <p:cNvSpPr txBox="1"/>
                <p:nvPr/>
              </p:nvSpPr>
              <p:spPr>
                <a:xfrm>
                  <a:off x="9969109" y="1023477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PWM0</a:t>
                  </a:r>
                  <a:endParaRPr lang="zh-CN" altLang="en-US" sz="1400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9976110" y="1430511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PWM1</a:t>
                  </a:r>
                  <a:endParaRPr lang="zh-CN" altLang="en-US" sz="1400" dirty="0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6490352" y="2171563"/>
                <a:ext cx="4232551" cy="1094468"/>
                <a:chOff x="6490352" y="896816"/>
                <a:chExt cx="4232551" cy="1094468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6490352" y="1044857"/>
                  <a:ext cx="1127760" cy="94642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PWM</a:t>
                  </a:r>
                </a:p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发生器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38" name="直接箭头连接符 37"/>
                <p:cNvCxnSpPr/>
                <p:nvPr/>
              </p:nvCxnSpPr>
              <p:spPr>
                <a:xfrm flipV="1">
                  <a:off x="7626497" y="1204593"/>
                  <a:ext cx="1099805" cy="115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7615313" y="1854121"/>
                  <a:ext cx="1110989" cy="6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9987280" y="1369843"/>
                  <a:ext cx="73562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/>
                <p:cNvCxnSpPr/>
                <p:nvPr/>
              </p:nvCxnSpPr>
              <p:spPr>
                <a:xfrm flipV="1">
                  <a:off x="9987280" y="1754800"/>
                  <a:ext cx="73562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文本框 41"/>
                <p:cNvSpPr txBox="1"/>
                <p:nvPr/>
              </p:nvSpPr>
              <p:spPr>
                <a:xfrm>
                  <a:off x="7579791" y="896816"/>
                  <a:ext cx="8178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pwm1A`</a:t>
                  </a:r>
                  <a:endParaRPr lang="zh-CN" altLang="en-US" sz="1400" dirty="0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7574197" y="1227688"/>
                  <a:ext cx="8050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pwm1B`</a:t>
                  </a:r>
                  <a:endParaRPr lang="zh-CN" altLang="en-US" sz="1400" dirty="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7598542" y="1546344"/>
                  <a:ext cx="11528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pwm1FAULT</a:t>
                  </a:r>
                  <a:endParaRPr lang="zh-CN" altLang="en-US" sz="1400" dirty="0"/>
                </a:p>
              </p:txBody>
            </p:sp>
            <p:cxnSp>
              <p:nvCxnSpPr>
                <p:cNvPr id="45" name="直接箭头连接符 44"/>
                <p:cNvCxnSpPr/>
                <p:nvPr/>
              </p:nvCxnSpPr>
              <p:spPr>
                <a:xfrm flipV="1">
                  <a:off x="7626497" y="1539898"/>
                  <a:ext cx="1110989" cy="6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/>
                <p:cNvSpPr txBox="1"/>
                <p:nvPr/>
              </p:nvSpPr>
              <p:spPr>
                <a:xfrm>
                  <a:off x="9969109" y="1023477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PWM2</a:t>
                  </a:r>
                  <a:endParaRPr lang="zh-CN" altLang="en-US" sz="1400" dirty="0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9976110" y="1430511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PWM3</a:t>
                  </a:r>
                  <a:endParaRPr lang="zh-CN" altLang="en-US" sz="1400" dirty="0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6493770" y="3498649"/>
                <a:ext cx="4232551" cy="1094468"/>
                <a:chOff x="6490352" y="896816"/>
                <a:chExt cx="4232551" cy="1094468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6490352" y="1044857"/>
                  <a:ext cx="1127760" cy="94642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PWM</a:t>
                  </a:r>
                </a:p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发生器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52" name="直接箭头连接符 51"/>
                <p:cNvCxnSpPr/>
                <p:nvPr/>
              </p:nvCxnSpPr>
              <p:spPr>
                <a:xfrm flipV="1">
                  <a:off x="7626497" y="1204593"/>
                  <a:ext cx="1099805" cy="115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箭头连接符 52"/>
                <p:cNvCxnSpPr/>
                <p:nvPr/>
              </p:nvCxnSpPr>
              <p:spPr>
                <a:xfrm flipV="1">
                  <a:off x="7615313" y="1854121"/>
                  <a:ext cx="1110989" cy="6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箭头连接符 53"/>
                <p:cNvCxnSpPr/>
                <p:nvPr/>
              </p:nvCxnSpPr>
              <p:spPr>
                <a:xfrm flipV="1">
                  <a:off x="9987280" y="1369843"/>
                  <a:ext cx="73562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箭头连接符 54"/>
                <p:cNvCxnSpPr/>
                <p:nvPr/>
              </p:nvCxnSpPr>
              <p:spPr>
                <a:xfrm flipV="1">
                  <a:off x="9987280" y="1754800"/>
                  <a:ext cx="73562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本框 55"/>
                <p:cNvSpPr txBox="1"/>
                <p:nvPr/>
              </p:nvSpPr>
              <p:spPr>
                <a:xfrm>
                  <a:off x="7579791" y="896816"/>
                  <a:ext cx="8178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pwm2A`</a:t>
                  </a:r>
                  <a:endParaRPr lang="zh-CN" altLang="en-US" sz="1400" dirty="0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7574197" y="1227688"/>
                  <a:ext cx="8050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pwm2B`</a:t>
                  </a:r>
                  <a:endParaRPr lang="zh-CN" altLang="en-US" sz="1400" dirty="0"/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7598542" y="1546344"/>
                  <a:ext cx="11528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pwm2FAULT</a:t>
                  </a:r>
                  <a:endParaRPr lang="zh-CN" altLang="en-US" sz="1400" dirty="0"/>
                </a:p>
              </p:txBody>
            </p:sp>
            <p:cxnSp>
              <p:nvCxnSpPr>
                <p:cNvPr id="59" name="直接箭头连接符 58"/>
                <p:cNvCxnSpPr/>
                <p:nvPr/>
              </p:nvCxnSpPr>
              <p:spPr>
                <a:xfrm flipV="1">
                  <a:off x="7626497" y="1539898"/>
                  <a:ext cx="1110989" cy="6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本框 59"/>
                <p:cNvSpPr txBox="1"/>
                <p:nvPr/>
              </p:nvSpPr>
              <p:spPr>
                <a:xfrm>
                  <a:off x="9969109" y="1023477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PWM4</a:t>
                  </a:r>
                  <a:endParaRPr lang="zh-CN" altLang="en-US" sz="1400" dirty="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9976110" y="1430511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PWM5</a:t>
                  </a:r>
                  <a:endParaRPr lang="zh-CN" altLang="en-US" sz="1400" dirty="0"/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6490352" y="4731359"/>
                <a:ext cx="4232551" cy="1094468"/>
                <a:chOff x="6490352" y="896816"/>
                <a:chExt cx="4232551" cy="1094468"/>
              </a:xfrm>
            </p:grpSpPr>
            <p:sp>
              <p:nvSpPr>
                <p:cNvPr id="63" name="矩形 62"/>
                <p:cNvSpPr/>
                <p:nvPr/>
              </p:nvSpPr>
              <p:spPr>
                <a:xfrm>
                  <a:off x="6490352" y="1044857"/>
                  <a:ext cx="1127760" cy="94642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PWM</a:t>
                  </a:r>
                </a:p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发生器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64" name="直接箭头连接符 63"/>
                <p:cNvCxnSpPr/>
                <p:nvPr/>
              </p:nvCxnSpPr>
              <p:spPr>
                <a:xfrm flipV="1">
                  <a:off x="7626497" y="1204593"/>
                  <a:ext cx="1099805" cy="115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/>
                <p:cNvCxnSpPr/>
                <p:nvPr/>
              </p:nvCxnSpPr>
              <p:spPr>
                <a:xfrm flipV="1">
                  <a:off x="7615313" y="1854121"/>
                  <a:ext cx="1110989" cy="6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/>
                <p:cNvCxnSpPr/>
                <p:nvPr/>
              </p:nvCxnSpPr>
              <p:spPr>
                <a:xfrm flipV="1">
                  <a:off x="9987280" y="1369843"/>
                  <a:ext cx="73562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/>
                <p:cNvCxnSpPr/>
                <p:nvPr/>
              </p:nvCxnSpPr>
              <p:spPr>
                <a:xfrm flipV="1">
                  <a:off x="9987280" y="1754800"/>
                  <a:ext cx="73562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文本框 67"/>
                <p:cNvSpPr txBox="1"/>
                <p:nvPr/>
              </p:nvSpPr>
              <p:spPr>
                <a:xfrm>
                  <a:off x="7579791" y="896816"/>
                  <a:ext cx="8178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pwm3A`</a:t>
                  </a:r>
                  <a:endParaRPr lang="zh-CN" altLang="en-US" sz="1400" dirty="0"/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574197" y="1227688"/>
                  <a:ext cx="8050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pwm3B`</a:t>
                  </a:r>
                  <a:endParaRPr lang="zh-CN" altLang="en-US" sz="1400" dirty="0"/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598542" y="1546344"/>
                  <a:ext cx="11528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pwm3FAULT</a:t>
                  </a:r>
                  <a:endParaRPr lang="zh-CN" altLang="en-US" sz="1400" dirty="0"/>
                </a:p>
              </p:txBody>
            </p:sp>
            <p:cxnSp>
              <p:nvCxnSpPr>
                <p:cNvPr id="71" name="直接箭头连接符 70"/>
                <p:cNvCxnSpPr/>
                <p:nvPr/>
              </p:nvCxnSpPr>
              <p:spPr>
                <a:xfrm flipV="1">
                  <a:off x="7626497" y="1539898"/>
                  <a:ext cx="1110989" cy="6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本框 71"/>
                <p:cNvSpPr txBox="1"/>
                <p:nvPr/>
              </p:nvSpPr>
              <p:spPr>
                <a:xfrm>
                  <a:off x="9969109" y="1023477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PWM6</a:t>
                  </a:r>
                  <a:endParaRPr lang="zh-CN" altLang="en-US" sz="1400" dirty="0"/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9976110" y="1430511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PWM7</a:t>
                  </a:r>
                  <a:endParaRPr lang="zh-CN" altLang="en-US" sz="1400" dirty="0"/>
                </a:p>
              </p:txBody>
            </p:sp>
          </p:grpSp>
        </p:grpSp>
        <p:sp>
          <p:nvSpPr>
            <p:cNvPr id="74" name="矩形 73"/>
            <p:cNvSpPr/>
            <p:nvPr/>
          </p:nvSpPr>
          <p:spPr>
            <a:xfrm>
              <a:off x="4006095" y="2200140"/>
              <a:ext cx="1127760" cy="9464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中断控制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3482340" y="1706197"/>
              <a:ext cx="298939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5892310" y="2931266"/>
              <a:ext cx="5794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5892310" y="4250732"/>
              <a:ext cx="5794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5892310" y="5502152"/>
              <a:ext cx="5794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5892310" y="1706198"/>
              <a:ext cx="0" cy="3795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3551140" y="141407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故障信号</a:t>
              </a:r>
              <a:endParaRPr lang="en-US" altLang="zh-CN" sz="1400" dirty="0"/>
            </a:p>
          </p:txBody>
        </p:sp>
        <p:cxnSp>
          <p:nvCxnSpPr>
            <p:cNvPr id="89" name="直接连接符 88"/>
            <p:cNvCxnSpPr>
              <a:stCxn id="4" idx="1"/>
              <a:endCxn id="4" idx="1"/>
            </p:cNvCxnSpPr>
            <p:nvPr/>
          </p:nvCxnSpPr>
          <p:spPr>
            <a:xfrm>
              <a:off x="6540536" y="20151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 flipV="1">
              <a:off x="5671405" y="1861593"/>
              <a:ext cx="869131" cy="1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5673756" y="3104158"/>
              <a:ext cx="851320" cy="9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 flipV="1">
              <a:off x="5655945" y="4456258"/>
              <a:ext cx="86739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 flipV="1">
              <a:off x="5655945" y="5675043"/>
              <a:ext cx="872259" cy="93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673756" y="1845785"/>
              <a:ext cx="0" cy="38300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 flipH="1">
              <a:off x="5161549" y="2673353"/>
              <a:ext cx="5197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 flipV="1">
              <a:off x="3457632" y="2673353"/>
              <a:ext cx="557151" cy="29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3991901" y="4344935"/>
              <a:ext cx="1127760" cy="9464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控制</a:t>
              </a:r>
              <a:r>
                <a:rPr lang="en-US" altLang="zh-CN" dirty="0">
                  <a:solidFill>
                    <a:schemeClr val="tx1"/>
                  </a:solidFill>
                </a:rPr>
                <a:t>/</a:t>
              </a:r>
              <a:r>
                <a:rPr lang="zh-CN" altLang="en-US" dirty="0">
                  <a:solidFill>
                    <a:schemeClr val="tx1"/>
                  </a:solidFill>
                </a:rPr>
                <a:t>状态寄存器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 flipV="1">
              <a:off x="6072135" y="2008603"/>
              <a:ext cx="8545" cy="38258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6072135" y="3274157"/>
              <a:ext cx="39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/>
            <p:nvPr/>
          </p:nvCxnSpPr>
          <p:spPr>
            <a:xfrm>
              <a:off x="6072135" y="2008603"/>
              <a:ext cx="39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>
              <a:off x="6072135" y="4615277"/>
              <a:ext cx="39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/>
            <p:nvPr/>
          </p:nvCxnSpPr>
          <p:spPr>
            <a:xfrm>
              <a:off x="6072135" y="5834477"/>
              <a:ext cx="39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 flipH="1">
              <a:off x="5161549" y="4818148"/>
              <a:ext cx="9105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 flipH="1" flipV="1">
              <a:off x="3426205" y="4819523"/>
              <a:ext cx="557151" cy="292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/>
            <p:nvPr/>
          </p:nvCxnSpPr>
          <p:spPr>
            <a:xfrm>
              <a:off x="3464705" y="6033709"/>
              <a:ext cx="298939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5455706" y="1701698"/>
              <a:ext cx="0" cy="43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>
              <a:off x="5455706" y="4953059"/>
              <a:ext cx="10160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5455706" y="3474895"/>
              <a:ext cx="10160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>
              <a:off x="5455706" y="2251905"/>
              <a:ext cx="10160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/>
            <p:cNvSpPr txBox="1"/>
            <p:nvPr/>
          </p:nvSpPr>
          <p:spPr>
            <a:xfrm>
              <a:off x="3480238" y="569582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时钟信号</a:t>
              </a:r>
              <a:endParaRPr lang="en-US" altLang="zh-CN" sz="1400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170501" y="2341291"/>
              <a:ext cx="9437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中断信号</a:t>
              </a:r>
              <a:endParaRPr lang="en-US" altLang="zh-CN" sz="1400" dirty="0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251641" y="4292436"/>
              <a:ext cx="943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控制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状态信号</a:t>
              </a:r>
              <a:endParaRPr lang="en-US" altLang="zh-CN" sz="14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7735" y="1561097"/>
            <a:ext cx="323865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zh-CN" dirty="0"/>
              <a:t>TM4C123GH6PM</a:t>
            </a:r>
            <a:r>
              <a:rPr lang="zh-CN" altLang="zh-CN" dirty="0"/>
              <a:t>包含两个</a:t>
            </a:r>
            <a:r>
              <a:rPr lang="en-US" altLang="zh-CN" dirty="0"/>
              <a:t>PWM</a:t>
            </a:r>
            <a:r>
              <a:rPr lang="zh-CN" altLang="zh-CN" dirty="0"/>
              <a:t>模块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zh-CN" dirty="0"/>
              <a:t>每个模块</a:t>
            </a:r>
            <a:r>
              <a:rPr lang="zh-CN" altLang="en-US" dirty="0"/>
              <a:t>包括</a:t>
            </a:r>
            <a:r>
              <a:rPr lang="zh-CN" altLang="zh-CN" dirty="0"/>
              <a:t>四个</a:t>
            </a:r>
            <a:r>
              <a:rPr lang="en-US" altLang="zh-CN" dirty="0"/>
              <a:t>PWM</a:t>
            </a:r>
            <a:r>
              <a:rPr lang="zh-CN" altLang="zh-CN" dirty="0"/>
              <a:t>发生器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zh-CN" dirty="0"/>
              <a:t>每个</a:t>
            </a:r>
            <a:r>
              <a:rPr lang="en-US" altLang="zh-CN" dirty="0"/>
              <a:t>PWM</a:t>
            </a:r>
            <a:r>
              <a:rPr lang="zh-CN" altLang="zh-CN" dirty="0"/>
              <a:t>发生器输出两个内部</a:t>
            </a:r>
            <a:r>
              <a:rPr lang="en-US" altLang="zh-CN" dirty="0"/>
              <a:t>PWM</a:t>
            </a:r>
            <a:r>
              <a:rPr lang="zh-CN" altLang="zh-CN" dirty="0"/>
              <a:t>信号</a:t>
            </a:r>
            <a:r>
              <a:rPr lang="zh-CN" altLang="en-US" dirty="0"/>
              <a:t>：</a:t>
            </a:r>
            <a:r>
              <a:rPr lang="en-US" altLang="zh-CN" dirty="0"/>
              <a:t>pwmnA`</a:t>
            </a:r>
            <a:r>
              <a:rPr lang="zh-CN" altLang="zh-CN" dirty="0"/>
              <a:t>和</a:t>
            </a:r>
            <a:r>
              <a:rPr lang="en-US" altLang="zh-CN" dirty="0"/>
              <a:t>pwmnB`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zh-CN" dirty="0"/>
              <a:t>PWM</a:t>
            </a:r>
            <a:r>
              <a:rPr lang="zh-CN" altLang="zh-CN" dirty="0"/>
              <a:t>输出控制</a:t>
            </a:r>
            <a:r>
              <a:rPr lang="zh-CN" altLang="en-US" dirty="0"/>
              <a:t>对</a:t>
            </a:r>
            <a:r>
              <a:rPr lang="en-US" altLang="zh-CN" dirty="0"/>
              <a:t>pwmnA`</a:t>
            </a:r>
            <a:r>
              <a:rPr lang="zh-CN" altLang="zh-CN" dirty="0"/>
              <a:t>和</a:t>
            </a:r>
            <a:r>
              <a:rPr lang="en-US" altLang="zh-CN" dirty="0"/>
              <a:t>pwmnB`</a:t>
            </a:r>
            <a:r>
              <a:rPr lang="zh-CN" altLang="en-US" dirty="0"/>
              <a:t>信号进行处理，最后输出</a:t>
            </a:r>
            <a:r>
              <a:rPr lang="en-US" altLang="zh-CN" dirty="0"/>
              <a:t>PWMn</a:t>
            </a:r>
            <a:r>
              <a:rPr lang="zh-CN" altLang="en-US" dirty="0"/>
              <a:t>信号。</a:t>
            </a:r>
          </a:p>
        </p:txBody>
      </p:sp>
    </p:spTree>
    <p:extLst>
      <p:ext uri="{BB962C8B-B14F-4D97-AF65-F5344CB8AC3E}">
        <p14:creationId xmlns:p14="http://schemas.microsoft.com/office/powerpoint/2010/main" val="43569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脉冲宽度调节器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PWM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9669" y="1612696"/>
            <a:ext cx="3737274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zh-CN" dirty="0"/>
              <a:t>定时器会产生</a:t>
            </a:r>
            <a:r>
              <a:rPr lang="en-US" altLang="zh-CN" dirty="0"/>
              <a:t>3</a:t>
            </a:r>
            <a:r>
              <a:rPr lang="zh-CN" altLang="zh-CN" dirty="0"/>
              <a:t>个信号：</a:t>
            </a:r>
            <a:r>
              <a:rPr lang="en-US" altLang="zh-CN" dirty="0"/>
              <a:t>zero</a:t>
            </a:r>
            <a:r>
              <a:rPr lang="zh-CN" altLang="zh-CN" dirty="0"/>
              <a:t>、</a:t>
            </a:r>
            <a:r>
              <a:rPr lang="en-US" altLang="zh-CN" dirty="0"/>
              <a:t>load</a:t>
            </a:r>
            <a:r>
              <a:rPr lang="zh-CN" altLang="zh-CN" dirty="0"/>
              <a:t>和</a:t>
            </a:r>
            <a:r>
              <a:rPr lang="en-US" altLang="zh-CN" dirty="0"/>
              <a:t>dir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zh-CN" dirty="0"/>
              <a:t>比较器产生</a:t>
            </a:r>
            <a:r>
              <a:rPr lang="en-US" altLang="zh-CN" dirty="0"/>
              <a:t>cmpA</a:t>
            </a:r>
            <a:r>
              <a:rPr lang="zh-CN" altLang="zh-CN" dirty="0"/>
              <a:t>和</a:t>
            </a:r>
            <a:r>
              <a:rPr lang="en-US" altLang="zh-CN" dirty="0"/>
              <a:t>cmpB</a:t>
            </a:r>
            <a:r>
              <a:rPr lang="zh-CN" altLang="zh-CN" dirty="0"/>
              <a:t>信号。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zh-CN" dirty="0"/>
              <a:t>信号发生器根据这</a:t>
            </a:r>
            <a:r>
              <a:rPr lang="en-US" altLang="zh-CN" dirty="0"/>
              <a:t>5</a:t>
            </a:r>
            <a:r>
              <a:rPr lang="zh-CN" altLang="zh-CN" dirty="0"/>
              <a:t>个信号产生</a:t>
            </a:r>
            <a:r>
              <a:rPr lang="en-US" altLang="zh-CN" dirty="0"/>
              <a:t>pwmA</a:t>
            </a:r>
            <a:r>
              <a:rPr lang="zh-CN" altLang="zh-CN" dirty="0"/>
              <a:t>和</a:t>
            </a:r>
            <a:r>
              <a:rPr lang="en-US" altLang="zh-CN" dirty="0"/>
              <a:t>pwmB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zh-CN" dirty="0"/>
              <a:t>pwmA</a:t>
            </a:r>
            <a:r>
              <a:rPr lang="zh-CN" altLang="zh-CN" dirty="0"/>
              <a:t>和</a:t>
            </a:r>
            <a:r>
              <a:rPr lang="en-US" altLang="zh-CN" dirty="0"/>
              <a:t>pwmB</a:t>
            </a:r>
            <a:r>
              <a:rPr lang="zh-CN" altLang="en-US" dirty="0"/>
              <a:t>通过</a:t>
            </a:r>
            <a:r>
              <a:rPr lang="zh-CN" altLang="zh-CN" dirty="0"/>
              <a:t>死区发生器</a:t>
            </a:r>
            <a:r>
              <a:rPr lang="zh-CN" altLang="en-US" dirty="0"/>
              <a:t>，则</a:t>
            </a:r>
            <a:r>
              <a:rPr lang="zh-CN" altLang="zh-CN" dirty="0"/>
              <a:t>产生带死区的</a:t>
            </a:r>
            <a:r>
              <a:rPr lang="en-US" altLang="zh-CN" dirty="0"/>
              <a:t>pwmA`</a:t>
            </a:r>
            <a:r>
              <a:rPr lang="zh-CN" altLang="zh-CN" dirty="0"/>
              <a:t>和</a:t>
            </a:r>
            <a:r>
              <a:rPr lang="en-US" altLang="zh-CN" dirty="0"/>
              <a:t>pwmB`</a:t>
            </a:r>
            <a:r>
              <a:rPr lang="zh-CN" altLang="zh-CN" dirty="0"/>
              <a:t>信号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zh-CN" dirty="0"/>
              <a:t>中断发生器根据这</a:t>
            </a:r>
            <a:r>
              <a:rPr lang="en-US" altLang="zh-CN" dirty="0"/>
              <a:t>5</a:t>
            </a:r>
            <a:r>
              <a:rPr lang="zh-CN" altLang="zh-CN" dirty="0"/>
              <a:t>个信号产生中断信号。</a:t>
            </a:r>
            <a:endParaRPr lang="en-US" altLang="zh-CN" dirty="0"/>
          </a:p>
        </p:txBody>
      </p:sp>
      <p:grpSp>
        <p:nvGrpSpPr>
          <p:cNvPr id="149" name="组合 148"/>
          <p:cNvGrpSpPr/>
          <p:nvPr/>
        </p:nvGrpSpPr>
        <p:grpSpPr>
          <a:xfrm>
            <a:off x="4775772" y="923849"/>
            <a:ext cx="7324582" cy="5152914"/>
            <a:chOff x="4775772" y="923849"/>
            <a:chExt cx="7324582" cy="5152914"/>
          </a:xfrm>
        </p:grpSpPr>
        <p:sp>
          <p:nvSpPr>
            <p:cNvPr id="3" name="矩形 2"/>
            <p:cNvSpPr/>
            <p:nvPr/>
          </p:nvSpPr>
          <p:spPr>
            <a:xfrm>
              <a:off x="5651771" y="3382639"/>
              <a:ext cx="1332690" cy="8560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定时器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5651771" y="4733848"/>
              <a:ext cx="1332690" cy="8560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比较器</a:t>
              </a:r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比较器</a:t>
              </a:r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01015" y="923849"/>
              <a:ext cx="6372178" cy="51529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7946937" y="4733848"/>
              <a:ext cx="1332690" cy="8560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信号发生器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10064012" y="4733848"/>
              <a:ext cx="1332690" cy="8560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死区发生器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7946937" y="2158662"/>
              <a:ext cx="1332690" cy="8878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中断发生器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7948277" y="1016449"/>
              <a:ext cx="1331350" cy="774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故障条件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配置</a:t>
              </a:r>
            </a:p>
          </p:txBody>
        </p:sp>
        <p:cxnSp>
          <p:nvCxnSpPr>
            <p:cNvPr id="99" name="直接箭头连接符 98"/>
            <p:cNvCxnSpPr/>
            <p:nvPr/>
          </p:nvCxnSpPr>
          <p:spPr>
            <a:xfrm>
              <a:off x="4922381" y="1420269"/>
              <a:ext cx="298939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flipV="1">
              <a:off x="9283562" y="1403621"/>
              <a:ext cx="2643327" cy="16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4945693" y="111191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故障信号</a:t>
              </a:r>
              <a:endParaRPr lang="en-US" altLang="zh-CN" sz="1400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561059" y="110732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pwmFAULT</a:t>
              </a:r>
              <a:endParaRPr lang="zh-CN" altLang="en-US" sz="1400" dirty="0"/>
            </a:p>
          </p:txBody>
        </p:sp>
        <p:cxnSp>
          <p:nvCxnSpPr>
            <p:cNvPr id="11" name="直接箭头连接符 10"/>
            <p:cNvCxnSpPr>
              <a:stCxn id="97" idx="2"/>
            </p:cNvCxnSpPr>
            <p:nvPr/>
          </p:nvCxnSpPr>
          <p:spPr>
            <a:xfrm>
              <a:off x="8613952" y="1790793"/>
              <a:ext cx="2363" cy="321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11396702" y="4969764"/>
              <a:ext cx="5781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11396702" y="5353812"/>
              <a:ext cx="5781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9279627" y="4983480"/>
              <a:ext cx="75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>
              <a:off x="9279627" y="5332476"/>
              <a:ext cx="75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4775772" y="3543994"/>
              <a:ext cx="902811" cy="321294"/>
              <a:chOff x="4778724" y="3489362"/>
              <a:chExt cx="902811" cy="321294"/>
            </a:xfrm>
          </p:grpSpPr>
          <p:cxnSp>
            <p:nvCxnSpPr>
              <p:cNvPr id="30" name="直接箭头连接符 29"/>
              <p:cNvCxnSpPr/>
              <p:nvPr/>
            </p:nvCxnSpPr>
            <p:spPr>
              <a:xfrm>
                <a:off x="4945693" y="3810656"/>
                <a:ext cx="6835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4778724" y="3489362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时钟信号</a:t>
                </a:r>
                <a:endParaRPr lang="en-US" altLang="zh-CN" sz="1400" dirty="0"/>
              </a:p>
            </p:txBody>
          </p:sp>
        </p:grpSp>
        <p:cxnSp>
          <p:nvCxnSpPr>
            <p:cNvPr id="34" name="直接箭头连接符 33"/>
            <p:cNvCxnSpPr>
              <a:stCxn id="3" idx="2"/>
              <a:endCxn id="88" idx="0"/>
            </p:cNvCxnSpPr>
            <p:nvPr/>
          </p:nvCxnSpPr>
          <p:spPr>
            <a:xfrm>
              <a:off x="6318116" y="4238673"/>
              <a:ext cx="0" cy="495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>
              <a:off x="4957541" y="2314244"/>
              <a:ext cx="298939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/>
            <p:cNvSpPr txBox="1"/>
            <p:nvPr/>
          </p:nvSpPr>
          <p:spPr>
            <a:xfrm>
              <a:off x="4936252" y="197943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中断信号</a:t>
              </a:r>
              <a:endParaRPr lang="en-US" altLang="zh-CN" sz="1400" dirty="0"/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6984461" y="5332476"/>
              <a:ext cx="9624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7718848" y="4969764"/>
              <a:ext cx="21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3" idx="3"/>
            </p:cNvCxnSpPr>
            <p:nvPr/>
          </p:nvCxnSpPr>
          <p:spPr>
            <a:xfrm>
              <a:off x="6984460" y="3810656"/>
              <a:ext cx="72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H="1" flipV="1">
              <a:off x="7718848" y="2913867"/>
              <a:ext cx="11273" cy="2070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7704460" y="2913867"/>
              <a:ext cx="21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flipV="1">
              <a:off x="7572379" y="2592785"/>
              <a:ext cx="0" cy="2729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7556948" y="2598443"/>
              <a:ext cx="360000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本框 143"/>
            <p:cNvSpPr txBox="1"/>
            <p:nvPr/>
          </p:nvSpPr>
          <p:spPr>
            <a:xfrm>
              <a:off x="6986150" y="3066686"/>
              <a:ext cx="52290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zero</a:t>
              </a:r>
            </a:p>
            <a:p>
              <a:r>
                <a:rPr lang="en-US" altLang="zh-CN" sz="1400" dirty="0"/>
                <a:t>load</a:t>
              </a:r>
            </a:p>
            <a:p>
              <a:r>
                <a:rPr lang="en-US" altLang="zh-CN" sz="1400" dirty="0"/>
                <a:t>dir</a:t>
              </a:r>
              <a:endParaRPr lang="zh-CN" altLang="en-US" sz="1400" dirty="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6961667" y="4795740"/>
              <a:ext cx="6335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cmpA</a:t>
              </a:r>
            </a:p>
            <a:p>
              <a:r>
                <a:rPr lang="en-US" altLang="zh-CN" sz="1400" dirty="0"/>
                <a:t>cmpB</a:t>
              </a:r>
              <a:endParaRPr lang="zh-CN" altLang="en-US" sz="1400" dirty="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9251242" y="4675703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pwmA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265435" y="5001506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pwmB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1366630" y="465739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pwmA`</a:t>
              </a:r>
              <a:endParaRPr lang="zh-CN" altLang="en-US" sz="1400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1389903" y="5041625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pwmB`</a:t>
              </a:r>
              <a:endParaRPr lang="zh-CN" altLang="en-US" sz="1400" dirty="0"/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7889366" y="6279269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PWM</a:t>
            </a:r>
            <a:r>
              <a:rPr lang="zh-CN" altLang="en-US" b="1" dirty="0"/>
              <a:t>发生器</a:t>
            </a:r>
          </a:p>
        </p:txBody>
      </p:sp>
      <p:sp>
        <p:nvSpPr>
          <p:cNvPr id="171" name="文本框 170"/>
          <p:cNvSpPr txBox="1"/>
          <p:nvPr/>
        </p:nvSpPr>
        <p:spPr>
          <a:xfrm>
            <a:off x="5423188" y="2958579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定时器为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335784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脉冲宽度调节器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信号描述和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</a:p>
        </p:txBody>
      </p:sp>
      <p:pic>
        <p:nvPicPr>
          <p:cNvPr id="43" name="图片 4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870" y="109784"/>
            <a:ext cx="677721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838200" y="1666240"/>
            <a:ext cx="434848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dirty="0"/>
              <a:t>PWM</a:t>
            </a:r>
            <a:r>
              <a:rPr lang="zh-CN" altLang="zh-CN" dirty="0"/>
              <a:t>模块的外部信号</a:t>
            </a:r>
            <a:r>
              <a:rPr lang="zh-CN" altLang="en-US" dirty="0"/>
              <a:t>：</a:t>
            </a:r>
            <a:r>
              <a:rPr lang="zh-CN" altLang="zh-CN" dirty="0"/>
              <a:t>共</a:t>
            </a:r>
            <a:r>
              <a:rPr lang="en-US" altLang="zh-CN" dirty="0"/>
              <a:t>16</a:t>
            </a:r>
            <a:r>
              <a:rPr lang="zh-CN" altLang="zh-CN" dirty="0"/>
              <a:t>个</a:t>
            </a:r>
            <a:r>
              <a:rPr lang="en-US" altLang="zh-CN" dirty="0"/>
              <a:t>PWM</a:t>
            </a:r>
            <a:r>
              <a:rPr lang="zh-CN" altLang="zh-CN" dirty="0"/>
              <a:t>输出信号、两个</a:t>
            </a:r>
            <a:r>
              <a:rPr lang="en-US" altLang="zh-CN" dirty="0"/>
              <a:t>fault</a:t>
            </a:r>
            <a:r>
              <a:rPr lang="zh-CN" altLang="zh-CN" dirty="0"/>
              <a:t>输入信号</a:t>
            </a:r>
            <a:r>
              <a:rPr lang="zh-CN" altLang="en-US" dirty="0"/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44390" y="3195616"/>
            <a:ext cx="4348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/>
              <a:t>PWM</a:t>
            </a:r>
            <a:r>
              <a:rPr lang="zh-CN" altLang="zh-CN" b="1" dirty="0"/>
              <a:t>时钟</a:t>
            </a:r>
            <a:r>
              <a:rPr lang="zh-CN" altLang="en-US" dirty="0"/>
              <a:t>有两种选择</a:t>
            </a:r>
            <a:r>
              <a:rPr lang="zh-CN" altLang="zh-CN" dirty="0"/>
              <a:t>：</a:t>
            </a:r>
          </a:p>
          <a:p>
            <a:pPr marL="342900" lvl="0" indent="-34290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/>
              <a:t>系统时钟。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/>
              <a:t>预分频系统时钟，可以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8</a:t>
            </a:r>
            <a:r>
              <a:rPr lang="zh-CN" altLang="zh-CN" dirty="0"/>
              <a:t>、</a:t>
            </a:r>
            <a:r>
              <a:rPr lang="en-US" altLang="zh-CN" dirty="0"/>
              <a:t>16</a:t>
            </a:r>
            <a:r>
              <a:rPr lang="zh-CN" altLang="zh-CN" dirty="0"/>
              <a:t>、</a:t>
            </a:r>
            <a:r>
              <a:rPr lang="en-US" altLang="zh-CN" dirty="0"/>
              <a:t>32</a:t>
            </a:r>
            <a:r>
              <a:rPr lang="zh-CN" altLang="zh-CN" dirty="0"/>
              <a:t>和</a:t>
            </a:r>
            <a:r>
              <a:rPr lang="en-US" altLang="zh-CN" dirty="0"/>
              <a:t>64</a:t>
            </a:r>
            <a:r>
              <a:rPr lang="zh-CN" altLang="zh-CN" dirty="0"/>
              <a:t>分频。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94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脉冲宽度调节器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PWM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信号的发生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1134" y="1402365"/>
            <a:ext cx="10430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/>
              <a:t>定时器可以向下计数，也可以向上</a:t>
            </a:r>
            <a:r>
              <a:rPr lang="en-US" altLang="zh-CN" dirty="0"/>
              <a:t>/</a:t>
            </a:r>
            <a:r>
              <a:rPr lang="zh-CN" altLang="en-US" dirty="0"/>
              <a:t>向下计数。</a:t>
            </a:r>
            <a:endParaRPr lang="en-US" altLang="zh-CN" dirty="0"/>
          </a:p>
          <a:p>
            <a:pPr indent="457200">
              <a:lnSpc>
                <a:spcPct val="125000"/>
              </a:lnSpc>
            </a:pPr>
            <a:r>
              <a:rPr lang="zh-CN" altLang="zh-CN" dirty="0"/>
              <a:t>定时器</a:t>
            </a:r>
            <a:r>
              <a:rPr lang="zh-CN" altLang="en-US" dirty="0"/>
              <a:t>会</a:t>
            </a:r>
            <a:r>
              <a:rPr lang="zh-CN" altLang="zh-CN" dirty="0"/>
              <a:t>输出三个信号</a:t>
            </a:r>
            <a:r>
              <a:rPr lang="en-US" altLang="zh-CN" dirty="0"/>
              <a:t>: zero</a:t>
            </a:r>
            <a:r>
              <a:rPr lang="zh-CN" altLang="zh-CN" dirty="0"/>
              <a:t>（计数值到</a:t>
            </a:r>
            <a:r>
              <a:rPr lang="en-US" altLang="zh-CN" dirty="0"/>
              <a:t>0</a:t>
            </a:r>
            <a:r>
              <a:rPr lang="zh-CN" altLang="zh-CN" dirty="0"/>
              <a:t>）、</a:t>
            </a:r>
            <a:r>
              <a:rPr lang="en-US" altLang="zh-CN" dirty="0"/>
              <a:t>load</a:t>
            </a:r>
            <a:r>
              <a:rPr lang="zh-CN" altLang="zh-CN" dirty="0"/>
              <a:t>（计数值到</a:t>
            </a:r>
            <a:r>
              <a:rPr lang="zh-CN" altLang="en-US" dirty="0"/>
              <a:t>装</a:t>
            </a:r>
            <a:r>
              <a:rPr lang="zh-CN" altLang="zh-CN" dirty="0"/>
              <a:t>载值）和</a:t>
            </a:r>
            <a:r>
              <a:rPr lang="en-US" altLang="zh-CN" dirty="0"/>
              <a:t>dir</a:t>
            </a:r>
            <a:r>
              <a:rPr lang="zh-CN" altLang="zh-CN" dirty="0"/>
              <a:t>（计数方向）</a:t>
            </a:r>
            <a:endParaRPr lang="en-US" altLang="zh-CN" dirty="0"/>
          </a:p>
          <a:p>
            <a:pPr indent="457200">
              <a:lnSpc>
                <a:spcPct val="125000"/>
              </a:lnSpc>
            </a:pPr>
            <a:r>
              <a:rPr lang="zh-CN" altLang="zh-CN" dirty="0"/>
              <a:t>比较器会在定时器的计数值到达比较值</a:t>
            </a:r>
            <a:r>
              <a:rPr lang="en-US" altLang="zh-CN" dirty="0"/>
              <a:t>A</a:t>
            </a:r>
            <a:r>
              <a:rPr lang="zh-CN" altLang="zh-CN" dirty="0"/>
              <a:t>和比较值</a:t>
            </a:r>
            <a:r>
              <a:rPr lang="en-US" altLang="zh-CN" dirty="0"/>
              <a:t>B</a:t>
            </a:r>
            <a:r>
              <a:rPr lang="zh-CN" altLang="zh-CN" dirty="0"/>
              <a:t>时产生</a:t>
            </a:r>
            <a:r>
              <a:rPr lang="en-US" altLang="zh-CN" dirty="0"/>
              <a:t>cmpA</a:t>
            </a:r>
            <a:r>
              <a:rPr lang="zh-CN" altLang="zh-CN" dirty="0"/>
              <a:t>和</a:t>
            </a:r>
            <a:r>
              <a:rPr lang="en-US" altLang="zh-CN" dirty="0"/>
              <a:t>cmpB</a:t>
            </a:r>
            <a:r>
              <a:rPr lang="zh-CN" altLang="zh-CN" dirty="0"/>
              <a:t>信号。</a:t>
            </a:r>
            <a:endParaRPr lang="en-US" altLang="zh-CN" dirty="0"/>
          </a:p>
          <a:p>
            <a:pPr indent="457200">
              <a:lnSpc>
                <a:spcPct val="125000"/>
              </a:lnSpc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94" y="2758440"/>
            <a:ext cx="4732446" cy="36080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666" y="2758440"/>
            <a:ext cx="6089523" cy="357073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53452" y="6434604"/>
            <a:ext cx="6125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“</a:t>
            </a:r>
            <a:r>
              <a:rPr lang="en-US" altLang="zh-CN" sz="1400" dirty="0"/>
              <a:t>zero”</a:t>
            </a:r>
            <a:r>
              <a:rPr lang="zh-CN" altLang="en-US" sz="1400" dirty="0"/>
              <a:t>、 “</a:t>
            </a:r>
            <a:r>
              <a:rPr lang="en-US" altLang="zh-CN" sz="1400" dirty="0"/>
              <a:t>load”</a:t>
            </a:r>
            <a:r>
              <a:rPr lang="zh-CN" altLang="en-US" sz="1400" dirty="0"/>
              <a:t>、 “</a:t>
            </a:r>
            <a:r>
              <a:rPr lang="en-US" altLang="zh-CN" sz="1400" dirty="0"/>
              <a:t>cmpA”</a:t>
            </a:r>
            <a:r>
              <a:rPr lang="zh-CN" altLang="en-US" sz="1400" dirty="0"/>
              <a:t>和“</a:t>
            </a:r>
            <a:r>
              <a:rPr lang="en-US" altLang="zh-CN" sz="1400" dirty="0"/>
              <a:t>cmpB”</a:t>
            </a:r>
            <a:r>
              <a:rPr lang="zh-CN" altLang="en-US" sz="1400" dirty="0"/>
              <a:t>信号都是单时钟周期宽度的高电平脉冲。</a:t>
            </a:r>
          </a:p>
        </p:txBody>
      </p:sp>
    </p:spTree>
    <p:extLst>
      <p:ext uri="{BB962C8B-B14F-4D97-AF65-F5344CB8AC3E}">
        <p14:creationId xmlns:p14="http://schemas.microsoft.com/office/powerpoint/2010/main" val="261401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脉冲宽度调节器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4524" y="973876"/>
            <a:ext cx="34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PWM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信号的发生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1135" y="1437594"/>
            <a:ext cx="1088723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5</a:t>
            </a:r>
            <a:r>
              <a:rPr lang="zh-CN" altLang="en-US" dirty="0"/>
              <a:t>个信号会产生六个事件：</a:t>
            </a:r>
            <a:r>
              <a:rPr lang="en-US" altLang="zh-CN" dirty="0"/>
              <a:t>zero</a:t>
            </a:r>
            <a:r>
              <a:rPr lang="zh-CN" altLang="en-US" dirty="0"/>
              <a:t>，</a:t>
            </a:r>
            <a:r>
              <a:rPr lang="en-US" altLang="zh-CN" dirty="0"/>
              <a:t>load</a:t>
            </a:r>
            <a:r>
              <a:rPr lang="zh-CN" altLang="en-US" dirty="0"/>
              <a:t>、</a:t>
            </a:r>
            <a:r>
              <a:rPr lang="en-US" altLang="zh-CN" dirty="0"/>
              <a:t>match A up</a:t>
            </a:r>
            <a:r>
              <a:rPr lang="zh-CN" altLang="en-US" dirty="0"/>
              <a:t>、</a:t>
            </a:r>
            <a:r>
              <a:rPr lang="en-US" altLang="zh-CN" dirty="0"/>
              <a:t>match A down</a:t>
            </a:r>
            <a:r>
              <a:rPr lang="zh-CN" altLang="en-US" dirty="0"/>
              <a:t>和</a:t>
            </a:r>
            <a:r>
              <a:rPr lang="en-US" altLang="zh-CN" dirty="0"/>
              <a:t>match B up</a:t>
            </a:r>
            <a:r>
              <a:rPr lang="zh-CN" altLang="en-US" dirty="0"/>
              <a:t>、</a:t>
            </a:r>
            <a:r>
              <a:rPr lang="en-US" altLang="zh-CN" dirty="0"/>
              <a:t>match B down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457200">
              <a:lnSpc>
                <a:spcPct val="125000"/>
              </a:lnSpc>
            </a:pPr>
            <a:r>
              <a:rPr lang="zh-CN" altLang="zh-CN" dirty="0"/>
              <a:t>每个事件对</a:t>
            </a:r>
            <a:r>
              <a:rPr lang="en-US" altLang="zh-CN" dirty="0"/>
              <a:t>PWM</a:t>
            </a:r>
            <a:r>
              <a:rPr lang="zh-CN" altLang="zh-CN" dirty="0"/>
              <a:t>信号的影响都是可编程的：可以被忽略（忽略事件），反转信号，驱动信号为低电平，驱动信号为高电平。这些操作可以用来产生不同位置和占空比的一对</a:t>
            </a:r>
            <a:r>
              <a:rPr lang="en-US" altLang="zh-CN" dirty="0"/>
              <a:t>PWM</a:t>
            </a:r>
            <a:r>
              <a:rPr lang="zh-CN" altLang="zh-CN" dirty="0"/>
              <a:t>信号。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518" y="3109452"/>
            <a:ext cx="6768465" cy="25732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36475" y="5682726"/>
            <a:ext cx="89995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向上</a:t>
            </a:r>
            <a:r>
              <a:rPr lang="en-US" altLang="zh-CN" sz="1400" dirty="0"/>
              <a:t>/</a:t>
            </a:r>
            <a:r>
              <a:rPr lang="zh-CN" altLang="en-US" sz="1400" dirty="0"/>
              <a:t>向下计数</a:t>
            </a:r>
            <a:endParaRPr lang="en-US" altLang="zh-CN" sz="1400" dirty="0"/>
          </a:p>
          <a:p>
            <a:r>
              <a:rPr lang="en-US" altLang="zh-CN" sz="1600" dirty="0"/>
              <a:t>pwmA</a:t>
            </a:r>
            <a:r>
              <a:rPr lang="zh-CN" altLang="en-US" sz="1600" dirty="0"/>
              <a:t>：</a:t>
            </a:r>
            <a:r>
              <a:rPr lang="en-US" altLang="zh-CN" sz="1600" dirty="0"/>
              <a:t>match A up</a:t>
            </a:r>
            <a:r>
              <a:rPr lang="zh-CN" altLang="zh-CN" sz="1600" dirty="0"/>
              <a:t>事件时驱动高电平，</a:t>
            </a:r>
            <a:r>
              <a:rPr lang="en-US" altLang="zh-CN" sz="1600" dirty="0"/>
              <a:t>match A down</a:t>
            </a:r>
            <a:r>
              <a:rPr lang="zh-CN" altLang="zh-CN" sz="1600" dirty="0"/>
              <a:t>事件时驱动低电平，并忽略其他四种事件。</a:t>
            </a:r>
            <a:endParaRPr lang="en-US" altLang="zh-CN" sz="1600" dirty="0"/>
          </a:p>
          <a:p>
            <a:r>
              <a:rPr lang="en-US" altLang="zh-CN" sz="1600" dirty="0"/>
              <a:t>pwmB</a:t>
            </a:r>
            <a:r>
              <a:rPr lang="zh-CN" altLang="en-US" sz="1600" dirty="0"/>
              <a:t>：</a:t>
            </a:r>
            <a:r>
              <a:rPr lang="en-US" altLang="zh-CN" sz="1600" dirty="0"/>
              <a:t>match B up</a:t>
            </a:r>
            <a:r>
              <a:rPr lang="zh-CN" altLang="zh-CN" sz="1600" dirty="0"/>
              <a:t>事件时驱动高电平，</a:t>
            </a:r>
            <a:r>
              <a:rPr lang="en-US" altLang="zh-CN" sz="1600" dirty="0"/>
              <a:t>match B down</a:t>
            </a:r>
            <a:r>
              <a:rPr lang="zh-CN" altLang="zh-CN" sz="1600" dirty="0"/>
              <a:t>事件时驱动低电平，并忽略其他四种事件。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639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32158</TotalTime>
  <Words>3723</Words>
  <Application>Microsoft Office PowerPoint</Application>
  <PresentationFormat>宽屏</PresentationFormat>
  <Paragraphs>413</Paragraphs>
  <Slides>33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Cambria Math</vt:lpstr>
      <vt:lpstr>Consolas</vt:lpstr>
      <vt:lpstr>Times New Roman</vt:lpstr>
      <vt:lpstr>Wingdings</vt:lpstr>
      <vt:lpstr>Office 主题​​</vt:lpstr>
      <vt:lpstr>MSPhotoEd.3</vt:lpstr>
      <vt:lpstr>第九章 运动控制外设</vt:lpstr>
      <vt:lpstr>一 脉冲宽度调节器PWM</vt:lpstr>
      <vt:lpstr>一 脉冲宽度调节器PWM</vt:lpstr>
      <vt:lpstr>一 脉冲宽度调节器PWM</vt:lpstr>
      <vt:lpstr>一 脉冲宽度调节器PWM</vt:lpstr>
      <vt:lpstr>一 脉冲宽度调节器PWM</vt:lpstr>
      <vt:lpstr>一 脉冲宽度调节器PWM</vt:lpstr>
      <vt:lpstr>一 脉冲宽度调节器PWM</vt:lpstr>
      <vt:lpstr>一 脉冲宽度调节器PWM</vt:lpstr>
      <vt:lpstr>一 脉冲宽度调节器PWM</vt:lpstr>
      <vt:lpstr>一 脉冲宽度调节器PWM</vt:lpstr>
      <vt:lpstr>一 脉冲宽度调节器PWM</vt:lpstr>
      <vt:lpstr>一 脉冲宽度调节器PWM</vt:lpstr>
      <vt:lpstr>一 脉冲宽度调节器PWM</vt:lpstr>
      <vt:lpstr>一 脉冲宽度调节器PWM</vt:lpstr>
      <vt:lpstr>一 脉冲宽度调节器PWM</vt:lpstr>
      <vt:lpstr>一 脉冲宽度调节器PWM</vt:lpstr>
      <vt:lpstr>一 脉冲宽度调节器PWM</vt:lpstr>
      <vt:lpstr>二 正交编码器QEI</vt:lpstr>
      <vt:lpstr>二 正交编码器QEI</vt:lpstr>
      <vt:lpstr>二 正交编码器QEI</vt:lpstr>
      <vt:lpstr>二 正交编码器QEI</vt:lpstr>
      <vt:lpstr>二 正交编码器QEI</vt:lpstr>
      <vt:lpstr>二 正交编码器QEI</vt:lpstr>
      <vt:lpstr>二 正交编码器QEI</vt:lpstr>
      <vt:lpstr>二 正交编码器QEI</vt:lpstr>
      <vt:lpstr>二 正交编码器QEI</vt:lpstr>
      <vt:lpstr>二 正交编码器QEI</vt:lpstr>
      <vt:lpstr>提问</vt:lpstr>
      <vt:lpstr>课堂实验</vt:lpstr>
      <vt:lpstr>PowerPoint 演示文稿</vt:lpstr>
      <vt:lpstr>PowerPoint 演示文稿</vt:lpstr>
      <vt:lpstr>Debug中数据的持续实时观测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xiao</dc:creator>
  <cp:lastModifiedBy>Windows User</cp:lastModifiedBy>
  <cp:revision>2078</cp:revision>
  <dcterms:created xsi:type="dcterms:W3CDTF">2017-08-17T12:28:16Z</dcterms:created>
  <dcterms:modified xsi:type="dcterms:W3CDTF">2021-11-04T09:34:01Z</dcterms:modified>
</cp:coreProperties>
</file>