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2"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AB2D-DD83-4432-A8AF-0703C4C4E82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0B9E482-A576-4D76-A1A9-F6829A6E2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1AC138D-DEF9-4253-9CD1-58D977E0A5AD}"/>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01F2224D-05E3-49A1-89E6-2BEB2C1A016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122E990-1322-4749-AA69-DFF5425A16AC}"/>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429493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A67EB-9A33-4743-B6F4-C4B8463E7CA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1384848-CFE7-4B4D-8FC3-B3EFDC8EACF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EDCF661-A3F2-4973-8819-DDA9CAD5E0AE}"/>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08085326-DF4E-4405-8326-CFC8C13CA06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BDE684-A466-4592-9ACA-14895E2F6CC9}"/>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28806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EA8CCE5-F6A5-4E8E-A928-7216642E380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BB28078-442A-45B8-A2DC-A46BE088BD8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A46EE2-9C31-4686-9671-567F3C465C95}"/>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5D7AA0D2-CF88-4596-89E6-6C76321B540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3CFB06F-F570-4EB9-82AD-927F681261B4}"/>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05353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1C90B-8604-463B-9984-C2F72562FB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CD5D9E3-9ECB-44CF-AEEC-ECBB7F0EA3E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3D1A2CF-CF69-4D49-9F8F-9025706E8364}"/>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CE8FA14B-B7F5-4E3A-B819-7F18A5AB30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0824D6-E841-4064-8830-252CD8EE1680}"/>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68504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A3CAE-00DD-42E2-A20E-B5ACAB072D7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AAC2FCE-D665-4197-BDEB-39869251E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F62124C-0819-4EED-AAE6-BE2E53FCC15C}"/>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D42C01EE-0D7C-4EDD-9EB7-8E6A65EBA7B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5E19763-6305-4DB2-8637-0411DD28CA7A}"/>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277512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75EA4-123A-474D-A8BD-661095708BF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48507DF-D627-4BC0-931E-AFB8A965B34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656C016-3A1D-4782-A60D-FDE6DBEBA7F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C980EF6-4C49-48D7-8B7F-4578C62F077A}"/>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6" name="Marcador de pie de página 5">
            <a:extLst>
              <a:ext uri="{FF2B5EF4-FFF2-40B4-BE49-F238E27FC236}">
                <a16:creationId xmlns:a16="http://schemas.microsoft.com/office/drawing/2014/main" id="{34CB4C10-6AF0-4C19-958D-F2D0ABE7025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7F2CB51-B947-40AB-A0A5-237D142A6C29}"/>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70817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EA9B3-4207-4C88-AC77-7E38B75EF98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3792AB4-3BF7-497C-9B5B-7822B985D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BE19FF-B5B3-46EA-B93F-B44BE1F9720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E0BABD6-EC98-4486-B2AC-302410609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C9401E0-DF63-401A-8F29-D801C1937E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78BC50F-4172-4419-84D7-0383E0FD7885}"/>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8" name="Marcador de pie de página 7">
            <a:extLst>
              <a:ext uri="{FF2B5EF4-FFF2-40B4-BE49-F238E27FC236}">
                <a16:creationId xmlns:a16="http://schemas.microsoft.com/office/drawing/2014/main" id="{61F542D5-009D-4BFB-BE62-24C7E8971A8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39A080E-7647-4659-ABBF-0DA0ECA3513F}"/>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8493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268D8-8619-47D7-9F65-23903873DB0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63BF690-1CF1-4567-9DA8-A9D2E004F5D8}"/>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4" name="Marcador de pie de página 3">
            <a:extLst>
              <a:ext uri="{FF2B5EF4-FFF2-40B4-BE49-F238E27FC236}">
                <a16:creationId xmlns:a16="http://schemas.microsoft.com/office/drawing/2014/main" id="{F17D26E9-9724-47D3-8441-88CED61D13A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EF73F2F-F389-47E7-A15F-DBC7AA17E3EF}"/>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7698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66B90D1-009D-4CD2-9BF4-ACDFFDE9D8B8}"/>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3" name="Marcador de pie de página 2">
            <a:extLst>
              <a:ext uri="{FF2B5EF4-FFF2-40B4-BE49-F238E27FC236}">
                <a16:creationId xmlns:a16="http://schemas.microsoft.com/office/drawing/2014/main" id="{971BA207-A029-4000-A05D-C48697E211E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8544CCE-FF3B-45E4-BCB9-DBE0394228EA}"/>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82768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1D11-DEA3-44D7-91C2-E04FF126F1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33235A-724D-4A02-8CB0-E5AC5520F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8280513-97E5-4980-ABA3-46F74FBB9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CD7342-CA11-4D7C-AF92-424E497ADCDA}"/>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6" name="Marcador de pie de página 5">
            <a:extLst>
              <a:ext uri="{FF2B5EF4-FFF2-40B4-BE49-F238E27FC236}">
                <a16:creationId xmlns:a16="http://schemas.microsoft.com/office/drawing/2014/main" id="{6714E27F-EDAD-429F-9B1D-510E28E2C2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7A54BFA-FD0B-45CB-87AC-C799F826852D}"/>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39648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6EFD2-62DC-44DE-8E4A-D842385645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BB70A6-496B-4C96-BD23-3E0B807450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BB7B5BF-6DE5-4A6A-B0A5-3EC5D0EDD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1E21C29-8A7F-4472-9944-8F3D8858D32C}"/>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6" name="Marcador de pie de página 5">
            <a:extLst>
              <a:ext uri="{FF2B5EF4-FFF2-40B4-BE49-F238E27FC236}">
                <a16:creationId xmlns:a16="http://schemas.microsoft.com/office/drawing/2014/main" id="{490B03C9-FE63-4133-951F-DD5E2B5981C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BC0A268-FD3F-4BEE-ACAC-B5E1F491417C}"/>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413508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F153AA-D5DD-4B70-90B8-CC0AD1BC0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0713B1C-AD5C-4321-82D3-F2F6CD166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B25463A-1C4B-4EC2-A614-9031D6C67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F895DCA9-D4E3-4FB5-936B-2923BE898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C843080-BFCB-4A64-AE39-B7333FD96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5900F-C4B6-4A21-AF11-57467879A434}" type="slidenum">
              <a:rPr lang="es-MX" smtClean="0"/>
              <a:t>‹Nº›</a:t>
            </a:fld>
            <a:endParaRPr lang="es-MX"/>
          </a:p>
        </p:txBody>
      </p:sp>
    </p:spTree>
    <p:extLst>
      <p:ext uri="{BB962C8B-B14F-4D97-AF65-F5344CB8AC3E}">
        <p14:creationId xmlns:p14="http://schemas.microsoft.com/office/powerpoint/2010/main" val="418482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flor&#10;&#10;Descripción generada automáticamente">
            <a:extLst>
              <a:ext uri="{FF2B5EF4-FFF2-40B4-BE49-F238E27FC236}">
                <a16:creationId xmlns:a16="http://schemas.microsoft.com/office/drawing/2014/main" id="{B7FDF486-467C-4ECF-80CA-AED7C7E27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814"/>
            <a:ext cx="12192000" cy="7026205"/>
          </a:xfrm>
          <a:prstGeom prst="rect">
            <a:avLst/>
          </a:prstGeom>
        </p:spPr>
      </p:pic>
      <p:sp>
        <p:nvSpPr>
          <p:cNvPr id="2" name="Título 1">
            <a:extLst>
              <a:ext uri="{FF2B5EF4-FFF2-40B4-BE49-F238E27FC236}">
                <a16:creationId xmlns:a16="http://schemas.microsoft.com/office/drawing/2014/main" id="{E0469883-286B-42FA-8C88-74D6079CAE4E}"/>
              </a:ext>
            </a:extLst>
          </p:cNvPr>
          <p:cNvSpPr>
            <a:spLocks noGrp="1"/>
          </p:cNvSpPr>
          <p:nvPr>
            <p:ph type="ctrTitle"/>
          </p:nvPr>
        </p:nvSpPr>
        <p:spPr>
          <a:xfrm>
            <a:off x="964277" y="1147301"/>
            <a:ext cx="10540537" cy="2387600"/>
          </a:xfrm>
        </p:spPr>
        <p:txBody>
          <a:bodyPr>
            <a:normAutofit fontScale="90000"/>
          </a:bodyPr>
          <a:lstStyle/>
          <a:p>
            <a:r>
              <a:rPr lang="es-MX" sz="11500" dirty="0">
                <a:solidFill>
                  <a:schemeClr val="bg1">
                    <a:lumMod val="50000"/>
                  </a:schemeClr>
                </a:solidFill>
                <a:latin typeface="Hello" pitchFamily="2" charset="0"/>
              </a:rPr>
              <a:t>DEFENSA HITO </a:t>
            </a:r>
            <a:r>
              <a:rPr lang="es-MX" sz="11500" dirty="0" smtClean="0">
                <a:solidFill>
                  <a:schemeClr val="bg1">
                    <a:lumMod val="50000"/>
                  </a:schemeClr>
                </a:solidFill>
                <a:latin typeface="Hello" pitchFamily="2" charset="0"/>
              </a:rPr>
              <a:t>4</a:t>
            </a:r>
            <a:endParaRPr lang="es-MX" sz="11500" dirty="0">
              <a:solidFill>
                <a:schemeClr val="bg1">
                  <a:lumMod val="50000"/>
                </a:schemeClr>
              </a:solidFill>
              <a:latin typeface="Hello" pitchFamily="2" charset="0"/>
            </a:endParaRPr>
          </a:p>
        </p:txBody>
      </p:sp>
      <p:sp>
        <p:nvSpPr>
          <p:cNvPr id="3" name="Subtítulo 2">
            <a:extLst>
              <a:ext uri="{FF2B5EF4-FFF2-40B4-BE49-F238E27FC236}">
                <a16:creationId xmlns:a16="http://schemas.microsoft.com/office/drawing/2014/main" id="{DCABD4D0-5752-4DAD-B5FD-438B90276E5E}"/>
              </a:ext>
            </a:extLst>
          </p:cNvPr>
          <p:cNvSpPr>
            <a:spLocks noGrp="1"/>
          </p:cNvSpPr>
          <p:nvPr>
            <p:ph type="subTitle" idx="1"/>
          </p:nvPr>
        </p:nvSpPr>
        <p:spPr/>
        <p:txBody>
          <a:bodyPr>
            <a:normAutofit/>
          </a:bodyPr>
          <a:lstStyle/>
          <a:p>
            <a:r>
              <a:rPr lang="es-MX" sz="4400" dirty="0" smtClean="0">
                <a:solidFill>
                  <a:schemeClr val="bg1">
                    <a:lumMod val="50000"/>
                  </a:schemeClr>
                </a:solidFill>
                <a:latin typeface="Abylandia Letter Oficial" panose="02000503000000000000" pitchFamily="2" charset="0"/>
              </a:rPr>
              <a:t>Ana Cristina Calder</a:t>
            </a:r>
            <a:r>
              <a:rPr lang="es-BO" sz="4400" dirty="0" smtClean="0">
                <a:solidFill>
                  <a:schemeClr val="bg1">
                    <a:lumMod val="50000"/>
                  </a:schemeClr>
                </a:solidFill>
                <a:latin typeface="Abylandia Letter Oficial" panose="02000503000000000000" pitchFamily="2" charset="0"/>
              </a:rPr>
              <a:t>ón </a:t>
            </a:r>
            <a:r>
              <a:rPr lang="es-MX" sz="4400" dirty="0" smtClean="0">
                <a:solidFill>
                  <a:schemeClr val="bg1">
                    <a:lumMod val="50000"/>
                  </a:schemeClr>
                </a:solidFill>
                <a:latin typeface="Abylandia Letter Oficial" panose="02000503000000000000" pitchFamily="2" charset="0"/>
              </a:rPr>
              <a:t>Ortega</a:t>
            </a:r>
            <a:endParaRPr lang="es-MX" sz="4400" dirty="0">
              <a:solidFill>
                <a:schemeClr val="bg1">
                  <a:lumMod val="50000"/>
                </a:schemeClr>
              </a:solidFill>
              <a:latin typeface="Abylandia Letter Oficial" panose="02000503000000000000" pitchFamily="2" charset="0"/>
            </a:endParaRPr>
          </a:p>
        </p:txBody>
      </p:sp>
    </p:spTree>
    <p:extLst>
      <p:ext uri="{BB962C8B-B14F-4D97-AF65-F5344CB8AC3E}">
        <p14:creationId xmlns:p14="http://schemas.microsoft.com/office/powerpoint/2010/main" val="126217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Rectangle 1"/>
          <p:cNvSpPr>
            <a:spLocks noChangeArrowheads="1"/>
          </p:cNvSpPr>
          <p:nvPr/>
        </p:nvSpPr>
        <p:spPr bwMode="auto">
          <a:xfrm>
            <a:off x="359763" y="435366"/>
            <a:ext cx="5036695"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JetBrains Mono"/>
              </a:rPr>
              <a:t>CREATE TRIGGER </a:t>
            </a:r>
            <a:r>
              <a:rPr kumimoji="0" lang="en-US" altLang="en-US" sz="1600" b="0" i="0" u="none" strike="noStrike" cap="none" normalizeH="0" baseline="0" dirty="0" smtClean="0">
                <a:ln>
                  <a:noFill/>
                </a:ln>
                <a:solidFill>
                  <a:srgbClr val="A9B7C6"/>
                </a:solidFill>
                <a:effectLst/>
                <a:latin typeface="JetBrains Mono"/>
              </a:rPr>
              <a:t>TRIGGER2</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    </a:t>
            </a:r>
            <a:r>
              <a:rPr kumimoji="0" lang="en-US" altLang="en-US" sz="1600" b="0" i="0" u="none" strike="noStrike" cap="none" normalizeH="0" baseline="0" dirty="0" smtClean="0">
                <a:ln>
                  <a:noFill/>
                </a:ln>
                <a:solidFill>
                  <a:srgbClr val="CC7832"/>
                </a:solidFill>
                <a:effectLst/>
                <a:latin typeface="JetBrains Mono"/>
              </a:rPr>
              <a:t>BEFORE</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UPDATE ON </a:t>
            </a:r>
            <a:r>
              <a:rPr kumimoji="0" lang="en-US" altLang="en-US" sz="1600" b="0" i="0" u="none" strike="noStrike" cap="none" normalizeH="0" baseline="0" dirty="0" smtClean="0">
                <a:ln>
                  <a:noFill/>
                </a:ln>
                <a:solidFill>
                  <a:srgbClr val="A9B7C6"/>
                </a:solidFill>
                <a:effectLst/>
                <a:latin typeface="JetBrains Mono"/>
              </a:rPr>
              <a:t>PROYECTO</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    </a:t>
            </a:r>
            <a:r>
              <a:rPr kumimoji="0" lang="en-US" altLang="en-US" sz="1600" b="0" i="0" u="none" strike="noStrike" cap="none" normalizeH="0" baseline="0" dirty="0" smtClean="0">
                <a:ln>
                  <a:noFill/>
                </a:ln>
                <a:solidFill>
                  <a:srgbClr val="CC7832"/>
                </a:solidFill>
                <a:effectLst/>
                <a:latin typeface="JetBrains Mono"/>
              </a:rPr>
              <a:t>FOR EACH ROW</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BEGIN</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DECLARE </a:t>
            </a:r>
            <a:r>
              <a:rPr kumimoji="0" lang="en-US" altLang="en-US" sz="1600" b="0" i="0" u="none" strike="noStrike" cap="none" normalizeH="0" baseline="0" dirty="0" smtClean="0">
                <a:ln>
                  <a:noFill/>
                </a:ln>
                <a:solidFill>
                  <a:srgbClr val="A9B7C6"/>
                </a:solidFill>
                <a:effectLst/>
                <a:latin typeface="JetBrains Mono"/>
              </a:rPr>
              <a:t>TIPO </a:t>
            </a:r>
            <a:r>
              <a:rPr kumimoji="0" lang="en-US" altLang="en-US" sz="1600" b="0" i="0" u="none" strike="noStrike" cap="none" normalizeH="0" baseline="0" dirty="0" smtClean="0">
                <a:ln>
                  <a:noFill/>
                </a:ln>
                <a:solidFill>
                  <a:srgbClr val="CC7832"/>
                </a:solidFill>
                <a:effectLst/>
                <a:latin typeface="JetBrains Mono"/>
              </a:rPr>
              <a:t>VARCHAR</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30</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CC7832"/>
                </a:solidFill>
                <a:effectLst/>
                <a:latin typeface="JetBrains Mono"/>
              </a:rPr>
              <a:t>;</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SET </a:t>
            </a:r>
            <a:r>
              <a:rPr kumimoji="0" lang="en-US" altLang="en-US" sz="1600" b="0" i="0" u="none" strike="noStrike" cap="none" normalizeH="0" baseline="0" dirty="0" smtClean="0">
                <a:ln>
                  <a:noFill/>
                </a:ln>
                <a:solidFill>
                  <a:srgbClr val="A9B7C6"/>
                </a:solidFill>
                <a:effectLst/>
                <a:latin typeface="JetBrains Mono"/>
              </a:rPr>
              <a:t>TIPO=NEW.</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CC7832"/>
                </a:solidFill>
                <a:effectLst/>
                <a:latin typeface="JetBrains Mono"/>
              </a:rPr>
              <a:t>;</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END;</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UPDATE </a:t>
            </a:r>
            <a:r>
              <a:rPr kumimoji="0" lang="en-US" altLang="en-US" sz="1600" b="0" i="0" u="none" strike="noStrike" cap="none" normalizeH="0" baseline="0" dirty="0" smtClean="0">
                <a:ln>
                  <a:noFill/>
                </a:ln>
                <a:solidFill>
                  <a:srgbClr val="A9B7C6"/>
                </a:solidFill>
                <a:effectLst/>
                <a:latin typeface="JetBrains Mono"/>
              </a:rPr>
              <a:t>PROYECTO</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SET </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A8759"/>
                </a:solidFill>
                <a:effectLst/>
                <a:latin typeface="JetBrains Mono"/>
              </a:rPr>
              <a:t>'FORESTACION'</a:t>
            </a:r>
            <a:br>
              <a:rPr kumimoji="0" lang="en-US" altLang="en-US" sz="1600" b="0" i="0" u="none" strike="noStrike" cap="none" normalizeH="0" baseline="0" dirty="0" smtClean="0">
                <a:ln>
                  <a:noFill/>
                </a:ln>
                <a:solidFill>
                  <a:srgbClr val="6A8759"/>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WHERE </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A8759"/>
                </a:solidFill>
                <a:effectLst/>
                <a:latin typeface="JetBrains Mono"/>
              </a:rPr>
              <a:t>'SALUD'</a:t>
            </a:r>
            <a:r>
              <a:rPr kumimoji="0" lang="en-US" altLang="en-US" sz="1600" b="0" i="0" u="none" strike="noStrike" cap="none" normalizeH="0" baseline="0" dirty="0" smtClean="0">
                <a:ln>
                  <a:noFill/>
                </a:ln>
                <a:solidFill>
                  <a:srgbClr val="CC7832"/>
                </a:solidFill>
                <a:effectLst/>
                <a:latin typeface="JetBrains Mono"/>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3" name="Imagen 2"/>
          <p:cNvPicPr>
            <a:picLocks noChangeAspect="1"/>
          </p:cNvPicPr>
          <p:nvPr/>
        </p:nvPicPr>
        <p:blipFill>
          <a:blip r:embed="rId3"/>
          <a:stretch>
            <a:fillRect/>
          </a:stretch>
        </p:blipFill>
        <p:spPr>
          <a:xfrm>
            <a:off x="5576340" y="570278"/>
            <a:ext cx="6021330" cy="2112962"/>
          </a:xfrm>
          <a:prstGeom prst="rect">
            <a:avLst/>
          </a:prstGeom>
        </p:spPr>
      </p:pic>
      <p:sp>
        <p:nvSpPr>
          <p:cNvPr id="4" name="Rectángulo 3"/>
          <p:cNvSpPr/>
          <p:nvPr/>
        </p:nvSpPr>
        <p:spPr>
          <a:xfrm>
            <a:off x="359763" y="3594554"/>
            <a:ext cx="6096000" cy="646331"/>
          </a:xfrm>
          <a:prstGeom prst="rect">
            <a:avLst/>
          </a:prstGeom>
        </p:spPr>
        <p:txBody>
          <a:bodyPr>
            <a:spAutoFit/>
          </a:bodyPr>
          <a:lstStyle/>
          <a:p>
            <a:r>
              <a:rPr lang="en-US" b="1" dirty="0"/>
              <a:t>○        </a:t>
            </a:r>
            <a:r>
              <a:rPr lang="en-US" b="1" dirty="0" err="1"/>
              <a:t>Agregar</a:t>
            </a:r>
            <a:r>
              <a:rPr lang="en-US" b="1" dirty="0"/>
              <a:t> un </a:t>
            </a:r>
            <a:r>
              <a:rPr lang="en-US" b="1" dirty="0" err="1"/>
              <a:t>nuevo</a:t>
            </a:r>
            <a:r>
              <a:rPr lang="en-US" b="1" dirty="0"/>
              <a:t> campo a la </a:t>
            </a:r>
            <a:r>
              <a:rPr lang="en-US" b="1" dirty="0" err="1"/>
              <a:t>tabla</a:t>
            </a:r>
            <a:r>
              <a:rPr lang="en-US" b="1" dirty="0"/>
              <a:t> PROYECTO.</a:t>
            </a:r>
          </a:p>
          <a:p>
            <a:r>
              <a:rPr lang="en-US" b="1" dirty="0"/>
              <a:t>■        El campo </a:t>
            </a:r>
            <a:r>
              <a:rPr lang="en-US" b="1" dirty="0" err="1"/>
              <a:t>debe</a:t>
            </a:r>
            <a:r>
              <a:rPr lang="en-US" b="1" dirty="0"/>
              <a:t> </a:t>
            </a:r>
            <a:r>
              <a:rPr lang="en-US" b="1" dirty="0" err="1"/>
              <a:t>llamarse</a:t>
            </a:r>
            <a:r>
              <a:rPr lang="en-US" b="1" dirty="0"/>
              <a:t> ESTADO</a:t>
            </a:r>
          </a:p>
        </p:txBody>
      </p:sp>
      <p:sp>
        <p:nvSpPr>
          <p:cNvPr id="5" name="Rectangle 2"/>
          <p:cNvSpPr>
            <a:spLocks noChangeArrowheads="1"/>
          </p:cNvSpPr>
          <p:nvPr/>
        </p:nvSpPr>
        <p:spPr bwMode="auto">
          <a:xfrm>
            <a:off x="369757" y="4532167"/>
            <a:ext cx="6345836"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JetBrains Mono"/>
              </a:rPr>
              <a:t>ALTER TABLE </a:t>
            </a:r>
            <a:r>
              <a:rPr kumimoji="0" lang="en-US" altLang="en-US" b="0" i="0" u="none" strike="noStrike" cap="none" normalizeH="0" baseline="0" dirty="0" smtClean="0">
                <a:ln>
                  <a:noFill/>
                </a:ln>
                <a:solidFill>
                  <a:srgbClr val="A9B7C6"/>
                </a:solidFill>
                <a:effectLst/>
                <a:latin typeface="JetBrains Mono"/>
              </a:rPr>
              <a:t>PROYECTO </a:t>
            </a:r>
            <a:r>
              <a:rPr kumimoji="0" lang="en-US" altLang="en-US" b="0" i="0" u="none" strike="noStrike" cap="none" normalizeH="0" baseline="0" dirty="0" smtClean="0">
                <a:ln>
                  <a:noFill/>
                </a:ln>
                <a:solidFill>
                  <a:srgbClr val="CC7832"/>
                </a:solidFill>
                <a:effectLst/>
                <a:latin typeface="JetBrains Mono"/>
              </a:rPr>
              <a:t>ADD </a:t>
            </a:r>
            <a:r>
              <a:rPr kumimoji="0" lang="en-US" altLang="en-US" b="0" i="0" u="none" strike="noStrike" cap="none" normalizeH="0" baseline="0" dirty="0" smtClean="0">
                <a:ln>
                  <a:noFill/>
                </a:ln>
                <a:solidFill>
                  <a:srgbClr val="9876AA"/>
                </a:solidFill>
                <a:effectLst/>
                <a:latin typeface="JetBrains Mono"/>
              </a:rPr>
              <a:t>ESTADO </a:t>
            </a:r>
            <a:r>
              <a:rPr kumimoji="0" lang="en-US" altLang="en-US" b="0" i="0" u="none" strike="noStrike" cap="none" normalizeH="0" baseline="0" dirty="0" smtClean="0">
                <a:ln>
                  <a:noFill/>
                </a:ln>
                <a:solidFill>
                  <a:srgbClr val="CC7832"/>
                </a:solidFill>
                <a:effectLst/>
                <a:latin typeface="JetBrains Mono"/>
              </a:rPr>
              <a:t>VARCHAR</a:t>
            </a:r>
            <a:r>
              <a:rPr kumimoji="0" lang="en-US" altLang="en-US" b="0" i="0" u="none" strike="noStrike" cap="none" normalizeH="0" baseline="0" dirty="0" smtClean="0">
                <a:ln>
                  <a:noFill/>
                </a:ln>
                <a:solidFill>
                  <a:srgbClr val="A9B7C6"/>
                </a:solidFill>
                <a:effectLst/>
                <a:latin typeface="JetBrains Mono"/>
              </a:rPr>
              <a:t>(</a:t>
            </a:r>
            <a:r>
              <a:rPr kumimoji="0" lang="en-US" altLang="en-US" b="0" i="0" u="none" strike="noStrike" cap="none" normalizeH="0" baseline="0" dirty="0" smtClean="0">
                <a:ln>
                  <a:noFill/>
                </a:ln>
                <a:solidFill>
                  <a:srgbClr val="6897BB"/>
                </a:solidFill>
                <a:effectLst/>
                <a:latin typeface="JetBrains Mono"/>
              </a:rPr>
              <a:t>50</a:t>
            </a:r>
            <a:r>
              <a:rPr kumimoji="0" lang="en-US" altLang="en-US" b="0" i="0" u="none" strike="noStrike" cap="none" normalizeH="0" baseline="0" dirty="0" smtClean="0">
                <a:ln>
                  <a:noFill/>
                </a:ln>
                <a:solidFill>
                  <a:srgbClr val="A9B7C6"/>
                </a:solidFill>
                <a:effectLst/>
                <a:latin typeface="JetBrains Mono"/>
              </a:rPr>
              <a:t>)</a:t>
            </a:r>
            <a:r>
              <a:rPr kumimoji="0" lang="en-US" altLang="en-US" b="0" i="0" u="none" strike="noStrike" cap="none" normalizeH="0" baseline="0" dirty="0" smtClean="0">
                <a:ln>
                  <a:noFill/>
                </a:ln>
                <a:solidFill>
                  <a:srgbClr val="CC7832"/>
                </a:solidFill>
                <a:effectLst/>
                <a:latin typeface="JetBrains Mono"/>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4"/>
          <a:stretch>
            <a:fillRect/>
          </a:stretch>
        </p:blipFill>
        <p:spPr>
          <a:xfrm>
            <a:off x="3781483" y="4991150"/>
            <a:ext cx="6374785" cy="1759275"/>
          </a:xfrm>
          <a:prstGeom prst="rect">
            <a:avLst/>
          </a:prstGeom>
        </p:spPr>
      </p:pic>
    </p:spTree>
    <p:extLst>
      <p:ext uri="{BB962C8B-B14F-4D97-AF65-F5344CB8AC3E}">
        <p14:creationId xmlns:p14="http://schemas.microsoft.com/office/powerpoint/2010/main" val="11184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angle 1"/>
          <p:cNvSpPr>
            <a:spLocks noChangeArrowheads="1"/>
          </p:cNvSpPr>
          <p:nvPr/>
        </p:nvSpPr>
        <p:spPr bwMode="auto">
          <a:xfrm>
            <a:off x="279814" y="2321325"/>
            <a:ext cx="5796197"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TRIGGER3</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BEFORE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ON </a:t>
            </a:r>
            <a:r>
              <a:rPr kumimoji="0" lang="en-US" altLang="en-US" sz="1400" b="0" i="0" u="none" strike="noStrike" cap="none" normalizeH="0" baseline="0" dirty="0" smtClean="0">
                <a:ln>
                  <a:noFill/>
                </a:ln>
                <a:solidFill>
                  <a:srgbClr val="A9B7C6"/>
                </a:solidFill>
                <a:effectLst/>
                <a:latin typeface="JetBrains Mono"/>
              </a:rPr>
              <a:t>PROYECTO</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NOMBRE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100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TIPO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NOMBRE= NEW.</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TIPO=NEW.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'EDUCACION' </a:t>
            </a:r>
            <a:r>
              <a:rPr kumimoji="0" lang="en-US" altLang="en-US" sz="1400" b="0" i="0" u="none" strike="noStrike" cap="none" normalizeH="0" baseline="0" dirty="0" smtClean="0">
                <a:ln>
                  <a:noFill/>
                </a:ln>
                <a:solidFill>
                  <a:srgbClr val="CC7832"/>
                </a:solidFill>
                <a:effectLst/>
                <a:latin typeface="JetBrains Mono"/>
              </a:rPr>
              <a:t>OR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'FORESTACION' </a:t>
            </a:r>
            <a:r>
              <a:rPr kumimoji="0" lang="en-US" altLang="en-US" sz="1400" b="0" i="0" u="none" strike="noStrike" cap="none" normalizeH="0" baseline="0" dirty="0" smtClean="0">
                <a:ln>
                  <a:noFill/>
                </a:ln>
                <a:solidFill>
                  <a:srgbClr val="CC7832"/>
                </a:solidFill>
                <a:effectLst/>
                <a:latin typeface="JetBrains Mono"/>
              </a:rPr>
              <a:t>OR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'CULTURA'</a:t>
            </a:r>
            <a:br>
              <a:rPr kumimoji="0" lang="en-US" altLang="en-US" sz="1400" b="0" i="0" u="none" strike="noStrike" cap="none" normalizeH="0" baseline="0" dirty="0" smtClean="0">
                <a:ln>
                  <a:noFill/>
                </a:ln>
                <a:solidFill>
                  <a:srgbClr val="6A8759"/>
                </a:solidFill>
                <a:effectLst/>
                <a:latin typeface="JetBrains Mono"/>
              </a:rPr>
            </a:br>
            <a:r>
              <a:rPr kumimoji="0" lang="en-US" altLang="en-US" sz="1400" b="0" i="0" u="none" strike="noStrike" cap="none" normalizeH="0" baseline="0" dirty="0" smtClean="0">
                <a:ln>
                  <a:noFill/>
                </a:ln>
                <a:solidFill>
                  <a:srgbClr val="6A8759"/>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ESTADO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'ACTIVO'</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ELSE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ESTADO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'INACTIVO'</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'SEMILLAS'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4" name="Rectángulo 3"/>
          <p:cNvSpPr/>
          <p:nvPr/>
        </p:nvSpPr>
        <p:spPr>
          <a:xfrm>
            <a:off x="129914" y="13001"/>
            <a:ext cx="11672341" cy="2308324"/>
          </a:xfrm>
          <a:prstGeom prst="rect">
            <a:avLst/>
          </a:prstGeom>
        </p:spPr>
        <p:txBody>
          <a:bodyPr wrap="square">
            <a:spAutoFit/>
          </a:bodyPr>
          <a:lstStyle/>
          <a:p>
            <a:r>
              <a:rPr lang="en-US" dirty="0"/>
              <a:t>○        </a:t>
            </a:r>
            <a:r>
              <a:rPr lang="en-US" dirty="0" err="1"/>
              <a:t>Actualmente</a:t>
            </a:r>
            <a:r>
              <a:rPr lang="en-US" dirty="0"/>
              <a:t> solo se </a:t>
            </a:r>
            <a:r>
              <a:rPr lang="en-US" dirty="0" err="1"/>
              <a:t>tiene</a:t>
            </a:r>
            <a:r>
              <a:rPr lang="en-US" dirty="0"/>
              <a:t> </a:t>
            </a:r>
            <a:r>
              <a:rPr lang="en-US" dirty="0" err="1"/>
              <a:t>habilitados</a:t>
            </a:r>
            <a:r>
              <a:rPr lang="en-US" dirty="0"/>
              <a:t> </a:t>
            </a:r>
            <a:r>
              <a:rPr lang="en-US" dirty="0" err="1"/>
              <a:t>ciertos</a:t>
            </a:r>
            <a:r>
              <a:rPr lang="en-US" dirty="0"/>
              <a:t> </a:t>
            </a:r>
            <a:r>
              <a:rPr lang="en-US" dirty="0" err="1"/>
              <a:t>tipos</a:t>
            </a:r>
            <a:r>
              <a:rPr lang="en-US" dirty="0"/>
              <a:t> de </a:t>
            </a:r>
            <a:r>
              <a:rPr lang="en-US" dirty="0" err="1"/>
              <a:t>proyectos</a:t>
            </a:r>
            <a:r>
              <a:rPr lang="en-US" dirty="0"/>
              <a:t>. </a:t>
            </a:r>
          </a:p>
          <a:p>
            <a:r>
              <a:rPr lang="en-US" dirty="0"/>
              <a:t>■        EDUCACION, FORESTACION y CULTURA</a:t>
            </a:r>
          </a:p>
          <a:p>
            <a:r>
              <a:rPr lang="en-US" dirty="0"/>
              <a:t>○ Si al </a:t>
            </a:r>
            <a:r>
              <a:rPr lang="en-US" dirty="0" err="1"/>
              <a:t>hacer</a:t>
            </a:r>
            <a:r>
              <a:rPr lang="en-US" dirty="0"/>
              <a:t> insert o update </a:t>
            </a:r>
            <a:r>
              <a:rPr lang="en-US" dirty="0" err="1"/>
              <a:t>en</a:t>
            </a:r>
            <a:r>
              <a:rPr lang="en-US" dirty="0"/>
              <a:t> el campo </a:t>
            </a:r>
            <a:r>
              <a:rPr lang="en-US" dirty="0" err="1"/>
              <a:t>tipoProy</a:t>
            </a:r>
            <a:r>
              <a:rPr lang="en-US" dirty="0"/>
              <a:t> </a:t>
            </a:r>
            <a:r>
              <a:rPr lang="en-US" dirty="0" err="1"/>
              <a:t>llega</a:t>
            </a:r>
            <a:r>
              <a:rPr lang="en-US" dirty="0"/>
              <a:t> </a:t>
            </a:r>
            <a:r>
              <a:rPr lang="en-US" dirty="0" err="1"/>
              <a:t>los</a:t>
            </a:r>
            <a:r>
              <a:rPr lang="en-US" dirty="0"/>
              <a:t> </a:t>
            </a:r>
            <a:r>
              <a:rPr lang="en-US" dirty="0" err="1"/>
              <a:t>valores</a:t>
            </a:r>
            <a:r>
              <a:rPr lang="en-US" dirty="0"/>
              <a:t> </a:t>
            </a:r>
          </a:p>
          <a:p>
            <a:r>
              <a:rPr lang="en-US" dirty="0"/>
              <a:t>EDUCACION, FORESTACIÓN o CULTURA, </a:t>
            </a:r>
            <a:r>
              <a:rPr lang="en-US" dirty="0" err="1"/>
              <a:t>en</a:t>
            </a:r>
            <a:r>
              <a:rPr lang="en-US" dirty="0"/>
              <a:t> el campo ESTADO </a:t>
            </a:r>
            <a:r>
              <a:rPr lang="en-US" dirty="0" err="1"/>
              <a:t>colocar</a:t>
            </a:r>
            <a:r>
              <a:rPr lang="en-US" dirty="0"/>
              <a:t> el valor </a:t>
            </a:r>
          </a:p>
          <a:p>
            <a:r>
              <a:rPr lang="en-US" dirty="0"/>
              <a:t>ACTIVO. Sin embargo se </a:t>
            </a:r>
            <a:r>
              <a:rPr lang="en-US" dirty="0" err="1"/>
              <a:t>llegat</a:t>
            </a:r>
            <a:r>
              <a:rPr lang="en-US" dirty="0"/>
              <a:t> un </a:t>
            </a:r>
            <a:r>
              <a:rPr lang="en-US" dirty="0" err="1"/>
              <a:t>tipo</a:t>
            </a:r>
            <a:r>
              <a:rPr lang="en-US" dirty="0"/>
              <a:t> de </a:t>
            </a:r>
            <a:r>
              <a:rPr lang="en-US" dirty="0" err="1"/>
              <a:t>proyecto</a:t>
            </a:r>
            <a:r>
              <a:rPr lang="en-US" dirty="0"/>
              <a:t> </a:t>
            </a:r>
            <a:r>
              <a:rPr lang="en-US" dirty="0" err="1"/>
              <a:t>distinto</a:t>
            </a:r>
            <a:r>
              <a:rPr lang="en-US" dirty="0"/>
              <a:t> </a:t>
            </a:r>
            <a:r>
              <a:rPr lang="en-US" dirty="0" err="1"/>
              <a:t>colocar</a:t>
            </a:r>
            <a:r>
              <a:rPr lang="en-US" dirty="0"/>
              <a:t> </a:t>
            </a:r>
          </a:p>
          <a:p>
            <a:r>
              <a:rPr lang="en-US" dirty="0"/>
              <a:t>INACTIVO</a:t>
            </a:r>
          </a:p>
          <a:p>
            <a:r>
              <a:rPr lang="en-US" dirty="0"/>
              <a:t>○        </a:t>
            </a:r>
            <a:r>
              <a:rPr lang="en-US" dirty="0" err="1"/>
              <a:t>Adjuntar</a:t>
            </a:r>
            <a:r>
              <a:rPr lang="en-US" dirty="0"/>
              <a:t> el </a:t>
            </a:r>
            <a:r>
              <a:rPr lang="en-US" dirty="0" err="1"/>
              <a:t>código</a:t>
            </a:r>
            <a:r>
              <a:rPr lang="en-US" dirty="0"/>
              <a:t> SQL </a:t>
            </a:r>
            <a:r>
              <a:rPr lang="en-US" dirty="0" err="1"/>
              <a:t>generado</a:t>
            </a:r>
            <a:r>
              <a:rPr lang="en-US" dirty="0"/>
              <a:t> y </a:t>
            </a:r>
            <a:r>
              <a:rPr lang="en-US" dirty="0" err="1"/>
              <a:t>una</a:t>
            </a:r>
            <a:r>
              <a:rPr lang="en-US" dirty="0"/>
              <a:t> </a:t>
            </a:r>
            <a:r>
              <a:rPr lang="en-US" dirty="0" err="1"/>
              <a:t>imagen</a:t>
            </a:r>
            <a:r>
              <a:rPr lang="en-US" dirty="0"/>
              <a:t> de </a:t>
            </a:r>
            <a:r>
              <a:rPr lang="en-US" dirty="0" err="1"/>
              <a:t>su</a:t>
            </a:r>
            <a:r>
              <a:rPr lang="en-US" dirty="0"/>
              <a:t> </a:t>
            </a:r>
            <a:r>
              <a:rPr lang="en-US" dirty="0" err="1"/>
              <a:t>correcto</a:t>
            </a:r>
            <a:r>
              <a:rPr lang="en-US" dirty="0"/>
              <a:t> </a:t>
            </a:r>
          </a:p>
          <a:p>
            <a:r>
              <a:rPr lang="en-US" dirty="0" err="1"/>
              <a:t>funcionamiento</a:t>
            </a:r>
            <a:r>
              <a:rPr lang="en-US" dirty="0"/>
              <a:t>.</a:t>
            </a:r>
          </a:p>
        </p:txBody>
      </p:sp>
      <p:pic>
        <p:nvPicPr>
          <p:cNvPr id="5" name="Imagen 4"/>
          <p:cNvPicPr>
            <a:picLocks noChangeAspect="1"/>
          </p:cNvPicPr>
          <p:nvPr/>
        </p:nvPicPr>
        <p:blipFill>
          <a:blip r:embed="rId3"/>
          <a:stretch>
            <a:fillRect/>
          </a:stretch>
        </p:blipFill>
        <p:spPr>
          <a:xfrm>
            <a:off x="4997426" y="2321325"/>
            <a:ext cx="6934743" cy="2042805"/>
          </a:xfrm>
          <a:prstGeom prst="rect">
            <a:avLst/>
          </a:prstGeom>
        </p:spPr>
      </p:pic>
    </p:spTree>
    <p:extLst>
      <p:ext uri="{BB962C8B-B14F-4D97-AF65-F5344CB8AC3E}">
        <p14:creationId xmlns:p14="http://schemas.microsoft.com/office/powerpoint/2010/main" val="76186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3" name="Rectángulo 2"/>
          <p:cNvSpPr/>
          <p:nvPr/>
        </p:nvSpPr>
        <p:spPr>
          <a:xfrm>
            <a:off x="349769" y="172627"/>
            <a:ext cx="10113365" cy="2031325"/>
          </a:xfrm>
          <a:prstGeom prst="rect">
            <a:avLst/>
          </a:prstGeom>
        </p:spPr>
        <p:txBody>
          <a:bodyPr wrap="square">
            <a:spAutoFit/>
          </a:bodyPr>
          <a:lstStyle/>
          <a:p>
            <a:r>
              <a:rPr lang="en-US" b="1" dirty="0"/>
              <a:t>13.Manejo de Triggers II.</a:t>
            </a:r>
          </a:p>
          <a:p>
            <a:r>
              <a:rPr lang="en-US" b="1" dirty="0"/>
              <a:t>○        El trigger </a:t>
            </a:r>
            <a:r>
              <a:rPr lang="en-US" b="1" dirty="0" err="1"/>
              <a:t>debe</a:t>
            </a:r>
            <a:r>
              <a:rPr lang="en-US" b="1" dirty="0"/>
              <a:t> de </a:t>
            </a:r>
            <a:r>
              <a:rPr lang="en-US" b="1" dirty="0" err="1"/>
              <a:t>llamarse</a:t>
            </a:r>
            <a:r>
              <a:rPr lang="en-US" b="1" dirty="0"/>
              <a:t> </a:t>
            </a:r>
            <a:r>
              <a:rPr lang="en-US" b="1" dirty="0" err="1"/>
              <a:t>calculaEdad</a:t>
            </a:r>
            <a:r>
              <a:rPr lang="en-US" b="1" dirty="0"/>
              <a:t>.</a:t>
            </a:r>
          </a:p>
          <a:p>
            <a:r>
              <a:rPr lang="en-US" b="1" dirty="0"/>
              <a:t>○        El </a:t>
            </a:r>
            <a:r>
              <a:rPr lang="en-US" b="1" dirty="0" err="1"/>
              <a:t>evento</a:t>
            </a:r>
            <a:r>
              <a:rPr lang="en-US" b="1" dirty="0"/>
              <a:t> </a:t>
            </a:r>
            <a:r>
              <a:rPr lang="en-US" b="1" dirty="0" err="1"/>
              <a:t>debe</a:t>
            </a:r>
            <a:r>
              <a:rPr lang="en-US" b="1" dirty="0"/>
              <a:t> de </a:t>
            </a:r>
            <a:r>
              <a:rPr lang="en-US" b="1" dirty="0" err="1"/>
              <a:t>ejecutarse</a:t>
            </a:r>
            <a:r>
              <a:rPr lang="en-US" b="1" dirty="0"/>
              <a:t> </a:t>
            </a:r>
            <a:r>
              <a:rPr lang="en-US" b="1" dirty="0" err="1"/>
              <a:t>en</a:t>
            </a:r>
            <a:r>
              <a:rPr lang="en-US" b="1" dirty="0"/>
              <a:t> un BEFORE INSERT.</a:t>
            </a:r>
          </a:p>
          <a:p>
            <a:r>
              <a:rPr lang="en-US" b="1" dirty="0"/>
              <a:t>○        </a:t>
            </a:r>
            <a:r>
              <a:rPr lang="en-US" b="1" dirty="0" err="1"/>
              <a:t>Cada</a:t>
            </a:r>
            <a:r>
              <a:rPr lang="en-US" b="1" dirty="0"/>
              <a:t> </a:t>
            </a:r>
            <a:r>
              <a:rPr lang="en-US" b="1" dirty="0" err="1"/>
              <a:t>vez</a:t>
            </a:r>
            <a:r>
              <a:rPr lang="en-US" b="1" dirty="0"/>
              <a:t> que se </a:t>
            </a:r>
            <a:r>
              <a:rPr lang="en-US" b="1" dirty="0" err="1"/>
              <a:t>inserta</a:t>
            </a:r>
            <a:r>
              <a:rPr lang="en-US" b="1" dirty="0"/>
              <a:t> un </a:t>
            </a:r>
            <a:r>
              <a:rPr lang="en-US" b="1" dirty="0" err="1"/>
              <a:t>registro</a:t>
            </a:r>
            <a:r>
              <a:rPr lang="en-US" b="1" dirty="0"/>
              <a:t> </a:t>
            </a:r>
            <a:r>
              <a:rPr lang="en-US" b="1" dirty="0" err="1"/>
              <a:t>en</a:t>
            </a:r>
            <a:r>
              <a:rPr lang="en-US" b="1" dirty="0"/>
              <a:t> la </a:t>
            </a:r>
            <a:r>
              <a:rPr lang="en-US" b="1" dirty="0" err="1"/>
              <a:t>tabla</a:t>
            </a:r>
            <a:r>
              <a:rPr lang="en-US" b="1" dirty="0"/>
              <a:t> PERSONA, el trigger </a:t>
            </a:r>
            <a:r>
              <a:rPr lang="en-US" b="1" dirty="0" err="1"/>
              <a:t>debe</a:t>
            </a:r>
            <a:r>
              <a:rPr lang="en-US" b="1" dirty="0"/>
              <a:t> de </a:t>
            </a:r>
          </a:p>
          <a:p>
            <a:r>
              <a:rPr lang="en-US" b="1" dirty="0" err="1"/>
              <a:t>calcular</a:t>
            </a:r>
            <a:r>
              <a:rPr lang="en-US" b="1" dirty="0"/>
              <a:t> la </a:t>
            </a:r>
            <a:r>
              <a:rPr lang="en-US" b="1" dirty="0" err="1"/>
              <a:t>edad</a:t>
            </a:r>
            <a:r>
              <a:rPr lang="en-US" b="1" dirty="0"/>
              <a:t> </a:t>
            </a:r>
            <a:r>
              <a:rPr lang="en-US" b="1" dirty="0" err="1"/>
              <a:t>en</a:t>
            </a:r>
            <a:r>
              <a:rPr lang="en-US" b="1" dirty="0"/>
              <a:t> </a:t>
            </a:r>
            <a:r>
              <a:rPr lang="en-US" b="1" dirty="0" err="1"/>
              <a:t>función</a:t>
            </a:r>
            <a:r>
              <a:rPr lang="en-US" b="1" dirty="0"/>
              <a:t> a la </a:t>
            </a:r>
            <a:r>
              <a:rPr lang="en-US" b="1" dirty="0" err="1"/>
              <a:t>fecha</a:t>
            </a:r>
            <a:r>
              <a:rPr lang="en-US" b="1" dirty="0"/>
              <a:t> de </a:t>
            </a:r>
            <a:r>
              <a:rPr lang="en-US" b="1" dirty="0" err="1"/>
              <a:t>nacimiento</a:t>
            </a:r>
            <a:r>
              <a:rPr lang="en-US" b="1" dirty="0"/>
              <a:t>.</a:t>
            </a:r>
          </a:p>
          <a:p>
            <a:r>
              <a:rPr lang="en-US" b="1" dirty="0"/>
              <a:t>○        </a:t>
            </a:r>
            <a:r>
              <a:rPr lang="en-US" b="1" dirty="0" err="1"/>
              <a:t>Adjuntar</a:t>
            </a:r>
            <a:r>
              <a:rPr lang="en-US" b="1" dirty="0"/>
              <a:t> el </a:t>
            </a:r>
            <a:r>
              <a:rPr lang="en-US" b="1" dirty="0" err="1"/>
              <a:t>código</a:t>
            </a:r>
            <a:r>
              <a:rPr lang="en-US" b="1" dirty="0"/>
              <a:t> SQL </a:t>
            </a:r>
            <a:r>
              <a:rPr lang="en-US" b="1" dirty="0" err="1"/>
              <a:t>generado</a:t>
            </a:r>
            <a:r>
              <a:rPr lang="en-US" b="1" dirty="0"/>
              <a:t> y </a:t>
            </a:r>
            <a:r>
              <a:rPr lang="en-US" b="1" dirty="0" err="1"/>
              <a:t>una</a:t>
            </a:r>
            <a:r>
              <a:rPr lang="en-US" b="1" dirty="0"/>
              <a:t> </a:t>
            </a:r>
            <a:r>
              <a:rPr lang="en-US" b="1" dirty="0" err="1"/>
              <a:t>imagen</a:t>
            </a:r>
            <a:r>
              <a:rPr lang="en-US" b="1" dirty="0"/>
              <a:t> de </a:t>
            </a:r>
            <a:r>
              <a:rPr lang="en-US" b="1" dirty="0" err="1"/>
              <a:t>su</a:t>
            </a:r>
            <a:r>
              <a:rPr lang="en-US" b="1" dirty="0"/>
              <a:t> </a:t>
            </a:r>
            <a:r>
              <a:rPr lang="en-US" b="1" dirty="0" err="1"/>
              <a:t>correcto</a:t>
            </a:r>
            <a:r>
              <a:rPr lang="en-US" b="1" dirty="0"/>
              <a:t> </a:t>
            </a:r>
          </a:p>
          <a:p>
            <a:r>
              <a:rPr lang="en-US" b="1" dirty="0" err="1"/>
              <a:t>funcionamiento</a:t>
            </a:r>
            <a:r>
              <a:rPr lang="en-US" b="1" dirty="0"/>
              <a:t>.</a:t>
            </a:r>
          </a:p>
        </p:txBody>
      </p:sp>
      <p:sp>
        <p:nvSpPr>
          <p:cNvPr id="4" name="Rectangle 1"/>
          <p:cNvSpPr>
            <a:spLocks noChangeArrowheads="1"/>
          </p:cNvSpPr>
          <p:nvPr/>
        </p:nvSpPr>
        <p:spPr bwMode="auto">
          <a:xfrm>
            <a:off x="349770" y="2096230"/>
            <a:ext cx="6710598"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CALCULAEDAD </a:t>
            </a:r>
            <a:r>
              <a:rPr kumimoji="0" lang="en-US" altLang="en-US" sz="1400" b="0" i="0" u="none" strike="noStrike" cap="none" normalizeH="0" baseline="0" dirty="0" smtClean="0">
                <a:ln>
                  <a:noFill/>
                </a:ln>
                <a:solidFill>
                  <a:srgbClr val="CC7832"/>
                </a:solidFill>
                <a:effectLst/>
                <a:latin typeface="JetBrains Mono"/>
              </a:rPr>
              <a:t>BEFORE INSERT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ON </a:t>
            </a:r>
            <a:r>
              <a:rPr kumimoji="0" lang="en-US" altLang="en-US" sz="1400" b="0" i="0" u="none" strike="noStrike" cap="none" normalizeH="0" baseline="0" dirty="0" smtClean="0">
                <a:ln>
                  <a:noFill/>
                </a:ln>
                <a:solidFill>
                  <a:srgbClr val="A9B7C6"/>
                </a:solidFill>
                <a:effectLst/>
                <a:latin typeface="JetBrains Mono"/>
              </a:rPr>
              <a:t>PERSONA</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EDAD </a:t>
            </a:r>
            <a:r>
              <a:rPr kumimoji="0" lang="en-US" altLang="en-US" sz="1400" b="0" i="0" u="none" strike="noStrike" cap="none" normalizeH="0" baseline="0" dirty="0" smtClean="0">
                <a:ln>
                  <a:noFill/>
                </a:ln>
                <a:solidFill>
                  <a:srgbClr val="CC7832"/>
                </a:solidFill>
                <a:effectLst/>
                <a:latin typeface="JetBrains Mono"/>
              </a:rPr>
              <a:t>INTEGER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EDAD2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EDAD= (</a:t>
            </a: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MAX</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SUBSTR</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4</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PERSONA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PER)</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EDAD2=(</a:t>
            </a:r>
            <a:r>
              <a:rPr kumimoji="0" lang="en-US" altLang="en-US" sz="1400" b="0" i="0" u="none" strike="noStrike" cap="none" normalizeH="0" baseline="0" dirty="0" smtClean="0">
                <a:ln>
                  <a:noFill/>
                </a:ln>
                <a:solidFill>
                  <a:srgbClr val="CC7832"/>
                </a:solidFill>
                <a:effectLst/>
                <a:latin typeface="JetBrains Mono"/>
              </a:rPr>
              <a:t>SELECT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SUBSTR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CURDATE</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4</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A9B7C6"/>
                </a:solidFill>
                <a:effectLst/>
                <a:latin typeface="JetBrains Mono"/>
              </a:rPr>
              <a:t>=EDAD2-EDAD</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PERSONA(</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err="1" smtClean="0">
                <a:ln>
                  <a:noFill/>
                </a:ln>
                <a:solidFill>
                  <a:srgbClr val="6A8759"/>
                </a:solidFill>
                <a:effectLst/>
                <a:latin typeface="JetBrains Mono"/>
              </a:rPr>
              <a:t>Anelis</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'Castillo'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'2010-05-08'</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'anelis@gmail.com'</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3</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6</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3"/>
          <a:stretch>
            <a:fillRect/>
          </a:stretch>
        </p:blipFill>
        <p:spPr>
          <a:xfrm>
            <a:off x="1256623" y="5420217"/>
            <a:ext cx="9678751" cy="1238423"/>
          </a:xfrm>
          <a:prstGeom prst="rect">
            <a:avLst/>
          </a:prstGeom>
        </p:spPr>
      </p:pic>
    </p:spTree>
    <p:extLst>
      <p:ext uri="{BB962C8B-B14F-4D97-AF65-F5344CB8AC3E}">
        <p14:creationId xmlns:p14="http://schemas.microsoft.com/office/powerpoint/2010/main" val="162415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angle 1"/>
          <p:cNvSpPr>
            <a:spLocks noChangeArrowheads="1"/>
          </p:cNvSpPr>
          <p:nvPr/>
        </p:nvSpPr>
        <p:spPr bwMode="auto">
          <a:xfrm>
            <a:off x="284813" y="2243841"/>
            <a:ext cx="5666282"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COPIA </a:t>
            </a:r>
            <a:r>
              <a:rPr kumimoji="0" lang="en-US" altLang="en-US" sz="1400" b="0" i="0" u="none" strike="noStrike" cap="none" normalizeH="0" baseline="0" dirty="0" smtClean="0">
                <a:ln>
                  <a:noFill/>
                </a:ln>
                <a:solidFill>
                  <a:srgbClr val="CC7832"/>
                </a:solidFill>
                <a:effectLst/>
                <a:latin typeface="JetBrains Mono"/>
              </a:rPr>
              <a:t>BEFORE INSERT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ON </a:t>
            </a:r>
            <a:r>
              <a:rPr kumimoji="0" lang="en-US" altLang="en-US" sz="1400" b="0" i="0" u="none" strike="noStrike" cap="none" normalizeH="0" baseline="0" dirty="0" smtClean="0">
                <a:ln>
                  <a:noFill/>
                </a:ln>
                <a:solidFill>
                  <a:srgbClr val="A9B7C6"/>
                </a:solidFill>
                <a:effectLst/>
                <a:latin typeface="JetBrains Mono"/>
              </a:rPr>
              <a:t>PERSONA</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INTO </a:t>
            </a:r>
            <a:r>
              <a:rPr kumimoji="0" lang="en-US" altLang="en-US" sz="1400" b="0" i="0" u="none" strike="noStrike" cap="none" normalizeH="0" baseline="0" dirty="0" smtClean="0">
                <a:ln>
                  <a:noFill/>
                </a:ln>
                <a:solidFill>
                  <a:srgbClr val="A9B7C6"/>
                </a:solidFill>
                <a:effectLst/>
                <a:latin typeface="JetBrains Mono"/>
              </a:rPr>
              <a:t>PERSONA_COPIA(</a:t>
            </a:r>
            <a:r>
              <a:rPr kumimoji="0" lang="en-US" altLang="en-US" sz="1400" b="0" i="0" u="none" strike="noStrike" cap="none" normalizeH="0" baseline="0" dirty="0" err="1"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edad</a:t>
            </a:r>
            <a:r>
              <a:rPr kumimoji="0" lang="en-US" altLang="en-US" sz="1400" b="0" i="0" u="none" strike="noStrike" cap="none" normalizeH="0" baseline="0" dirty="0" err="1" smtClean="0">
                <a:ln>
                  <a:noFill/>
                </a:ln>
                <a:solidFill>
                  <a:srgbClr val="CC7832"/>
                </a:solidFill>
                <a:effectLst/>
                <a:latin typeface="JetBrains Mono"/>
              </a:rPr>
              <a:t>,</a:t>
            </a:r>
            <a:r>
              <a:rPr kumimoji="0" lang="en-US" altLang="en-US" sz="1400" b="0" i="0" u="none" strike="noStrike" cap="none" normalizeH="0" baseline="0" dirty="0" err="1"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edad</a:t>
            </a:r>
            <a:r>
              <a:rPr kumimoji="0" lang="en-US" altLang="en-US" sz="1400" b="0" i="0" u="none" strike="noStrike" cap="none" normalizeH="0" baseline="0" dirty="0" err="1" smtClean="0">
                <a:ln>
                  <a:noFill/>
                </a:ln>
                <a:solidFill>
                  <a:srgbClr val="CC7832"/>
                </a:solidFill>
                <a:effectLst/>
                <a:latin typeface="JetBrains Mono"/>
              </a:rPr>
              <a:t>,</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PERSONA(</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'FERNADO'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'CLAROS AGUILAR'</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'2005-04-18'</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17</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'CLAROSFERNADO@GMAIL.COM'</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2</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'M'</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 name="Rectángulo 2"/>
          <p:cNvSpPr/>
          <p:nvPr/>
        </p:nvSpPr>
        <p:spPr>
          <a:xfrm>
            <a:off x="284813" y="192085"/>
            <a:ext cx="11647357" cy="1754326"/>
          </a:xfrm>
          <a:prstGeom prst="rect">
            <a:avLst/>
          </a:prstGeom>
        </p:spPr>
        <p:txBody>
          <a:bodyPr wrap="square">
            <a:spAutoFit/>
          </a:bodyPr>
          <a:lstStyle/>
          <a:p>
            <a:r>
              <a:rPr lang="en-US" b="1" dirty="0" smtClean="0"/>
              <a:t>14.Manejo </a:t>
            </a:r>
            <a:r>
              <a:rPr lang="en-US" b="1" dirty="0"/>
              <a:t>de TRIGGERS III.</a:t>
            </a:r>
          </a:p>
          <a:p>
            <a:r>
              <a:rPr lang="en-US" b="1" dirty="0"/>
              <a:t>○        </a:t>
            </a:r>
            <a:r>
              <a:rPr lang="en-US" b="1" dirty="0" err="1"/>
              <a:t>Crear</a:t>
            </a:r>
            <a:r>
              <a:rPr lang="en-US" b="1" dirty="0"/>
              <a:t>  </a:t>
            </a:r>
            <a:r>
              <a:rPr lang="en-US" b="1" dirty="0" err="1"/>
              <a:t>otra</a:t>
            </a:r>
            <a:r>
              <a:rPr lang="en-US" b="1" dirty="0"/>
              <a:t>  </a:t>
            </a:r>
            <a:r>
              <a:rPr lang="en-US" b="1" dirty="0" err="1"/>
              <a:t>tabla</a:t>
            </a:r>
            <a:r>
              <a:rPr lang="en-US" b="1" dirty="0"/>
              <a:t>  con  </a:t>
            </a:r>
            <a:r>
              <a:rPr lang="en-US" b="1" dirty="0" err="1"/>
              <a:t>los</a:t>
            </a:r>
            <a:r>
              <a:rPr lang="en-US" b="1" dirty="0"/>
              <a:t>  </a:t>
            </a:r>
            <a:r>
              <a:rPr lang="en-US" b="1" dirty="0" err="1"/>
              <a:t>mismos</a:t>
            </a:r>
            <a:r>
              <a:rPr lang="en-US" b="1" dirty="0"/>
              <a:t>  </a:t>
            </a:r>
            <a:r>
              <a:rPr lang="en-US" b="1" dirty="0" err="1"/>
              <a:t>campos</a:t>
            </a:r>
            <a:r>
              <a:rPr lang="en-US" b="1" dirty="0"/>
              <a:t>  de  la  </a:t>
            </a:r>
            <a:r>
              <a:rPr lang="en-US" b="1" dirty="0" err="1"/>
              <a:t>tabla</a:t>
            </a:r>
            <a:r>
              <a:rPr lang="en-US" b="1" dirty="0"/>
              <a:t>  persona(</a:t>
            </a:r>
            <a:r>
              <a:rPr lang="en-US" b="1" dirty="0" err="1"/>
              <a:t>Excepto</a:t>
            </a:r>
            <a:r>
              <a:rPr lang="en-US" b="1" dirty="0"/>
              <a:t>  el </a:t>
            </a:r>
            <a:r>
              <a:rPr lang="en-US" b="1" dirty="0" smtClean="0"/>
              <a:t>primary </a:t>
            </a:r>
            <a:r>
              <a:rPr lang="en-US" b="1" dirty="0"/>
              <a:t>key </a:t>
            </a:r>
            <a:r>
              <a:rPr lang="en-US" b="1" dirty="0" err="1"/>
              <a:t>id_per</a:t>
            </a:r>
            <a:r>
              <a:rPr lang="en-US" b="1" dirty="0"/>
              <a:t>).</a:t>
            </a:r>
          </a:p>
          <a:p>
            <a:r>
              <a:rPr lang="en-US" b="1" dirty="0"/>
              <a:t>■        No </a:t>
            </a:r>
            <a:r>
              <a:rPr lang="en-US" b="1" dirty="0" err="1"/>
              <a:t>es</a:t>
            </a:r>
            <a:r>
              <a:rPr lang="en-US" b="1" dirty="0"/>
              <a:t> </a:t>
            </a:r>
            <a:r>
              <a:rPr lang="en-US" b="1" dirty="0" err="1"/>
              <a:t>necesario</a:t>
            </a:r>
            <a:r>
              <a:rPr lang="en-US" b="1" dirty="0"/>
              <a:t> que </a:t>
            </a:r>
            <a:r>
              <a:rPr lang="en-US" b="1" dirty="0" err="1"/>
              <a:t>tenga</a:t>
            </a:r>
            <a:r>
              <a:rPr lang="en-US" b="1" dirty="0"/>
              <a:t> PRIMARY KEY.</a:t>
            </a:r>
          </a:p>
          <a:p>
            <a:r>
              <a:rPr lang="en-US" b="1" dirty="0"/>
              <a:t>○        </a:t>
            </a:r>
            <a:r>
              <a:rPr lang="en-US" b="1" dirty="0" err="1"/>
              <a:t>Cada</a:t>
            </a:r>
            <a:r>
              <a:rPr lang="en-US" b="1" dirty="0"/>
              <a:t> </a:t>
            </a:r>
            <a:r>
              <a:rPr lang="en-US" b="1" dirty="0" err="1"/>
              <a:t>vez</a:t>
            </a:r>
            <a:r>
              <a:rPr lang="en-US" b="1" dirty="0"/>
              <a:t> que se </a:t>
            </a:r>
            <a:r>
              <a:rPr lang="en-US" b="1" dirty="0" err="1"/>
              <a:t>haga</a:t>
            </a:r>
            <a:r>
              <a:rPr lang="en-US" b="1" dirty="0"/>
              <a:t> un INSERT a la </a:t>
            </a:r>
            <a:r>
              <a:rPr lang="en-US" b="1" dirty="0" err="1"/>
              <a:t>tabla</a:t>
            </a:r>
            <a:r>
              <a:rPr lang="en-US" b="1" dirty="0"/>
              <a:t> persona </a:t>
            </a:r>
            <a:r>
              <a:rPr lang="en-US" b="1" dirty="0" err="1"/>
              <a:t>estos</a:t>
            </a:r>
            <a:r>
              <a:rPr lang="en-US" b="1" dirty="0"/>
              <a:t> </a:t>
            </a:r>
            <a:r>
              <a:rPr lang="en-US" b="1" dirty="0" err="1"/>
              <a:t>mismos</a:t>
            </a:r>
            <a:r>
              <a:rPr lang="en-US" b="1" dirty="0"/>
              <a:t> </a:t>
            </a:r>
            <a:r>
              <a:rPr lang="en-US" b="1" dirty="0" err="1"/>
              <a:t>valores</a:t>
            </a:r>
            <a:r>
              <a:rPr lang="en-US" b="1" dirty="0"/>
              <a:t> </a:t>
            </a:r>
            <a:r>
              <a:rPr lang="en-US" b="1" dirty="0" err="1" smtClean="0"/>
              <a:t>deben</a:t>
            </a:r>
            <a:r>
              <a:rPr lang="en-US" b="1" dirty="0" smtClean="0"/>
              <a:t> </a:t>
            </a:r>
            <a:r>
              <a:rPr lang="en-US" b="1" dirty="0" err="1"/>
              <a:t>insertarse</a:t>
            </a:r>
            <a:r>
              <a:rPr lang="en-US" b="1" dirty="0"/>
              <a:t> a la </a:t>
            </a:r>
            <a:r>
              <a:rPr lang="en-US" b="1" dirty="0" err="1"/>
              <a:t>tabla</a:t>
            </a:r>
            <a:r>
              <a:rPr lang="en-US" b="1" dirty="0"/>
              <a:t> </a:t>
            </a:r>
            <a:r>
              <a:rPr lang="en-US" b="1" dirty="0" err="1"/>
              <a:t>copia</a:t>
            </a:r>
            <a:r>
              <a:rPr lang="en-US" b="1" dirty="0"/>
              <a:t>.</a:t>
            </a:r>
          </a:p>
          <a:p>
            <a:r>
              <a:rPr lang="en-US" b="1" dirty="0"/>
              <a:t>○        Para resolver </a:t>
            </a:r>
            <a:r>
              <a:rPr lang="en-US" b="1" dirty="0" err="1"/>
              <a:t>esto</a:t>
            </a:r>
            <a:r>
              <a:rPr lang="en-US" b="1" dirty="0"/>
              <a:t> </a:t>
            </a:r>
            <a:r>
              <a:rPr lang="en-US" b="1" dirty="0" err="1"/>
              <a:t>deberá</a:t>
            </a:r>
            <a:r>
              <a:rPr lang="en-US" b="1" dirty="0"/>
              <a:t> de </a:t>
            </a:r>
            <a:r>
              <a:rPr lang="en-US" b="1" dirty="0" err="1"/>
              <a:t>crear</a:t>
            </a:r>
            <a:r>
              <a:rPr lang="en-US" b="1" dirty="0"/>
              <a:t> un trigger before insert para la </a:t>
            </a:r>
            <a:r>
              <a:rPr lang="en-US" b="1" dirty="0" err="1"/>
              <a:t>tabla</a:t>
            </a:r>
            <a:r>
              <a:rPr lang="en-US" b="1" dirty="0"/>
              <a:t> </a:t>
            </a:r>
            <a:r>
              <a:rPr lang="en-US" b="1" dirty="0" smtClean="0"/>
              <a:t>PERSONA</a:t>
            </a:r>
            <a:r>
              <a:rPr lang="en-US" b="1" dirty="0"/>
              <a:t>.</a:t>
            </a:r>
          </a:p>
          <a:p>
            <a:r>
              <a:rPr lang="en-US" b="1" dirty="0"/>
              <a:t>○        </a:t>
            </a:r>
            <a:r>
              <a:rPr lang="en-US" b="1" dirty="0" err="1"/>
              <a:t>Adjuntar</a:t>
            </a:r>
            <a:r>
              <a:rPr lang="en-US" b="1" dirty="0"/>
              <a:t> el </a:t>
            </a:r>
            <a:r>
              <a:rPr lang="en-US" b="1" dirty="0" err="1"/>
              <a:t>código</a:t>
            </a:r>
            <a:r>
              <a:rPr lang="en-US" b="1" dirty="0"/>
              <a:t> SQL </a:t>
            </a:r>
            <a:r>
              <a:rPr lang="en-US" b="1" dirty="0" err="1"/>
              <a:t>generado</a:t>
            </a:r>
            <a:r>
              <a:rPr lang="en-US" b="1" dirty="0"/>
              <a:t> y </a:t>
            </a:r>
            <a:r>
              <a:rPr lang="en-US" b="1" dirty="0" err="1"/>
              <a:t>una</a:t>
            </a:r>
            <a:r>
              <a:rPr lang="en-US" b="1" dirty="0"/>
              <a:t> </a:t>
            </a:r>
            <a:r>
              <a:rPr lang="en-US" b="1" dirty="0" err="1"/>
              <a:t>imagen</a:t>
            </a:r>
            <a:r>
              <a:rPr lang="en-US" b="1" dirty="0"/>
              <a:t> de </a:t>
            </a:r>
            <a:r>
              <a:rPr lang="en-US" b="1" dirty="0" err="1"/>
              <a:t>su</a:t>
            </a:r>
            <a:r>
              <a:rPr lang="en-US" b="1" dirty="0"/>
              <a:t> </a:t>
            </a:r>
            <a:r>
              <a:rPr lang="en-US" b="1" dirty="0" err="1"/>
              <a:t>correcto</a:t>
            </a:r>
            <a:r>
              <a:rPr lang="en-US" b="1" dirty="0"/>
              <a:t> </a:t>
            </a:r>
            <a:r>
              <a:rPr lang="en-US" b="1" dirty="0" err="1" smtClean="0"/>
              <a:t>funcionamiento</a:t>
            </a:r>
            <a:r>
              <a:rPr lang="en-US" b="1" dirty="0"/>
              <a:t>.</a:t>
            </a:r>
          </a:p>
        </p:txBody>
      </p:sp>
      <p:pic>
        <p:nvPicPr>
          <p:cNvPr id="4" name="Imagen 3"/>
          <p:cNvPicPr>
            <a:picLocks noChangeAspect="1"/>
          </p:cNvPicPr>
          <p:nvPr/>
        </p:nvPicPr>
        <p:blipFill>
          <a:blip r:embed="rId3"/>
          <a:stretch>
            <a:fillRect/>
          </a:stretch>
        </p:blipFill>
        <p:spPr>
          <a:xfrm>
            <a:off x="3542412" y="2577725"/>
            <a:ext cx="9364382" cy="543001"/>
          </a:xfrm>
          <a:prstGeom prst="rect">
            <a:avLst/>
          </a:prstGeom>
        </p:spPr>
      </p:pic>
      <p:pic>
        <p:nvPicPr>
          <p:cNvPr id="5" name="Imagen 4"/>
          <p:cNvPicPr>
            <a:picLocks noChangeAspect="1"/>
          </p:cNvPicPr>
          <p:nvPr/>
        </p:nvPicPr>
        <p:blipFill>
          <a:blip r:embed="rId4"/>
          <a:stretch>
            <a:fillRect/>
          </a:stretch>
        </p:blipFill>
        <p:spPr>
          <a:xfrm>
            <a:off x="2220778" y="5337394"/>
            <a:ext cx="9726382" cy="1467055"/>
          </a:xfrm>
          <a:prstGeom prst="rect">
            <a:avLst/>
          </a:prstGeom>
        </p:spPr>
      </p:pic>
    </p:spTree>
    <p:extLst>
      <p:ext uri="{BB962C8B-B14F-4D97-AF65-F5344CB8AC3E}">
        <p14:creationId xmlns:p14="http://schemas.microsoft.com/office/powerpoint/2010/main" val="182405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Rectángulo 1"/>
          <p:cNvSpPr/>
          <p:nvPr/>
        </p:nvSpPr>
        <p:spPr>
          <a:xfrm>
            <a:off x="2988040" y="530538"/>
            <a:ext cx="7804878" cy="646331"/>
          </a:xfrm>
          <a:prstGeom prst="rect">
            <a:avLst/>
          </a:prstGeom>
        </p:spPr>
        <p:txBody>
          <a:bodyPr wrap="square">
            <a:spAutoFit/>
          </a:bodyPr>
          <a:lstStyle/>
          <a:p>
            <a:r>
              <a:rPr lang="en-US" b="1" dirty="0"/>
              <a:t>15.Crear </a:t>
            </a:r>
            <a:r>
              <a:rPr lang="en-US" b="1" dirty="0" err="1"/>
              <a:t>una</a:t>
            </a:r>
            <a:r>
              <a:rPr lang="en-US" b="1" dirty="0"/>
              <a:t> </a:t>
            </a:r>
            <a:r>
              <a:rPr lang="en-US" b="1" dirty="0" err="1"/>
              <a:t>consulta</a:t>
            </a:r>
            <a:r>
              <a:rPr lang="en-US" b="1" dirty="0"/>
              <a:t> SQL que </a:t>
            </a:r>
            <a:r>
              <a:rPr lang="en-US" b="1" dirty="0" err="1"/>
              <a:t>haga</a:t>
            </a:r>
            <a:r>
              <a:rPr lang="en-US" b="1" dirty="0"/>
              <a:t> </a:t>
            </a:r>
            <a:r>
              <a:rPr lang="en-US" b="1" dirty="0" err="1"/>
              <a:t>uso</a:t>
            </a:r>
            <a:r>
              <a:rPr lang="en-US" b="1" dirty="0"/>
              <a:t> de </a:t>
            </a:r>
            <a:r>
              <a:rPr lang="en-US" b="1" dirty="0" err="1"/>
              <a:t>todas</a:t>
            </a:r>
            <a:r>
              <a:rPr lang="en-US" b="1" dirty="0"/>
              <a:t> las </a:t>
            </a:r>
            <a:r>
              <a:rPr lang="en-US" b="1" dirty="0" err="1"/>
              <a:t>tablas</a:t>
            </a:r>
            <a:r>
              <a:rPr lang="en-US" b="1" dirty="0"/>
              <a:t>.</a:t>
            </a:r>
          </a:p>
          <a:p>
            <a:r>
              <a:rPr lang="en-US" b="1" dirty="0"/>
              <a:t>○        La </a:t>
            </a:r>
            <a:r>
              <a:rPr lang="en-US" b="1" dirty="0" err="1"/>
              <a:t>consulta</a:t>
            </a:r>
            <a:r>
              <a:rPr lang="en-US" b="1" dirty="0"/>
              <a:t> </a:t>
            </a:r>
            <a:r>
              <a:rPr lang="en-US" b="1" dirty="0" err="1"/>
              <a:t>generada</a:t>
            </a:r>
            <a:r>
              <a:rPr lang="en-US" b="1" dirty="0"/>
              <a:t> </a:t>
            </a:r>
            <a:r>
              <a:rPr lang="en-US" b="1" dirty="0" err="1"/>
              <a:t>convertirlo</a:t>
            </a:r>
            <a:r>
              <a:rPr lang="en-US" b="1" dirty="0"/>
              <a:t> a VISTA</a:t>
            </a:r>
          </a:p>
        </p:txBody>
      </p:sp>
      <p:sp>
        <p:nvSpPr>
          <p:cNvPr id="3" name="Rectangle 1"/>
          <p:cNvSpPr>
            <a:spLocks noChangeArrowheads="1"/>
          </p:cNvSpPr>
          <p:nvPr/>
        </p:nvSpPr>
        <p:spPr bwMode="auto">
          <a:xfrm>
            <a:off x="394742" y="1657454"/>
            <a:ext cx="7300209"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JetBrains Mono"/>
              </a:rPr>
              <a:t>CREATE VIEW </a:t>
            </a:r>
            <a:r>
              <a:rPr kumimoji="0" lang="en-US" altLang="en-US" sz="1600" b="0" i="0" u="none" strike="noStrike" cap="none" normalizeH="0" baseline="0" dirty="0" smtClean="0">
                <a:ln>
                  <a:noFill/>
                </a:ln>
                <a:solidFill>
                  <a:srgbClr val="A9B7C6"/>
                </a:solidFill>
                <a:effectLst/>
                <a:latin typeface="JetBrains Mono"/>
              </a:rPr>
              <a:t>VISTA2 </a:t>
            </a:r>
            <a:r>
              <a:rPr kumimoji="0" lang="en-US" altLang="en-US" sz="1600" b="0" i="0" u="none" strike="noStrike" cap="none" normalizeH="0" baseline="0" dirty="0" smtClean="0">
                <a:ln>
                  <a:noFill/>
                </a:ln>
                <a:solidFill>
                  <a:srgbClr val="CC7832"/>
                </a:solidFill>
                <a:effectLst/>
                <a:latin typeface="JetBrains Mono"/>
              </a:rPr>
              <a:t>AS</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SELECT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NOMBRE</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APELLIDOS</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EDAD</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NOMBRE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DEPARTAMENTO</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a:t>
            </a:r>
            <a:r>
              <a:rPr kumimoji="0" lang="en-US" altLang="en-US" sz="1600" b="0" i="0" u="none" strike="noStrike" cap="none" normalizeH="0" baseline="0" dirty="0" smtClean="0">
                <a:ln>
                  <a:noFill/>
                </a:ln>
                <a:solidFill>
                  <a:srgbClr val="9876AA"/>
                </a:solidFill>
                <a:effectLst/>
                <a:latin typeface="JetBrains Mono"/>
              </a:rPr>
              <a:t>NOMBRE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PROVINCIA</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FROM </a:t>
            </a:r>
            <a:r>
              <a:rPr kumimoji="0" lang="en-US" altLang="en-US" sz="1600" b="0" i="0" u="none" strike="noStrike" cap="none" normalizeH="0" baseline="0" dirty="0" smtClean="0">
                <a:ln>
                  <a:noFill/>
                </a:ln>
                <a:solidFill>
                  <a:srgbClr val="A9B7C6"/>
                </a:solidFill>
                <a:effectLst/>
                <a:latin typeface="JetBrains Mono"/>
              </a:rPr>
              <a:t>PERSONA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PER</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DEPARTAMENTO D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D.</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DETALLE_PROYECTO DP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ID_PER </a:t>
            </a:r>
            <a:r>
              <a:rPr kumimoji="0" lang="en-US" altLang="en-US" sz="1600" b="0" i="0" u="none" strike="noStrike" cap="none" normalizeH="0" baseline="0" dirty="0" smtClean="0">
                <a:ln>
                  <a:noFill/>
                </a:ln>
                <a:solidFill>
                  <a:srgbClr val="A9B7C6"/>
                </a:solidFill>
                <a:effectLst/>
                <a:latin typeface="JetBrains Mono"/>
              </a:rPr>
              <a:t>= DP.</a:t>
            </a:r>
            <a:r>
              <a:rPr kumimoji="0" lang="en-US" altLang="en-US" sz="1600" b="0" i="0" u="none" strike="noStrike" cap="none" normalizeH="0" baseline="0" dirty="0" smtClean="0">
                <a:ln>
                  <a:noFill/>
                </a:ln>
                <a:solidFill>
                  <a:srgbClr val="9876AA"/>
                </a:solidFill>
                <a:effectLst/>
                <a:latin typeface="JetBrains Mono"/>
              </a:rPr>
              <a:t>ID_PER</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PERSONA_COPIA PC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PC.</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PROVINCIA P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P.</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PROYECTO P2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DP.</a:t>
            </a:r>
            <a:r>
              <a:rPr kumimoji="0" lang="en-US" altLang="en-US" sz="1600" b="0" i="0" u="none" strike="noStrike" cap="none" normalizeH="0" baseline="0" dirty="0" smtClean="0">
                <a:ln>
                  <a:noFill/>
                </a:ln>
                <a:solidFill>
                  <a:srgbClr val="9876AA"/>
                </a:solidFill>
                <a:effectLst/>
                <a:latin typeface="JetBrains Mono"/>
              </a:rPr>
              <a:t>ID_PROY </a:t>
            </a:r>
            <a:r>
              <a:rPr kumimoji="0" lang="en-US" altLang="en-US" sz="1600" b="0" i="0" u="none" strike="noStrike" cap="none" normalizeH="0" baseline="0" dirty="0" smtClean="0">
                <a:ln>
                  <a:noFill/>
                </a:ln>
                <a:solidFill>
                  <a:srgbClr val="A9B7C6"/>
                </a:solidFill>
                <a:effectLst/>
                <a:latin typeface="JetBrains Mono"/>
              </a:rPr>
              <a:t>= P2.</a:t>
            </a:r>
            <a:r>
              <a:rPr kumimoji="0" lang="en-US" altLang="en-US" sz="1600" b="0" i="0" u="none" strike="noStrike" cap="none" normalizeH="0" baseline="0" dirty="0" smtClean="0">
                <a:ln>
                  <a:noFill/>
                </a:ln>
                <a:solidFill>
                  <a:srgbClr val="9876AA"/>
                </a:solidFill>
                <a:effectLst/>
                <a:latin typeface="JetBrains Mono"/>
              </a:rPr>
              <a:t>ID_PROY</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WHERE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EDAD</a:t>
            </a:r>
            <a:r>
              <a:rPr kumimoji="0" lang="en-US" altLang="en-US" sz="1600" b="0" i="0" u="none" strike="noStrike" cap="none" normalizeH="0" baseline="0" dirty="0" smtClean="0">
                <a:ln>
                  <a:noFill/>
                </a:ln>
                <a:solidFill>
                  <a:srgbClr val="A9B7C6"/>
                </a:solidFill>
                <a:effectLst/>
                <a:latin typeface="JetBrains Mono"/>
              </a:rPr>
              <a:t>&gt;=</a:t>
            </a:r>
            <a:r>
              <a:rPr kumimoji="0" lang="en-US" altLang="en-US" sz="1600" b="0" i="0" u="none" strike="noStrike" cap="none" normalizeH="0" baseline="0" dirty="0" smtClean="0">
                <a:ln>
                  <a:noFill/>
                </a:ln>
                <a:solidFill>
                  <a:srgbClr val="6897BB"/>
                </a:solidFill>
                <a:effectLst/>
                <a:latin typeface="JetBrains Mono"/>
              </a:rPr>
              <a:t>18 </a:t>
            </a:r>
            <a:r>
              <a:rPr kumimoji="0" lang="en-US" altLang="en-US" sz="1600" b="0" i="0" u="none" strike="noStrike" cap="none" normalizeH="0" baseline="0" dirty="0" smtClean="0">
                <a:ln>
                  <a:noFill/>
                </a:ln>
                <a:solidFill>
                  <a:srgbClr val="CC7832"/>
                </a:solidFill>
                <a:effectLst/>
                <a:latin typeface="JetBrains Mono"/>
              </a:rPr>
              <a:t>AND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1</a:t>
            </a:r>
            <a:r>
              <a:rPr kumimoji="0" lang="en-US" altLang="en-US" sz="1600" b="0" i="0" u="none" strike="noStrike" cap="none" normalizeH="0" baseline="0" dirty="0" smtClean="0">
                <a:ln>
                  <a:noFill/>
                </a:ln>
                <a:solidFill>
                  <a:srgbClr val="CC7832"/>
                </a:solidFill>
                <a:effectLst/>
                <a:latin typeface="JetBrains Mono"/>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1595297" y="5243789"/>
            <a:ext cx="10025608" cy="917169"/>
          </a:xfrm>
          <a:prstGeom prst="rect">
            <a:avLst/>
          </a:prstGeom>
        </p:spPr>
      </p:pic>
    </p:spTree>
    <p:extLst>
      <p:ext uri="{BB962C8B-B14F-4D97-AF65-F5344CB8AC3E}">
        <p14:creationId xmlns:p14="http://schemas.microsoft.com/office/powerpoint/2010/main" val="396264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0C1167FC-A190-4A0A-8528-957A5CF9E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Título 1">
            <a:extLst>
              <a:ext uri="{FF2B5EF4-FFF2-40B4-BE49-F238E27FC236}">
                <a16:creationId xmlns:a16="http://schemas.microsoft.com/office/drawing/2014/main" id="{5FDAC0C4-6D3F-426D-B122-FD4BCDA68C61}"/>
              </a:ext>
            </a:extLst>
          </p:cNvPr>
          <p:cNvSpPr>
            <a:spLocks noGrp="1"/>
          </p:cNvSpPr>
          <p:nvPr>
            <p:ph type="title"/>
          </p:nvPr>
        </p:nvSpPr>
        <p:spPr>
          <a:xfrm>
            <a:off x="4328093" y="266890"/>
            <a:ext cx="3120110" cy="813766"/>
          </a:xfrm>
        </p:spPr>
        <p:txBody>
          <a:bodyPr/>
          <a:lstStyle/>
          <a:p>
            <a:r>
              <a:rPr lang="es-MX" dirty="0" smtClean="0">
                <a:solidFill>
                  <a:srgbClr val="00B0F0"/>
                </a:solidFill>
                <a:latin typeface="Fredericka the Great" panose="02000000000000000000" pitchFamily="2" charset="0"/>
                <a:ea typeface="Fredericka the Great" panose="02000000000000000000" pitchFamily="2" charset="0"/>
              </a:rPr>
              <a:t>TEORICA</a:t>
            </a:r>
            <a:endParaRPr lang="es-MX" dirty="0">
              <a:solidFill>
                <a:srgbClr val="00B0F0"/>
              </a:solidFill>
              <a:latin typeface="Fredericka the Great" panose="02000000000000000000" pitchFamily="2" charset="0"/>
              <a:ea typeface="Fredericka the Great" panose="02000000000000000000" pitchFamily="2" charset="0"/>
            </a:endParaRPr>
          </a:p>
        </p:txBody>
      </p:sp>
      <p:sp>
        <p:nvSpPr>
          <p:cNvPr id="3" name="Rectángulo 2"/>
          <p:cNvSpPr/>
          <p:nvPr/>
        </p:nvSpPr>
        <p:spPr>
          <a:xfrm>
            <a:off x="529166" y="986609"/>
            <a:ext cx="3952893" cy="7294305"/>
          </a:xfrm>
          <a:prstGeom prst="rect">
            <a:avLst/>
          </a:prstGeom>
        </p:spPr>
        <p:txBody>
          <a:bodyPr wrap="square">
            <a:spAutoFit/>
          </a:bodyPr>
          <a:lstStyle/>
          <a:p>
            <a:pPr marL="342900" indent="-342900">
              <a:buAutoNum type="arabicPeriod"/>
            </a:pPr>
            <a:r>
              <a:rPr lang="en-US" dirty="0" err="1" smtClean="0">
                <a:latin typeface="Arial Black" panose="020B0A04020102020204" pitchFamily="34" charset="0"/>
              </a:rPr>
              <a:t>Deﬁna</a:t>
            </a:r>
            <a:r>
              <a:rPr lang="en-US" dirty="0" smtClean="0">
                <a:latin typeface="Arial Black" panose="020B0A04020102020204" pitchFamily="34" charset="0"/>
              </a:rPr>
              <a:t> </a:t>
            </a:r>
            <a:r>
              <a:rPr lang="en-US" dirty="0">
                <a:latin typeface="Arial Black" panose="020B0A04020102020204" pitchFamily="34" charset="0"/>
              </a:rPr>
              <a:t>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lenguaje</a:t>
            </a:r>
            <a:r>
              <a:rPr lang="en-US" dirty="0">
                <a:latin typeface="Arial Black" panose="020B0A04020102020204" pitchFamily="34" charset="0"/>
              </a:rPr>
              <a:t> procedural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marL="342900" indent="-342900">
              <a:buAutoNum type="arabicPeriod"/>
            </a:pPr>
            <a:endParaRPr lang="en-US" dirty="0">
              <a:latin typeface="Arial Black" panose="020B0A04020102020204" pitchFamily="34" charset="0"/>
            </a:endParaRPr>
          </a:p>
          <a:p>
            <a:pPr marL="342900" indent="-342900">
              <a:buAutoNum type="arabicPeriod"/>
            </a:pPr>
            <a:endParaRPr lang="en-US" dirty="0" smtClean="0">
              <a:latin typeface="Arial Black" panose="020B0A04020102020204" pitchFamily="34" charset="0"/>
            </a:endParaRPr>
          </a:p>
          <a:p>
            <a:pPr algn="just"/>
            <a:r>
              <a:rPr lang="es-ES" dirty="0">
                <a:latin typeface="Arial" panose="020B0604020202020204" pitchFamily="34" charset="0"/>
                <a:cs typeface="Arial" panose="020B0604020202020204" pitchFamily="34" charset="0"/>
              </a:rPr>
              <a:t>Lenguajes </a:t>
            </a:r>
            <a:r>
              <a:rPr lang="es-ES" dirty="0" err="1">
                <a:latin typeface="Arial" panose="020B0604020202020204" pitchFamily="34" charset="0"/>
                <a:cs typeface="Arial" panose="020B0604020202020204" pitchFamily="34" charset="0"/>
              </a:rPr>
              <a:t>procuderales</a:t>
            </a:r>
            <a:r>
              <a:rPr lang="es-ES" dirty="0">
                <a:latin typeface="Arial" panose="020B0604020202020204" pitchFamily="34" charset="0"/>
                <a:cs typeface="Arial" panose="020B0604020202020204" pitchFamily="34" charset="0"/>
              </a:rPr>
              <a:t> o procedimentales: El usuario da órdenes para que se realicen las tareas pertinentes con el objetico de recuperar los datos requeridos. Es la base del lenguaje de consulta SQL</a:t>
            </a:r>
            <a:r>
              <a:rPr lang="es-E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342900" indent="-342900">
              <a:buAutoNum type="arabicPeriod" startAt="2"/>
            </a:pPr>
            <a:r>
              <a:rPr lang="en-US" dirty="0" err="1" smtClean="0">
                <a:latin typeface="Arial Black" panose="020B0A04020102020204" pitchFamily="34" charset="0"/>
              </a:rPr>
              <a:t>Deﬁna</a:t>
            </a:r>
            <a:r>
              <a:rPr lang="en-US" dirty="0" smtClean="0">
                <a:latin typeface="Arial Black" panose="020B0A04020102020204" pitchFamily="34" charset="0"/>
              </a:rPr>
              <a:t> </a:t>
            </a:r>
            <a:r>
              <a:rPr lang="en-US" dirty="0">
                <a:latin typeface="Arial Black" panose="020B0A04020102020204" pitchFamily="34" charset="0"/>
              </a:rPr>
              <a:t>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a:t>
            </a:r>
            <a:r>
              <a:rPr lang="en-US" dirty="0" smtClean="0">
                <a:latin typeface="Arial Black" panose="020B0A04020102020204" pitchFamily="34" charset="0"/>
              </a:rPr>
              <a:t>FUNCTION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algn="just"/>
            <a:r>
              <a:rPr lang="es-ES" dirty="0">
                <a:latin typeface="Arial" panose="020B0604020202020204" pitchFamily="34" charset="0"/>
                <a:cs typeface="Arial" panose="020B0604020202020204" pitchFamily="34" charset="0"/>
              </a:rPr>
              <a:t>Las funciones son piezas de código que reciben datos de entrada, realizan operaciones con ellos y luego devuelven un </a:t>
            </a:r>
            <a:r>
              <a:rPr lang="es-ES" dirty="0" smtClean="0">
                <a:latin typeface="Arial" panose="020B0604020202020204" pitchFamily="34" charset="0"/>
                <a:cs typeface="Arial" panose="020B0604020202020204" pitchFamily="34" charset="0"/>
              </a:rPr>
              <a:t>resultado.</a:t>
            </a: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p:txBody>
      </p:sp>
      <p:pic>
        <p:nvPicPr>
          <p:cNvPr id="10242" name="Picture 2" descr="MySQL: Procedimientos Almacenados VS Funciones | Softwe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233641" y="2249823"/>
            <a:ext cx="3627621" cy="196770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Mysql Funciones y Procedimientos almacenados - MediaWik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454" y="1172854"/>
            <a:ext cx="3705225" cy="1968624"/>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Save MySql function on Sequel Pro MariaDB - Stack Overflow"/>
          <p:cNvPicPr>
            <a:picLocks noChangeAspect="1" noChangeArrowheads="1"/>
          </p:cNvPicPr>
          <p:nvPr/>
        </p:nvPicPr>
        <p:blipFill rotWithShape="1">
          <a:blip r:embed="rId5">
            <a:extLst>
              <a:ext uri="{28A0092B-C50C-407E-A947-70E740481C1C}">
                <a14:useLocalDpi xmlns:a14="http://schemas.microsoft.com/office/drawing/2010/main" val="0"/>
              </a:ext>
            </a:extLst>
          </a:blip>
          <a:srcRect t="13944" b="53406"/>
          <a:stretch/>
        </p:blipFill>
        <p:spPr bwMode="auto">
          <a:xfrm>
            <a:off x="4857506" y="4719456"/>
            <a:ext cx="6934890" cy="174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0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posición de imagen 11" descr="Imagen que contiene alimentos, fruta&#10;&#10;Descripción generada automáticamente">
            <a:extLst>
              <a:ext uri="{FF2B5EF4-FFF2-40B4-BE49-F238E27FC236}">
                <a16:creationId xmlns:a16="http://schemas.microsoft.com/office/drawing/2014/main" id="{0AA2A77C-5143-47D8-B5B0-40A8EB53323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p:spPr>
      </p:pic>
      <p:sp>
        <p:nvSpPr>
          <p:cNvPr id="3" name="Rectángulo 2"/>
          <p:cNvSpPr/>
          <p:nvPr/>
        </p:nvSpPr>
        <p:spPr>
          <a:xfrm>
            <a:off x="496135" y="380446"/>
            <a:ext cx="4692428" cy="7017306"/>
          </a:xfrm>
          <a:prstGeom prst="rect">
            <a:avLst/>
          </a:prstGeom>
        </p:spPr>
        <p:txBody>
          <a:bodyPr wrap="square">
            <a:spAutoFit/>
          </a:bodyPr>
          <a:lstStyle/>
          <a:p>
            <a:pPr marL="342900" indent="-342900">
              <a:buAutoNum type="arabicPeriod" startAt="3"/>
            </a:pPr>
            <a:r>
              <a:rPr lang="en-US" dirty="0" err="1">
                <a:latin typeface="Arial Black" panose="020B0A04020102020204" pitchFamily="34" charset="0"/>
              </a:rPr>
              <a:t>Cuál</a:t>
            </a:r>
            <a:r>
              <a:rPr lang="en-US" dirty="0">
                <a:latin typeface="Arial Black" panose="020B0A04020102020204" pitchFamily="34" charset="0"/>
              </a:rPr>
              <a:t> </a:t>
            </a:r>
            <a:r>
              <a:rPr lang="en-US" dirty="0" err="1">
                <a:latin typeface="Arial Black" panose="020B0A04020102020204" pitchFamily="34" charset="0"/>
              </a:rPr>
              <a:t>es</a:t>
            </a:r>
            <a:r>
              <a:rPr lang="en-US" dirty="0">
                <a:latin typeface="Arial Black" panose="020B0A04020102020204" pitchFamily="34" charset="0"/>
              </a:rPr>
              <a:t> la </a:t>
            </a:r>
            <a:r>
              <a:rPr lang="en-US" dirty="0" err="1">
                <a:latin typeface="Arial Black" panose="020B0A04020102020204" pitchFamily="34" charset="0"/>
              </a:rPr>
              <a:t>diferencia</a:t>
            </a:r>
            <a:r>
              <a:rPr lang="en-US" dirty="0">
                <a:latin typeface="Arial Black" panose="020B0A04020102020204" pitchFamily="34" charset="0"/>
              </a:rPr>
              <a:t> entre </a:t>
            </a:r>
            <a:r>
              <a:rPr lang="en-US" dirty="0" err="1">
                <a:latin typeface="Arial Black" panose="020B0A04020102020204" pitchFamily="34" charset="0"/>
              </a:rPr>
              <a:t>funciones</a:t>
            </a:r>
            <a:r>
              <a:rPr lang="en-US" dirty="0">
                <a:latin typeface="Arial Black" panose="020B0A04020102020204" pitchFamily="34" charset="0"/>
              </a:rPr>
              <a:t> y </a:t>
            </a:r>
            <a:r>
              <a:rPr lang="en-US" dirty="0" err="1">
                <a:latin typeface="Arial Black" panose="020B0A04020102020204" pitchFamily="34" charset="0"/>
              </a:rPr>
              <a:t>procedimientos</a:t>
            </a:r>
            <a:r>
              <a:rPr lang="en-US" dirty="0">
                <a:latin typeface="Arial Black" panose="020B0A04020102020204" pitchFamily="34" charset="0"/>
              </a:rPr>
              <a:t> </a:t>
            </a:r>
            <a:r>
              <a:rPr lang="en-US" dirty="0" err="1">
                <a:latin typeface="Arial Black" panose="020B0A04020102020204" pitchFamily="34" charset="0"/>
              </a:rPr>
              <a:t>almacenados</a:t>
            </a:r>
            <a:r>
              <a:rPr lang="en-US" dirty="0">
                <a:latin typeface="Arial Black" panose="020B0A04020102020204" pitchFamily="34" charset="0"/>
              </a:rPr>
              <a:t>.</a:t>
            </a:r>
          </a:p>
          <a:p>
            <a:pPr algn="just"/>
            <a:r>
              <a:rPr lang="es-ES" dirty="0">
                <a:latin typeface="Arial Black" panose="020B0A04020102020204" pitchFamily="34" charset="0"/>
              </a:rPr>
              <a:t> </a:t>
            </a:r>
            <a:r>
              <a:rPr lang="es-ES" dirty="0">
                <a:latin typeface="Arial" panose="020B0604020202020204" pitchFamily="34" charset="0"/>
                <a:cs typeface="Arial" panose="020B0604020202020204" pitchFamily="34" charset="0"/>
              </a:rPr>
              <a:t>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r>
              <a:rPr lang="es-ES" dirty="0" smtClean="0">
                <a:latin typeface="Arial" panose="020B0604020202020204" pitchFamily="34" charset="0"/>
                <a:cs typeface="Arial" panose="020B0604020202020204" pitchFamily="34" charset="0"/>
              </a:rPr>
              <a:t>)</a:t>
            </a:r>
          </a:p>
          <a:p>
            <a:endParaRPr lang="es-ES" dirty="0">
              <a:latin typeface="Arial" panose="020B0604020202020204" pitchFamily="34" charset="0"/>
              <a:cs typeface="Arial" panose="020B0604020202020204" pitchFamily="34" charset="0"/>
            </a:endParaRPr>
          </a:p>
          <a:p>
            <a:pPr marL="342900" indent="-342900">
              <a:buAutoNum type="arabicPeriod" startAt="4"/>
            </a:pPr>
            <a:r>
              <a:rPr lang="en-US" dirty="0" err="1">
                <a:latin typeface="Arial Black" panose="020B0A04020102020204" pitchFamily="34" charset="0"/>
              </a:rPr>
              <a:t>Cómo</a:t>
            </a:r>
            <a:r>
              <a:rPr lang="en-US" dirty="0">
                <a:latin typeface="Arial Black" panose="020B0A04020102020204" pitchFamily="34" charset="0"/>
              </a:rPr>
              <a:t> se </a:t>
            </a:r>
            <a:r>
              <a:rPr lang="en-US" dirty="0" err="1">
                <a:latin typeface="Arial Black" panose="020B0A04020102020204" pitchFamily="34" charset="0"/>
              </a:rPr>
              <a:t>ejecuta</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a:t>
            </a:r>
            <a:r>
              <a:rPr lang="en-US" dirty="0" err="1">
                <a:latin typeface="Arial Black" panose="020B0A04020102020204" pitchFamily="34" charset="0"/>
              </a:rPr>
              <a:t>función</a:t>
            </a:r>
            <a:r>
              <a:rPr lang="en-US" dirty="0">
                <a:latin typeface="Arial Black" panose="020B0A04020102020204" pitchFamily="34" charset="0"/>
              </a:rPr>
              <a:t> y un </a:t>
            </a:r>
            <a:r>
              <a:rPr lang="en-US" dirty="0" err="1">
                <a:latin typeface="Arial Black" panose="020B0A04020102020204" pitchFamily="34" charset="0"/>
              </a:rPr>
              <a:t>procedimiento</a:t>
            </a:r>
            <a:r>
              <a:rPr lang="en-US" dirty="0">
                <a:latin typeface="Arial Black" panose="020B0A04020102020204" pitchFamily="34" charset="0"/>
              </a:rPr>
              <a:t> </a:t>
            </a:r>
            <a:r>
              <a:rPr lang="en-US" dirty="0" err="1">
                <a:latin typeface="Arial Black" panose="020B0A04020102020204" pitchFamily="34" charset="0"/>
              </a:rPr>
              <a:t>almacenado</a:t>
            </a:r>
            <a:r>
              <a:rPr lang="en-US" dirty="0">
                <a:latin typeface="Arial Black" panose="020B0A04020102020204" pitchFamily="34" charset="0"/>
              </a:rPr>
              <a:t>.</a:t>
            </a: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p:txBody>
      </p:sp>
      <p:pic>
        <p:nvPicPr>
          <p:cNvPr id="6" name="Imagen 5"/>
          <p:cNvPicPr>
            <a:picLocks noChangeAspect="1"/>
          </p:cNvPicPr>
          <p:nvPr/>
        </p:nvPicPr>
        <p:blipFill rotWithShape="1">
          <a:blip r:embed="rId3"/>
          <a:srcRect l="3780" t="7370" b="15595"/>
          <a:stretch/>
        </p:blipFill>
        <p:spPr>
          <a:xfrm>
            <a:off x="496134" y="4557598"/>
            <a:ext cx="4490363" cy="2076837"/>
          </a:xfrm>
          <a:prstGeom prst="rect">
            <a:avLst/>
          </a:prstGeom>
        </p:spPr>
      </p:pic>
      <p:pic>
        <p:nvPicPr>
          <p:cNvPr id="7" name="Imagen 6"/>
          <p:cNvPicPr>
            <a:picLocks noChangeAspect="1"/>
          </p:cNvPicPr>
          <p:nvPr/>
        </p:nvPicPr>
        <p:blipFill>
          <a:blip r:embed="rId4"/>
          <a:stretch>
            <a:fillRect/>
          </a:stretch>
        </p:blipFill>
        <p:spPr>
          <a:xfrm>
            <a:off x="5188562" y="4593753"/>
            <a:ext cx="6184119" cy="2076837"/>
          </a:xfrm>
          <a:prstGeom prst="rect">
            <a:avLst/>
          </a:prstGeom>
        </p:spPr>
      </p:pic>
      <p:pic>
        <p:nvPicPr>
          <p:cNvPr id="11266" name="Picture 2" descr="Procedimientos y Funciones en PLSQL - Programación PL/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8092" y="605298"/>
            <a:ext cx="5109433" cy="317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5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FA91B077-3BD2-4C68-A570-01AEDEBDB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7"/>
            <a:ext cx="6964707" cy="12192000"/>
          </a:xfrm>
          <a:prstGeom prst="rect">
            <a:avLst/>
          </a:prstGeom>
        </p:spPr>
      </p:pic>
      <p:sp>
        <p:nvSpPr>
          <p:cNvPr id="5" name="Rectángulo 4"/>
          <p:cNvSpPr/>
          <p:nvPr/>
        </p:nvSpPr>
        <p:spPr>
          <a:xfrm>
            <a:off x="386061" y="608902"/>
            <a:ext cx="9031705" cy="3139321"/>
          </a:xfrm>
          <a:prstGeom prst="rect">
            <a:avLst/>
          </a:prstGeom>
        </p:spPr>
        <p:txBody>
          <a:bodyPr wrap="square">
            <a:spAutoFit/>
          </a:bodyPr>
          <a:lstStyle/>
          <a:p>
            <a:pPr marL="342900" indent="-342900">
              <a:buAutoNum type="arabicPeriod" startAt="5"/>
            </a:pPr>
            <a:r>
              <a:rPr lang="en-US" dirty="0" err="1">
                <a:latin typeface="Arial Black" panose="020B0A04020102020204" pitchFamily="34" charset="0"/>
              </a:rPr>
              <a:t>Deﬁna</a:t>
            </a:r>
            <a:r>
              <a:rPr lang="en-US" dirty="0">
                <a:latin typeface="Arial Black" panose="020B0A04020102020204" pitchFamily="34" charset="0"/>
              </a:rPr>
              <a:t> 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TRIGGER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endParaRPr lang="en-US" dirty="0">
              <a:latin typeface="Arial Black" panose="020B0A04020102020204" pitchFamily="34" charset="0"/>
            </a:endParaRPr>
          </a:p>
          <a:p>
            <a:pPr marL="342900" indent="-342900">
              <a:buAutoNum type="arabicPeriod" startAt="5"/>
            </a:pPr>
            <a:endParaRPr lang="en-US" dirty="0">
              <a:latin typeface="Arial Black" panose="020B0A04020102020204" pitchFamily="34" charset="0"/>
            </a:endParaRPr>
          </a:p>
          <a:p>
            <a:pPr marL="342900" indent="-342900">
              <a:buAutoNum type="arabicPeriod" startAt="6"/>
            </a:pPr>
            <a:r>
              <a:rPr lang="en-US" dirty="0" err="1" smtClean="0">
                <a:latin typeface="Arial Black" panose="020B0A04020102020204" pitchFamily="34" charset="0"/>
              </a:rPr>
              <a:t>En</a:t>
            </a:r>
            <a:r>
              <a:rPr lang="en-US" dirty="0" smtClean="0">
                <a:latin typeface="Arial Black" panose="020B0A04020102020204" pitchFamily="34" charset="0"/>
              </a:rPr>
              <a:t> </a:t>
            </a:r>
            <a:r>
              <a:rPr lang="en-US" dirty="0">
                <a:latin typeface="Arial Black" panose="020B0A04020102020204" pitchFamily="34" charset="0"/>
              </a:rPr>
              <a:t>un trigger que </a:t>
            </a:r>
            <a:r>
              <a:rPr lang="en-US" dirty="0" err="1">
                <a:latin typeface="Arial Black" panose="020B0A04020102020204" pitchFamily="34" charset="0"/>
              </a:rPr>
              <a:t>papel</a:t>
            </a:r>
            <a:r>
              <a:rPr lang="en-US" dirty="0">
                <a:latin typeface="Arial Black" panose="020B0A04020102020204" pitchFamily="34" charset="0"/>
              </a:rPr>
              <a:t> </a:t>
            </a:r>
            <a:r>
              <a:rPr lang="en-US" dirty="0" err="1">
                <a:latin typeface="Arial Black" panose="020B0A04020102020204" pitchFamily="34" charset="0"/>
              </a:rPr>
              <a:t>juega</a:t>
            </a:r>
            <a:r>
              <a:rPr lang="en-US" dirty="0">
                <a:latin typeface="Arial Black" panose="020B0A04020102020204" pitchFamily="34" charset="0"/>
              </a:rPr>
              <a:t> las variables OLD y </a:t>
            </a:r>
            <a:r>
              <a:rPr lang="en-US" dirty="0" smtClean="0">
                <a:latin typeface="Arial Black" panose="020B0A04020102020204" pitchFamily="34" charset="0"/>
              </a:rPr>
              <a:t>NEW</a:t>
            </a:r>
          </a:p>
          <a:p>
            <a:endParaRPr lang="en-US" dirty="0">
              <a:latin typeface="Arial Black" panose="020B0A04020102020204" pitchFamily="34" charset="0"/>
            </a:endParaRPr>
          </a:p>
        </p:txBody>
      </p:sp>
      <p:sp>
        <p:nvSpPr>
          <p:cNvPr id="10" name="Rectangle 1"/>
          <p:cNvSpPr>
            <a:spLocks noChangeArrowheads="1"/>
          </p:cNvSpPr>
          <p:nvPr/>
        </p:nvSpPr>
        <p:spPr bwMode="auto">
          <a:xfrm>
            <a:off x="385010" y="887740"/>
            <a:ext cx="441289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objeto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que se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crea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con la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sentencia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CREATE TRIGGER y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tiene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que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estar</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asociado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una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tabla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1"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trigger</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se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activa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cuando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ocurre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evento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de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inserción</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actualización</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o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borrado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sobre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la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tabla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 la que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está</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asociado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rot="10800000" flipV="1">
            <a:off x="385010" y="3748223"/>
            <a:ext cx="5146360"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Las </a:t>
            </a:r>
            <a:r>
              <a:rPr kumimoji="0" lang="en-US" altLang="en-US" b="0" i="0" u="none" strike="noStrike" cap="none" normalizeH="0" baseline="0" dirty="0" err="1" smtClean="0">
                <a:ln>
                  <a:noFill/>
                </a:ln>
                <a:solidFill>
                  <a:srgbClr val="000000"/>
                </a:solidFill>
                <a:effectLst/>
                <a:cs typeface="Arial" panose="020B0604020202020204" pitchFamily="34" charset="0"/>
              </a:rPr>
              <a:t>columnas</a:t>
            </a:r>
            <a:r>
              <a:rPr kumimoji="0" lang="en-US" altLang="en-US" b="0" i="0" u="none" strike="noStrike" cap="none" normalizeH="0" baseline="0" dirty="0" smtClean="0">
                <a:ln>
                  <a:noFill/>
                </a:ln>
                <a:solidFill>
                  <a:srgbClr val="000000"/>
                </a:solidFill>
                <a:effectLst/>
                <a:cs typeface="Arial" panose="020B0604020202020204" pitchFamily="34" charset="0"/>
              </a:rPr>
              <a:t> de la </a:t>
            </a:r>
            <a:r>
              <a:rPr kumimoji="0" lang="en-US" altLang="en-US" b="0" i="0" u="none" strike="noStrike" cap="none" normalizeH="0" baseline="0" dirty="0" err="1" smtClean="0">
                <a:ln>
                  <a:noFill/>
                </a:ln>
                <a:solidFill>
                  <a:srgbClr val="000000"/>
                </a:solidFill>
                <a:effectLst/>
                <a:cs typeface="Arial" panose="020B0604020202020204" pitchFamily="34" charset="0"/>
              </a:rPr>
              <a:t>tabla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asociada</a:t>
            </a:r>
            <a:r>
              <a:rPr kumimoji="0" lang="en-US" altLang="en-US" b="0" i="0" u="none" strike="noStrike" cap="none" normalizeH="0" baseline="0" dirty="0" smtClean="0">
                <a:ln>
                  <a:noFill/>
                </a:ln>
                <a:solidFill>
                  <a:srgbClr val="000000"/>
                </a:solidFill>
                <a:effectLst/>
                <a:cs typeface="Arial" panose="020B0604020202020204" pitchFamily="34" charset="0"/>
              </a:rPr>
              <a:t> con el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pueden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referenciarse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empleando</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los</a:t>
            </a:r>
            <a:r>
              <a:rPr kumimoji="0" lang="en-US" altLang="en-US" b="0" i="0" u="none" strike="noStrike" cap="none" normalizeH="0" baseline="0" dirty="0" smtClean="0">
                <a:ln>
                  <a:noFill/>
                </a:ln>
                <a:solidFill>
                  <a:srgbClr val="000000"/>
                </a:solidFill>
                <a:effectLst/>
                <a:cs typeface="Arial" panose="020B0604020202020204" pitchFamily="34" charset="0"/>
              </a:rPr>
              <a:t> alias </a:t>
            </a:r>
            <a:r>
              <a:rPr kumimoji="0" lang="en-US" altLang="en-US" b="1" i="0" u="none" strike="noStrike" cap="none" normalizeH="0" baseline="0" dirty="0" smtClean="0">
                <a:ln>
                  <a:noFill/>
                </a:ln>
                <a:effectLst/>
                <a:cs typeface="Arial" panose="020B0604020202020204" pitchFamily="34" charset="0"/>
              </a:rPr>
              <a:t>OLD y NEW. </a:t>
            </a:r>
            <a:r>
              <a:rPr kumimoji="0" lang="en-US" altLang="en-US" b="1" i="0" u="none" strike="noStrike" cap="none" normalizeH="0" baseline="0" dirty="0" err="1" smtClean="0">
                <a:ln>
                  <a:noFill/>
                </a:ln>
                <a:effectLst/>
                <a:cs typeface="Arial" panose="020B0604020202020204" pitchFamily="34" charset="0"/>
              </a:rPr>
              <a:t>OLD.</a:t>
            </a:r>
            <a:r>
              <a:rPr kumimoji="0" lang="en-US" altLang="en-US" b="1" i="1" u="none" strike="noStrike" cap="none" normalizeH="0" baseline="0" dirty="0" err="1" smtClean="0">
                <a:ln>
                  <a:noFill/>
                </a:ln>
                <a:effectLst/>
                <a:cs typeface="Arial" panose="020B0604020202020204" pitchFamily="34" charset="0"/>
              </a:rPr>
              <a:t>nombre_col</a:t>
            </a:r>
            <a:r>
              <a:rPr kumimoji="0" lang="en-US" altLang="en-US" b="1" i="0" u="none" strike="noStrike" cap="none" normalizeH="0" baseline="0" dirty="0" smtClean="0">
                <a:ln>
                  <a:noFill/>
                </a:ln>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hace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a:t>
            </a:r>
            <a:r>
              <a:rPr kumimoji="0" lang="en-US" altLang="en-US" b="0" i="0" u="none" strike="noStrike" cap="none" normalizeH="0" baseline="0" dirty="0" smtClean="0">
                <a:ln>
                  <a:noFill/>
                </a:ln>
                <a:solidFill>
                  <a:srgbClr val="000000"/>
                </a:solidFill>
                <a:effectLst/>
                <a:cs typeface="Arial" panose="020B0604020202020204" pitchFamily="34" charset="0"/>
              </a:rPr>
              <a:t> a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columna</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fila </a:t>
            </a:r>
            <a:r>
              <a:rPr kumimoji="0" lang="en-US" altLang="en-US" b="0" i="0" u="none" strike="noStrike" cap="none" normalizeH="0" baseline="0" dirty="0" err="1" smtClean="0">
                <a:ln>
                  <a:noFill/>
                </a:ln>
                <a:solidFill>
                  <a:srgbClr val="000000"/>
                </a:solidFill>
                <a:effectLst/>
                <a:cs typeface="Arial" panose="020B0604020202020204" pitchFamily="34" charset="0"/>
              </a:rPr>
              <a:t>existente</a:t>
            </a:r>
            <a:r>
              <a:rPr kumimoji="0" lang="en-US" altLang="en-US" b="0" i="0" u="none" strike="noStrike" cap="none" normalizeH="0" baseline="0" dirty="0" smtClean="0">
                <a:ln>
                  <a:noFill/>
                </a:ln>
                <a:solidFill>
                  <a:srgbClr val="000000"/>
                </a:solidFill>
                <a:effectLst/>
                <a:cs typeface="Arial" panose="020B0604020202020204" pitchFamily="34" charset="0"/>
              </a:rPr>
              <a:t>, antes de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actualizada</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0" i="0" u="none" strike="noStrike" cap="none" normalizeH="0" baseline="0" dirty="0" err="1" smtClean="0">
                <a:ln>
                  <a:noFill/>
                </a:ln>
                <a:solidFill>
                  <a:srgbClr val="000000"/>
                </a:solidFill>
                <a:effectLst/>
                <a:cs typeface="Arial" panose="020B0604020202020204" pitchFamily="34" charset="0"/>
              </a:rPr>
              <a:t>borrada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i="0" u="none" strike="noStrike" cap="none" normalizeH="0" baseline="0" dirty="0" err="1" smtClean="0">
                <a:ln>
                  <a:noFill/>
                </a:ln>
                <a:effectLst/>
                <a:cs typeface="Arial" panose="020B0604020202020204" pitchFamily="34" charset="0"/>
              </a:rPr>
              <a:t>NEW.</a:t>
            </a:r>
            <a:r>
              <a:rPr kumimoji="0" lang="en-US" altLang="en-US" i="1" u="none" strike="noStrike" cap="none" normalizeH="0" baseline="0" dirty="0" err="1" smtClean="0">
                <a:ln>
                  <a:noFill/>
                </a:ln>
                <a:effectLst/>
                <a:cs typeface="Arial" panose="020B0604020202020204" pitchFamily="34" charset="0"/>
              </a:rPr>
              <a:t>nombre_col</a:t>
            </a:r>
            <a:r>
              <a:rPr kumimoji="0" lang="en-US" altLang="en-US" b="0" i="0" u="none" strike="noStrike" cap="none" normalizeH="0" baseline="0" dirty="0" smtClean="0">
                <a:ln>
                  <a:noFill/>
                </a:ln>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hace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a:t>
            </a:r>
            <a:r>
              <a:rPr kumimoji="0" lang="en-US" altLang="en-US" b="0" i="0" u="none" strike="noStrike" cap="none" normalizeH="0" baseline="0" dirty="0" smtClean="0">
                <a:ln>
                  <a:noFill/>
                </a:ln>
                <a:solidFill>
                  <a:srgbClr val="000000"/>
                </a:solidFill>
                <a:effectLst/>
                <a:cs typeface="Arial" panose="020B0604020202020204" pitchFamily="34" charset="0"/>
              </a:rPr>
              <a:t> a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columna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nueva</a:t>
            </a:r>
            <a:r>
              <a:rPr kumimoji="0" lang="en-US" altLang="en-US" b="0" i="0" u="none" strike="noStrike" cap="none" normalizeH="0" baseline="0" dirty="0" smtClean="0">
                <a:ln>
                  <a:noFill/>
                </a:ln>
                <a:solidFill>
                  <a:srgbClr val="000000"/>
                </a:solidFill>
                <a:effectLst/>
                <a:cs typeface="Arial" panose="020B0604020202020204" pitchFamily="34" charset="0"/>
              </a:rPr>
              <a:t> fila a </a:t>
            </a:r>
            <a:r>
              <a:rPr kumimoji="0" lang="en-US" altLang="en-US" b="0" i="0" u="none" strike="noStrike" cap="none" normalizeH="0" baseline="0" dirty="0" err="1" smtClean="0">
                <a:ln>
                  <a:noFill/>
                </a:ln>
                <a:solidFill>
                  <a:srgbClr val="000000"/>
                </a:solidFill>
                <a:effectLst/>
                <a:cs typeface="Arial" panose="020B0604020202020204" pitchFamily="34" charset="0"/>
              </a:rPr>
              <a:t>punto</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insertada</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0" i="0" u="none" strike="noStrike" cap="none" normalizeH="0" baseline="0" dirty="0" err="1" smtClean="0">
                <a:ln>
                  <a:noFill/>
                </a:ln>
                <a:solidFill>
                  <a:srgbClr val="000000"/>
                </a:solidFill>
                <a:effectLst/>
                <a:cs typeface="Arial" panose="020B0604020202020204" pitchFamily="34" charset="0"/>
              </a:rPr>
              <a:t>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fila </a:t>
            </a:r>
            <a:r>
              <a:rPr kumimoji="0" lang="en-US" altLang="en-US" b="0" i="0" u="none" strike="noStrike" cap="none" normalizeH="0" baseline="0" dirty="0" err="1" smtClean="0">
                <a:ln>
                  <a:noFill/>
                </a:ln>
                <a:solidFill>
                  <a:srgbClr val="000000"/>
                </a:solidFill>
                <a:effectLst/>
                <a:cs typeface="Arial" panose="020B0604020202020204" pitchFamily="34" charset="0"/>
              </a:rPr>
              <a:t>existente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luego</a:t>
            </a:r>
            <a:r>
              <a:rPr kumimoji="0" lang="en-US" altLang="en-US" b="0" i="0" u="none" strike="noStrike" cap="none" normalizeH="0" baseline="0" dirty="0" smtClean="0">
                <a:ln>
                  <a:noFill/>
                </a:ln>
                <a:solidFill>
                  <a:srgbClr val="000000"/>
                </a:solidFill>
                <a:effectLst/>
                <a:cs typeface="Arial" panose="020B0604020202020204" pitchFamily="34" charset="0"/>
              </a:rPr>
              <a:t> de que </a:t>
            </a:r>
            <a:r>
              <a:rPr kumimoji="0" lang="en-US" altLang="en-US" b="0" i="0" u="none" strike="noStrike" cap="none" normalizeH="0" baseline="0" dirty="0" err="1" smtClean="0">
                <a:ln>
                  <a:noFill/>
                </a:ln>
                <a:solidFill>
                  <a:srgbClr val="000000"/>
                </a:solidFill>
                <a:effectLst/>
                <a:cs typeface="Arial" panose="020B0604020202020204" pitchFamily="34" charset="0"/>
              </a:rPr>
              <a:t>fue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actualizada</a:t>
            </a:r>
            <a:r>
              <a:rPr kumimoji="0" lang="en-US" altLang="en-US" b="0" i="0" u="none" strike="noStrike" cap="none" normalizeH="0" baseline="0" dirty="0" smtClean="0">
                <a:ln>
                  <a:noFill/>
                </a:ln>
                <a:solidFill>
                  <a:srgbClr val="000000"/>
                </a:solidFill>
                <a:effectLst/>
                <a:cs typeface="Arial" panose="020B0604020202020204" pitchFamily="34" charset="0"/>
              </a:rPr>
              <a:t>.</a:t>
            </a:r>
            <a:r>
              <a:rPr kumimoji="0" lang="en-US" altLang="en-US" b="0" i="0" u="none" strike="noStrike" cap="none" normalizeH="0" baseline="0" dirty="0" smtClean="0">
                <a:ln>
                  <a:noFill/>
                </a:ln>
                <a:solidFill>
                  <a:schemeClr val="tx1"/>
                </a:solidFill>
                <a:effectLst/>
                <a:cs typeface="Arial" panose="020B0604020202020204" pitchFamily="34" charset="0"/>
              </a:rPr>
              <a:t> </a:t>
            </a:r>
          </a:p>
        </p:txBody>
      </p:sp>
      <p:pic>
        <p:nvPicPr>
          <p:cNvPr id="12290" name="Picture 2" descr="MySQL Trigg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241" y="271199"/>
            <a:ext cx="4993759" cy="271184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Triggers en PL/SQL - Programación PL/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174" y="3748223"/>
            <a:ext cx="4381902" cy="258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6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11" descr="Imagen que contiene alimentos, fruta&#10;&#10;Descripción generada automáticamente">
            <a:extLst>
              <a:ext uri="{FF2B5EF4-FFF2-40B4-BE49-F238E27FC236}">
                <a16:creationId xmlns:a16="http://schemas.microsoft.com/office/drawing/2014/main" id="{A23E7E56-6175-41CD-A6D6-4DE25047B10A}"/>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3" name="Rectángulo 2"/>
          <p:cNvSpPr/>
          <p:nvPr/>
        </p:nvSpPr>
        <p:spPr>
          <a:xfrm>
            <a:off x="368969" y="486689"/>
            <a:ext cx="5387254" cy="5078313"/>
          </a:xfrm>
          <a:prstGeom prst="rect">
            <a:avLst/>
          </a:prstGeom>
        </p:spPr>
        <p:txBody>
          <a:bodyPr wrap="square">
            <a:spAutoFit/>
          </a:bodyPr>
          <a:lstStyle/>
          <a:p>
            <a:r>
              <a:rPr lang="en-US" dirty="0">
                <a:latin typeface="Arial Black" panose="020B0A04020102020204" pitchFamily="34" charset="0"/>
              </a:rPr>
              <a:t>7. </a:t>
            </a:r>
            <a:r>
              <a:rPr lang="en-US" dirty="0" err="1">
                <a:latin typeface="Arial Black" panose="020B0A04020102020204" pitchFamily="34" charset="0"/>
              </a:rPr>
              <a:t>En</a:t>
            </a:r>
            <a:r>
              <a:rPr lang="en-US" dirty="0">
                <a:latin typeface="Arial Black" panose="020B0A04020102020204" pitchFamily="34" charset="0"/>
              </a:rPr>
              <a:t> un trigger que </a:t>
            </a:r>
            <a:r>
              <a:rPr lang="en-US" dirty="0" err="1">
                <a:latin typeface="Arial Black" panose="020B0A04020102020204" pitchFamily="34" charset="0"/>
              </a:rPr>
              <a:t>papel</a:t>
            </a:r>
            <a:r>
              <a:rPr lang="en-US" dirty="0">
                <a:latin typeface="Arial Black" panose="020B0A04020102020204" pitchFamily="34" charset="0"/>
              </a:rPr>
              <a:t> </a:t>
            </a:r>
            <a:r>
              <a:rPr lang="en-US" dirty="0" err="1">
                <a:latin typeface="Arial Black" panose="020B0A04020102020204" pitchFamily="34" charset="0"/>
              </a:rPr>
              <a:t>juega</a:t>
            </a:r>
            <a:r>
              <a:rPr lang="en-US" dirty="0">
                <a:latin typeface="Arial Black" panose="020B0A04020102020204" pitchFamily="34" charset="0"/>
              </a:rPr>
              <a:t> </a:t>
            </a:r>
            <a:r>
              <a:rPr lang="en-US" dirty="0" err="1">
                <a:latin typeface="Arial Black" panose="020B0A04020102020204" pitchFamily="34" charset="0"/>
              </a:rPr>
              <a:t>los</a:t>
            </a:r>
            <a:r>
              <a:rPr lang="en-US" dirty="0">
                <a:latin typeface="Arial Black" panose="020B0A04020102020204" pitchFamily="34" charset="0"/>
              </a:rPr>
              <a:t> </a:t>
            </a:r>
            <a:r>
              <a:rPr lang="en-US" dirty="0" err="1">
                <a:latin typeface="Arial Black" panose="020B0A04020102020204" pitchFamily="34" charset="0"/>
              </a:rPr>
              <a:t>conceptos</a:t>
            </a:r>
            <a:r>
              <a:rPr lang="en-US" dirty="0">
                <a:latin typeface="Arial Black" panose="020B0A04020102020204" pitchFamily="34" charset="0"/>
              </a:rPr>
              <a:t>(</a:t>
            </a:r>
            <a:r>
              <a:rPr lang="en-US" dirty="0" err="1">
                <a:latin typeface="Arial Black" panose="020B0A04020102020204" pitchFamily="34" charset="0"/>
              </a:rPr>
              <a:t>cláusulas</a:t>
            </a:r>
            <a:r>
              <a:rPr lang="en-US" dirty="0">
                <a:latin typeface="Arial Black" panose="020B0A04020102020204" pitchFamily="34" charset="0"/>
              </a:rPr>
              <a:t>) BEFORE o </a:t>
            </a:r>
            <a:r>
              <a:rPr lang="en-US" dirty="0" smtClean="0">
                <a:latin typeface="Arial Black" panose="020B0A04020102020204" pitchFamily="34" charset="0"/>
              </a:rPr>
              <a:t>AFTER</a:t>
            </a:r>
          </a:p>
          <a:p>
            <a:endParaRPr lang="es-BO" dirty="0">
              <a:latin typeface="Arial Black" panose="020B0A04020102020204" pitchFamily="34" charset="0"/>
            </a:endParaRPr>
          </a:p>
          <a:p>
            <a:endParaRPr lang="es-BO" dirty="0" smtClean="0">
              <a:latin typeface="Arial Black" panose="020B0A04020102020204" pitchFamily="34" charset="0"/>
            </a:endParaRPr>
          </a:p>
          <a:p>
            <a:endParaRPr lang="es-BO" dirty="0">
              <a:latin typeface="Arial Black" panose="020B0A04020102020204" pitchFamily="34" charset="0"/>
            </a:endParaRPr>
          </a:p>
          <a:p>
            <a:endParaRPr lang="es-BO" dirty="0" smtClean="0">
              <a:latin typeface="Arial Black" panose="020B0A04020102020204" pitchFamily="34" charset="0"/>
            </a:endParaRPr>
          </a:p>
          <a:p>
            <a:endParaRPr lang="en-US" dirty="0">
              <a:latin typeface="Arial Black" panose="020B0A04020102020204" pitchFamily="34" charset="0"/>
            </a:endParaRPr>
          </a:p>
          <a:p>
            <a:pPr marL="342900" indent="-342900">
              <a:buAutoNum type="arabicPeriod" startAt="8"/>
            </a:pPr>
            <a:r>
              <a:rPr lang="en-US" dirty="0" smtClean="0">
                <a:latin typeface="Arial Black" panose="020B0A04020102020204" pitchFamily="34" charset="0"/>
              </a:rPr>
              <a:t>A </a:t>
            </a:r>
            <a:r>
              <a:rPr lang="en-US" dirty="0">
                <a:latin typeface="Arial Black" panose="020B0A04020102020204" pitchFamily="34" charset="0"/>
              </a:rPr>
              <a:t>que se </a:t>
            </a:r>
            <a:r>
              <a:rPr lang="en-US" dirty="0" err="1">
                <a:latin typeface="Arial Black" panose="020B0A04020102020204" pitchFamily="34" charset="0"/>
              </a:rPr>
              <a:t>reﬁere</a:t>
            </a:r>
            <a:r>
              <a:rPr lang="en-US" dirty="0">
                <a:latin typeface="Arial Black" panose="020B0A04020102020204" pitchFamily="34" charset="0"/>
              </a:rPr>
              <a:t> </a:t>
            </a:r>
            <a:r>
              <a:rPr lang="en-US" dirty="0" err="1">
                <a:latin typeface="Arial Black" panose="020B0A04020102020204" pitchFamily="34" charset="0"/>
              </a:rPr>
              <a:t>cuando</a:t>
            </a:r>
            <a:r>
              <a:rPr lang="en-US" dirty="0">
                <a:latin typeface="Arial Black" panose="020B0A04020102020204" pitchFamily="34" charset="0"/>
              </a:rPr>
              <a:t> se </a:t>
            </a:r>
            <a:r>
              <a:rPr lang="en-US" dirty="0" err="1">
                <a:latin typeface="Arial Black" panose="020B0A04020102020204" pitchFamily="34" charset="0"/>
              </a:rPr>
              <a:t>habla</a:t>
            </a:r>
            <a:r>
              <a:rPr lang="en-US" dirty="0">
                <a:latin typeface="Arial Black" panose="020B0A04020102020204" pitchFamily="34" charset="0"/>
              </a:rPr>
              <a:t> de </a:t>
            </a:r>
            <a:r>
              <a:rPr lang="en-US" dirty="0" err="1">
                <a:latin typeface="Arial Black" panose="020B0A04020102020204" pitchFamily="34" charset="0"/>
              </a:rPr>
              <a:t>eventos</a:t>
            </a:r>
            <a:r>
              <a:rPr lang="en-US" dirty="0">
                <a:latin typeface="Arial Black" panose="020B0A04020102020204" pitchFamily="34" charset="0"/>
              </a:rPr>
              <a:t> </a:t>
            </a:r>
            <a:r>
              <a:rPr lang="en-US" dirty="0" err="1">
                <a:latin typeface="Arial Black" panose="020B0A04020102020204" pitchFamily="34" charset="0"/>
              </a:rPr>
              <a:t>en</a:t>
            </a:r>
            <a:r>
              <a:rPr lang="en-US" dirty="0">
                <a:latin typeface="Arial Black" panose="020B0A04020102020204" pitchFamily="34" charset="0"/>
              </a:rPr>
              <a:t> </a:t>
            </a:r>
            <a:r>
              <a:rPr lang="en-US" dirty="0" smtClean="0">
                <a:latin typeface="Arial Black" panose="020B0A04020102020204" pitchFamily="34" charset="0"/>
              </a:rPr>
              <a:t>TRIGGERS</a:t>
            </a:r>
          </a:p>
          <a:p>
            <a:pPr marL="342900" indent="-342900">
              <a:buAutoNum type="arabicPeriod" startAt="8"/>
            </a:pPr>
            <a:endParaRPr lang="en-US"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endParaRPr lang="en-US" dirty="0">
              <a:latin typeface="Arial Black" panose="020B0A04020102020204" pitchFamily="34" charset="0"/>
            </a:endParaRPr>
          </a:p>
        </p:txBody>
      </p:sp>
      <p:sp>
        <p:nvSpPr>
          <p:cNvPr id="5" name="Rectangle 1"/>
          <p:cNvSpPr>
            <a:spLocks noChangeArrowheads="1"/>
          </p:cNvSpPr>
          <p:nvPr/>
        </p:nvSpPr>
        <p:spPr bwMode="auto">
          <a:xfrm>
            <a:off x="394215" y="1359037"/>
            <a:ext cx="5336761"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cs typeface="Arial" panose="020B0604020202020204" pitchFamily="34" charset="0"/>
              </a:rPr>
              <a:t>Puede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1" i="0" u="none" strike="noStrike" cap="none" normalizeH="0" baseline="0" dirty="0" smtClean="0">
                <a:ln>
                  <a:noFill/>
                </a:ln>
                <a:effectLst/>
                <a:cs typeface="Arial" panose="020B0604020202020204" pitchFamily="34" charset="0"/>
              </a:rPr>
              <a:t>BEFORE</a:t>
            </a:r>
            <a:r>
              <a:rPr kumimoji="0" lang="en-US" altLang="en-US" b="0" i="0" u="none" strike="noStrike" cap="none" normalizeH="0" baseline="0" dirty="0" smtClean="0">
                <a:ln>
                  <a:noFill/>
                </a:ln>
                <a:solidFill>
                  <a:srgbClr val="000000"/>
                </a:solidFill>
                <a:effectLst/>
                <a:cs typeface="Arial" panose="020B0604020202020204" pitchFamily="34" charset="0"/>
              </a:rPr>
              <a:t> (antes) o </a:t>
            </a:r>
            <a:r>
              <a:rPr kumimoji="0" lang="en-US" altLang="en-US" b="1" i="0" u="none" strike="noStrike" cap="none" normalizeH="0" baseline="0" dirty="0" smtClean="0">
                <a:ln>
                  <a:noFill/>
                </a:ln>
                <a:effectLst/>
                <a:cs typeface="Arial" panose="020B0604020202020204" pitchFamily="34" charset="0"/>
              </a:rPr>
              <a:t>AFTER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despues</a:t>
            </a:r>
            <a:r>
              <a:rPr kumimoji="0" lang="en-US" altLang="en-US" b="0" i="0" u="none" strike="noStrike" cap="none" normalizeH="0" baseline="0" dirty="0" smtClean="0">
                <a:ln>
                  <a:noFill/>
                </a:ln>
                <a:solidFill>
                  <a:srgbClr val="000000"/>
                </a:solidFill>
                <a:effectLst/>
                <a:cs typeface="Arial" panose="020B0604020202020204" pitchFamily="34" charset="0"/>
              </a:rPr>
              <a:t>), para </a:t>
            </a:r>
            <a:r>
              <a:rPr kumimoji="0" lang="en-US" altLang="en-US" b="0" i="0" u="none" strike="noStrike" cap="none" normalizeH="0" baseline="0" dirty="0" err="1" smtClean="0">
                <a:ln>
                  <a:noFill/>
                </a:ln>
                <a:solidFill>
                  <a:srgbClr val="000000"/>
                </a:solidFill>
                <a:effectLst/>
                <a:cs typeface="Arial" panose="020B0604020202020204" pitchFamily="34" charset="0"/>
              </a:rPr>
              <a:t>indicar</a:t>
            </a:r>
            <a:r>
              <a:rPr kumimoji="0" lang="en-US" altLang="en-US" b="0" i="0" u="none" strike="noStrike" cap="none" normalizeH="0" baseline="0" dirty="0" smtClean="0">
                <a:ln>
                  <a:noFill/>
                </a:ln>
                <a:solidFill>
                  <a:srgbClr val="000000"/>
                </a:solidFill>
                <a:effectLst/>
                <a:cs typeface="Arial" panose="020B0604020202020204" pitchFamily="34" charset="0"/>
              </a:rPr>
              <a:t> que el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se </a:t>
            </a:r>
            <a:r>
              <a:rPr kumimoji="0" lang="en-US" altLang="en-US" b="0" i="0" u="none" strike="noStrike" cap="none" normalizeH="0" baseline="0" dirty="0" err="1" smtClean="0">
                <a:ln>
                  <a:noFill/>
                </a:ln>
                <a:solidFill>
                  <a:srgbClr val="000000"/>
                </a:solidFill>
                <a:effectLst/>
                <a:cs typeface="Arial" panose="020B0604020202020204" pitchFamily="34" charset="0"/>
              </a:rPr>
              <a:t>ejecute</a:t>
            </a:r>
            <a:r>
              <a:rPr kumimoji="0" lang="en-US" altLang="en-US" b="0" i="0" u="none" strike="noStrike" cap="none" normalizeH="0" baseline="0" dirty="0" smtClean="0">
                <a:ln>
                  <a:noFill/>
                </a:ln>
                <a:solidFill>
                  <a:srgbClr val="000000"/>
                </a:solidFill>
                <a:effectLst/>
                <a:cs typeface="Arial" panose="020B0604020202020204" pitchFamily="34" charset="0"/>
              </a:rPr>
              <a:t> antes o </a:t>
            </a:r>
            <a:r>
              <a:rPr kumimoji="0" lang="en-US" altLang="en-US" b="0" i="0" u="none" strike="noStrike" cap="none" normalizeH="0" baseline="0" dirty="0" err="1" smtClean="0">
                <a:ln>
                  <a:noFill/>
                </a:ln>
                <a:solidFill>
                  <a:srgbClr val="000000"/>
                </a:solidFill>
                <a:effectLst/>
                <a:cs typeface="Arial" panose="020B0604020202020204" pitchFamily="34" charset="0"/>
              </a:rPr>
              <a:t>después</a:t>
            </a:r>
            <a:r>
              <a:rPr kumimoji="0" lang="en-US" altLang="en-US" b="0" i="0" u="none" strike="noStrike" cap="none" normalizeH="0" baseline="0" dirty="0" smtClean="0">
                <a:ln>
                  <a:noFill/>
                </a:ln>
                <a:solidFill>
                  <a:srgbClr val="000000"/>
                </a:solidFill>
                <a:effectLst/>
                <a:cs typeface="Arial" panose="020B0604020202020204" pitchFamily="34" charset="0"/>
              </a:rPr>
              <a:t> que la </a:t>
            </a:r>
            <a:r>
              <a:rPr kumimoji="0" lang="en-US" altLang="en-US" b="0" i="0" u="none" strike="noStrike" cap="none" normalizeH="0" baseline="0" dirty="0" err="1" smtClean="0">
                <a:ln>
                  <a:noFill/>
                </a:ln>
                <a:solidFill>
                  <a:srgbClr val="000000"/>
                </a:solidFill>
                <a:effectLst/>
                <a:cs typeface="Arial" panose="020B0604020202020204" pitchFamily="34" charset="0"/>
              </a:rPr>
              <a:t>sentencia</a:t>
            </a:r>
            <a:r>
              <a:rPr kumimoji="0" lang="en-US" altLang="en-US" b="0" i="0" u="none" strike="noStrike" cap="none" normalizeH="0" baseline="0" dirty="0" smtClean="0">
                <a:ln>
                  <a:noFill/>
                </a:ln>
                <a:solidFill>
                  <a:srgbClr val="000000"/>
                </a:solidFill>
                <a:effectLst/>
                <a:cs typeface="Arial" panose="020B0604020202020204" pitchFamily="34" charset="0"/>
              </a:rPr>
              <a:t> que lo </a:t>
            </a:r>
            <a:r>
              <a:rPr kumimoji="0" lang="en-US" altLang="en-US" b="0" i="0" u="none" strike="noStrike" cap="none" normalizeH="0" baseline="0" dirty="0" err="1" smtClean="0">
                <a:ln>
                  <a:noFill/>
                </a:ln>
                <a:solidFill>
                  <a:srgbClr val="000000"/>
                </a:solidFill>
                <a:effectLst/>
                <a:cs typeface="Arial" panose="020B0604020202020204" pitchFamily="34" charset="0"/>
              </a:rPr>
              <a:t>activa</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68969" y="3154715"/>
            <a:ext cx="5107175"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err="1" smtClean="0">
                <a:ln>
                  <a:noFill/>
                </a:ln>
                <a:effectLst/>
                <a:cs typeface="Arial" panose="020B0604020202020204" pitchFamily="34" charset="0"/>
              </a:rPr>
              <a:t>evento_disp</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indica</a:t>
            </a:r>
            <a:r>
              <a:rPr kumimoji="0" lang="en-US" altLang="en-US" b="0" i="0" u="none" strike="noStrike" cap="none" normalizeH="0" baseline="0" dirty="0" smtClean="0">
                <a:ln>
                  <a:noFill/>
                </a:ln>
                <a:solidFill>
                  <a:srgbClr val="000000"/>
                </a:solidFill>
                <a:effectLst/>
                <a:cs typeface="Arial" panose="020B0604020202020204" pitchFamily="34" charset="0"/>
              </a:rPr>
              <a:t> la </a:t>
            </a:r>
            <a:r>
              <a:rPr kumimoji="0" lang="en-US" altLang="en-US" b="0" i="0" u="none" strike="noStrike" cap="none" normalizeH="0" baseline="0" dirty="0" err="1" smtClean="0">
                <a:ln>
                  <a:noFill/>
                </a:ln>
                <a:solidFill>
                  <a:srgbClr val="000000"/>
                </a:solidFill>
                <a:effectLst/>
                <a:cs typeface="Arial" panose="020B0604020202020204" pitchFamily="34" charset="0"/>
              </a:rPr>
              <a:t>clase</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sentencia</a:t>
            </a:r>
            <a:r>
              <a:rPr kumimoji="0" lang="en-US" altLang="en-US" b="0" i="0" u="none" strike="noStrike" cap="none" normalizeH="0" baseline="0" dirty="0" smtClean="0">
                <a:ln>
                  <a:noFill/>
                </a:ln>
                <a:solidFill>
                  <a:srgbClr val="000000"/>
                </a:solidFill>
                <a:effectLst/>
                <a:cs typeface="Arial" panose="020B0604020202020204" pitchFamily="34" charset="0"/>
              </a:rPr>
              <a:t> que </a:t>
            </a:r>
            <a:r>
              <a:rPr kumimoji="0" lang="en-US" altLang="en-US" b="0" i="0" u="none" strike="noStrike" cap="none" normalizeH="0" baseline="0" dirty="0" err="1" smtClean="0">
                <a:ln>
                  <a:noFill/>
                </a:ln>
                <a:solidFill>
                  <a:srgbClr val="000000"/>
                </a:solidFill>
                <a:effectLst/>
                <a:cs typeface="Arial" panose="020B0604020202020204" pitchFamily="34" charset="0"/>
              </a:rPr>
              <a:t>activa</a:t>
            </a:r>
            <a:r>
              <a:rPr kumimoji="0" lang="en-US" altLang="en-US" b="0" i="0" u="none" strike="noStrike" cap="none" normalizeH="0" baseline="0" dirty="0" smtClean="0">
                <a:ln>
                  <a:noFill/>
                </a:ln>
                <a:solidFill>
                  <a:srgbClr val="000000"/>
                </a:solidFill>
                <a:effectLst/>
                <a:cs typeface="Arial" panose="020B0604020202020204" pitchFamily="34" charset="0"/>
              </a:rPr>
              <a:t> al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Puede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1" i="0" u="none" strike="noStrike" cap="none" normalizeH="0" baseline="0" dirty="0" smtClean="0">
                <a:ln>
                  <a:noFill/>
                </a:ln>
                <a:effectLst/>
                <a:cs typeface="Arial" panose="020B0604020202020204" pitchFamily="34" charset="0"/>
              </a:rPr>
              <a:t>INSERT, UPDATE</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1" i="0" u="none" strike="noStrike" cap="none" normalizeH="0" baseline="0" dirty="0" smtClean="0">
                <a:ln>
                  <a:noFill/>
                </a:ln>
                <a:effectLst/>
                <a:cs typeface="Arial" panose="020B0604020202020204" pitchFamily="34" charset="0"/>
              </a:rPr>
              <a:t>DELETE</a:t>
            </a:r>
            <a:r>
              <a:rPr kumimoji="0" lang="en-US" altLang="en-US" sz="12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314" name="Picture 2" descr="Cómo crear trigger en MySQL Server 5, disparadores para auditoría de tablas  Imprimible Proyecto AjpdSoft"/>
          <p:cNvPicPr>
            <a:picLocks noChangeAspect="1" noChangeArrowheads="1"/>
          </p:cNvPicPr>
          <p:nvPr/>
        </p:nvPicPr>
        <p:blipFill rotWithShape="1">
          <a:blip r:embed="rId3">
            <a:extLst>
              <a:ext uri="{28A0092B-C50C-407E-A947-70E740481C1C}">
                <a14:useLocalDpi xmlns:a14="http://schemas.microsoft.com/office/drawing/2010/main" val="0"/>
              </a:ext>
            </a:extLst>
          </a:blip>
          <a:srcRect r="34163" b="52116"/>
          <a:stretch/>
        </p:blipFill>
        <p:spPr bwMode="auto">
          <a:xfrm>
            <a:off x="5958544" y="347804"/>
            <a:ext cx="6031135" cy="294579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isparadores o Triggers en una base de datos | ZdeS - Zona de Sistem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69" y="4426475"/>
            <a:ext cx="5967589" cy="177230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ompartiendo Tips de Oracle: Triggers o Disparadores de Base de Da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979" y="3416279"/>
            <a:ext cx="560070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9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6" name="Título 1">
            <a:extLst>
              <a:ext uri="{FF2B5EF4-FFF2-40B4-BE49-F238E27FC236}">
                <a16:creationId xmlns:a16="http://schemas.microsoft.com/office/drawing/2014/main" id="{5FDAC0C4-6D3F-426D-B122-FD4BCDA68C61}"/>
              </a:ext>
            </a:extLst>
          </p:cNvPr>
          <p:cNvSpPr>
            <a:spLocks noGrp="1"/>
          </p:cNvSpPr>
          <p:nvPr>
            <p:ph type="title"/>
          </p:nvPr>
        </p:nvSpPr>
        <p:spPr>
          <a:xfrm>
            <a:off x="4600112" y="160420"/>
            <a:ext cx="2297993" cy="621261"/>
          </a:xfrm>
        </p:spPr>
        <p:txBody>
          <a:bodyPr/>
          <a:lstStyle/>
          <a:p>
            <a:r>
              <a:rPr lang="es-MX" dirty="0" smtClean="0">
                <a:solidFill>
                  <a:srgbClr val="00B0F0"/>
                </a:solidFill>
                <a:latin typeface="Fredericka the Great" panose="02000000000000000000" pitchFamily="2" charset="0"/>
                <a:ea typeface="Fredericka the Great" panose="02000000000000000000" pitchFamily="2" charset="0"/>
              </a:rPr>
              <a:t>PRACTICA</a:t>
            </a:r>
            <a:endParaRPr lang="es-MX" dirty="0">
              <a:solidFill>
                <a:srgbClr val="00B0F0"/>
              </a:solidFill>
              <a:latin typeface="Fredericka the Great" panose="02000000000000000000" pitchFamily="2" charset="0"/>
              <a:ea typeface="Fredericka the Great" panose="02000000000000000000" pitchFamily="2" charset="0"/>
            </a:endParaRPr>
          </a:p>
        </p:txBody>
      </p:sp>
      <p:sp>
        <p:nvSpPr>
          <p:cNvPr id="5" name="Rectángulo 4"/>
          <p:cNvSpPr/>
          <p:nvPr/>
        </p:nvSpPr>
        <p:spPr>
          <a:xfrm>
            <a:off x="259145" y="781681"/>
            <a:ext cx="5836854"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9. </a:t>
            </a:r>
            <a:r>
              <a:rPr lang="en-US" b="1" dirty="0" err="1" smtClean="0">
                <a:latin typeface="Arial" panose="020B0604020202020204" pitchFamily="34" charset="0"/>
                <a:cs typeface="Arial" panose="020B0604020202020204" pitchFamily="34" charset="0"/>
              </a:rPr>
              <a:t>Crear</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la </a:t>
            </a:r>
            <a:r>
              <a:rPr lang="en-US" b="1" dirty="0" err="1">
                <a:latin typeface="Arial" panose="020B0604020202020204" pitchFamily="34" charset="0"/>
                <a:cs typeface="Arial" panose="020B0604020202020204" pitchFamily="34" charset="0"/>
              </a:rPr>
              <a:t>siguiente</a:t>
            </a:r>
            <a:r>
              <a:rPr lang="en-US" b="1" dirty="0">
                <a:latin typeface="Arial" panose="020B0604020202020204" pitchFamily="34" charset="0"/>
                <a:cs typeface="Arial" panose="020B0604020202020204" pitchFamily="34" charset="0"/>
              </a:rPr>
              <a:t> Base de </a:t>
            </a:r>
            <a:r>
              <a:rPr lang="en-US" b="1" dirty="0" err="1">
                <a:latin typeface="Arial" panose="020B0604020202020204" pitchFamily="34" charset="0"/>
                <a:cs typeface="Arial" panose="020B0604020202020204" pitchFamily="34" charset="0"/>
              </a:rPr>
              <a:t>datos</a:t>
            </a:r>
            <a:r>
              <a:rPr lang="en-US" b="1" dirty="0">
                <a:latin typeface="Arial" panose="020B0604020202020204" pitchFamily="34" charset="0"/>
                <a:cs typeface="Arial" panose="020B0604020202020204" pitchFamily="34" charset="0"/>
              </a:rPr>
              <a:t> y </a:t>
            </a:r>
            <a:r>
              <a:rPr lang="en-US" b="1" dirty="0" err="1">
                <a:latin typeface="Arial" panose="020B0604020202020204" pitchFamily="34" charset="0"/>
                <a:cs typeface="Arial" panose="020B0604020202020204" pitchFamily="34" charset="0"/>
              </a:rPr>
              <a:t>sus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registros</a:t>
            </a:r>
            <a:r>
              <a:rPr lang="en-US" b="1" dirty="0"/>
              <a:t>.</a:t>
            </a:r>
          </a:p>
        </p:txBody>
      </p:sp>
      <p:sp>
        <p:nvSpPr>
          <p:cNvPr id="2" name="Rectangle 1"/>
          <p:cNvSpPr>
            <a:spLocks noChangeArrowheads="1"/>
          </p:cNvSpPr>
          <p:nvPr/>
        </p:nvSpPr>
        <p:spPr bwMode="auto">
          <a:xfrm>
            <a:off x="137409" y="1270887"/>
            <a:ext cx="4831831" cy="53245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JetBrains Mono"/>
              </a:rPr>
              <a:t>CREATE DATABASE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USE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DEPARTAMENTO(</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PROVINCIA(</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ID_PROV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DEPARTAMENTO(</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PERSONA(</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ID_PER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APELLIDOS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50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FECHA_NAC </a:t>
            </a:r>
            <a:r>
              <a:rPr kumimoji="0" lang="en-US" altLang="en-US" sz="1000" b="0" i="0" u="none" strike="noStrike" cap="none" normalizeH="0" baseline="0" dirty="0" smtClean="0">
                <a:ln>
                  <a:noFill/>
                </a:ln>
                <a:solidFill>
                  <a:srgbClr val="CC7832"/>
                </a:solidFill>
                <a:effectLst/>
                <a:latin typeface="JetBrains Mono"/>
              </a:rPr>
              <a:t>DATE,</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EDAD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EMAIL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50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ID_PROV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SEXO </a:t>
            </a:r>
            <a:r>
              <a:rPr kumimoji="0" lang="en-US" altLang="en-US" sz="1000" b="0" i="0" u="none" strike="noStrike" cap="none" normalizeH="0" baseline="0" dirty="0" smtClean="0">
                <a:ln>
                  <a:noFill/>
                </a:ln>
                <a:solidFill>
                  <a:srgbClr val="CC7832"/>
                </a:solidFill>
                <a:effectLst/>
                <a:latin typeface="JetBrains Mono"/>
              </a:rPr>
              <a:t>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DEPARTAMENTO(</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ID_PROV</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PROVINCIA(</a:t>
            </a:r>
            <a:r>
              <a:rPr kumimoji="0" lang="en-US" altLang="en-US" sz="1000" b="0" i="0" u="none" strike="noStrike" cap="none" normalizeH="0" baseline="0" dirty="0" smtClean="0">
                <a:ln>
                  <a:noFill/>
                </a:ln>
                <a:solidFill>
                  <a:srgbClr val="9876AA"/>
                </a:solidFill>
                <a:effectLst/>
                <a:latin typeface="JetBrains Mono"/>
              </a:rPr>
              <a:t>ID_PROV</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PROYECTO(</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ID_PROY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PRIMARY KEY AUTO_INCREMENT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NOMBREPROY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100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TIPOPROY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30</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167859" y="1270887"/>
            <a:ext cx="6825521"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JetBrains Mono"/>
              </a:rPr>
              <a:t>INSERT INTO </a:t>
            </a:r>
            <a:r>
              <a:rPr kumimoji="0" lang="en-US" altLang="en-US" sz="1000" b="0" i="0" u="none" strike="noStrike" cap="none" normalizeH="0" baseline="0" smtClean="0">
                <a:ln>
                  <a:noFill/>
                </a:ln>
                <a:solidFill>
                  <a:srgbClr val="A9B7C6"/>
                </a:solidFill>
                <a:effectLst/>
                <a:latin typeface="JetBrains Mono"/>
              </a:rPr>
              <a:t>PERSONA(</a:t>
            </a:r>
            <a:r>
              <a:rPr kumimoji="0" lang="en-US" altLang="en-US" sz="1000" b="0" i="0" u="none" strike="noStrike" cap="none" normalizeH="0" baseline="0" smtClean="0">
                <a:ln>
                  <a:noFill/>
                </a:ln>
                <a:solidFill>
                  <a:srgbClr val="9876AA"/>
                </a:solidFill>
                <a:effectLst/>
                <a:latin typeface="JetBrains Mono"/>
              </a:rPr>
              <a:t>NOMBRE</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APELLIDOS</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FECHA_NAC</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EDAD</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EMAIL</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ID_DEP</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ID_PROV</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SEXO</a:t>
            </a:r>
            <a:r>
              <a:rPr kumimoji="0" lang="en-US" altLang="en-US" sz="1000" b="0" i="0" u="none" strike="noStrike" cap="none" normalizeH="0" baseline="0" smtClean="0">
                <a:ln>
                  <a:noFill/>
                </a:ln>
                <a:solidFill>
                  <a:srgbClr val="A9B7C6"/>
                </a:solidFill>
                <a:effectLst/>
                <a:latin typeface="JetBrains Mono"/>
              </a:rPr>
              <a:t>) </a:t>
            </a:r>
            <a:r>
              <a:rPr kumimoji="0" lang="en-US" altLang="en-US" sz="1000" b="0" i="0" u="none" strike="noStrike" cap="none" normalizeH="0" baseline="0" smtClean="0">
                <a:ln>
                  <a:noFill/>
                </a:ln>
                <a:solidFill>
                  <a:srgbClr val="CC7832"/>
                </a:solidFill>
                <a:effectLst/>
                <a:latin typeface="JetBrains Mono"/>
              </a:rPr>
              <a:t>VALUES</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'CARLOS'</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'FERNANDEZ'</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'2000-06-24'</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22</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'CARLOS@GMAIL.COM'</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1</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1</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'M'</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'ELENA'</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'ROMERO ALARCON'</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'1997-09-1'</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23</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'ROMAL@GMAIL.COM'</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2</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3</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'F'</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'KARINA'</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'PACAJES PAZ'</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'2000-10-10'</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22</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'KARINA@GMAIL.COM'</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3</a:t>
            </a:r>
            <a:r>
              <a:rPr kumimoji="0" lang="en-US" altLang="en-US" sz="1000" b="0" i="0" u="none" strike="noStrike" cap="none" normalizeH="0" baseline="0" smtClean="0">
                <a:ln>
                  <a:noFill/>
                </a:ln>
                <a:solidFill>
                  <a:srgbClr val="CC7832"/>
                </a:solidFill>
                <a:effectLst/>
                <a:latin typeface="JetBrains Mono"/>
              </a:rPr>
              <a:t>,</a:t>
            </a:r>
            <a:r>
              <a:rPr kumimoji="0" lang="en-US" altLang="en-US" sz="1000" b="0" i="0" u="none" strike="noStrike" cap="none" normalizeH="0" baseline="0" smtClean="0">
                <a:ln>
                  <a:noFill/>
                </a:ln>
                <a:solidFill>
                  <a:srgbClr val="6897BB"/>
                </a:solidFill>
                <a:effectLst/>
                <a:latin typeface="JetBrains Mono"/>
              </a:rPr>
              <a:t>6</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'F'</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CC7832"/>
                </a:solidFill>
                <a:effectLst/>
                <a:latin typeface="JetBrains Mono"/>
              </a:rPr>
              <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CC7832"/>
                </a:solidFill>
                <a:effectLst/>
                <a:latin typeface="JetBrains Mono"/>
              </a:rPr>
              <a:t>INSERT INTO </a:t>
            </a:r>
            <a:r>
              <a:rPr kumimoji="0" lang="en-US" altLang="en-US" sz="1000" b="0" i="0" u="none" strike="noStrike" cap="none" normalizeH="0" baseline="0" smtClean="0">
                <a:ln>
                  <a:noFill/>
                </a:ln>
                <a:solidFill>
                  <a:srgbClr val="A9B7C6"/>
                </a:solidFill>
                <a:effectLst/>
                <a:latin typeface="JetBrains Mono"/>
              </a:rPr>
              <a:t>PROVINCIA(</a:t>
            </a:r>
            <a:r>
              <a:rPr kumimoji="0" lang="en-US" altLang="en-US" sz="1000" b="0" i="0" u="none" strike="noStrike" cap="none" normalizeH="0" baseline="0" smtClean="0">
                <a:ln>
                  <a:noFill/>
                </a:ln>
                <a:solidFill>
                  <a:srgbClr val="9876AA"/>
                </a:solidFill>
                <a:effectLst/>
                <a:latin typeface="JetBrains Mono"/>
              </a:rPr>
              <a:t>NOMBRE</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ID_DEP</a:t>
            </a:r>
            <a:r>
              <a:rPr kumimoji="0" lang="en-US" altLang="en-US" sz="1000" b="0" i="0" u="none" strike="noStrike" cap="none" normalizeH="0" baseline="0" smtClean="0">
                <a:ln>
                  <a:noFill/>
                </a:ln>
                <a:solidFill>
                  <a:srgbClr val="A9B7C6"/>
                </a:solidFill>
                <a:effectLst/>
                <a:latin typeface="JetBrains Mono"/>
              </a:rPr>
              <a:t>) </a:t>
            </a:r>
            <a:r>
              <a:rPr kumimoji="0" lang="en-US" altLang="en-US" sz="1000" b="0" i="0" u="none" strike="noStrike" cap="none" normalizeH="0" baseline="0" smtClean="0">
                <a:ln>
                  <a:noFill/>
                </a:ln>
                <a:solidFill>
                  <a:srgbClr val="CC7832"/>
                </a:solidFill>
                <a:effectLst/>
                <a:latin typeface="JetBrains Mono"/>
              </a:rPr>
              <a:t>VALUES</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'PACAJES'</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1</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'ITURRALDE'</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1</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'CERCADO'</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1</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'AZURDUY'</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2</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'SACABA'</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2</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'CEJA'</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897BB"/>
                </a:solidFill>
                <a:effectLst/>
                <a:latin typeface="JetBrains Mono"/>
              </a:rPr>
              <a:t>3</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CC7832"/>
                </a:solidFill>
                <a:effectLst/>
                <a:latin typeface="JetBrains Mono"/>
              </a:rPr>
              <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CC7832"/>
                </a:solidFill>
                <a:effectLst/>
                <a:latin typeface="JetBrains Mono"/>
              </a:rPr>
              <a:t>INSERT INTO </a:t>
            </a:r>
            <a:r>
              <a:rPr kumimoji="0" lang="en-US" altLang="en-US" sz="1000" b="0" i="0" u="none" strike="noStrike" cap="none" normalizeH="0" baseline="0" smtClean="0">
                <a:ln>
                  <a:noFill/>
                </a:ln>
                <a:solidFill>
                  <a:srgbClr val="A9B7C6"/>
                </a:solidFill>
                <a:effectLst/>
                <a:latin typeface="JetBrains Mono"/>
              </a:rPr>
              <a:t>PROYECTO(</a:t>
            </a:r>
            <a:r>
              <a:rPr kumimoji="0" lang="en-US" altLang="en-US" sz="1000" b="0" i="0" u="none" strike="noStrike" cap="none" normalizeH="0" baseline="0" smtClean="0">
                <a:ln>
                  <a:noFill/>
                </a:ln>
                <a:solidFill>
                  <a:srgbClr val="9876AA"/>
                </a:solidFill>
                <a:effectLst/>
                <a:latin typeface="JetBrains Mono"/>
              </a:rPr>
              <a:t>NOMBREPROY</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9876AA"/>
                </a:solidFill>
                <a:effectLst/>
                <a:latin typeface="JetBrains Mono"/>
              </a:rPr>
              <a:t>TIPOPROY</a:t>
            </a:r>
            <a:r>
              <a:rPr kumimoji="0" lang="en-US" altLang="en-US" sz="1000" b="0" i="0" u="none" strike="noStrike" cap="none" normalizeH="0" baseline="0" smtClean="0">
                <a:ln>
                  <a:noFill/>
                </a:ln>
                <a:solidFill>
                  <a:srgbClr val="A9B7C6"/>
                </a:solidFill>
                <a:effectLst/>
                <a:latin typeface="JetBrains Mono"/>
              </a:rPr>
              <a:t>) </a:t>
            </a:r>
            <a:r>
              <a:rPr kumimoji="0" lang="en-US" altLang="en-US" sz="1000" b="0" i="0" u="none" strike="noStrike" cap="none" normalizeH="0" baseline="0" smtClean="0">
                <a:ln>
                  <a:noFill/>
                </a:ln>
                <a:solidFill>
                  <a:srgbClr val="CC7832"/>
                </a:solidFill>
                <a:effectLst/>
                <a:latin typeface="JetBrains Mono"/>
              </a:rPr>
              <a:t>VALUES</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'PROYECTO PLANTAS'</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'AGRICULTURA'</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'PROYECTO SONRISAS'</a:t>
            </a:r>
            <a:r>
              <a:rPr kumimoji="0" lang="en-US" altLang="en-US" sz="1000" b="0" i="0" u="none" strike="noStrike" cap="none" normalizeH="0" baseline="0" smtClean="0">
                <a:ln>
                  <a:noFill/>
                </a:ln>
                <a:solidFill>
                  <a:srgbClr val="CC7832"/>
                </a:solidFill>
                <a:effectLst/>
                <a:latin typeface="JetBrains Mono"/>
              </a:rPr>
              <a:t>, </a:t>
            </a:r>
            <a:r>
              <a:rPr kumimoji="0" lang="en-US" altLang="en-US" sz="1000" b="0" i="0" u="none" strike="noStrike" cap="none" normalizeH="0" baseline="0" smtClean="0">
                <a:ln>
                  <a:noFill/>
                </a:ln>
                <a:solidFill>
                  <a:srgbClr val="6A8759"/>
                </a:solidFill>
                <a:effectLst/>
                <a:latin typeface="JetBrains Mono"/>
              </a:rPr>
              <a:t>'SALUD'</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CC7832"/>
                </a:solidFill>
                <a:effectLst/>
                <a:latin typeface="JetBrains Mono"/>
              </a:rPr>
              <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CC7832"/>
                </a:solidFill>
                <a:effectLst/>
                <a:latin typeface="JetBrains Mono"/>
              </a:rPr>
              <a:t>INSERT INTO </a:t>
            </a:r>
            <a:r>
              <a:rPr kumimoji="0" lang="en-US" altLang="en-US" sz="1000" b="0" i="0" u="none" strike="noStrike" cap="none" normalizeH="0" baseline="0" smtClean="0">
                <a:ln>
                  <a:noFill/>
                </a:ln>
                <a:solidFill>
                  <a:srgbClr val="A9B7C6"/>
                </a:solidFill>
                <a:effectLst/>
                <a:latin typeface="JetBrains Mono"/>
              </a:rPr>
              <a:t>DEPARTAMENTO (</a:t>
            </a:r>
            <a:r>
              <a:rPr kumimoji="0" lang="en-US" altLang="en-US" sz="1000" b="0" i="0" u="none" strike="noStrike" cap="none" normalizeH="0" baseline="0" smtClean="0">
                <a:ln>
                  <a:noFill/>
                </a:ln>
                <a:solidFill>
                  <a:srgbClr val="9876AA"/>
                </a:solidFill>
                <a:effectLst/>
                <a:latin typeface="JetBrains Mono"/>
              </a:rPr>
              <a:t>NOMBRE</a:t>
            </a:r>
            <a:r>
              <a:rPr kumimoji="0" lang="en-US" altLang="en-US" sz="1000" b="0" i="0" u="none" strike="noStrike" cap="none" normalizeH="0" baseline="0" smtClean="0">
                <a:ln>
                  <a:noFill/>
                </a:ln>
                <a:solidFill>
                  <a:srgbClr val="A9B7C6"/>
                </a:solidFill>
                <a:effectLst/>
                <a:latin typeface="JetBrains Mono"/>
              </a:rPr>
              <a:t>) </a:t>
            </a:r>
            <a:r>
              <a:rPr kumimoji="0" lang="en-US" altLang="en-US" sz="1000" b="0" i="0" u="none" strike="noStrike" cap="none" normalizeH="0" baseline="0" smtClean="0">
                <a:ln>
                  <a:noFill/>
                </a:ln>
                <a:solidFill>
                  <a:srgbClr val="CC7832"/>
                </a:solidFill>
                <a:effectLst/>
                <a:latin typeface="JetBrains Mono"/>
              </a:rPr>
              <a:t>VALUES</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'LA PAZ'</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'COCHABAMBA'</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br>
              <a:rPr kumimoji="0" lang="en-US" altLang="en-US" sz="1000" b="0" i="0" u="none" strike="noStrike" cap="none" normalizeH="0" baseline="0" smtClean="0">
                <a:ln>
                  <a:noFill/>
                </a:ln>
                <a:solidFill>
                  <a:srgbClr val="CC7832"/>
                </a:solidFill>
                <a:effectLst/>
                <a:latin typeface="JetBrains Mono"/>
              </a:rPr>
            </a:b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6A8759"/>
                </a:solidFill>
                <a:effectLst/>
                <a:latin typeface="JetBrains Mono"/>
              </a:rPr>
              <a:t>'EL ALTO'</a:t>
            </a:r>
            <a:r>
              <a:rPr kumimoji="0" lang="en-US" altLang="en-US" sz="1000" b="0" i="0" u="none" strike="noStrike" cap="none" normalizeH="0" baseline="0" smtClean="0">
                <a:ln>
                  <a:noFill/>
                </a:ln>
                <a:solidFill>
                  <a:srgbClr val="A9B7C6"/>
                </a:solidFill>
                <a:effectLst/>
                <a:latin typeface="JetBrains Mono"/>
              </a:rPr>
              <a:t>)</a:t>
            </a:r>
            <a:r>
              <a:rPr kumimoji="0" lang="en-US" altLang="en-US" sz="1000" b="0" i="0" u="none" strike="noStrike" cap="none" normalizeH="0" baseline="0" smtClean="0">
                <a:ln>
                  <a:noFill/>
                </a:ln>
                <a:solidFill>
                  <a:srgbClr val="CC7832"/>
                </a:solidFill>
                <a:effectLst/>
                <a:latin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21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5" name="Rectángulo 4"/>
          <p:cNvSpPr/>
          <p:nvPr/>
        </p:nvSpPr>
        <p:spPr>
          <a:xfrm>
            <a:off x="292769" y="265437"/>
            <a:ext cx="6332620" cy="369332"/>
          </a:xfrm>
          <a:prstGeom prst="rect">
            <a:avLst/>
          </a:prstGeom>
        </p:spPr>
        <p:txBody>
          <a:bodyPr wrap="square">
            <a:spAutoFit/>
          </a:bodyPr>
          <a:lstStyle/>
          <a:p>
            <a:r>
              <a:rPr lang="en-US" b="1" dirty="0"/>
              <a:t>10.Crear </a:t>
            </a:r>
            <a:r>
              <a:rPr lang="en-US" b="1" dirty="0" err="1"/>
              <a:t>una</a:t>
            </a:r>
            <a:r>
              <a:rPr lang="en-US" b="1" dirty="0"/>
              <a:t> </a:t>
            </a:r>
            <a:r>
              <a:rPr lang="en-US" b="1" dirty="0" err="1"/>
              <a:t>función</a:t>
            </a:r>
            <a:r>
              <a:rPr lang="en-US" b="1" dirty="0"/>
              <a:t> que </a:t>
            </a:r>
            <a:r>
              <a:rPr lang="en-US" b="1" dirty="0" err="1"/>
              <a:t>sume</a:t>
            </a:r>
            <a:r>
              <a:rPr lang="en-US" b="1" dirty="0"/>
              <a:t> </a:t>
            </a:r>
            <a:r>
              <a:rPr lang="en-US" b="1" dirty="0" err="1"/>
              <a:t>los</a:t>
            </a:r>
            <a:r>
              <a:rPr lang="en-US" b="1" dirty="0"/>
              <a:t> </a:t>
            </a:r>
            <a:r>
              <a:rPr lang="en-US" b="1" dirty="0" err="1"/>
              <a:t>valores</a:t>
            </a:r>
            <a:r>
              <a:rPr lang="en-US" b="1" dirty="0"/>
              <a:t> de la </a:t>
            </a:r>
            <a:r>
              <a:rPr lang="en-US" b="1" dirty="0" err="1"/>
              <a:t>serie</a:t>
            </a:r>
            <a:r>
              <a:rPr lang="en-US" b="1" dirty="0"/>
              <a:t> Fibonacci</a:t>
            </a:r>
            <a:r>
              <a:rPr lang="en-US" b="1" dirty="0" smtClean="0"/>
              <a:t>.</a:t>
            </a:r>
            <a:endParaRPr lang="en-US" b="1" dirty="0"/>
          </a:p>
        </p:txBody>
      </p:sp>
      <p:sp>
        <p:nvSpPr>
          <p:cNvPr id="2" name="Rectangle 1"/>
          <p:cNvSpPr>
            <a:spLocks noChangeArrowheads="1"/>
          </p:cNvSpPr>
          <p:nvPr/>
        </p:nvSpPr>
        <p:spPr bwMode="auto">
          <a:xfrm>
            <a:off x="362458" y="634769"/>
            <a:ext cx="5317920"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FUNCTION </a:t>
            </a:r>
            <a:r>
              <a:rPr kumimoji="0" lang="en-US" altLang="en-US" sz="1400" b="0" i="1" u="none" strike="noStrike" cap="none" normalizeH="0" baseline="0" dirty="0" smtClean="0">
                <a:ln>
                  <a:noFill/>
                </a:ln>
                <a:solidFill>
                  <a:srgbClr val="FFC66D"/>
                </a:solidFill>
                <a:effectLst/>
                <a:latin typeface="JetBrains Mono"/>
              </a:rPr>
              <a:t>FIBONACCI</a:t>
            </a:r>
            <a:r>
              <a:rPr kumimoji="0" lang="en-US" altLang="en-US" sz="1400" b="0" i="0" u="none" strike="noStrike" cap="none" normalizeH="0" baseline="0" dirty="0" smtClean="0">
                <a:ln>
                  <a:noFill/>
                </a:ln>
                <a:solidFill>
                  <a:srgbClr val="A9B7C6"/>
                </a:solidFill>
                <a:effectLst/>
                <a:latin typeface="JetBrains Mono"/>
              </a:rPr>
              <a:t>(LIM </a:t>
            </a:r>
            <a:r>
              <a:rPr kumimoji="0" lang="en-US" altLang="en-US" sz="1400" b="0" i="0" u="none" strike="noStrike" cap="none" normalizeH="0" baseline="0" dirty="0" smtClean="0">
                <a:ln>
                  <a:noFill/>
                </a:ln>
                <a:solidFill>
                  <a:srgbClr val="CC7832"/>
                </a:solidFill>
                <a:effectLst/>
                <a:latin typeface="JetBrains Mono"/>
              </a:rPr>
              <a:t>INT</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RETURNS TEXT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Y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Z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U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X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RESPONSE </a:t>
            </a:r>
            <a:r>
              <a:rPr kumimoji="0" lang="en-US" altLang="en-US" sz="1400" b="0" i="0" u="none" strike="noStrike" cap="none" normalizeH="0" baseline="0" dirty="0" smtClean="0">
                <a:ln>
                  <a:noFill/>
                </a:ln>
                <a:solidFill>
                  <a:srgbClr val="CC7832"/>
                </a:solidFill>
                <a:effectLst/>
                <a:latin typeface="JetBrains Mono"/>
              </a:rPr>
              <a:t>TEXT;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1</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2</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Z</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3</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WHILE </a:t>
            </a:r>
            <a:r>
              <a:rPr kumimoji="0" lang="en-US" altLang="en-US" sz="1400" b="0" i="0" u="none" strike="noStrike" cap="none" normalizeH="0" baseline="0" dirty="0" smtClean="0">
                <a:ln>
                  <a:noFill/>
                </a:ln>
                <a:solidFill>
                  <a:srgbClr val="A9B7C6"/>
                </a:solidFill>
                <a:effectLst/>
                <a:latin typeface="JetBrains Mono"/>
              </a:rPr>
              <a:t>X &lt;= (LIM - </a:t>
            </a:r>
            <a:r>
              <a:rPr kumimoji="0" lang="en-US" altLang="en-US" sz="1400" b="0" i="0" u="none" strike="noStrike" cap="none" normalizeH="0" baseline="0" dirty="0" smtClean="0">
                <a:ln>
                  <a:noFill/>
                </a:ln>
                <a:solidFill>
                  <a:srgbClr val="6897BB"/>
                </a:solidFill>
                <a:effectLst/>
                <a:latin typeface="JetBrains Mono"/>
              </a:rPr>
              <a:t>2</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DO</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U=Y+Z</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U</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Y = Z</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Z= U</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X = X+</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WHILE;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RETURN </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29069" y="743312"/>
            <a:ext cx="5193633"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CC7832"/>
                </a:solidFill>
                <a:effectLst/>
                <a:latin typeface="JetBrains Mono"/>
              </a:rPr>
              <a:t>CREATE FUNCTION </a:t>
            </a:r>
            <a:r>
              <a:rPr kumimoji="0" lang="en-US" altLang="en-US" sz="1200" b="0" i="1" u="none" strike="noStrike" cap="none" normalizeH="0" baseline="0" dirty="0" smtClean="0">
                <a:ln>
                  <a:noFill/>
                </a:ln>
                <a:solidFill>
                  <a:srgbClr val="FFC66D"/>
                </a:solidFill>
                <a:effectLst/>
                <a:latin typeface="JetBrains Mono"/>
              </a:rPr>
              <a:t>SUMANUMEROS</a:t>
            </a:r>
            <a:r>
              <a:rPr kumimoji="0" lang="en-US" altLang="en-US" sz="1200" b="0" i="0" u="none" strike="noStrike" cap="none" normalizeH="0" baseline="0" dirty="0" smtClean="0">
                <a:ln>
                  <a:noFill/>
                </a:ln>
                <a:solidFill>
                  <a:srgbClr val="A9B7C6"/>
                </a:solidFill>
                <a:effectLst/>
                <a:latin typeface="JetBrains Mono"/>
              </a:rPr>
              <a:t>(CADENA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100</a:t>
            </a:r>
            <a:r>
              <a:rPr kumimoji="0" lang="en-US" altLang="en-US" sz="1200" b="0" i="0" u="none" strike="noStrike" cap="none" normalizeH="0" baseline="0" dirty="0" smtClean="0">
                <a:ln>
                  <a:noFill/>
                </a:ln>
                <a:solidFill>
                  <a:srgbClr val="A9B7C6"/>
                </a:solidFill>
                <a:effectLst/>
                <a:latin typeface="JetBrains Mono"/>
              </a:rPr>
              <a:t>))</a:t>
            </a:r>
            <a:br>
              <a:rPr kumimoji="0" lang="en-US" altLang="en-US" sz="1200" b="0" i="0" u="none" strike="noStrike" cap="none" normalizeH="0" baseline="0" dirty="0" smtClean="0">
                <a:ln>
                  <a:noFill/>
                </a:ln>
                <a:solidFill>
                  <a:srgbClr val="A9B7C6"/>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RETURNS INT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BEGIN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NUM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50</a:t>
            </a:r>
            <a:r>
              <a:rPr kumimoji="0" lang="en-US" altLang="en-US" sz="1200" b="0" i="0" u="none" strike="noStrike" cap="none" normalizeH="0" baseline="0" dirty="0" smtClean="0">
                <a:ln>
                  <a:noFill/>
                </a:ln>
                <a:solidFill>
                  <a:srgbClr val="A9B7C6"/>
                </a:solidFill>
                <a:effectLst/>
                <a:latin typeface="JetBrains Mono"/>
              </a:rPr>
              <a:t>) </a:t>
            </a:r>
            <a:r>
              <a:rPr kumimoji="0" lang="en-US" altLang="en-US" sz="1200" b="0" i="0" u="none" strike="noStrike" cap="none" normalizeH="0" baseline="0" dirty="0" smtClean="0">
                <a:ln>
                  <a:noFill/>
                </a:ln>
                <a:solidFill>
                  <a:srgbClr val="CC7832"/>
                </a:solidFill>
                <a:effectLst/>
                <a:latin typeface="JetBrains Mono"/>
              </a:rPr>
              <a:t>DEFAULT </a:t>
            </a:r>
            <a:r>
              <a:rPr kumimoji="0" lang="en-US" altLang="en-US" sz="1200" b="0" i="0" u="none" strike="noStrike" cap="none" normalizeH="0" baseline="0" dirty="0" smtClean="0">
                <a:ln>
                  <a:noFill/>
                </a:ln>
                <a:solidFill>
                  <a:srgbClr val="6A8759"/>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RES </a:t>
            </a:r>
            <a:r>
              <a:rPr kumimoji="0" lang="en-US" altLang="en-US" sz="1200" b="0" i="0" u="none" strike="noStrike" cap="none" normalizeH="0" baseline="0" dirty="0" smtClean="0">
                <a:ln>
                  <a:noFill/>
                </a:ln>
                <a:solidFill>
                  <a:srgbClr val="CC7832"/>
                </a:solidFill>
                <a:effectLst/>
                <a:latin typeface="JetBrains Mono"/>
              </a:rPr>
              <a:t>INTEGER DEFAULT </a:t>
            </a:r>
            <a:r>
              <a:rPr kumimoji="0" lang="en-US" altLang="en-US" sz="1200" b="0" i="0" u="none" strike="noStrike" cap="none" normalizeH="0" baseline="0" dirty="0" smtClean="0">
                <a:ln>
                  <a:noFill/>
                </a:ln>
                <a:solidFill>
                  <a:srgbClr val="6897BB"/>
                </a:solidFill>
                <a:effectLst/>
                <a:latin typeface="JetBrains Mono"/>
              </a:rPr>
              <a:t>0</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FIBO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C </a:t>
            </a:r>
            <a:r>
              <a:rPr kumimoji="0" lang="en-US" altLang="en-US" sz="1200" b="0" i="0" u="none" strike="noStrike" cap="none" normalizeH="0" baseline="0" dirty="0" smtClean="0">
                <a:ln>
                  <a:noFill/>
                </a:ln>
                <a:solidFill>
                  <a:srgbClr val="CC7832"/>
                </a:solidFill>
                <a:effectLst/>
                <a:latin typeface="JetBrains Mono"/>
              </a:rPr>
              <a:t>INTEGER DEFAULT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IF </a:t>
            </a:r>
            <a:r>
              <a:rPr kumimoji="0" lang="en-US" altLang="en-US" sz="1200" b="0" i="0" u="none" strike="noStrike" cap="none" normalizeH="0" baseline="0" dirty="0" smtClean="0">
                <a:ln>
                  <a:noFill/>
                </a:ln>
                <a:solidFill>
                  <a:srgbClr val="FFC66D"/>
                </a:solidFill>
                <a:effectLst/>
                <a:latin typeface="JetBrains Mono"/>
              </a:rPr>
              <a:t>LENGTH</a:t>
            </a:r>
            <a:r>
              <a:rPr kumimoji="0" lang="en-US" altLang="en-US" sz="1200" b="0" i="0" u="none" strike="noStrike" cap="none" normalizeH="0" baseline="0" dirty="0" smtClean="0">
                <a:ln>
                  <a:noFill/>
                </a:ln>
                <a:solidFill>
                  <a:srgbClr val="A9B7C6"/>
                </a:solidFill>
                <a:effectLst/>
                <a:latin typeface="JetBrains Mono"/>
              </a:rPr>
              <a:t>(CADENA) &gt; </a:t>
            </a:r>
            <a:r>
              <a:rPr kumimoji="0" lang="en-US" altLang="en-US" sz="1200" b="0" i="0" u="none" strike="noStrike" cap="none" normalizeH="0" baseline="0" dirty="0" smtClean="0">
                <a:ln>
                  <a:noFill/>
                </a:ln>
                <a:solidFill>
                  <a:srgbClr val="6897BB"/>
                </a:solidFill>
                <a:effectLst/>
                <a:latin typeface="JetBrains Mono"/>
              </a:rPr>
              <a:t>0 </a:t>
            </a:r>
            <a:r>
              <a:rPr kumimoji="0" lang="en-US" altLang="en-US" sz="1200" b="0" i="0" u="none" strike="noStrike" cap="none" normalizeH="0" baseline="0" dirty="0" smtClean="0">
                <a:ln>
                  <a:noFill/>
                </a:ln>
                <a:solidFill>
                  <a:srgbClr val="CC7832"/>
                </a:solidFill>
                <a:effectLst/>
                <a:latin typeface="JetBrains Mono"/>
              </a:rPr>
              <a:t>THEN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WHILE</a:t>
            </a:r>
            <a:r>
              <a:rPr kumimoji="0" lang="en-US" altLang="en-US" sz="1200" b="0" i="0" u="none" strike="noStrike" cap="none" normalizeH="0" baseline="0" dirty="0" smtClean="0">
                <a:ln>
                  <a:noFill/>
                </a:ln>
                <a:solidFill>
                  <a:srgbClr val="A9B7C6"/>
                </a:solidFill>
                <a:effectLst/>
                <a:latin typeface="JetBrains Mono"/>
              </a:rPr>
              <a:t>(C &lt;= </a:t>
            </a:r>
            <a:r>
              <a:rPr kumimoji="0" lang="en-US" altLang="en-US" sz="1200" b="0" i="0" u="none" strike="noStrike" cap="none" normalizeH="0" baseline="0" dirty="0" smtClean="0">
                <a:ln>
                  <a:noFill/>
                </a:ln>
                <a:solidFill>
                  <a:srgbClr val="FFC66D"/>
                </a:solidFill>
                <a:effectLst/>
                <a:latin typeface="JetBrains Mono"/>
              </a:rPr>
              <a:t>LENGTH</a:t>
            </a:r>
            <a:r>
              <a:rPr kumimoji="0" lang="en-US" altLang="en-US" sz="1200" b="0" i="0" u="none" strike="noStrike" cap="none" normalizeH="0" baseline="0" dirty="0" smtClean="0">
                <a:ln>
                  <a:noFill/>
                </a:ln>
                <a:solidFill>
                  <a:srgbClr val="A9B7C6"/>
                </a:solidFill>
                <a:effectLst/>
                <a:latin typeface="JetBrains Mono"/>
              </a:rPr>
              <a:t>(CADENA)) </a:t>
            </a:r>
            <a:r>
              <a:rPr kumimoji="0" lang="en-US" altLang="en-US" sz="1200" b="0" i="0" u="none" strike="noStrike" cap="none" normalizeH="0" baseline="0" dirty="0" smtClean="0">
                <a:ln>
                  <a:noFill/>
                </a:ln>
                <a:solidFill>
                  <a:srgbClr val="CC7832"/>
                </a:solidFill>
                <a:effectLst/>
                <a:latin typeface="JetBrains Mono"/>
              </a:rPr>
              <a:t>DO</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FIBO= </a:t>
            </a:r>
            <a:r>
              <a:rPr kumimoji="0" lang="en-US" altLang="en-US" sz="1200" b="0" i="0" u="none" strike="noStrike" cap="none" normalizeH="0" baseline="0" dirty="0" smtClean="0">
                <a:ln>
                  <a:noFill/>
                </a:ln>
                <a:solidFill>
                  <a:srgbClr val="FFC66D"/>
                </a:solidFill>
                <a:effectLst/>
                <a:latin typeface="JetBrains Mono"/>
              </a:rPr>
              <a:t>SUBSTRING</a:t>
            </a:r>
            <a:r>
              <a:rPr kumimoji="0" lang="en-US" altLang="en-US" sz="1200" b="0" i="0" u="none" strike="noStrike" cap="none" normalizeH="0" baseline="0" dirty="0" smtClean="0">
                <a:ln>
                  <a:noFill/>
                </a:ln>
                <a:solidFill>
                  <a:srgbClr val="A9B7C6"/>
                </a:solidFill>
                <a:effectLst/>
                <a:latin typeface="JetBrains Mono"/>
              </a:rPr>
              <a:t>(CADENA</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A9B7C6"/>
                </a:solidFill>
                <a:effectLst/>
                <a:latin typeface="JetBrains Mono"/>
              </a:rPr>
              <a:t>C</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IF </a:t>
            </a:r>
            <a:r>
              <a:rPr kumimoji="0" lang="en-US" altLang="en-US" sz="1200" b="0" i="0" u="none" strike="noStrike" cap="none" normalizeH="0" baseline="0" dirty="0" smtClean="0">
                <a:ln>
                  <a:noFill/>
                </a:ln>
                <a:solidFill>
                  <a:srgbClr val="A9B7C6"/>
                </a:solidFill>
                <a:effectLst/>
                <a:latin typeface="JetBrains Mono"/>
              </a:rPr>
              <a:t>FIBO = </a:t>
            </a:r>
            <a:r>
              <a:rPr kumimoji="0" lang="en-US" altLang="en-US" sz="1200" b="0" i="0" u="none" strike="noStrike" cap="none" normalizeH="0" baseline="0" dirty="0" smtClean="0">
                <a:ln>
                  <a:noFill/>
                </a:ln>
                <a:solidFill>
                  <a:srgbClr val="6A8759"/>
                </a:solidFill>
                <a:effectLst/>
                <a:latin typeface="JetBrains Mono"/>
              </a:rPr>
              <a:t>',' </a:t>
            </a:r>
            <a:r>
              <a:rPr kumimoji="0" lang="en-US" altLang="en-US" sz="1200" b="0" i="0" u="none" strike="noStrike" cap="none" normalizeH="0" baseline="0" dirty="0" smtClean="0">
                <a:ln>
                  <a:noFill/>
                </a:ln>
                <a:solidFill>
                  <a:srgbClr val="CC7832"/>
                </a:solidFill>
                <a:effectLst/>
                <a:latin typeface="JetBrains Mono"/>
              </a:rPr>
              <a:t>THEN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RES = RES + NUM</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NUM = </a:t>
            </a:r>
            <a:r>
              <a:rPr kumimoji="0" lang="en-US" altLang="en-US" sz="1200" b="0" i="0" u="none" strike="noStrike" cap="none" normalizeH="0" baseline="0" dirty="0" smtClean="0">
                <a:ln>
                  <a:noFill/>
                </a:ln>
                <a:solidFill>
                  <a:srgbClr val="6A8759"/>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ELSE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NUM = </a:t>
            </a:r>
            <a:r>
              <a:rPr kumimoji="0" lang="en-US" altLang="en-US" sz="1200" b="0" i="0" u="none" strike="noStrike" cap="none" normalizeH="0" baseline="0" dirty="0" smtClean="0">
                <a:ln>
                  <a:noFill/>
                </a:ln>
                <a:solidFill>
                  <a:srgbClr val="FFC66D"/>
                </a:solidFill>
                <a:effectLst/>
                <a:latin typeface="JetBrains Mono"/>
              </a:rPr>
              <a:t>CONCAT</a:t>
            </a:r>
            <a:r>
              <a:rPr kumimoji="0" lang="en-US" altLang="en-US" sz="1200" b="0" i="0" u="none" strike="noStrike" cap="none" normalizeH="0" baseline="0" dirty="0" smtClean="0">
                <a:ln>
                  <a:noFill/>
                </a:ln>
                <a:solidFill>
                  <a:srgbClr val="A9B7C6"/>
                </a:solidFill>
                <a:effectLst/>
                <a:latin typeface="JetBrains Mono"/>
              </a:rPr>
              <a:t>(NUM</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A9B7C6"/>
                </a:solidFill>
                <a:effectLst/>
                <a:latin typeface="JetBrains Mono"/>
              </a:rPr>
              <a:t>FIBO)</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IF;</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C = C +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WHILE;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RETURN </a:t>
            </a:r>
            <a:r>
              <a:rPr kumimoji="0" lang="en-US" altLang="en-US" sz="1200" b="0" i="0" u="none" strike="noStrike" cap="none" normalizeH="0" baseline="0" dirty="0" smtClean="0">
                <a:ln>
                  <a:noFill/>
                </a:ln>
                <a:solidFill>
                  <a:srgbClr val="A9B7C6"/>
                </a:solidFill>
                <a:effectLst/>
                <a:latin typeface="JetBrains Mono"/>
              </a:rPr>
              <a:t>RES</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ELSE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RETURN </a:t>
            </a:r>
            <a:r>
              <a:rPr kumimoji="0" lang="en-US" altLang="en-US" sz="1200" b="0" i="0" u="none" strike="noStrike" cap="none" normalizeH="0" baseline="0" dirty="0" smtClean="0">
                <a:ln>
                  <a:noFill/>
                </a:ln>
                <a:solidFill>
                  <a:srgbClr val="6897BB"/>
                </a:solidFill>
                <a:effectLst/>
                <a:latin typeface="JetBrains Mono"/>
              </a:rPr>
              <a:t>0</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IF;</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END;</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SELECT </a:t>
            </a:r>
            <a:r>
              <a:rPr kumimoji="0" lang="en-US" altLang="en-US" sz="1200" b="0" i="1" u="none" strike="noStrike" cap="none" normalizeH="0" baseline="0" dirty="0" smtClean="0">
                <a:ln>
                  <a:noFill/>
                </a:ln>
                <a:solidFill>
                  <a:srgbClr val="FFC66D"/>
                </a:solidFill>
                <a:effectLst/>
                <a:latin typeface="JetBrains Mono"/>
              </a:rPr>
              <a:t>SUMANUMEROS</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1" u="none" strike="noStrike" cap="none" normalizeH="0" baseline="0" dirty="0" smtClean="0">
                <a:ln>
                  <a:noFill/>
                </a:ln>
                <a:solidFill>
                  <a:srgbClr val="FFC66D"/>
                </a:solidFill>
                <a:effectLst/>
                <a:latin typeface="JetBrains Mono"/>
              </a:rPr>
              <a:t>FIBONACCI</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10</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6899455" y="5821625"/>
            <a:ext cx="5109076" cy="826266"/>
          </a:xfrm>
          <a:prstGeom prst="rect">
            <a:avLst/>
          </a:prstGeom>
        </p:spPr>
      </p:pic>
    </p:spTree>
    <p:extLst>
      <p:ext uri="{BB962C8B-B14F-4D97-AF65-F5344CB8AC3E}">
        <p14:creationId xmlns:p14="http://schemas.microsoft.com/office/powerpoint/2010/main" val="316303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3" name="Rectángulo 2"/>
          <p:cNvSpPr/>
          <p:nvPr/>
        </p:nvSpPr>
        <p:spPr>
          <a:xfrm>
            <a:off x="248651" y="310016"/>
            <a:ext cx="11694694" cy="2862322"/>
          </a:xfrm>
          <a:prstGeom prst="rect">
            <a:avLst/>
          </a:prstGeom>
        </p:spPr>
        <p:txBody>
          <a:bodyPr wrap="square">
            <a:spAutoFit/>
          </a:bodyPr>
          <a:lstStyle/>
          <a:p>
            <a:r>
              <a:rPr lang="en-US" b="1" dirty="0"/>
              <a:t>11.Manejo de vistas.</a:t>
            </a:r>
          </a:p>
          <a:p>
            <a:r>
              <a:rPr lang="en-US" b="1" dirty="0"/>
              <a:t>○        </a:t>
            </a:r>
            <a:r>
              <a:rPr lang="en-US" b="1" dirty="0" err="1"/>
              <a:t>Crear</a:t>
            </a:r>
            <a:r>
              <a:rPr lang="en-US" b="1" dirty="0"/>
              <a:t> </a:t>
            </a:r>
            <a:r>
              <a:rPr lang="en-US" b="1" dirty="0" err="1"/>
              <a:t>una</a:t>
            </a:r>
            <a:r>
              <a:rPr lang="en-US" b="1" dirty="0"/>
              <a:t> </a:t>
            </a:r>
            <a:r>
              <a:rPr lang="en-US" b="1" dirty="0" err="1"/>
              <a:t>consulta</a:t>
            </a:r>
            <a:r>
              <a:rPr lang="en-US" b="1" dirty="0"/>
              <a:t> SQL para lo </a:t>
            </a:r>
            <a:r>
              <a:rPr lang="en-US" b="1" dirty="0" err="1"/>
              <a:t>siguiente</a:t>
            </a:r>
            <a:r>
              <a:rPr lang="en-US" b="1" dirty="0"/>
              <a:t>.</a:t>
            </a:r>
          </a:p>
          <a:p>
            <a:r>
              <a:rPr lang="en-US" b="1" dirty="0"/>
              <a:t>■        La </a:t>
            </a:r>
            <a:r>
              <a:rPr lang="en-US" b="1" dirty="0" err="1"/>
              <a:t>consulta</a:t>
            </a:r>
            <a:r>
              <a:rPr lang="en-US" b="1" dirty="0"/>
              <a:t> de la vista </a:t>
            </a:r>
            <a:r>
              <a:rPr lang="en-US" b="1" dirty="0" err="1"/>
              <a:t>debe</a:t>
            </a:r>
            <a:r>
              <a:rPr lang="en-US" b="1" dirty="0"/>
              <a:t> </a:t>
            </a:r>
            <a:r>
              <a:rPr lang="en-US" b="1" dirty="0" err="1"/>
              <a:t>reﬂejar</a:t>
            </a:r>
            <a:r>
              <a:rPr lang="en-US" b="1" dirty="0"/>
              <a:t> </a:t>
            </a:r>
            <a:r>
              <a:rPr lang="en-US" b="1" dirty="0" err="1"/>
              <a:t>como</a:t>
            </a:r>
            <a:r>
              <a:rPr lang="en-US" b="1" dirty="0"/>
              <a:t> </a:t>
            </a:r>
            <a:r>
              <a:rPr lang="en-US" b="1" dirty="0" err="1"/>
              <a:t>campos</a:t>
            </a:r>
            <a:r>
              <a:rPr lang="en-US" b="1" dirty="0"/>
              <a:t>:</a:t>
            </a:r>
          </a:p>
          <a:p>
            <a:r>
              <a:rPr lang="en-US" b="1" dirty="0"/>
              <a:t>1.   </a:t>
            </a:r>
            <a:r>
              <a:rPr lang="en-US" b="1" dirty="0" err="1"/>
              <a:t>nombres</a:t>
            </a:r>
            <a:r>
              <a:rPr lang="en-US" b="1" dirty="0"/>
              <a:t> y </a:t>
            </a:r>
            <a:r>
              <a:rPr lang="en-US" b="1" dirty="0" err="1"/>
              <a:t>apellidos</a:t>
            </a:r>
            <a:r>
              <a:rPr lang="en-US" b="1" dirty="0"/>
              <a:t> </a:t>
            </a:r>
            <a:r>
              <a:rPr lang="en-US" b="1" dirty="0" err="1"/>
              <a:t>concatenados</a:t>
            </a:r>
            <a:endParaRPr lang="en-US" b="1" dirty="0"/>
          </a:p>
          <a:p>
            <a:r>
              <a:rPr lang="en-US" b="1" dirty="0"/>
              <a:t>2.   la </a:t>
            </a:r>
            <a:r>
              <a:rPr lang="en-US" b="1" dirty="0" err="1"/>
              <a:t>edad</a:t>
            </a:r>
            <a:endParaRPr lang="en-US" b="1" dirty="0"/>
          </a:p>
          <a:p>
            <a:r>
              <a:rPr lang="en-US" b="1" dirty="0"/>
              <a:t>3.   </a:t>
            </a:r>
            <a:r>
              <a:rPr lang="en-US" b="1" dirty="0" err="1"/>
              <a:t>fecha</a:t>
            </a:r>
            <a:r>
              <a:rPr lang="en-US" b="1" dirty="0"/>
              <a:t> de </a:t>
            </a:r>
            <a:r>
              <a:rPr lang="en-US" b="1" dirty="0" err="1"/>
              <a:t>nacimiento</a:t>
            </a:r>
            <a:r>
              <a:rPr lang="en-US" b="1" dirty="0"/>
              <a:t>.</a:t>
            </a:r>
          </a:p>
          <a:p>
            <a:r>
              <a:rPr lang="en-US" b="1" dirty="0"/>
              <a:t>4.   </a:t>
            </a:r>
            <a:r>
              <a:rPr lang="en-US" b="1" dirty="0" err="1"/>
              <a:t>Nombre</a:t>
            </a:r>
            <a:r>
              <a:rPr lang="en-US" b="1" dirty="0"/>
              <a:t> del </a:t>
            </a:r>
            <a:r>
              <a:rPr lang="en-US" b="1" dirty="0" err="1"/>
              <a:t>proyecto</a:t>
            </a:r>
            <a:endParaRPr lang="en-US" b="1" dirty="0"/>
          </a:p>
          <a:p>
            <a:r>
              <a:rPr lang="en-US" b="1" dirty="0"/>
              <a:t>○        </a:t>
            </a:r>
            <a:r>
              <a:rPr lang="en-US" b="1" dirty="0" err="1"/>
              <a:t>Obtener</a:t>
            </a:r>
            <a:r>
              <a:rPr lang="en-US" b="1" dirty="0"/>
              <a:t> </a:t>
            </a:r>
            <a:r>
              <a:rPr lang="en-US" b="1" dirty="0" err="1"/>
              <a:t>todas</a:t>
            </a:r>
            <a:r>
              <a:rPr lang="en-US" b="1" dirty="0"/>
              <a:t> las personas del </a:t>
            </a:r>
            <a:r>
              <a:rPr lang="en-US" b="1" dirty="0" err="1"/>
              <a:t>sexo</a:t>
            </a:r>
            <a:r>
              <a:rPr lang="en-US" b="1" dirty="0"/>
              <a:t> </a:t>
            </a:r>
            <a:r>
              <a:rPr lang="en-US" b="1" dirty="0" err="1"/>
              <a:t>femenino</a:t>
            </a:r>
            <a:r>
              <a:rPr lang="en-US" b="1" dirty="0"/>
              <a:t> que </a:t>
            </a:r>
            <a:r>
              <a:rPr lang="en-US" b="1" dirty="0" err="1"/>
              <a:t>hayan</a:t>
            </a:r>
            <a:r>
              <a:rPr lang="en-US" b="1" dirty="0"/>
              <a:t> </a:t>
            </a:r>
            <a:r>
              <a:rPr lang="en-US" b="1" dirty="0" err="1"/>
              <a:t>nacido</a:t>
            </a:r>
            <a:r>
              <a:rPr lang="en-US" b="1" dirty="0"/>
              <a:t> </a:t>
            </a:r>
            <a:r>
              <a:rPr lang="en-US" b="1" dirty="0" err="1"/>
              <a:t>en</a:t>
            </a:r>
            <a:r>
              <a:rPr lang="en-US" b="1" dirty="0"/>
              <a:t> el </a:t>
            </a:r>
            <a:r>
              <a:rPr lang="en-US" b="1" dirty="0" err="1" smtClean="0"/>
              <a:t>departamento</a:t>
            </a:r>
            <a:r>
              <a:rPr lang="en-US" b="1" dirty="0" smtClean="0"/>
              <a:t> </a:t>
            </a:r>
            <a:r>
              <a:rPr lang="en-US" b="1" dirty="0"/>
              <a:t>de El Alto </a:t>
            </a:r>
            <a:r>
              <a:rPr lang="en-US" b="1" dirty="0" err="1" smtClean="0"/>
              <a:t>en</a:t>
            </a:r>
            <a:r>
              <a:rPr lang="en-US" b="1" dirty="0" smtClean="0"/>
              <a:t> </a:t>
            </a:r>
            <a:r>
              <a:rPr lang="en-US" b="1" dirty="0" err="1" smtClean="0"/>
              <a:t>donde</a:t>
            </a:r>
            <a:r>
              <a:rPr lang="en-US" b="1" dirty="0" smtClean="0"/>
              <a:t> </a:t>
            </a:r>
            <a:r>
              <a:rPr lang="en-US" b="1" dirty="0"/>
              <a:t>la </a:t>
            </a:r>
            <a:r>
              <a:rPr lang="en-US" b="1" dirty="0" err="1"/>
              <a:t>fecha</a:t>
            </a:r>
            <a:r>
              <a:rPr lang="en-US" b="1" dirty="0"/>
              <a:t> de </a:t>
            </a:r>
            <a:r>
              <a:rPr lang="en-US" b="1" dirty="0" err="1"/>
              <a:t>nacimiento</a:t>
            </a:r>
            <a:r>
              <a:rPr lang="en-US" b="1" dirty="0"/>
              <a:t> sea:</a:t>
            </a:r>
          </a:p>
          <a:p>
            <a:r>
              <a:rPr lang="en-US" b="1" dirty="0"/>
              <a:t>1.   </a:t>
            </a:r>
            <a:r>
              <a:rPr lang="en-US" b="1" dirty="0" err="1"/>
              <a:t>fecha_nac</a:t>
            </a:r>
            <a:r>
              <a:rPr lang="en-US" b="1" dirty="0"/>
              <a:t> = '2000-10-10'</a:t>
            </a:r>
          </a:p>
        </p:txBody>
      </p:sp>
      <p:sp>
        <p:nvSpPr>
          <p:cNvPr id="4" name="Rectangle 1"/>
          <p:cNvSpPr>
            <a:spLocks noChangeArrowheads="1"/>
          </p:cNvSpPr>
          <p:nvPr/>
        </p:nvSpPr>
        <p:spPr bwMode="auto">
          <a:xfrm>
            <a:off x="374753" y="3350872"/>
            <a:ext cx="695543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VIEW </a:t>
            </a:r>
            <a:r>
              <a:rPr kumimoji="0" lang="en-US" altLang="en-US" sz="1400" b="0" i="0" u="none" strike="noStrike" cap="none" normalizeH="0" baseline="0" dirty="0" smtClean="0">
                <a:ln>
                  <a:noFill/>
                </a:ln>
                <a:solidFill>
                  <a:srgbClr val="A9B7C6"/>
                </a:solidFill>
                <a:effectLst/>
                <a:latin typeface="JetBrains Mono"/>
              </a:rPr>
              <a:t>VISTA </a:t>
            </a:r>
            <a:r>
              <a:rPr kumimoji="0" lang="en-US" altLang="en-US" sz="1400" b="0" i="0" u="none" strike="noStrike" cap="none" normalizeH="0" baseline="0" dirty="0" smtClean="0">
                <a:ln>
                  <a:noFill/>
                </a:ln>
                <a:solidFill>
                  <a:srgbClr val="CC7832"/>
                </a:solidFill>
                <a:effectLst/>
                <a:latin typeface="JetBrains Mono"/>
              </a:rPr>
              <a:t>AS</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CONTNOM</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P3.</a:t>
            </a:r>
            <a:r>
              <a:rPr kumimoji="0" lang="en-US" altLang="en-US" sz="1400" b="0" i="0" u="none" strike="noStrike" cap="none" normalizeH="0" baseline="0" dirty="0" smtClean="0">
                <a:ln>
                  <a:noFill/>
                </a:ln>
                <a:solidFill>
                  <a:srgbClr val="9876AA"/>
                </a:solidFill>
                <a:effectLst/>
                <a:latin typeface="JetBrains Mono"/>
              </a:rPr>
              <a:t>NOMBREPROY</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PERSONA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P</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DEPARTAMENTO D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ID_DEP </a:t>
            </a:r>
            <a:r>
              <a:rPr kumimoji="0" lang="en-US" altLang="en-US" sz="1400" b="0" i="0" u="none" strike="noStrike" cap="none" normalizeH="0" baseline="0" dirty="0" smtClean="0">
                <a:ln>
                  <a:noFill/>
                </a:ln>
                <a:solidFill>
                  <a:srgbClr val="A9B7C6"/>
                </a:solidFill>
                <a:effectLst/>
                <a:latin typeface="JetBrains Mono"/>
              </a:rPr>
              <a:t>= D.</a:t>
            </a:r>
            <a:r>
              <a:rPr kumimoji="0" lang="en-US" altLang="en-US" sz="1400" b="0" i="0" u="none" strike="noStrike" cap="none" normalizeH="0" baseline="0" dirty="0" smtClean="0">
                <a:ln>
                  <a:noFill/>
                </a:ln>
                <a:solidFill>
                  <a:srgbClr val="9876AA"/>
                </a:solidFill>
                <a:effectLst/>
                <a:latin typeface="JetBrains Mono"/>
              </a:rPr>
              <a:t>ID_DEP</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DETALLE_PROYECTO DP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ID_PER </a:t>
            </a:r>
            <a:r>
              <a:rPr kumimoji="0" lang="en-US" altLang="en-US" sz="1400" b="0" i="0" u="none" strike="noStrike" cap="none" normalizeH="0" baseline="0" dirty="0" smtClean="0">
                <a:ln>
                  <a:noFill/>
                </a:ln>
                <a:solidFill>
                  <a:srgbClr val="A9B7C6"/>
                </a:solidFill>
                <a:effectLst/>
                <a:latin typeface="JetBrains Mono"/>
              </a:rPr>
              <a:t>= DP.</a:t>
            </a:r>
            <a:r>
              <a:rPr kumimoji="0" lang="en-US" altLang="en-US" sz="1400" b="0" i="0" u="none" strike="noStrike" cap="none" normalizeH="0" baseline="0" dirty="0" smtClean="0">
                <a:ln>
                  <a:noFill/>
                </a:ln>
                <a:solidFill>
                  <a:srgbClr val="9876AA"/>
                </a:solidFill>
                <a:effectLst/>
                <a:latin typeface="JetBrains Mono"/>
              </a:rPr>
              <a:t>ID_PER</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PROVINCIA P2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D.</a:t>
            </a:r>
            <a:r>
              <a:rPr kumimoji="0" lang="en-US" altLang="en-US" sz="1400" b="0" i="0" u="none" strike="noStrike" cap="none" normalizeH="0" baseline="0" dirty="0" smtClean="0">
                <a:ln>
                  <a:noFill/>
                </a:ln>
                <a:solidFill>
                  <a:srgbClr val="9876AA"/>
                </a:solidFill>
                <a:effectLst/>
                <a:latin typeface="JetBrains Mono"/>
              </a:rPr>
              <a:t>ID_DEP </a:t>
            </a:r>
            <a:r>
              <a:rPr kumimoji="0" lang="en-US" altLang="en-US" sz="1400" b="0" i="0" u="none" strike="noStrike" cap="none" normalizeH="0" baseline="0" dirty="0" smtClean="0">
                <a:ln>
                  <a:noFill/>
                </a:ln>
                <a:solidFill>
                  <a:srgbClr val="A9B7C6"/>
                </a:solidFill>
                <a:effectLst/>
                <a:latin typeface="JetBrains Mono"/>
              </a:rPr>
              <a:t>= P2.</a:t>
            </a:r>
            <a:r>
              <a:rPr kumimoji="0" lang="en-US" altLang="en-US" sz="1400" b="0" i="0" u="none" strike="noStrike" cap="none" normalizeH="0" baseline="0" dirty="0" smtClean="0">
                <a:ln>
                  <a:noFill/>
                </a:ln>
                <a:solidFill>
                  <a:srgbClr val="9876AA"/>
                </a:solidFill>
                <a:effectLst/>
                <a:latin typeface="JetBrains Mono"/>
              </a:rPr>
              <a:t>ID_DEP</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PROYECTO P3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DP.</a:t>
            </a:r>
            <a:r>
              <a:rPr kumimoji="0" lang="en-US" altLang="en-US" sz="1400" b="0" i="0" u="none" strike="noStrike" cap="none" normalizeH="0" baseline="0" dirty="0" smtClean="0">
                <a:ln>
                  <a:noFill/>
                </a:ln>
                <a:solidFill>
                  <a:srgbClr val="9876AA"/>
                </a:solidFill>
                <a:effectLst/>
                <a:latin typeface="JetBrains Mono"/>
              </a:rPr>
              <a:t>ID_PROY </a:t>
            </a:r>
            <a:r>
              <a:rPr kumimoji="0" lang="en-US" altLang="en-US" sz="1400" b="0" i="0" u="none" strike="noStrike" cap="none" normalizeH="0" baseline="0" dirty="0" smtClean="0">
                <a:ln>
                  <a:noFill/>
                </a:ln>
                <a:solidFill>
                  <a:srgbClr val="A9B7C6"/>
                </a:solidFill>
                <a:effectLst/>
                <a:latin typeface="JetBrains Mono"/>
              </a:rPr>
              <a:t>= P3.</a:t>
            </a:r>
            <a:r>
              <a:rPr kumimoji="0" lang="en-US" altLang="en-US" sz="1400" b="0" i="0" u="none" strike="noStrike" cap="none" normalizeH="0" baseline="0" dirty="0" smtClean="0">
                <a:ln>
                  <a:noFill/>
                </a:ln>
                <a:solidFill>
                  <a:srgbClr val="9876AA"/>
                </a:solidFill>
                <a:effectLst/>
                <a:latin typeface="JetBrains Mono"/>
              </a:rPr>
              <a:t>ID_PROY</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WHERE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 </a:t>
            </a:r>
            <a:r>
              <a:rPr kumimoji="0" lang="en-US" altLang="en-US" sz="1400" b="0" i="0" u="none" strike="noStrike" cap="none" normalizeH="0" baseline="0" dirty="0" smtClean="0">
                <a:ln>
                  <a:noFill/>
                </a:ln>
                <a:solidFill>
                  <a:srgbClr val="CC7832"/>
                </a:solidFill>
                <a:effectLst/>
                <a:latin typeface="JetBrains Mono"/>
              </a:rPr>
              <a:t>AND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'2000-10-10' </a:t>
            </a:r>
            <a:r>
              <a:rPr kumimoji="0" lang="en-US" altLang="en-US" sz="1400" b="0" i="0" u="none" strike="noStrike" cap="none" normalizeH="0" baseline="0" dirty="0" smtClean="0">
                <a:ln>
                  <a:noFill/>
                </a:ln>
                <a:solidFill>
                  <a:srgbClr val="CC7832"/>
                </a:solidFill>
                <a:effectLst/>
                <a:latin typeface="JetBrains Mono"/>
              </a:rPr>
              <a:t>AND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a:t>
            </a:r>
            <a:br>
              <a:rPr kumimoji="0" lang="en-US" altLang="en-US" sz="1400" b="0" i="0" u="none" strike="noStrike" cap="none" normalizeH="0" baseline="0" dirty="0" smtClean="0">
                <a:ln>
                  <a:noFill/>
                </a:ln>
                <a:solidFill>
                  <a:srgbClr val="FFC66D"/>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VISTA</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3"/>
          <a:stretch>
            <a:fillRect/>
          </a:stretch>
        </p:blipFill>
        <p:spPr>
          <a:xfrm>
            <a:off x="4053225" y="5692871"/>
            <a:ext cx="7890120" cy="947772"/>
          </a:xfrm>
          <a:prstGeom prst="rect">
            <a:avLst/>
          </a:prstGeom>
        </p:spPr>
      </p:pic>
    </p:spTree>
    <p:extLst>
      <p:ext uri="{BB962C8B-B14F-4D97-AF65-F5344CB8AC3E}">
        <p14:creationId xmlns:p14="http://schemas.microsoft.com/office/powerpoint/2010/main" val="242934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ángulo 1"/>
          <p:cNvSpPr/>
          <p:nvPr/>
        </p:nvSpPr>
        <p:spPr>
          <a:xfrm>
            <a:off x="319791" y="250527"/>
            <a:ext cx="11312576" cy="923330"/>
          </a:xfrm>
          <a:prstGeom prst="rect">
            <a:avLst/>
          </a:prstGeom>
        </p:spPr>
        <p:txBody>
          <a:bodyPr wrap="square">
            <a:spAutoFit/>
          </a:bodyPr>
          <a:lstStyle/>
          <a:p>
            <a:r>
              <a:rPr lang="en-US" b="1" dirty="0" err="1"/>
              <a:t>Crear</a:t>
            </a:r>
            <a:r>
              <a:rPr lang="en-US" b="1" dirty="0"/>
              <a:t>  TRIGGERS Before or After para INSERT y UPDATE </a:t>
            </a:r>
            <a:r>
              <a:rPr lang="en-US" b="1" dirty="0" err="1"/>
              <a:t>aplicado</a:t>
            </a:r>
            <a:r>
              <a:rPr lang="en-US" b="1" dirty="0"/>
              <a:t> a la </a:t>
            </a:r>
            <a:r>
              <a:rPr lang="en-US" b="1" dirty="0" err="1"/>
              <a:t>tabla</a:t>
            </a:r>
            <a:r>
              <a:rPr lang="en-US" b="1" dirty="0"/>
              <a:t> </a:t>
            </a:r>
          </a:p>
          <a:p>
            <a:r>
              <a:rPr lang="en-US" b="1" dirty="0"/>
              <a:t>PROYECTO</a:t>
            </a:r>
          </a:p>
          <a:p>
            <a:r>
              <a:rPr lang="en-US" b="1" dirty="0"/>
              <a:t>■        </a:t>
            </a:r>
            <a:r>
              <a:rPr lang="en-US" b="1" dirty="0" err="1"/>
              <a:t>Debera</a:t>
            </a:r>
            <a:r>
              <a:rPr lang="en-US" b="1" dirty="0"/>
              <a:t> de </a:t>
            </a:r>
            <a:r>
              <a:rPr lang="en-US" b="1" dirty="0" err="1"/>
              <a:t>crear</a:t>
            </a:r>
            <a:r>
              <a:rPr lang="en-US" b="1" dirty="0"/>
              <a:t> 2 triggers </a:t>
            </a:r>
            <a:r>
              <a:rPr lang="en-US" b="1" dirty="0" err="1"/>
              <a:t>minimamente</a:t>
            </a:r>
            <a:r>
              <a:rPr lang="en-US" b="1" dirty="0"/>
              <a:t>.</a:t>
            </a:r>
          </a:p>
        </p:txBody>
      </p:sp>
      <p:sp>
        <p:nvSpPr>
          <p:cNvPr id="3" name="Rectangle 1"/>
          <p:cNvSpPr>
            <a:spLocks noChangeArrowheads="1"/>
          </p:cNvSpPr>
          <p:nvPr/>
        </p:nvSpPr>
        <p:spPr bwMode="auto">
          <a:xfrm>
            <a:off x="319791" y="1424384"/>
            <a:ext cx="6155960"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TRIGGER1</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BEFORE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ON </a:t>
            </a:r>
            <a:r>
              <a:rPr kumimoji="0" lang="en-US" altLang="en-US" sz="1400" b="0" i="0" u="none" strike="noStrike" cap="none" normalizeH="0" baseline="0" dirty="0" smtClean="0">
                <a:ln>
                  <a:noFill/>
                </a:ln>
                <a:solidFill>
                  <a:srgbClr val="A9B7C6"/>
                </a:solidFill>
                <a:effectLst/>
                <a:latin typeface="JetBrains Mono"/>
              </a:rPr>
              <a:t>PROYECTO</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NOMBRE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100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TIPO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NOMBRE= NEW.</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TIPO=NEW.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'CORTE DE MADERAS'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'ANALFABETISMO'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'EDUCACION'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'NOCHE DE MUSEOS'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'CULTURA'</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'DONACION DE SANGRE'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6475751" y="3671111"/>
            <a:ext cx="5341496" cy="2802315"/>
          </a:xfrm>
          <a:prstGeom prst="rect">
            <a:avLst/>
          </a:prstGeom>
        </p:spPr>
      </p:pic>
    </p:spTree>
    <p:extLst>
      <p:ext uri="{BB962C8B-B14F-4D97-AF65-F5344CB8AC3E}">
        <p14:creationId xmlns:p14="http://schemas.microsoft.com/office/powerpoint/2010/main" val="42105002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672</Words>
  <Application>Microsoft Office PowerPoint</Application>
  <PresentationFormat>Panorámica</PresentationFormat>
  <Paragraphs>111</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Abylandia Letter Oficial</vt:lpstr>
      <vt:lpstr>Arial</vt:lpstr>
      <vt:lpstr>Arial Black</vt:lpstr>
      <vt:lpstr>Calibri</vt:lpstr>
      <vt:lpstr>Calibri Light</vt:lpstr>
      <vt:lpstr>Fredericka the Great</vt:lpstr>
      <vt:lpstr>Hello</vt:lpstr>
      <vt:lpstr>JetBrains Mono</vt:lpstr>
      <vt:lpstr>Tema de Office</vt:lpstr>
      <vt:lpstr>DEFENSA HITO 4</vt:lpstr>
      <vt:lpstr>TEORICA</vt:lpstr>
      <vt:lpstr>Presentación de PowerPoint</vt:lpstr>
      <vt:lpstr>Presentación de PowerPoint</vt:lpstr>
      <vt:lpstr>Presentación de PowerPoint</vt:lpstr>
      <vt:lpstr>PRACTICA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Alba Nidia Paxtián Rodríguez</dc:creator>
  <cp:lastModifiedBy>MI PC</cp:lastModifiedBy>
  <cp:revision>24</cp:revision>
  <dcterms:created xsi:type="dcterms:W3CDTF">2020-10-07T17:46:27Z</dcterms:created>
  <dcterms:modified xsi:type="dcterms:W3CDTF">2022-06-17T02:54:05Z</dcterms:modified>
</cp:coreProperties>
</file>