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9" r:id="rId20"/>
    <p:sldId id="280" r:id="rId21"/>
    <p:sldId id="281" r:id="rId22"/>
    <p:sldId id="282" r:id="rId23"/>
    <p:sldId id="283" r:id="rId24"/>
    <p:sldId id="284" r:id="rId25"/>
    <p:sldId id="275" r:id="rId26"/>
    <p:sldId id="276" r:id="rId27"/>
    <p:sldId id="277" r:id="rId28"/>
    <p:sldId id="278" r:id="rId29"/>
  </p:sldIdLst>
  <p:sldSz cx="9144000" cy="5143500" type="screen16x9"/>
  <p:notesSz cx="6858000" cy="9144000"/>
  <p:embeddedFontLst>
    <p:embeddedFont>
      <p:font typeface="Old Standard TT" panose="020B0604020202020204" charset="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4" autoAdjust="0"/>
  </p:normalViewPr>
  <p:slideViewPr>
    <p:cSldViewPr snapToGrid="0">
      <p:cViewPr varScale="1">
        <p:scale>
          <a:sx n="108" d="100"/>
          <a:sy n="108" d="100"/>
        </p:scale>
        <p:origin x="730" y="77"/>
      </p:cViewPr>
      <p:guideLst>
        <p:guide orient="horz" pos="1620"/>
        <p:guide pos="2880"/>
      </p:guideLst>
    </p:cSldViewPr>
  </p:slideViewPr>
  <p:outlineViewPr>
    <p:cViewPr>
      <p:scale>
        <a:sx n="33" d="100"/>
        <a:sy n="33" d="100"/>
      </p:scale>
      <p:origin x="0" y="12763"/>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4000"/>
              <a:buNone/>
              <a:defRPr sz="14000" b="1"/>
            </a:lvl1pPr>
            <a:lvl2pPr lvl="1" algn="ctr">
              <a:lnSpc>
                <a:spcPct val="100000"/>
              </a:lnSpc>
              <a:spcBef>
                <a:spcPts val="0"/>
              </a:spcBef>
              <a:spcAft>
                <a:spcPts val="0"/>
              </a:spcAft>
              <a:buSzPts val="14000"/>
              <a:buNone/>
              <a:defRPr sz="14000" b="1"/>
            </a:lvl2pPr>
            <a:lvl3pPr lvl="2" algn="ctr">
              <a:lnSpc>
                <a:spcPct val="100000"/>
              </a:lnSpc>
              <a:spcBef>
                <a:spcPts val="0"/>
              </a:spcBef>
              <a:spcAft>
                <a:spcPts val="0"/>
              </a:spcAft>
              <a:buSzPts val="14000"/>
              <a:buNone/>
              <a:defRPr sz="14000" b="1"/>
            </a:lvl3pPr>
            <a:lvl4pPr lvl="3" algn="ctr">
              <a:lnSpc>
                <a:spcPct val="100000"/>
              </a:lnSpc>
              <a:spcBef>
                <a:spcPts val="0"/>
              </a:spcBef>
              <a:spcAft>
                <a:spcPts val="0"/>
              </a:spcAft>
              <a:buSzPts val="14000"/>
              <a:buNone/>
              <a:defRPr sz="14000" b="1"/>
            </a:lvl4pPr>
            <a:lvl5pPr lvl="4" algn="ctr">
              <a:lnSpc>
                <a:spcPct val="100000"/>
              </a:lnSpc>
              <a:spcBef>
                <a:spcPts val="0"/>
              </a:spcBef>
              <a:spcAft>
                <a:spcPts val="0"/>
              </a:spcAft>
              <a:buSzPts val="14000"/>
              <a:buNone/>
              <a:defRPr sz="14000" b="1"/>
            </a:lvl5pPr>
            <a:lvl6pPr lvl="5" algn="ctr">
              <a:lnSpc>
                <a:spcPct val="100000"/>
              </a:lnSpc>
              <a:spcBef>
                <a:spcPts val="0"/>
              </a:spcBef>
              <a:spcAft>
                <a:spcPts val="0"/>
              </a:spcAft>
              <a:buSzPts val="14000"/>
              <a:buNone/>
              <a:defRPr sz="14000" b="1"/>
            </a:lvl6pPr>
            <a:lvl7pPr lvl="6" algn="ctr">
              <a:lnSpc>
                <a:spcPct val="100000"/>
              </a:lnSpc>
              <a:spcBef>
                <a:spcPts val="0"/>
              </a:spcBef>
              <a:spcAft>
                <a:spcPts val="0"/>
              </a:spcAft>
              <a:buSzPts val="14000"/>
              <a:buNone/>
              <a:defRPr sz="14000" b="1"/>
            </a:lvl7pPr>
            <a:lvl8pPr lvl="7" algn="ctr">
              <a:lnSpc>
                <a:spcPct val="100000"/>
              </a:lnSpc>
              <a:spcBef>
                <a:spcPts val="0"/>
              </a:spcBef>
              <a:spcAft>
                <a:spcPts val="0"/>
              </a:spcAft>
              <a:buSzPts val="14000"/>
              <a:buNone/>
              <a:defRPr sz="14000" b="1"/>
            </a:lvl8pPr>
            <a:lvl9pPr lvl="8" algn="ctr">
              <a:lnSpc>
                <a:spcPct val="100000"/>
              </a:lnSpc>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 name="Google Shape;18;p3"/>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0"/>
        <p:cNvGrpSpPr/>
        <p:nvPr/>
      </p:nvGrpSpPr>
      <p:grpSpPr>
        <a:xfrm>
          <a:off x="0" y="0"/>
          <a:ext cx="0" cy="0"/>
          <a:chOff x="0" y="0"/>
          <a:chExt cx="0" cy="0"/>
        </a:xfrm>
      </p:grpSpPr>
      <p:cxnSp>
        <p:nvCxnSpPr>
          <p:cNvPr id="21" name="Google Shape;21;p4"/>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22" name="Google Shape;22;p4"/>
          <p:cNvSpPr txBox="1">
            <a:spLocks noGrp="1"/>
          </p:cNvSpPr>
          <p:nvPr>
            <p:ph type="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accent1"/>
              </a:buClr>
              <a:buSzPts val="1800"/>
              <a:buChar char="●"/>
              <a:defRPr>
                <a:solidFill>
                  <a:schemeClr val="accent1"/>
                </a:solidFill>
              </a:defRPr>
            </a:lvl1pPr>
            <a:lvl2pPr marL="914400" lvl="1" indent="-317500" algn="l">
              <a:lnSpc>
                <a:spcPct val="115000"/>
              </a:lnSpc>
              <a:spcBef>
                <a:spcPts val="1600"/>
              </a:spcBef>
              <a:spcAft>
                <a:spcPts val="0"/>
              </a:spcAft>
              <a:buClr>
                <a:schemeClr val="accent1"/>
              </a:buClr>
              <a:buSzPts val="1400"/>
              <a:buChar char="○"/>
              <a:defRPr>
                <a:solidFill>
                  <a:schemeClr val="accent1"/>
                </a:solidFill>
              </a:defRPr>
            </a:lvl2pPr>
            <a:lvl3pPr marL="1371600" lvl="2" indent="-317500" algn="l">
              <a:lnSpc>
                <a:spcPct val="115000"/>
              </a:lnSpc>
              <a:spcBef>
                <a:spcPts val="1600"/>
              </a:spcBef>
              <a:spcAft>
                <a:spcPts val="0"/>
              </a:spcAft>
              <a:buClr>
                <a:schemeClr val="accent1"/>
              </a:buClr>
              <a:buSzPts val="1400"/>
              <a:buChar char="■"/>
              <a:defRPr>
                <a:solidFill>
                  <a:schemeClr val="accent1"/>
                </a:solidFill>
              </a:defRPr>
            </a:lvl3pPr>
            <a:lvl4pPr marL="1828800" lvl="3" indent="-317500" algn="l">
              <a:lnSpc>
                <a:spcPct val="115000"/>
              </a:lnSpc>
              <a:spcBef>
                <a:spcPts val="1600"/>
              </a:spcBef>
              <a:spcAft>
                <a:spcPts val="0"/>
              </a:spcAft>
              <a:buClr>
                <a:schemeClr val="accent1"/>
              </a:buClr>
              <a:buSzPts val="1400"/>
              <a:buChar char="●"/>
              <a:defRPr>
                <a:solidFill>
                  <a:schemeClr val="accent1"/>
                </a:solidFill>
              </a:defRPr>
            </a:lvl4pPr>
            <a:lvl5pPr marL="2286000" lvl="4" indent="-317500" algn="l">
              <a:lnSpc>
                <a:spcPct val="115000"/>
              </a:lnSpc>
              <a:spcBef>
                <a:spcPts val="1600"/>
              </a:spcBef>
              <a:spcAft>
                <a:spcPts val="0"/>
              </a:spcAft>
              <a:buClr>
                <a:schemeClr val="accent1"/>
              </a:buClr>
              <a:buSzPts val="1400"/>
              <a:buChar char="○"/>
              <a:defRPr>
                <a:solidFill>
                  <a:schemeClr val="accent1"/>
                </a:solidFill>
              </a:defRPr>
            </a:lvl5pPr>
            <a:lvl6pPr marL="2743200" lvl="5" indent="-317500" algn="l">
              <a:lnSpc>
                <a:spcPct val="115000"/>
              </a:lnSpc>
              <a:spcBef>
                <a:spcPts val="1600"/>
              </a:spcBef>
              <a:spcAft>
                <a:spcPts val="0"/>
              </a:spcAft>
              <a:buClr>
                <a:schemeClr val="accent1"/>
              </a:buClr>
              <a:buSzPts val="1400"/>
              <a:buChar char="■"/>
              <a:defRPr>
                <a:solidFill>
                  <a:schemeClr val="accent1"/>
                </a:solidFill>
              </a:defRPr>
            </a:lvl6pPr>
            <a:lvl7pPr marL="3200400" lvl="6" indent="-317500" algn="l">
              <a:lnSpc>
                <a:spcPct val="115000"/>
              </a:lnSpc>
              <a:spcBef>
                <a:spcPts val="1600"/>
              </a:spcBef>
              <a:spcAft>
                <a:spcPts val="0"/>
              </a:spcAft>
              <a:buClr>
                <a:schemeClr val="accent1"/>
              </a:buClr>
              <a:buSzPts val="1400"/>
              <a:buChar char="●"/>
              <a:defRPr>
                <a:solidFill>
                  <a:schemeClr val="accent1"/>
                </a:solidFill>
              </a:defRPr>
            </a:lvl7pPr>
            <a:lvl8pPr marL="3657600" lvl="7" indent="-317500" algn="l">
              <a:lnSpc>
                <a:spcPct val="115000"/>
              </a:lnSpc>
              <a:spcBef>
                <a:spcPts val="1600"/>
              </a:spcBef>
              <a:spcAft>
                <a:spcPts val="0"/>
              </a:spcAft>
              <a:buClr>
                <a:schemeClr val="accent1"/>
              </a:buClr>
              <a:buSzPts val="1400"/>
              <a:buChar char="○"/>
              <a:defRPr>
                <a:solidFill>
                  <a:schemeClr val="accent1"/>
                </a:solidFill>
              </a:defRPr>
            </a:lvl8pPr>
            <a:lvl9pPr marL="4114800" lvl="8" indent="-317500" algn="l">
              <a:lnSpc>
                <a:spcPct val="115000"/>
              </a:lnSpc>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1pPr>
            <a:lvl2pPr marR="0" lvl="1"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2pPr>
            <a:lvl3pPr marR="0" lvl="2"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3pPr>
            <a:lvl4pPr marR="0" lvl="3"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4pPr>
            <a:lvl5pPr marR="0" lvl="4"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5pPr>
            <a:lvl6pPr marR="0" lvl="5"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6pPr>
            <a:lvl7pPr marR="0" lvl="6"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7pPr>
            <a:lvl8pPr marR="0" lvl="7"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8pPr>
            <a:lvl9pPr marR="0" lvl="8" algn="l" rtl="0">
              <a:lnSpc>
                <a:spcPct val="100000"/>
              </a:lnSpc>
              <a:spcBef>
                <a:spcPts val="0"/>
              </a:spcBef>
              <a:spcAft>
                <a:spcPts val="0"/>
              </a:spcAft>
              <a:buClr>
                <a:schemeClr val="dk1"/>
              </a:buClr>
              <a:buSzPts val="3000"/>
              <a:buFont typeface="Old Standard TT"/>
              <a:buNone/>
              <a:defRPr sz="3000" b="0" i="0" u="none" strike="noStrike" cap="none">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160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1600"/>
              </a:spcBef>
              <a:spcAft>
                <a:spcPts val="160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000" b="1" dirty="0">
                <a:latin typeface="Times New Roman"/>
                <a:ea typeface="Times New Roman"/>
                <a:cs typeface="Times New Roman"/>
                <a:sym typeface="Times New Roman"/>
              </a:rPr>
              <a:t>Department of Information Technology</a:t>
            </a:r>
            <a:endParaRPr sz="30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r>
              <a:rPr lang="en" sz="2400" dirty="0">
                <a:latin typeface="Times New Roman"/>
                <a:ea typeface="Times New Roman"/>
                <a:cs typeface="Times New Roman"/>
                <a:sym typeface="Times New Roman"/>
              </a:rPr>
              <a:t>Academic Year 2020-2021</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sz="1200" dirty="0">
                <a:latin typeface="Times New Roman" pitchFamily="18" charset="0"/>
                <a:cs typeface="Times New Roman" pitchFamily="18" charset="0"/>
              </a:rPr>
              <a:t>It helps and automates the process of Placement.</a:t>
            </a:r>
          </a:p>
          <a:p>
            <a:pPr marL="457200" lvl="0" indent="-342900" algn="just" rtl="0">
              <a:lnSpc>
                <a:spcPct val="115000"/>
              </a:lnSpc>
              <a:spcBef>
                <a:spcPts val="0"/>
              </a:spcBef>
              <a:spcAft>
                <a:spcPts val="0"/>
              </a:spcAft>
              <a:buSzPts val="1800"/>
              <a:buChar char="●"/>
            </a:pPr>
            <a:r>
              <a:rPr lang="en-US" sz="1200" dirty="0">
                <a:latin typeface="Times New Roman" pitchFamily="18" charset="0"/>
                <a:cs typeface="Times New Roman" pitchFamily="18" charset="0"/>
              </a:rPr>
              <a:t>Student screening can be done based on selection criteria.</a:t>
            </a:r>
          </a:p>
          <a:p>
            <a:pPr marL="457200" lvl="0" indent="-342900" algn="just" rtl="0">
              <a:lnSpc>
                <a:spcPct val="115000"/>
              </a:lnSpc>
              <a:spcBef>
                <a:spcPts val="0"/>
              </a:spcBef>
              <a:spcAft>
                <a:spcPts val="0"/>
              </a:spcAft>
              <a:buSzPts val="1800"/>
              <a:buChar char="●"/>
            </a:pPr>
            <a:r>
              <a:rPr lang="en-US" sz="1200" dirty="0">
                <a:latin typeface="Times New Roman" pitchFamily="18" charset="0"/>
                <a:cs typeface="Times New Roman" pitchFamily="18" charset="0"/>
              </a:rPr>
              <a:t>Placement companies for Recruitment can see the record of all the correspondence.</a:t>
            </a:r>
          </a:p>
          <a:p>
            <a:pPr marL="457200" lvl="0" indent="-342900" algn="just" rtl="0">
              <a:lnSpc>
                <a:spcPct val="115000"/>
              </a:lnSpc>
              <a:spcBef>
                <a:spcPts val="0"/>
              </a:spcBef>
              <a:spcAft>
                <a:spcPts val="0"/>
              </a:spcAft>
              <a:buSzPts val="1800"/>
              <a:buChar char="●"/>
            </a:pPr>
            <a:r>
              <a:rPr lang="en-US" sz="1200" dirty="0">
                <a:latin typeface="Times New Roman" pitchFamily="18" charset="0"/>
                <a:cs typeface="Times New Roman" pitchFamily="18" charset="0"/>
              </a:rPr>
              <a:t>The students can be notified easily for various placement rounds.</a:t>
            </a:r>
            <a:r>
              <a:rPr lang="en" sz="1200" dirty="0">
                <a:latin typeface="Times New Roman" pitchFamily="18" charset="0"/>
                <a:cs typeface="Times New Roman" pitchFamily="18" charset="0"/>
              </a:rPr>
              <a:t> </a:t>
            </a:r>
          </a:p>
          <a:p>
            <a:pPr marL="457200" lvl="0" indent="-342900" algn="just" rtl="0">
              <a:lnSpc>
                <a:spcPct val="115000"/>
              </a:lnSpc>
              <a:spcBef>
                <a:spcPts val="0"/>
              </a:spcBef>
              <a:spcAft>
                <a:spcPts val="0"/>
              </a:spcAft>
              <a:buSzPts val="1800"/>
              <a:buChar char="●"/>
            </a:pPr>
            <a:r>
              <a:rPr lang="en" sz="1200" dirty="0">
                <a:latin typeface="Times New Roman" pitchFamily="18" charset="0"/>
                <a:cs typeface="Times New Roman" pitchFamily="18" charset="0"/>
              </a:rPr>
              <a:t>It reduces manual paperwork which is very much beneficial for environment.                                                        </a:t>
            </a:r>
            <a:endParaRPr sz="1200" dirty="0">
              <a:latin typeface="Times New Roman" pitchFamily="18" charset="0"/>
              <a:cs typeface="Times New Roman" pitchFamily="18" charset="0"/>
            </a:endParaRPr>
          </a:p>
          <a:p>
            <a:pPr marL="457200" lvl="0" indent="-228600" algn="l" rtl="0">
              <a:lnSpc>
                <a:spcPct val="115000"/>
              </a:lnSpc>
              <a:spcBef>
                <a:spcPts val="0"/>
              </a:spcBef>
              <a:spcAft>
                <a:spcPts val="0"/>
              </a:spcAft>
              <a:buSzPts val="1800"/>
              <a:buNone/>
            </a:pPr>
            <a:endParaRPr sz="1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25" name="Google Shape;125;p24"/>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US" sz="1200" dirty="0">
                <a:latin typeface="Times New Roman" pitchFamily="18" charset="0"/>
                <a:cs typeface="Times New Roman" pitchFamily="18" charset="0"/>
              </a:rPr>
              <a:t>The aim of the proposed system is to develop a system with improved facilities.</a:t>
            </a:r>
          </a:p>
          <a:p>
            <a:r>
              <a:rPr lang="en-US" sz="1200" dirty="0">
                <a:latin typeface="Times New Roman" pitchFamily="18" charset="0"/>
                <a:cs typeface="Times New Roman" pitchFamily="18" charset="0"/>
              </a:rPr>
              <a:t>The proposed system can overcome all the limitation of the existing system, such as student’s information is maintained in the database, it gives more security to data, ensures data accuracy, reduces paper work and save time, only eligible students get chance, it makes information flow efficient and paves way for easy report generation, reduce the space. </a:t>
            </a:r>
          </a:p>
          <a:p>
            <a:r>
              <a:rPr lang="en-US" sz="1200" dirty="0">
                <a:latin typeface="Times New Roman" pitchFamily="18" charset="0"/>
                <a:cs typeface="Times New Roman" pitchFamily="18" charset="0"/>
              </a:rPr>
              <a:t>Proposed system is cost effective. </a:t>
            </a:r>
            <a:r>
              <a:rPr lang="en" sz="1200" dirty="0">
                <a:latin typeface="Times New Roman" pitchFamily="18" charset="0"/>
                <a:cs typeface="Times New Roman" pitchFamily="18" charset="0"/>
              </a:rPr>
              <a:t>                 </a:t>
            </a:r>
            <a:endParaRPr sz="1200">
              <a:latin typeface="Times New Roman" pitchFamily="18" charset="0"/>
              <a:cs typeface="Times New Roman" pitchFamily="18" charset="0"/>
            </a:endParaRPr>
          </a:p>
          <a:p>
            <a:pPr marL="457200" lvl="0" indent="-228600" algn="l" rtl="0">
              <a:lnSpc>
                <a:spcPct val="115000"/>
              </a:lnSpc>
              <a:spcBef>
                <a:spcPts val="0"/>
              </a:spcBef>
              <a:spcAft>
                <a:spcPts val="0"/>
              </a:spcAft>
              <a:buSzPts val="1800"/>
              <a:buNone/>
            </a:pPr>
            <a:endParaRPr sz="12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2.2 Design(Flow Of Modules)</a:t>
            </a:r>
            <a:endParaRPr b="1" dirty="0">
              <a:latin typeface="Times New Roman"/>
              <a:ea typeface="Times New Roman"/>
              <a:cs typeface="Times New Roman"/>
              <a:sym typeface="Times New Roman"/>
            </a:endParaRPr>
          </a:p>
        </p:txBody>
      </p:sp>
      <p:pic>
        <p:nvPicPr>
          <p:cNvPr id="6" name="Picture 5" descr="flow.png"/>
          <p:cNvPicPr>
            <a:picLocks noChangeAspect="1"/>
          </p:cNvPicPr>
          <p:nvPr/>
        </p:nvPicPr>
        <p:blipFill>
          <a:blip r:embed="rId3"/>
          <a:stretch>
            <a:fillRect/>
          </a:stretch>
        </p:blipFill>
        <p:spPr>
          <a:xfrm>
            <a:off x="2652961" y="1053229"/>
            <a:ext cx="3658877" cy="3703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sp>
        <p:nvSpPr>
          <p:cNvPr id="137" name="Google Shape;137;p2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spcAft>
                <a:spcPts val="1600"/>
              </a:spcAft>
              <a:buNone/>
            </a:pPr>
            <a:r>
              <a:rPr lang="en-US" sz="1200" dirty="0"/>
              <a:t>The system consists of four modules as admin module, student module, faculty module and recruiter module. Each module has an login page that contain user id and password field, by entering value in that field the user should login to the system:</a:t>
            </a:r>
          </a:p>
          <a:p>
            <a:pPr marL="0" lvl="0" indent="0">
              <a:spcAft>
                <a:spcPts val="1600"/>
              </a:spcAft>
              <a:buNone/>
            </a:pPr>
            <a:r>
              <a:rPr lang="en-US" sz="1200" dirty="0"/>
              <a:t>1.Admin:Admin can add/remove </a:t>
            </a:r>
            <a:r>
              <a:rPr lang="en-US" sz="1200" dirty="0" err="1"/>
              <a:t>faculty,student</a:t>
            </a:r>
            <a:r>
              <a:rPr lang="en-US" sz="1200" dirty="0"/>
              <a:t> or </a:t>
            </a:r>
            <a:r>
              <a:rPr lang="en-US" sz="1200" dirty="0" err="1"/>
              <a:t>recruiter.He</a:t>
            </a:r>
            <a:r>
              <a:rPr lang="en-US" sz="1200" dirty="0"/>
              <a:t> can also view any changes made by </a:t>
            </a:r>
            <a:r>
              <a:rPr lang="en-US" sz="1200" dirty="0" err="1"/>
              <a:t>others.And</a:t>
            </a:r>
            <a:r>
              <a:rPr lang="en-US" sz="1200" dirty="0"/>
              <a:t> can also create drive and decide no. of rounds included in that drive.</a:t>
            </a:r>
          </a:p>
          <a:p>
            <a:pPr marL="0" lvl="0" indent="0">
              <a:spcAft>
                <a:spcPts val="1600"/>
              </a:spcAft>
              <a:buNone/>
            </a:pPr>
            <a:r>
              <a:rPr lang="en-US" sz="1200" dirty="0"/>
              <a:t>2.Faculty:Faculty will verify the data and documents of each student and will approve </a:t>
            </a:r>
            <a:r>
              <a:rPr lang="en-US" sz="1200" dirty="0" err="1"/>
              <a:t>that.After</a:t>
            </a:r>
            <a:r>
              <a:rPr lang="en-US" sz="1200" dirty="0"/>
              <a:t> verification, if any student makes </a:t>
            </a:r>
            <a:r>
              <a:rPr lang="en-US" sz="1200" dirty="0" err="1"/>
              <a:t>any,that</a:t>
            </a:r>
            <a:r>
              <a:rPr lang="en-US" sz="1200" dirty="0"/>
              <a:t> will be shown to the faculty again for the </a:t>
            </a:r>
            <a:r>
              <a:rPr lang="en-US" sz="1200" dirty="0" err="1"/>
              <a:t>approval.Faculty</a:t>
            </a:r>
            <a:r>
              <a:rPr lang="en-US" sz="1200" dirty="0"/>
              <a:t> will register the student in drive based on the required criteria.</a:t>
            </a:r>
          </a:p>
          <a:p>
            <a:pPr marL="0" lvl="0" indent="0">
              <a:spcAft>
                <a:spcPts val="1600"/>
              </a:spcAft>
              <a:buNone/>
            </a:pPr>
            <a:r>
              <a:rPr lang="en-US" sz="1200" dirty="0"/>
              <a:t>3.Recruiter:Recruiter can also create a </a:t>
            </a:r>
            <a:r>
              <a:rPr lang="en-US" sz="1200" dirty="0" err="1"/>
              <a:t>drive.They</a:t>
            </a:r>
            <a:r>
              <a:rPr lang="en-US" sz="1200" dirty="0"/>
              <a:t> can also search students according to their requirement/</a:t>
            </a:r>
            <a:r>
              <a:rPr lang="en-US" sz="1200" dirty="0" err="1"/>
              <a:t>criteria.Recruiters</a:t>
            </a:r>
            <a:r>
              <a:rPr lang="en-US" sz="1200" dirty="0"/>
              <a:t> can also view the Home page.</a:t>
            </a:r>
          </a:p>
          <a:p>
            <a:pPr marL="0" lvl="0" indent="0">
              <a:spcAft>
                <a:spcPts val="1600"/>
              </a:spcAft>
              <a:buNone/>
            </a:pPr>
            <a:r>
              <a:rPr lang="en-US" sz="1200" dirty="0"/>
              <a:t>4.Student:Students can to fill up the required personal </a:t>
            </a:r>
            <a:r>
              <a:rPr lang="en-US" sz="1200" dirty="0" err="1"/>
              <a:t>details,educational</a:t>
            </a:r>
            <a:r>
              <a:rPr lang="en-US" sz="1200" dirty="0"/>
              <a:t> </a:t>
            </a:r>
            <a:r>
              <a:rPr lang="en-US" sz="1200" dirty="0" err="1"/>
              <a:t>details,etc</a:t>
            </a:r>
            <a:r>
              <a:rPr lang="en-US" sz="1200" dirty="0"/>
              <a:t> along with the required </a:t>
            </a:r>
            <a:r>
              <a:rPr lang="en-US" sz="1200" dirty="0" err="1"/>
              <a:t>documents.They</a:t>
            </a:r>
            <a:r>
              <a:rPr lang="en-US" sz="1200" dirty="0"/>
              <a:t> can also view the Home </a:t>
            </a:r>
            <a:r>
              <a:rPr lang="en-US" sz="1200" dirty="0" err="1"/>
              <a:t>page,where</a:t>
            </a:r>
            <a:r>
              <a:rPr lang="en-US" sz="1200" dirty="0"/>
              <a:t> all the upcoming </a:t>
            </a:r>
            <a:r>
              <a:rPr lang="en-US" sz="1200" dirty="0" err="1"/>
              <a:t>drives,notice</a:t>
            </a:r>
            <a:r>
              <a:rPr lang="en-US" sz="1200" dirty="0"/>
              <a:t> etc will be visible.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2.4 Class diagram</a:t>
            </a:r>
            <a:endParaRPr b="1" dirty="0">
              <a:latin typeface="Times New Roman"/>
              <a:ea typeface="Times New Roman"/>
              <a:cs typeface="Times New Roman"/>
              <a:sym typeface="Times New Roman"/>
            </a:endParaRPr>
          </a:p>
        </p:txBody>
      </p:sp>
      <p:pic>
        <p:nvPicPr>
          <p:cNvPr id="4" name="Picture 3" descr="finaltpo.PNG"/>
          <p:cNvPicPr>
            <a:picLocks noChangeAspect="1"/>
          </p:cNvPicPr>
          <p:nvPr/>
        </p:nvPicPr>
        <p:blipFill>
          <a:blip r:embed="rId3"/>
          <a:stretch>
            <a:fillRect/>
          </a:stretch>
        </p:blipFill>
        <p:spPr>
          <a:xfrm>
            <a:off x="1333786" y="1017528"/>
            <a:ext cx="5878286" cy="34307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2.6 Module-1</a:t>
            </a:r>
            <a:endParaRPr b="1">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878959"/>
            <a:ext cx="8520600" cy="368984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latin typeface="Times New Roman"/>
                <a:ea typeface="Times New Roman"/>
                <a:cs typeface="Times New Roman"/>
                <a:sym typeface="Times New Roman"/>
              </a:rPr>
              <a:t>Home-page</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B9672271-7A12-41BF-B8B0-4013703D0D82}"/>
              </a:ext>
            </a:extLst>
          </p:cNvPr>
          <p:cNvPicPr>
            <a:picLocks noChangeAspect="1"/>
          </p:cNvPicPr>
          <p:nvPr/>
        </p:nvPicPr>
        <p:blipFill>
          <a:blip r:embed="rId3"/>
          <a:stretch>
            <a:fillRect/>
          </a:stretch>
        </p:blipFill>
        <p:spPr>
          <a:xfrm>
            <a:off x="765544" y="1320456"/>
            <a:ext cx="7612912" cy="36242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Module-2</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Student Login</a:t>
            </a:r>
            <a:endParaRPr dirty="0"/>
          </a:p>
        </p:txBody>
      </p:sp>
      <p:pic>
        <p:nvPicPr>
          <p:cNvPr id="3" name="Picture 2">
            <a:extLst>
              <a:ext uri="{FF2B5EF4-FFF2-40B4-BE49-F238E27FC236}">
                <a16:creationId xmlns:a16="http://schemas.microsoft.com/office/drawing/2014/main" id="{3B9D1098-27FD-4DF3-9495-A465F15263F8}"/>
              </a:ext>
            </a:extLst>
          </p:cNvPr>
          <p:cNvPicPr>
            <a:picLocks noChangeAspect="1"/>
          </p:cNvPicPr>
          <p:nvPr/>
        </p:nvPicPr>
        <p:blipFill>
          <a:blip r:embed="rId3"/>
          <a:stretch>
            <a:fillRect/>
          </a:stretch>
        </p:blipFill>
        <p:spPr>
          <a:xfrm>
            <a:off x="3021556" y="1301973"/>
            <a:ext cx="2907701" cy="31364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t>Module-3</a:t>
            </a:r>
            <a:endParaRPr b="1" dirty="0">
              <a:latin typeface="Times New Roman"/>
              <a:ea typeface="Times New Roman"/>
              <a:cs typeface="Times New Roman"/>
              <a:sym typeface="Times New Roman"/>
            </a:endParaRPr>
          </a:p>
        </p:txBody>
      </p:sp>
      <p:sp>
        <p:nvSpPr>
          <p:cNvPr id="167" name="Google Shape;167;p31"/>
          <p:cNvSpPr txBox="1">
            <a:spLocks noGrp="1"/>
          </p:cNvSpPr>
          <p:nvPr>
            <p:ph type="body" idx="1"/>
          </p:nvPr>
        </p:nvSpPr>
        <p:spPr>
          <a:xfrm>
            <a:off x="311700" y="964019"/>
            <a:ext cx="8520600" cy="36047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Student-Dashboard</a:t>
            </a:r>
            <a:endParaRPr dirty="0"/>
          </a:p>
        </p:txBody>
      </p:sp>
      <p:pic>
        <p:nvPicPr>
          <p:cNvPr id="3" name="Picture 2">
            <a:extLst>
              <a:ext uri="{FF2B5EF4-FFF2-40B4-BE49-F238E27FC236}">
                <a16:creationId xmlns:a16="http://schemas.microsoft.com/office/drawing/2014/main" id="{9BB901D7-398F-4050-9A3C-F6C107332238}"/>
              </a:ext>
            </a:extLst>
          </p:cNvPr>
          <p:cNvPicPr>
            <a:picLocks noChangeAspect="1"/>
          </p:cNvPicPr>
          <p:nvPr/>
        </p:nvPicPr>
        <p:blipFill>
          <a:blip r:embed="rId3"/>
          <a:stretch>
            <a:fillRect/>
          </a:stretch>
        </p:blipFill>
        <p:spPr>
          <a:xfrm>
            <a:off x="1282996" y="1577219"/>
            <a:ext cx="6854456" cy="296496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8CB7-C6F7-4F08-811A-E083DE64C9FA}"/>
              </a:ext>
            </a:extLst>
          </p:cNvPr>
          <p:cNvSpPr>
            <a:spLocks noGrp="1"/>
          </p:cNvSpPr>
          <p:nvPr>
            <p:ph type="title"/>
          </p:nvPr>
        </p:nvSpPr>
        <p:spPr/>
        <p:txBody>
          <a:bodyPr/>
          <a:lstStyle/>
          <a:p>
            <a:r>
              <a:rPr lang="en" b="1" dirty="0">
                <a:latin typeface="Times New Roman"/>
                <a:ea typeface="Times New Roman"/>
                <a:cs typeface="Times New Roman"/>
                <a:sym typeface="Times New Roman"/>
              </a:rPr>
              <a:t>Module-4</a:t>
            </a:r>
            <a:endParaRPr lang="en-IN" dirty="0"/>
          </a:p>
        </p:txBody>
      </p:sp>
      <p:sp>
        <p:nvSpPr>
          <p:cNvPr id="3" name="Text Placeholder 2">
            <a:extLst>
              <a:ext uri="{FF2B5EF4-FFF2-40B4-BE49-F238E27FC236}">
                <a16:creationId xmlns:a16="http://schemas.microsoft.com/office/drawing/2014/main" id="{1D6ECC7F-886F-4081-B82C-439ABB584FD1}"/>
              </a:ext>
            </a:extLst>
          </p:cNvPr>
          <p:cNvSpPr>
            <a:spLocks noGrp="1"/>
          </p:cNvSpPr>
          <p:nvPr>
            <p:ph type="body" idx="1"/>
          </p:nvPr>
        </p:nvSpPr>
        <p:spPr>
          <a:xfrm>
            <a:off x="311700" y="992372"/>
            <a:ext cx="8520600" cy="3576428"/>
          </a:xfrm>
        </p:spPr>
        <p:txBody>
          <a:bodyPr/>
          <a:lstStyle/>
          <a:p>
            <a:pPr marL="114300" indent="0">
              <a:buNone/>
            </a:pPr>
            <a:r>
              <a:rPr lang="en-US" dirty="0"/>
              <a:t>HOD-login</a:t>
            </a:r>
            <a:endParaRPr lang="en-IN" dirty="0"/>
          </a:p>
        </p:txBody>
      </p:sp>
      <p:pic>
        <p:nvPicPr>
          <p:cNvPr id="5" name="Picture 4">
            <a:extLst>
              <a:ext uri="{FF2B5EF4-FFF2-40B4-BE49-F238E27FC236}">
                <a16:creationId xmlns:a16="http://schemas.microsoft.com/office/drawing/2014/main" id="{B14E5107-759F-47E6-A79F-B0A55BB7C719}"/>
              </a:ext>
            </a:extLst>
          </p:cNvPr>
          <p:cNvPicPr>
            <a:picLocks noChangeAspect="1"/>
          </p:cNvPicPr>
          <p:nvPr/>
        </p:nvPicPr>
        <p:blipFill>
          <a:blip r:embed="rId2"/>
          <a:stretch>
            <a:fillRect/>
          </a:stretch>
        </p:blipFill>
        <p:spPr>
          <a:xfrm>
            <a:off x="2850540" y="1272128"/>
            <a:ext cx="3442920" cy="3296672"/>
          </a:xfrm>
          <a:prstGeom prst="rect">
            <a:avLst/>
          </a:prstGeom>
        </p:spPr>
      </p:pic>
    </p:spTree>
    <p:extLst>
      <p:ext uri="{BB962C8B-B14F-4D97-AF65-F5344CB8AC3E}">
        <p14:creationId xmlns:p14="http://schemas.microsoft.com/office/powerpoint/2010/main" val="1681866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Training and Placement Management System</a:t>
            </a:r>
            <a:endParaRPr sz="24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a:t>
            </a:r>
            <a:r>
              <a:rPr lang="en" sz="1800">
                <a:latin typeface="Times New Roman"/>
                <a:ea typeface="Times New Roman"/>
                <a:cs typeface="Times New Roman"/>
                <a:sym typeface="Times New Roman"/>
              </a:rPr>
              <a:t>of Engineering(Sem-8)</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Shifa Tamboli(17104069)</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Harshita Shah(17104024)</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Anita Yadav(17104016)</a:t>
            </a: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lvl="0" algn="ctr">
              <a:buClr>
                <a:schemeClr val="dk1"/>
              </a:buClr>
              <a:buSzPts val="1100"/>
            </a:pPr>
            <a:r>
              <a:rPr lang="en-IN" sz="1800" b="1" spc="-1" dirty="0">
                <a:solidFill>
                  <a:schemeClr val="bg1"/>
                </a:solidFill>
                <a:latin typeface="Times New Roman" panose="02020603050405020304" pitchFamily="18" charset="0"/>
                <a:cs typeface="Times New Roman" panose="02020603050405020304" pitchFamily="18" charset="0"/>
              </a:rPr>
              <a:t>Mr. </a:t>
            </a:r>
            <a:r>
              <a:rPr lang="en-IN" sz="1800" b="1" spc="-1" dirty="0" err="1">
                <a:solidFill>
                  <a:schemeClr val="bg1"/>
                </a:solidFill>
                <a:latin typeface="Times New Roman" panose="02020603050405020304" pitchFamily="18" charset="0"/>
                <a:cs typeface="Times New Roman" panose="02020603050405020304" pitchFamily="18" charset="0"/>
              </a:rPr>
              <a:t>Ganesh</a:t>
            </a:r>
            <a:r>
              <a:rPr lang="en-IN" sz="1800" b="1" spc="-1" dirty="0">
                <a:solidFill>
                  <a:schemeClr val="bg1"/>
                </a:solidFill>
                <a:latin typeface="Times New Roman" panose="02020603050405020304" pitchFamily="18" charset="0"/>
                <a:cs typeface="Times New Roman" panose="02020603050405020304" pitchFamily="18" charset="0"/>
              </a:rPr>
              <a:t> </a:t>
            </a:r>
            <a:r>
              <a:rPr lang="en-IN" sz="1800" b="1" spc="-1" dirty="0" err="1">
                <a:solidFill>
                  <a:schemeClr val="bg1"/>
                </a:solidFill>
                <a:latin typeface="Times New Roman" panose="02020603050405020304" pitchFamily="18" charset="0"/>
                <a:cs typeface="Times New Roman" panose="02020603050405020304" pitchFamily="18" charset="0"/>
              </a:rPr>
              <a:t>Gourshete</a:t>
            </a:r>
            <a:endParaRPr sz="1800">
              <a:solidFill>
                <a:schemeClr val="bg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a:latin typeface="Times New Roman"/>
              <a:ea typeface="Times New Roman"/>
              <a:cs typeface="Times New Roman"/>
              <a:sym typeface="Times New Roman"/>
            </a:endParaRPr>
          </a:p>
          <a:p>
            <a:pPr marL="0" lvl="0" indent="0" algn="ctr" rtl="0">
              <a:lnSpc>
                <a:spcPct val="100000"/>
              </a:lnSpc>
              <a:spcBef>
                <a:spcPts val="0"/>
              </a:spcBef>
              <a:spcAft>
                <a:spcPts val="0"/>
              </a:spcAft>
              <a:buSzPts val="4200"/>
              <a:buNone/>
            </a:pPr>
            <a:endParaRPr sz="1800">
              <a:latin typeface="Times New Roman"/>
              <a:ea typeface="Times New Roman"/>
              <a:cs typeface="Times New Roman"/>
              <a:sym typeface="Times New Roman"/>
            </a:endParaRPr>
          </a:p>
          <a:p>
            <a:pPr marL="0" lvl="0" indent="0" algn="l" rtl="0">
              <a:lnSpc>
                <a:spcPct val="100000"/>
              </a:lnSpc>
              <a:spcBef>
                <a:spcPts val="0"/>
              </a:spcBef>
              <a:spcAft>
                <a:spcPts val="0"/>
              </a:spcAft>
              <a:buSzPts val="4200"/>
              <a:buNone/>
            </a:pPr>
            <a:endParaRPr sz="1800"/>
          </a:p>
          <a:p>
            <a:pPr marL="0" lvl="0" indent="0" algn="l" rtl="0">
              <a:lnSpc>
                <a:spcPct val="100000"/>
              </a:lnSpc>
              <a:spcBef>
                <a:spcPts val="0"/>
              </a:spcBef>
              <a:spcAft>
                <a:spcPts val="0"/>
              </a:spcAft>
              <a:buSzPts val="42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7D8B-E8ED-4B89-B5ED-7E24DF5AC532}"/>
              </a:ext>
            </a:extLst>
          </p:cNvPr>
          <p:cNvSpPr>
            <a:spLocks noGrp="1"/>
          </p:cNvSpPr>
          <p:nvPr>
            <p:ph type="title"/>
          </p:nvPr>
        </p:nvSpPr>
        <p:spPr/>
        <p:txBody>
          <a:bodyPr/>
          <a:lstStyle/>
          <a:p>
            <a:r>
              <a:rPr lang="en" b="1" dirty="0">
                <a:latin typeface="Times New Roman"/>
                <a:ea typeface="Times New Roman"/>
                <a:cs typeface="Times New Roman"/>
                <a:sym typeface="Times New Roman"/>
              </a:rPr>
              <a:t>Module-5</a:t>
            </a:r>
            <a:endParaRPr lang="en-IN" dirty="0"/>
          </a:p>
        </p:txBody>
      </p:sp>
      <p:sp>
        <p:nvSpPr>
          <p:cNvPr id="3" name="Text Placeholder 2">
            <a:extLst>
              <a:ext uri="{FF2B5EF4-FFF2-40B4-BE49-F238E27FC236}">
                <a16:creationId xmlns:a16="http://schemas.microsoft.com/office/drawing/2014/main" id="{AE01DCE8-DBBD-4710-A35B-2C8B6E0C0D2D}"/>
              </a:ext>
            </a:extLst>
          </p:cNvPr>
          <p:cNvSpPr>
            <a:spLocks noGrp="1"/>
          </p:cNvSpPr>
          <p:nvPr>
            <p:ph type="body" idx="1"/>
          </p:nvPr>
        </p:nvSpPr>
        <p:spPr>
          <a:xfrm>
            <a:off x="311700" y="1006549"/>
            <a:ext cx="8520600" cy="3562251"/>
          </a:xfrm>
        </p:spPr>
        <p:txBody>
          <a:bodyPr/>
          <a:lstStyle/>
          <a:p>
            <a:pPr marL="114300" indent="0">
              <a:buNone/>
            </a:pPr>
            <a:r>
              <a:rPr lang="en-US" dirty="0"/>
              <a:t>HOD-dashboard</a:t>
            </a:r>
            <a:endParaRPr lang="en-IN" dirty="0"/>
          </a:p>
        </p:txBody>
      </p:sp>
      <p:pic>
        <p:nvPicPr>
          <p:cNvPr id="5" name="Picture 4">
            <a:extLst>
              <a:ext uri="{FF2B5EF4-FFF2-40B4-BE49-F238E27FC236}">
                <a16:creationId xmlns:a16="http://schemas.microsoft.com/office/drawing/2014/main" id="{4D3F5E31-342C-46CB-9E07-CB4D3D149DA4}"/>
              </a:ext>
            </a:extLst>
          </p:cNvPr>
          <p:cNvPicPr>
            <a:picLocks noChangeAspect="1"/>
          </p:cNvPicPr>
          <p:nvPr/>
        </p:nvPicPr>
        <p:blipFill>
          <a:blip r:embed="rId2"/>
          <a:stretch>
            <a:fillRect/>
          </a:stretch>
        </p:blipFill>
        <p:spPr>
          <a:xfrm>
            <a:off x="1162493" y="1551441"/>
            <a:ext cx="6819014" cy="3017359"/>
          </a:xfrm>
          <a:prstGeom prst="rect">
            <a:avLst/>
          </a:prstGeom>
        </p:spPr>
      </p:pic>
    </p:spTree>
    <p:extLst>
      <p:ext uri="{BB962C8B-B14F-4D97-AF65-F5344CB8AC3E}">
        <p14:creationId xmlns:p14="http://schemas.microsoft.com/office/powerpoint/2010/main" val="3584081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2A5B-E67A-4786-8535-5E863B3306CA}"/>
              </a:ext>
            </a:extLst>
          </p:cNvPr>
          <p:cNvSpPr>
            <a:spLocks noGrp="1"/>
          </p:cNvSpPr>
          <p:nvPr>
            <p:ph type="title"/>
          </p:nvPr>
        </p:nvSpPr>
        <p:spPr/>
        <p:txBody>
          <a:bodyPr/>
          <a:lstStyle/>
          <a:p>
            <a:r>
              <a:rPr lang="en" b="1" dirty="0">
                <a:latin typeface="Times New Roman"/>
                <a:ea typeface="Times New Roman"/>
                <a:cs typeface="Times New Roman"/>
                <a:sym typeface="Times New Roman"/>
              </a:rPr>
              <a:t>Module-6</a:t>
            </a:r>
            <a:endParaRPr lang="en-IN" dirty="0"/>
          </a:p>
        </p:txBody>
      </p:sp>
      <p:sp>
        <p:nvSpPr>
          <p:cNvPr id="3" name="Text Placeholder 2">
            <a:extLst>
              <a:ext uri="{FF2B5EF4-FFF2-40B4-BE49-F238E27FC236}">
                <a16:creationId xmlns:a16="http://schemas.microsoft.com/office/drawing/2014/main" id="{1B2BB5C8-CC7F-4C4F-B35E-A00067AEFC08}"/>
              </a:ext>
            </a:extLst>
          </p:cNvPr>
          <p:cNvSpPr>
            <a:spLocks noGrp="1"/>
          </p:cNvSpPr>
          <p:nvPr>
            <p:ph type="body" idx="1"/>
          </p:nvPr>
        </p:nvSpPr>
        <p:spPr>
          <a:xfrm>
            <a:off x="311700" y="1058225"/>
            <a:ext cx="8520600" cy="3510575"/>
          </a:xfrm>
        </p:spPr>
        <p:txBody>
          <a:bodyPr/>
          <a:lstStyle/>
          <a:p>
            <a:pPr marL="114300" indent="0">
              <a:buNone/>
            </a:pPr>
            <a:r>
              <a:rPr lang="en-US" dirty="0"/>
              <a:t>Faculty-Login</a:t>
            </a:r>
          </a:p>
          <a:p>
            <a:pPr marL="114300" indent="0">
              <a:buNone/>
            </a:pPr>
            <a:endParaRPr lang="en-IN" dirty="0"/>
          </a:p>
        </p:txBody>
      </p:sp>
      <p:pic>
        <p:nvPicPr>
          <p:cNvPr id="5" name="Picture 4">
            <a:extLst>
              <a:ext uri="{FF2B5EF4-FFF2-40B4-BE49-F238E27FC236}">
                <a16:creationId xmlns:a16="http://schemas.microsoft.com/office/drawing/2014/main" id="{0FE5702C-618D-4280-BCB3-5E774899EBB0}"/>
              </a:ext>
            </a:extLst>
          </p:cNvPr>
          <p:cNvPicPr>
            <a:picLocks noChangeAspect="1"/>
          </p:cNvPicPr>
          <p:nvPr/>
        </p:nvPicPr>
        <p:blipFill>
          <a:blip r:embed="rId2"/>
          <a:stretch>
            <a:fillRect/>
          </a:stretch>
        </p:blipFill>
        <p:spPr>
          <a:xfrm>
            <a:off x="2823058" y="996656"/>
            <a:ext cx="3497883" cy="3391194"/>
          </a:xfrm>
          <a:prstGeom prst="rect">
            <a:avLst/>
          </a:prstGeom>
        </p:spPr>
      </p:pic>
    </p:spTree>
    <p:extLst>
      <p:ext uri="{BB962C8B-B14F-4D97-AF65-F5344CB8AC3E}">
        <p14:creationId xmlns:p14="http://schemas.microsoft.com/office/powerpoint/2010/main" val="120283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2CD6-9666-43BB-B31A-B72DE50A6FED}"/>
              </a:ext>
            </a:extLst>
          </p:cNvPr>
          <p:cNvSpPr>
            <a:spLocks noGrp="1"/>
          </p:cNvSpPr>
          <p:nvPr>
            <p:ph type="title"/>
          </p:nvPr>
        </p:nvSpPr>
        <p:spPr/>
        <p:txBody>
          <a:bodyPr/>
          <a:lstStyle/>
          <a:p>
            <a:r>
              <a:rPr lang="en" b="1" dirty="0">
                <a:latin typeface="Times New Roman"/>
                <a:ea typeface="Times New Roman"/>
                <a:cs typeface="Times New Roman"/>
                <a:sym typeface="Times New Roman"/>
              </a:rPr>
              <a:t>Module-7</a:t>
            </a:r>
            <a:endParaRPr lang="en-IN" dirty="0"/>
          </a:p>
        </p:txBody>
      </p:sp>
      <p:sp>
        <p:nvSpPr>
          <p:cNvPr id="3" name="Text Placeholder 2">
            <a:extLst>
              <a:ext uri="{FF2B5EF4-FFF2-40B4-BE49-F238E27FC236}">
                <a16:creationId xmlns:a16="http://schemas.microsoft.com/office/drawing/2014/main" id="{E0707992-BE3D-458F-B748-217338FE454C}"/>
              </a:ext>
            </a:extLst>
          </p:cNvPr>
          <p:cNvSpPr>
            <a:spLocks noGrp="1"/>
          </p:cNvSpPr>
          <p:nvPr>
            <p:ph type="body" idx="1"/>
          </p:nvPr>
        </p:nvSpPr>
        <p:spPr>
          <a:xfrm>
            <a:off x="311700" y="900223"/>
            <a:ext cx="8520600" cy="3668578"/>
          </a:xfrm>
        </p:spPr>
        <p:txBody>
          <a:bodyPr/>
          <a:lstStyle/>
          <a:p>
            <a:pPr marL="114300" indent="0">
              <a:buNone/>
            </a:pPr>
            <a:r>
              <a:rPr lang="en-US" dirty="0"/>
              <a:t>Faculty-dashboard</a:t>
            </a:r>
          </a:p>
          <a:p>
            <a:pPr marL="114300" indent="0">
              <a:buNone/>
            </a:pPr>
            <a:endParaRPr lang="en-IN" dirty="0"/>
          </a:p>
        </p:txBody>
      </p:sp>
      <p:pic>
        <p:nvPicPr>
          <p:cNvPr id="5" name="Picture 4">
            <a:extLst>
              <a:ext uri="{FF2B5EF4-FFF2-40B4-BE49-F238E27FC236}">
                <a16:creationId xmlns:a16="http://schemas.microsoft.com/office/drawing/2014/main" id="{23BDBCD3-EF04-4CFB-8BA0-EF2970274C44}"/>
              </a:ext>
            </a:extLst>
          </p:cNvPr>
          <p:cNvPicPr>
            <a:picLocks noChangeAspect="1"/>
          </p:cNvPicPr>
          <p:nvPr/>
        </p:nvPicPr>
        <p:blipFill>
          <a:blip r:embed="rId2"/>
          <a:stretch>
            <a:fillRect/>
          </a:stretch>
        </p:blipFill>
        <p:spPr>
          <a:xfrm>
            <a:off x="1063256" y="1535614"/>
            <a:ext cx="7017488" cy="3237690"/>
          </a:xfrm>
          <a:prstGeom prst="rect">
            <a:avLst/>
          </a:prstGeom>
        </p:spPr>
      </p:pic>
    </p:spTree>
    <p:extLst>
      <p:ext uri="{BB962C8B-B14F-4D97-AF65-F5344CB8AC3E}">
        <p14:creationId xmlns:p14="http://schemas.microsoft.com/office/powerpoint/2010/main" val="434804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154A-EDBA-404D-B1B5-3BC41FF3EC8F}"/>
              </a:ext>
            </a:extLst>
          </p:cNvPr>
          <p:cNvSpPr>
            <a:spLocks noGrp="1"/>
          </p:cNvSpPr>
          <p:nvPr>
            <p:ph type="title"/>
          </p:nvPr>
        </p:nvSpPr>
        <p:spPr/>
        <p:txBody>
          <a:bodyPr/>
          <a:lstStyle/>
          <a:p>
            <a:r>
              <a:rPr lang="en" b="1" dirty="0">
                <a:latin typeface="Times New Roman"/>
                <a:ea typeface="Times New Roman"/>
                <a:cs typeface="Times New Roman"/>
                <a:sym typeface="Times New Roman"/>
              </a:rPr>
              <a:t>Module-8</a:t>
            </a:r>
            <a:endParaRPr lang="en-IN" dirty="0"/>
          </a:p>
        </p:txBody>
      </p:sp>
      <p:sp>
        <p:nvSpPr>
          <p:cNvPr id="3" name="Text Placeholder 2">
            <a:extLst>
              <a:ext uri="{FF2B5EF4-FFF2-40B4-BE49-F238E27FC236}">
                <a16:creationId xmlns:a16="http://schemas.microsoft.com/office/drawing/2014/main" id="{AF9AC7F8-999C-4DF2-9BCE-178478623D8A}"/>
              </a:ext>
            </a:extLst>
          </p:cNvPr>
          <p:cNvSpPr>
            <a:spLocks noGrp="1"/>
          </p:cNvSpPr>
          <p:nvPr>
            <p:ph type="body" idx="1"/>
          </p:nvPr>
        </p:nvSpPr>
        <p:spPr/>
        <p:txBody>
          <a:bodyPr/>
          <a:lstStyle/>
          <a:p>
            <a:pPr marL="114300" indent="0">
              <a:buNone/>
            </a:pPr>
            <a:r>
              <a:rPr lang="en-US" dirty="0"/>
              <a:t>Recruiter-login</a:t>
            </a:r>
            <a:endParaRPr lang="en-IN" dirty="0"/>
          </a:p>
        </p:txBody>
      </p:sp>
      <p:pic>
        <p:nvPicPr>
          <p:cNvPr id="5" name="Picture 4">
            <a:extLst>
              <a:ext uri="{FF2B5EF4-FFF2-40B4-BE49-F238E27FC236}">
                <a16:creationId xmlns:a16="http://schemas.microsoft.com/office/drawing/2014/main" id="{6D5469D5-9235-4846-853D-D38881F3A91B}"/>
              </a:ext>
            </a:extLst>
          </p:cNvPr>
          <p:cNvPicPr>
            <a:picLocks noChangeAspect="1"/>
          </p:cNvPicPr>
          <p:nvPr/>
        </p:nvPicPr>
        <p:blipFill>
          <a:blip r:embed="rId2"/>
          <a:stretch>
            <a:fillRect/>
          </a:stretch>
        </p:blipFill>
        <p:spPr>
          <a:xfrm>
            <a:off x="2838300" y="1171600"/>
            <a:ext cx="3467400" cy="3353091"/>
          </a:xfrm>
          <a:prstGeom prst="rect">
            <a:avLst/>
          </a:prstGeom>
        </p:spPr>
      </p:pic>
    </p:spTree>
    <p:extLst>
      <p:ext uri="{BB962C8B-B14F-4D97-AF65-F5344CB8AC3E}">
        <p14:creationId xmlns:p14="http://schemas.microsoft.com/office/powerpoint/2010/main" val="1438650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B304-EDE7-478F-9984-4334A9EB1A3C}"/>
              </a:ext>
            </a:extLst>
          </p:cNvPr>
          <p:cNvSpPr>
            <a:spLocks noGrp="1"/>
          </p:cNvSpPr>
          <p:nvPr>
            <p:ph type="title"/>
          </p:nvPr>
        </p:nvSpPr>
        <p:spPr/>
        <p:txBody>
          <a:bodyPr/>
          <a:lstStyle/>
          <a:p>
            <a:r>
              <a:rPr lang="en" b="1" dirty="0">
                <a:latin typeface="Times New Roman"/>
                <a:ea typeface="Times New Roman"/>
                <a:cs typeface="Times New Roman"/>
                <a:sym typeface="Times New Roman"/>
              </a:rPr>
              <a:t>Module-9</a:t>
            </a:r>
            <a:endParaRPr lang="en-IN" dirty="0"/>
          </a:p>
        </p:txBody>
      </p:sp>
      <p:sp>
        <p:nvSpPr>
          <p:cNvPr id="3" name="Text Placeholder 2">
            <a:extLst>
              <a:ext uri="{FF2B5EF4-FFF2-40B4-BE49-F238E27FC236}">
                <a16:creationId xmlns:a16="http://schemas.microsoft.com/office/drawing/2014/main" id="{F52DC498-83EF-4C83-A2B0-7B1C3F0FD448}"/>
              </a:ext>
            </a:extLst>
          </p:cNvPr>
          <p:cNvSpPr>
            <a:spLocks noGrp="1"/>
          </p:cNvSpPr>
          <p:nvPr>
            <p:ph type="body" idx="1"/>
          </p:nvPr>
        </p:nvSpPr>
        <p:spPr>
          <a:xfrm>
            <a:off x="311700" y="964019"/>
            <a:ext cx="8520600" cy="3604781"/>
          </a:xfrm>
        </p:spPr>
        <p:txBody>
          <a:bodyPr/>
          <a:lstStyle/>
          <a:p>
            <a:pPr marL="114300" indent="0">
              <a:buNone/>
            </a:pPr>
            <a:r>
              <a:rPr lang="en-US" dirty="0"/>
              <a:t>Recruiter-dashboard</a:t>
            </a:r>
            <a:endParaRPr lang="en-IN" dirty="0"/>
          </a:p>
        </p:txBody>
      </p:sp>
      <p:pic>
        <p:nvPicPr>
          <p:cNvPr id="5" name="Picture 4">
            <a:extLst>
              <a:ext uri="{FF2B5EF4-FFF2-40B4-BE49-F238E27FC236}">
                <a16:creationId xmlns:a16="http://schemas.microsoft.com/office/drawing/2014/main" id="{34C0E48A-A40E-40A7-B8BE-E331F01C65E1}"/>
              </a:ext>
            </a:extLst>
          </p:cNvPr>
          <p:cNvPicPr>
            <a:picLocks noChangeAspect="1"/>
          </p:cNvPicPr>
          <p:nvPr/>
        </p:nvPicPr>
        <p:blipFill>
          <a:blip r:embed="rId2"/>
          <a:stretch>
            <a:fillRect/>
          </a:stretch>
        </p:blipFill>
        <p:spPr>
          <a:xfrm>
            <a:off x="1353879" y="1465874"/>
            <a:ext cx="6826102" cy="3239689"/>
          </a:xfrm>
          <a:prstGeom prst="rect">
            <a:avLst/>
          </a:prstGeom>
        </p:spPr>
      </p:pic>
    </p:spTree>
    <p:extLst>
      <p:ext uri="{BB962C8B-B14F-4D97-AF65-F5344CB8AC3E}">
        <p14:creationId xmlns:p14="http://schemas.microsoft.com/office/powerpoint/2010/main" val="563666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lvl="0"/>
            <a:r>
              <a:rPr lang="en-US" sz="1200" dirty="0">
                <a:latin typeface="Times New Roman" pitchFamily="18" charset="0"/>
                <a:cs typeface="Times New Roman" pitchFamily="18" charset="0"/>
              </a:rPr>
              <a:t>Large-Scale Dynamic Controller Placement Author: Web Based Placement Management System Year:2017 </a:t>
            </a:r>
          </a:p>
          <a:p>
            <a:pPr lvl="0"/>
            <a:r>
              <a:rPr lang="en-US" sz="1200" dirty="0">
                <a:latin typeface="Times New Roman" pitchFamily="18" charset="0"/>
                <a:cs typeface="Times New Roman" pitchFamily="18" charset="0"/>
              </a:rPr>
              <a:t>Web Based Placement Management System Author: </a:t>
            </a:r>
            <a:r>
              <a:rPr lang="en-US" sz="1200" dirty="0" err="1">
                <a:latin typeface="Times New Roman" pitchFamily="18" charset="0"/>
                <a:cs typeface="Times New Roman" pitchFamily="18" charset="0"/>
              </a:rPr>
              <a:t>Anjali.V</a:t>
            </a:r>
            <a:r>
              <a:rPr lang="en-US" sz="1200" dirty="0">
                <a:latin typeface="Times New Roman" pitchFamily="18" charset="0"/>
                <a:cs typeface="Times New Roman" pitchFamily="18" charset="0"/>
              </a:rPr>
              <a:t>, Jeyalakshmi.PR, </a:t>
            </a:r>
            <a:r>
              <a:rPr lang="en-US" sz="1200" dirty="0" err="1">
                <a:latin typeface="Times New Roman" pitchFamily="18" charset="0"/>
                <a:cs typeface="Times New Roman" pitchFamily="18" charset="0"/>
              </a:rPr>
              <a:t>Anbubala.R</a:t>
            </a:r>
            <a:r>
              <a:rPr lang="en-US" sz="1200" dirty="0">
                <a:latin typeface="Times New Roman" pitchFamily="18" charset="0"/>
                <a:cs typeface="Times New Roman" pitchFamily="18" charset="0"/>
              </a:rPr>
              <a:t> Year:2016 </a:t>
            </a:r>
          </a:p>
          <a:p>
            <a:pPr lvl="0"/>
            <a:r>
              <a:rPr lang="en-US" sz="1200" dirty="0">
                <a:latin typeface="Times New Roman" pitchFamily="18" charset="0"/>
                <a:cs typeface="Times New Roman" pitchFamily="18" charset="0"/>
              </a:rPr>
              <a:t>Design Paper on Online Training and Placement System(</a:t>
            </a:r>
            <a:r>
              <a:rPr lang="en-US" sz="1200" dirty="0" err="1">
                <a:latin typeface="Times New Roman" pitchFamily="18" charset="0"/>
                <a:cs typeface="Times New Roman" pitchFamily="18" charset="0"/>
              </a:rPr>
              <a:t>OTaP</a:t>
            </a:r>
            <a:r>
              <a:rPr lang="en-US" sz="1200" dirty="0">
                <a:latin typeface="Times New Roman" pitchFamily="18" charset="0"/>
                <a:cs typeface="Times New Roman" pitchFamily="18" charset="0"/>
              </a:rPr>
              <a:t>), Author: Mr. </a:t>
            </a:r>
            <a:r>
              <a:rPr lang="en-US" sz="1200" dirty="0" err="1">
                <a:latin typeface="Times New Roman" pitchFamily="18" charset="0"/>
                <a:cs typeface="Times New Roman" pitchFamily="18" charset="0"/>
              </a:rPr>
              <a:t>Nilesh</a:t>
            </a:r>
            <a:r>
              <a:rPr lang="en-US" sz="1200" dirty="0">
                <a:latin typeface="Times New Roman" pitchFamily="18" charset="0"/>
                <a:cs typeface="Times New Roman" pitchFamily="18" charset="0"/>
              </a:rPr>
              <a:t> T. </a:t>
            </a:r>
            <a:r>
              <a:rPr lang="en-US" sz="1200" dirty="0" err="1">
                <a:latin typeface="Times New Roman" pitchFamily="18" charset="0"/>
                <a:cs typeface="Times New Roman" pitchFamily="18" charset="0"/>
              </a:rPr>
              <a:t>Rathod,Prof</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Seema</a:t>
            </a:r>
            <a:r>
              <a:rPr lang="en-US" sz="1200" dirty="0">
                <a:latin typeface="Times New Roman" pitchFamily="18" charset="0"/>
                <a:cs typeface="Times New Roman" pitchFamily="18" charset="0"/>
              </a:rPr>
              <a:t> Shah, Year:2013 </a:t>
            </a:r>
          </a:p>
          <a:p>
            <a:pPr lvl="0"/>
            <a:r>
              <a:rPr lang="en-US" sz="1200" dirty="0">
                <a:latin typeface="Times New Roman" pitchFamily="18" charset="0"/>
                <a:cs typeface="Times New Roman" pitchFamily="18" charset="0"/>
              </a:rPr>
              <a:t>Thereon Willis </a:t>
            </a:r>
            <a:r>
              <a:rPr lang="en-US" sz="1200" dirty="0" err="1">
                <a:latin typeface="Times New Roman" pitchFamily="18" charset="0"/>
                <a:cs typeface="Times New Roman" pitchFamily="18" charset="0"/>
              </a:rPr>
              <a:t>wrox</a:t>
            </a:r>
            <a:r>
              <a:rPr lang="en-US" sz="1200" dirty="0">
                <a:latin typeface="Times New Roman" pitchFamily="18" charset="0"/>
                <a:cs typeface="Times New Roman" pitchFamily="18" charset="0"/>
              </a:rPr>
              <a:t> publications (2000) - “Beginning SQL Server”.</a:t>
            </a:r>
          </a:p>
          <a:p>
            <a:pPr lvl="0"/>
            <a:r>
              <a:rPr lang="en-US" sz="1200" dirty="0">
                <a:latin typeface="Times New Roman" pitchFamily="18" charset="0"/>
                <a:cs typeface="Times New Roman" pitchFamily="18" charset="0"/>
              </a:rPr>
              <a:t>www.java2s.comSQL introduction- Wikipedia, the free encyclopedia</a:t>
            </a:r>
            <a:r>
              <a:rPr lang="en" sz="1200" dirty="0">
                <a:latin typeface="Times New Roman" pitchFamily="18" charset="0"/>
                <a:cs typeface="Times New Roman" pitchFamily="18" charset="0"/>
              </a:rPr>
              <a:t>.</a:t>
            </a:r>
            <a:endParaRPr sz="12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b="1"/>
              <a:t>3. Conclusion and Future Scope</a:t>
            </a:r>
            <a:endParaRPr b="1"/>
          </a:p>
        </p:txBody>
      </p:sp>
      <p:sp>
        <p:nvSpPr>
          <p:cNvPr id="179" name="Google Shape;179;p33"/>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34"/>
          <p:cNvSpPr txBox="1">
            <a:spLocks noGrp="1"/>
          </p:cNvSpPr>
          <p:nvPr>
            <p:ph type="body" idx="1"/>
          </p:nvPr>
        </p:nvSpPr>
        <p:spPr>
          <a:xfrm>
            <a:off x="311700" y="672289"/>
            <a:ext cx="8520600" cy="3397200"/>
          </a:xfrm>
          <a:prstGeom prst="rect">
            <a:avLst/>
          </a:prstGeom>
          <a:noFill/>
          <a:ln>
            <a:noFill/>
          </a:ln>
        </p:spPr>
        <p:txBody>
          <a:bodyPr spcFirstLastPara="1" wrap="square" lIns="91425" tIns="91425" rIns="91425" bIns="91425" anchor="t" anchorCtr="0">
            <a:noAutofit/>
          </a:bodyPr>
          <a:lstStyle/>
          <a:p>
            <a:pPr marL="0" lvl="0" indent="0" algn="ctr">
              <a:spcAft>
                <a:spcPts val="1600"/>
              </a:spcAft>
              <a:buNone/>
            </a:pPr>
            <a:r>
              <a:rPr lang="en-US" sz="1200" b="1" u="sng" dirty="0">
                <a:latin typeface="Times New Roman" pitchFamily="18" charset="0"/>
                <a:cs typeface="Times New Roman" pitchFamily="18" charset="0"/>
              </a:rPr>
              <a:t>FUTURE SCOPE</a:t>
            </a:r>
          </a:p>
          <a:p>
            <a:pPr marL="0" lvl="0" indent="0">
              <a:spcAft>
                <a:spcPts val="1600"/>
              </a:spcAft>
              <a:buNone/>
            </a:pPr>
            <a:r>
              <a:rPr lang="en-US" sz="1200" dirty="0">
                <a:latin typeface="Times New Roman" pitchFamily="18" charset="0"/>
                <a:cs typeface="Times New Roman" pitchFamily="18" charset="0"/>
              </a:rPr>
              <a:t>In proposed placement system there is scope for improvement of the system. System is not providing the SMS integration. Hence, it can be modified to give the SMS integration. Apart from these there is scope for generating many more features. In the future we can place the system on the cloud so the maintenance of the data can be reduced. The Exam system will integrate with the online placement system so the student result can get directly. There can be many more future Enhancement &amp; improvement in the Online Placement System.</a:t>
            </a:r>
          </a:p>
          <a:p>
            <a:pPr marL="0" lvl="0" indent="0" algn="ctr">
              <a:spcAft>
                <a:spcPts val="1600"/>
              </a:spcAft>
              <a:buNone/>
            </a:pPr>
            <a:r>
              <a:rPr lang="en-US" sz="1200" b="1" u="sng" dirty="0">
                <a:latin typeface="Times New Roman" pitchFamily="18" charset="0"/>
                <a:cs typeface="Times New Roman" pitchFamily="18" charset="0"/>
              </a:rPr>
              <a:t>CONCLUSION</a:t>
            </a:r>
          </a:p>
          <a:p>
            <a:pPr marL="0" lvl="0" indent="0">
              <a:spcAft>
                <a:spcPts val="1600"/>
              </a:spcAft>
              <a:buNone/>
            </a:pPr>
            <a:r>
              <a:rPr lang="en-US" sz="1200" dirty="0">
                <a:latin typeface="Times New Roman" pitchFamily="18" charset="0"/>
                <a:cs typeface="Times New Roman" pitchFamily="18" charset="0"/>
              </a:rPr>
              <a:t>In the existing Placement system, maximum work goes manually and it takes time for any changes in the system. This big problem is the searching; sorting and updating of the student data and no any notification method available for giving information to student except the notice board. Proposed system gets automated in the online registration all the user, activation of the user and deactivation of the user, personalization to the user, resources to be provided online, communication between the users, and gives online feedback. The admin can see the user information and will validate it, generate the student list on the basis of company criteria; company details can be provided to the user, searching and sorting can be done, and reports to be generated.</a:t>
            </a:r>
            <a:endParaRPr sz="12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b="1" dirty="0">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4000" b="1">
                <a:latin typeface="Times New Roman"/>
                <a:ea typeface="Times New Roman"/>
                <a:cs typeface="Times New Roman"/>
                <a:sym typeface="Times New Roman"/>
              </a:rPr>
              <a:t>1.Project Conception and Initiation</a:t>
            </a:r>
            <a:endParaRPr sz="4000" b="1">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nSpc>
                <a:spcPct val="150000"/>
              </a:lnSpc>
            </a:pPr>
            <a:r>
              <a:rPr lang="en-US" sz="1200" dirty="0">
                <a:latin typeface="Times New Roman" pitchFamily="18" charset="0"/>
                <a:cs typeface="Times New Roman" pitchFamily="18" charset="0"/>
              </a:rPr>
              <a:t>The project named training and placement management system, a student/company information system is a web based system.</a:t>
            </a:r>
          </a:p>
          <a:p>
            <a:pPr lvl="0">
              <a:lnSpc>
                <a:spcPct val="150000"/>
              </a:lnSpc>
            </a:pPr>
            <a:r>
              <a:rPr lang="en-US" sz="1200" dirty="0">
                <a:latin typeface="Times New Roman" pitchFamily="18" charset="0"/>
                <a:cs typeface="Times New Roman" pitchFamily="18" charset="0"/>
              </a:rPr>
              <a:t> The project is developed on the basis of III Cell‖ being presently used in the University for storing and retrieving the information of students and companies who are registered in III Cell .</a:t>
            </a:r>
          </a:p>
          <a:p>
            <a:pPr lvl="0">
              <a:lnSpc>
                <a:spcPct val="150000"/>
              </a:lnSpc>
            </a:pPr>
            <a:r>
              <a:rPr lang="en-US" sz="1200" dirty="0">
                <a:latin typeface="Times New Roman" pitchFamily="18" charset="0"/>
                <a:cs typeface="Times New Roman" pitchFamily="18" charset="0"/>
              </a:rPr>
              <a:t> The III Cell maintains a large database of students wherein all the information of student including the personal records and the academic performance is stored and company information including profile of company, eligibility criteria and facilities it provide .</a:t>
            </a:r>
          </a:p>
          <a:p>
            <a:pPr lvl="0">
              <a:lnSpc>
                <a:spcPct val="150000"/>
              </a:lnSpc>
            </a:pPr>
            <a:r>
              <a:rPr lang="en-US" sz="1200" dirty="0">
                <a:latin typeface="Times New Roman" pitchFamily="18" charset="0"/>
                <a:cs typeface="Times New Roman" pitchFamily="18" charset="0"/>
              </a:rPr>
              <a:t>The software retrieves this data and displays as per the user requirement .</a:t>
            </a:r>
          </a:p>
          <a:p>
            <a:pPr lvl="0">
              <a:lnSpc>
                <a:spcPct val="150000"/>
              </a:lnSpc>
            </a:pPr>
            <a:r>
              <a:rPr lang="en-US" sz="1200" dirty="0">
                <a:latin typeface="Times New Roman" pitchFamily="18" charset="0"/>
                <a:cs typeface="Times New Roman" pitchFamily="18" charset="0"/>
              </a:rPr>
              <a:t>The System provides the facility of viewing both the personal and academic information of the student and recruiters.</a:t>
            </a:r>
          </a:p>
          <a:p>
            <a:pPr lvl="0">
              <a:lnSpc>
                <a:spcPct val="150000"/>
              </a:lnSpc>
            </a:pPr>
            <a:r>
              <a:rPr lang="en-US" sz="1200" dirty="0">
                <a:latin typeface="Times New Roman" pitchFamily="18" charset="0"/>
                <a:cs typeface="Times New Roman" pitchFamily="18" charset="0"/>
              </a:rPr>
              <a:t> Admin are responsible for confirming the document of student which means if recruiters or student want to change any detail it would be verified by admin .</a:t>
            </a:r>
          </a:p>
          <a:p>
            <a:pPr lvl="0">
              <a:lnSpc>
                <a:spcPct val="150000"/>
              </a:lnSpc>
            </a:pPr>
            <a:r>
              <a:rPr lang="en-US" sz="1200" dirty="0">
                <a:latin typeface="Times New Roman" pitchFamily="18" charset="0"/>
                <a:cs typeface="Times New Roman" pitchFamily="18" charset="0"/>
              </a:rPr>
              <a:t>Officer will be responsible for selecting student for drives on the basis of their performance in institute based examinations.</a:t>
            </a:r>
          </a:p>
          <a:p>
            <a:pPr marL="457200" lvl="0" indent="-342900" algn="l" rtl="0">
              <a:lnSpc>
                <a:spcPct val="150000"/>
              </a:lnSpc>
              <a:spcBef>
                <a:spcPts val="0"/>
              </a:spcBef>
              <a:spcAft>
                <a:spcPts val="0"/>
              </a:spcAft>
              <a:buSzPts val="1800"/>
              <a:buNone/>
            </a:pPr>
            <a:r>
              <a:rPr lang="en" sz="1200" dirty="0">
                <a:latin typeface="Times New Roman" pitchFamily="18" charset="0"/>
                <a:cs typeface="Times New Roman" pitchFamily="18" charset="0"/>
              </a:rPr>
              <a:t>                                     </a:t>
            </a:r>
            <a:endParaRPr sz="1200">
              <a:latin typeface="Times New Roman" pitchFamily="18" charset="0"/>
              <a:cs typeface="Times New Roman" pitchFamily="18" charset="0"/>
            </a:endParaRPr>
          </a:p>
          <a:p>
            <a:pPr marL="457200" lvl="0" indent="-228600" algn="l" rtl="0">
              <a:lnSpc>
                <a:spcPct val="150000"/>
              </a:lnSpc>
              <a:spcBef>
                <a:spcPts val="0"/>
              </a:spcBef>
              <a:spcAft>
                <a:spcPts val="0"/>
              </a:spcAft>
              <a:buSzPts val="1800"/>
              <a:buNone/>
            </a:pPr>
            <a:endParaRPr sz="1200">
              <a:latin typeface="Times New Roman" pitchFamily="18" charset="0"/>
              <a:cs typeface="Times New Roman" pitchFamily="18"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dirty="0">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r>
              <a:rPr lang="en-US" sz="1200" dirty="0">
                <a:latin typeface="Times New Roman" pitchFamily="18" charset="0"/>
                <a:cs typeface="Times New Roman" pitchFamily="18" charset="0"/>
              </a:rPr>
              <a:t>Arrange and manage the information and CV’s of students according to various streams.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Recruiters can upload their information and requirements. </a:t>
            </a:r>
          </a:p>
          <a:p>
            <a:pPr>
              <a:buNone/>
            </a:pPr>
            <a:r>
              <a:rPr lang="en-US" sz="1200" dirty="0">
                <a:latin typeface="Times New Roman" pitchFamily="18" charset="0"/>
                <a:cs typeface="Times New Roman" pitchFamily="18" charset="0"/>
              </a:rPr>
              <a:t> </a:t>
            </a:r>
          </a:p>
          <a:p>
            <a:r>
              <a:rPr lang="en-US" sz="1200" dirty="0">
                <a:latin typeface="Times New Roman" pitchFamily="18" charset="0"/>
                <a:cs typeface="Times New Roman" pitchFamily="18" charset="0"/>
              </a:rPr>
              <a:t>To provide Training and Employment opportunities for students.</a:t>
            </a:r>
          </a:p>
          <a:p>
            <a:pPr>
              <a:buNone/>
            </a:pPr>
            <a:r>
              <a:rPr lang="en-US" sz="1200" dirty="0">
                <a:latin typeface="Times New Roman" pitchFamily="18" charset="0"/>
                <a:cs typeface="Times New Roman" pitchFamily="18" charset="0"/>
              </a:rPr>
              <a:t> </a:t>
            </a:r>
          </a:p>
          <a:p>
            <a:r>
              <a:rPr lang="en-US" sz="1200" dirty="0">
                <a:latin typeface="Times New Roman" pitchFamily="18" charset="0"/>
                <a:cs typeface="Times New Roman" pitchFamily="18" charset="0"/>
              </a:rPr>
              <a:t>To provide industry institute interaction.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Save time for the process. </a:t>
            </a:r>
          </a:p>
          <a:p>
            <a:endParaRPr lang="en-US" sz="1200" dirty="0">
              <a:latin typeface="Times New Roman" pitchFamily="18" charset="0"/>
              <a:cs typeface="Times New Roman" pitchFamily="18" charset="0"/>
            </a:endParaRPr>
          </a:p>
          <a:p>
            <a:r>
              <a:rPr lang="en-US" sz="1200" dirty="0">
                <a:latin typeface="Times New Roman" pitchFamily="18" charset="0"/>
                <a:cs typeface="Times New Roman" pitchFamily="18" charset="0"/>
              </a:rPr>
              <a:t>To reduce the manual work</a:t>
            </a:r>
            <a:r>
              <a:rPr lang="en" sz="1200" dirty="0">
                <a:latin typeface="Times New Roman" pitchFamily="18" charset="0"/>
                <a:cs typeface="Times New Roman" pitchFamily="18" charset="0"/>
              </a:rPr>
              <a:t> .                   </a:t>
            </a:r>
            <a:endParaRPr sz="1200">
              <a:latin typeface="Times New Roman" pitchFamily="18" charset="0"/>
              <a:cs typeface="Times New Roman" pitchFamily="18" charset="0"/>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p18"/>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gn="just"/>
            <a:r>
              <a:rPr lang="en-US" sz="1200" b="1" dirty="0">
                <a:latin typeface="Times New Roman" pitchFamily="18" charset="0"/>
                <a:cs typeface="Times New Roman" pitchFamily="18" charset="0"/>
              </a:rPr>
              <a:t>Title</a:t>
            </a:r>
            <a:r>
              <a:rPr lang="en-US" sz="1200" dirty="0">
                <a:latin typeface="Times New Roman" pitchFamily="18" charset="0"/>
                <a:cs typeface="Times New Roman" pitchFamily="18" charset="0"/>
              </a:rPr>
              <a:t>: Web Based Placement Management System Author: </a:t>
            </a:r>
            <a:r>
              <a:rPr lang="en-US" sz="1200" dirty="0" err="1">
                <a:latin typeface="Times New Roman" pitchFamily="18" charset="0"/>
                <a:cs typeface="Times New Roman" pitchFamily="18" charset="0"/>
              </a:rPr>
              <a:t>Anjali.V</a:t>
            </a:r>
            <a:r>
              <a:rPr lang="en-US" sz="1200" dirty="0">
                <a:latin typeface="Times New Roman" pitchFamily="18" charset="0"/>
                <a:cs typeface="Times New Roman" pitchFamily="18" charset="0"/>
              </a:rPr>
              <a:t>, Jeyalakshmi.PR, </a:t>
            </a:r>
            <a:r>
              <a:rPr lang="en-US" sz="1200" dirty="0" err="1">
                <a:latin typeface="Times New Roman" pitchFamily="18" charset="0"/>
                <a:cs typeface="Times New Roman" pitchFamily="18" charset="0"/>
              </a:rPr>
              <a:t>Anbubala.R</a:t>
            </a:r>
            <a:r>
              <a:rPr lang="en-US" sz="1200" dirty="0">
                <a:latin typeface="Times New Roman" pitchFamily="18" charset="0"/>
                <a:cs typeface="Times New Roman" pitchFamily="18" charset="0"/>
              </a:rPr>
              <a:t> Year:2016 </a:t>
            </a:r>
          </a:p>
          <a:p>
            <a:pPr algn="just">
              <a:buNone/>
            </a:pPr>
            <a:r>
              <a:rPr lang="en-US" sz="1200" b="1" dirty="0">
                <a:latin typeface="Times New Roman" pitchFamily="18" charset="0"/>
                <a:cs typeface="Times New Roman" pitchFamily="18" charset="0"/>
              </a:rPr>
              <a:t>	Limitation</a:t>
            </a:r>
            <a:r>
              <a:rPr lang="en-US" sz="1200" dirty="0">
                <a:latin typeface="Times New Roman" pitchFamily="18" charset="0"/>
                <a:cs typeface="Times New Roman" pitchFamily="18" charset="0"/>
              </a:rPr>
              <a:t>: This system can be used as an application for the Placement Officers in the college to manage the student information with regard to placement. Student logging should be able to upload their personal and educational information in the form of a resume. </a:t>
            </a:r>
          </a:p>
          <a:p>
            <a:pPr algn="just"/>
            <a:r>
              <a:rPr lang="en-US" sz="1200" b="1" dirty="0">
                <a:latin typeface="Times New Roman" pitchFamily="18" charset="0"/>
                <a:cs typeface="Times New Roman" pitchFamily="18" charset="0"/>
              </a:rPr>
              <a:t>Title: </a:t>
            </a:r>
            <a:r>
              <a:rPr lang="en-US" sz="1200" dirty="0">
                <a:latin typeface="Times New Roman" pitchFamily="18" charset="0"/>
                <a:cs typeface="Times New Roman" pitchFamily="18" charset="0"/>
              </a:rPr>
              <a:t>Design Paper on Online Training and Placement System(</a:t>
            </a:r>
            <a:r>
              <a:rPr lang="en-US" sz="1200" dirty="0" err="1">
                <a:latin typeface="Times New Roman" pitchFamily="18" charset="0"/>
                <a:cs typeface="Times New Roman" pitchFamily="18" charset="0"/>
              </a:rPr>
              <a:t>OTaP</a:t>
            </a:r>
            <a:r>
              <a:rPr lang="en-US" sz="1200" dirty="0">
                <a:latin typeface="Times New Roman" pitchFamily="18" charset="0"/>
                <a:cs typeface="Times New Roman" pitchFamily="18" charset="0"/>
              </a:rPr>
              <a:t>), Author: Mr. </a:t>
            </a:r>
            <a:r>
              <a:rPr lang="en-US" sz="1200" dirty="0" err="1">
                <a:latin typeface="Times New Roman" pitchFamily="18" charset="0"/>
                <a:cs typeface="Times New Roman" pitchFamily="18" charset="0"/>
              </a:rPr>
              <a:t>Nilesh</a:t>
            </a:r>
            <a:r>
              <a:rPr lang="en-US" sz="1200" dirty="0">
                <a:latin typeface="Times New Roman" pitchFamily="18" charset="0"/>
                <a:cs typeface="Times New Roman" pitchFamily="18" charset="0"/>
              </a:rPr>
              <a:t> T. </a:t>
            </a:r>
            <a:r>
              <a:rPr lang="en-US" sz="1200" dirty="0" err="1">
                <a:latin typeface="Times New Roman" pitchFamily="18" charset="0"/>
                <a:cs typeface="Times New Roman" pitchFamily="18" charset="0"/>
              </a:rPr>
              <a:t>Rathod,Prof</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Seema</a:t>
            </a:r>
            <a:r>
              <a:rPr lang="en-US" sz="1200" dirty="0">
                <a:latin typeface="Times New Roman" pitchFamily="18" charset="0"/>
                <a:cs typeface="Times New Roman" pitchFamily="18" charset="0"/>
              </a:rPr>
              <a:t> Shah, Year:2013</a:t>
            </a:r>
          </a:p>
          <a:p>
            <a:pPr algn="just">
              <a:buNone/>
            </a:pPr>
            <a:r>
              <a:rPr lang="en-US" sz="1200" b="1" dirty="0">
                <a:latin typeface="Times New Roman" pitchFamily="18" charset="0"/>
                <a:cs typeface="Times New Roman" pitchFamily="18" charset="0"/>
              </a:rPr>
              <a:t>	Limitation: </a:t>
            </a:r>
            <a:r>
              <a:rPr lang="en-US" sz="1200" dirty="0">
                <a:latin typeface="Times New Roman" pitchFamily="18" charset="0"/>
                <a:cs typeface="Times New Roman" pitchFamily="18" charset="0"/>
              </a:rPr>
              <a:t>The proposed </a:t>
            </a:r>
            <a:r>
              <a:rPr lang="en-US" sz="1200" dirty="0" err="1">
                <a:latin typeface="Times New Roman" pitchFamily="18" charset="0"/>
                <a:cs typeface="Times New Roman" pitchFamily="18" charset="0"/>
              </a:rPr>
              <a:t>OTaP</a:t>
            </a:r>
            <a:r>
              <a:rPr lang="en-US" sz="1200" dirty="0">
                <a:latin typeface="Times New Roman" pitchFamily="18" charset="0"/>
                <a:cs typeface="Times New Roman" pitchFamily="18" charset="0"/>
              </a:rPr>
              <a:t> system gives the automation in all the processes like Registration ,</a:t>
            </a:r>
            <a:r>
              <a:rPr lang="en-US" sz="1200" dirty="0" err="1">
                <a:latin typeface="Times New Roman" pitchFamily="18" charset="0"/>
                <a:cs typeface="Times New Roman" pitchFamily="18" charset="0"/>
              </a:rPr>
              <a:t>Updation</a:t>
            </a:r>
            <a:r>
              <a:rPr lang="en-US" sz="1200" dirty="0">
                <a:latin typeface="Times New Roman" pitchFamily="18" charset="0"/>
                <a:cs typeface="Times New Roman" pitchFamily="18" charset="0"/>
              </a:rPr>
              <a:t> , Searching .It provide the detail solution to the existing system problem</a:t>
            </a:r>
          </a:p>
          <a:p>
            <a:pPr algn="just"/>
            <a:r>
              <a:rPr lang="en-US" sz="1200" b="1" dirty="0">
                <a:latin typeface="Times New Roman" pitchFamily="18" charset="0"/>
                <a:cs typeface="Times New Roman" pitchFamily="18" charset="0"/>
              </a:rPr>
              <a:t>Title: </a:t>
            </a:r>
            <a:r>
              <a:rPr lang="en-US" sz="1200" dirty="0">
                <a:latin typeface="Times New Roman" pitchFamily="18" charset="0"/>
                <a:cs typeface="Times New Roman" pitchFamily="18" charset="0"/>
              </a:rPr>
              <a:t>Large-Scale Dynamic Controller Placement Author: Web Based Placement Management System Year:2017</a:t>
            </a:r>
          </a:p>
          <a:p>
            <a:pPr algn="just">
              <a:buNone/>
            </a:pPr>
            <a:r>
              <a:rPr lang="en-US" sz="1200" b="1" dirty="0">
                <a:latin typeface="Times New Roman" pitchFamily="18" charset="0"/>
                <a:cs typeface="Times New Roman" pitchFamily="18" charset="0"/>
              </a:rPr>
              <a:t>	Limitation: </a:t>
            </a:r>
            <a:r>
              <a:rPr lang="en-US" sz="1200" dirty="0">
                <a:latin typeface="Times New Roman" pitchFamily="18" charset="0"/>
                <a:cs typeface="Times New Roman" pitchFamily="18" charset="0"/>
              </a:rPr>
              <a:t>Although in this paper we have emphasized the use and the importance of the open search technique to maximize the utilization of controllers, we have also offered an alternative search technique for those scenarios in which the open search technique is not applicable.</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lvl="0"/>
            <a:r>
              <a:rPr lang="en" sz="1200" dirty="0">
                <a:latin typeface="Times New Roman" pitchFamily="18" charset="0"/>
                <a:cs typeface="Times New Roman" pitchFamily="18" charset="0"/>
              </a:rPr>
              <a:t> </a:t>
            </a:r>
            <a:r>
              <a:rPr lang="en-US" sz="1200" dirty="0">
                <a:latin typeface="Times New Roman" pitchFamily="18" charset="0"/>
                <a:cs typeface="Times New Roman" pitchFamily="18" charset="0"/>
              </a:rPr>
              <a:t>In various colleges training and placement officers has to collect the information, CV’s of student and manage them properly and arrange them according to various streams and if modification is required it has to be done manually which is a bit tedious.</a:t>
            </a:r>
          </a:p>
          <a:p>
            <a:pPr lvl="0"/>
            <a:r>
              <a:rPr lang="en-US" sz="1200" dirty="0">
                <a:latin typeface="Times New Roman" pitchFamily="18" charset="0"/>
                <a:cs typeface="Times New Roman" pitchFamily="18" charset="0"/>
              </a:rPr>
              <a:t>So, to reduce the job of training and placement officer to manage student and recruiters information new system is proposed which process through the computer Which would be total web based application which will manage and arrange student and recruiters information and provide the facility to upload their document.</a:t>
            </a:r>
          </a:p>
          <a:p>
            <a:pPr lvl="0"/>
            <a:r>
              <a:rPr lang="en-US" sz="1200" dirty="0">
                <a:latin typeface="Times New Roman" pitchFamily="18" charset="0"/>
                <a:cs typeface="Times New Roman" pitchFamily="18" charset="0"/>
              </a:rPr>
              <a:t>Here student can search regarding company information and recruiters can also see the details about college and student.</a:t>
            </a:r>
          </a:p>
          <a:p>
            <a:pPr lvl="0"/>
            <a:r>
              <a:rPr lang="en-US" sz="1200" dirty="0">
                <a:latin typeface="Times New Roman" pitchFamily="18" charset="0"/>
                <a:cs typeface="Times New Roman" pitchFamily="18" charset="0"/>
              </a:rPr>
              <a:t>Basically this web based system would be interactive system</a:t>
            </a:r>
            <a:r>
              <a:rPr lang="en" sz="1200" dirty="0">
                <a:latin typeface="Times New Roman" pitchFamily="18" charset="0"/>
                <a:cs typeface="Times New Roman" pitchFamily="18" charset="0"/>
              </a:rPr>
              <a:t>.</a:t>
            </a:r>
            <a:endParaRPr sz="120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US" sz="1200" dirty="0">
                <a:latin typeface="Times New Roman" panose="02020603050405020304" pitchFamily="18" charset="0"/>
                <a:cs typeface="Times New Roman" panose="02020603050405020304" pitchFamily="18" charset="0"/>
              </a:rPr>
              <a:t>Training Placement Management System is developed as an attempt to take a record of company and students by restricting such a large database to that of a particular class of students or company.</a:t>
            </a:r>
            <a:r>
              <a:rPr lang="en" sz="1200" dirty="0">
                <a:latin typeface="Times New Roman" panose="02020603050405020304" pitchFamily="18" charset="0"/>
                <a:cs typeface="Times New Roman" panose="02020603050405020304" pitchFamily="18" charset="0"/>
              </a:rPr>
              <a:t> </a:t>
            </a:r>
          </a:p>
          <a:p>
            <a:pPr marL="457200" lvl="0" indent="-342900" algn="just" rtl="0">
              <a:lnSpc>
                <a:spcPct val="115000"/>
              </a:lnSpc>
              <a:spcBef>
                <a:spcPts val="0"/>
              </a:spcBef>
              <a:spcAft>
                <a:spcPts val="0"/>
              </a:spcAft>
              <a:buSzPts val="1800"/>
              <a:buChar char="●"/>
            </a:pPr>
            <a:r>
              <a:rPr lang="en-US" sz="1200" dirty="0">
                <a:latin typeface="Times New Roman" panose="02020603050405020304" pitchFamily="18" charset="0"/>
                <a:cs typeface="Times New Roman" panose="02020603050405020304" pitchFamily="18" charset="0"/>
              </a:rPr>
              <a:t>The System provides the facility of viewing both the personal and academic information of the student and company.</a:t>
            </a:r>
          </a:p>
          <a:p>
            <a:pPr marL="457200" lvl="0" indent="-342900" algn="just" rtl="0">
              <a:lnSpc>
                <a:spcPct val="115000"/>
              </a:lnSpc>
              <a:spcBef>
                <a:spcPts val="0"/>
              </a:spcBef>
              <a:spcAft>
                <a:spcPts val="0"/>
              </a:spcAft>
              <a:buSzPts val="1800"/>
              <a:buChar char="●"/>
            </a:pPr>
            <a:r>
              <a:rPr lang="en-US" sz="1200" dirty="0">
                <a:latin typeface="Times New Roman" panose="02020603050405020304" pitchFamily="18" charset="0"/>
                <a:cs typeface="Times New Roman" panose="02020603050405020304" pitchFamily="18" charset="0"/>
              </a:rPr>
              <a:t>Admin can also search for eligible students and company and also the insertion and deletion of records.</a:t>
            </a:r>
            <a:endParaRPr lang="en" sz="1200" dirty="0">
              <a:latin typeface="Times New Roman" panose="02020603050405020304" pitchFamily="18" charset="0"/>
              <a:cs typeface="Times New Roman" panose="02020603050405020304" pitchFamily="18" charset="0"/>
            </a:endParaRPr>
          </a:p>
          <a:p>
            <a:pPr marL="114300" lvl="0" indent="0" algn="just" rtl="0">
              <a:lnSpc>
                <a:spcPct val="115000"/>
              </a:lnSpc>
              <a:spcBef>
                <a:spcPts val="0"/>
              </a:spcBef>
              <a:spcAft>
                <a:spcPts val="0"/>
              </a:spcAft>
              <a:buSzPts val="1800"/>
              <a:buNone/>
            </a:pPr>
            <a:r>
              <a:rPr lang="en" sz="1200"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p>
            <a:pPr>
              <a:lnSpc>
                <a:spcPct val="150000"/>
              </a:lnSpc>
            </a:pPr>
            <a:r>
              <a:rPr lang="en-US" sz="1200" dirty="0">
                <a:latin typeface="Times New Roman" pitchFamily="18" charset="0"/>
                <a:cs typeface="Times New Roman" pitchFamily="18" charset="0"/>
              </a:rPr>
              <a:t>HTML</a:t>
            </a:r>
          </a:p>
          <a:p>
            <a:pPr>
              <a:lnSpc>
                <a:spcPct val="150000"/>
              </a:lnSpc>
            </a:pPr>
            <a:r>
              <a:rPr lang="en-US" sz="1200" dirty="0">
                <a:latin typeface="Times New Roman" pitchFamily="18" charset="0"/>
                <a:cs typeface="Times New Roman" pitchFamily="18" charset="0"/>
              </a:rPr>
              <a:t>JavaScript</a:t>
            </a:r>
          </a:p>
          <a:p>
            <a:pPr>
              <a:lnSpc>
                <a:spcPct val="150000"/>
              </a:lnSpc>
            </a:pPr>
            <a:r>
              <a:rPr lang="en-US" sz="1200" dirty="0">
                <a:latin typeface="Times New Roman" pitchFamily="18" charset="0"/>
                <a:cs typeface="Times New Roman" pitchFamily="18" charset="0"/>
              </a:rPr>
              <a:t>CSS</a:t>
            </a:r>
          </a:p>
          <a:p>
            <a:pPr>
              <a:lnSpc>
                <a:spcPct val="150000"/>
              </a:lnSpc>
            </a:pPr>
            <a:r>
              <a:rPr lang="en-US" sz="1200" dirty="0">
                <a:latin typeface="Times New Roman" pitchFamily="18" charset="0"/>
                <a:cs typeface="Times New Roman" pitchFamily="18" charset="0"/>
              </a:rPr>
              <a:t>Bootstrap</a:t>
            </a:r>
          </a:p>
          <a:p>
            <a:pPr>
              <a:lnSpc>
                <a:spcPct val="150000"/>
              </a:lnSpc>
            </a:pPr>
            <a:r>
              <a:rPr lang="en-US" sz="1200" dirty="0">
                <a:latin typeface="Times New Roman" pitchFamily="18" charset="0"/>
                <a:cs typeface="Times New Roman" pitchFamily="18" charset="0"/>
              </a:rPr>
              <a:t>XML</a:t>
            </a:r>
          </a:p>
          <a:p>
            <a:pPr>
              <a:lnSpc>
                <a:spcPct val="150000"/>
              </a:lnSpc>
            </a:pPr>
            <a:r>
              <a:rPr lang="en-US" sz="1200" dirty="0">
                <a:latin typeface="Times New Roman" pitchFamily="18" charset="0"/>
                <a:cs typeface="Times New Roman" pitchFamily="18" charset="0"/>
              </a:rPr>
              <a:t>PHP</a:t>
            </a:r>
          </a:p>
          <a:p>
            <a:pPr>
              <a:lnSpc>
                <a:spcPct val="150000"/>
              </a:lnSpc>
            </a:pPr>
            <a:r>
              <a:rPr lang="en-US" sz="1200" dirty="0" err="1">
                <a:latin typeface="Times New Roman" pitchFamily="18" charset="0"/>
                <a:cs typeface="Times New Roman" pitchFamily="18" charset="0"/>
              </a:rPr>
              <a:t>MySql</a:t>
            </a:r>
            <a:endParaRPr lang="en-US" sz="12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1474</Words>
  <Application>Microsoft Office PowerPoint</Application>
  <PresentationFormat>On-screen Show (16:9)</PresentationFormat>
  <Paragraphs>116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Old Standard TT</vt:lpstr>
      <vt:lpstr>Times New Roman</vt:lpstr>
      <vt:lpstr>Paperback</vt:lpstr>
      <vt:lpstr>Department of Information Technology A.P. Shah Institute of Technology G.B.Road,Kasarvadavli, Thane(W), Mumbai-400615 UNIVERSITY OF MUMBAI Academic Year 2020-2021</vt:lpstr>
      <vt:lpstr>                                                    A Project Report on Training and Placement Management System Submitted in partial fulfillment of the degree of Bachelor of Engineering(Sem-8) in INFORMATION TECHNOLOGY By Shifa Tamboli(17104069) Harshita Shah(17104024) Anita Yadav(17104016)  Under the Guidance of Mr. Ganesh Gourshete    </vt:lpstr>
      <vt:lpstr>1.Project Conception and Initiation</vt:lpstr>
      <vt:lpstr>1.1 Abstract</vt:lpstr>
      <vt:lpstr>1.2 Objectives</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Class diagram</vt:lpstr>
      <vt:lpstr>2.6 Module-1</vt:lpstr>
      <vt:lpstr>Module-2</vt:lpstr>
      <vt:lpstr>Module-3</vt:lpstr>
      <vt:lpstr>Module-4</vt:lpstr>
      <vt:lpstr>Module-5</vt:lpstr>
      <vt:lpstr>Module-6</vt:lpstr>
      <vt:lpstr>Module-7</vt:lpstr>
      <vt:lpstr>Module-8</vt:lpstr>
      <vt:lpstr>Module-9</vt:lpstr>
      <vt:lpstr>2.7 References</vt:lpstr>
      <vt:lpstr>3. Conclusion and Future Scope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cp:lastModifiedBy>jini shah</cp:lastModifiedBy>
  <cp:revision>32</cp:revision>
  <dcterms:modified xsi:type="dcterms:W3CDTF">2021-05-24T11:48:36Z</dcterms:modified>
</cp:coreProperties>
</file>