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7" r:id="rId4"/>
    <p:sldId id="258" r:id="rId5"/>
    <p:sldId id="268" r:id="rId6"/>
    <p:sldId id="265" r:id="rId7"/>
    <p:sldId id="269" r:id="rId8"/>
    <p:sldId id="270" r:id="rId9"/>
    <p:sldId id="266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0" roundtripDataSignature="AMtx7mjqj6NSgzJkkjdBW3Sm5cBSV8yy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E34AD9-5015-457A-8A1E-711B931CE39A}" v="2" dt="2025-01-13T14:46:36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60" Type="http://customschemas.google.com/relationships/presentationmetadata" Target="metadata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6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 SHARMA" userId="f04b695e0be9f918" providerId="LiveId" clId="{CA78A4B4-EA63-4245-9DEA-65794978AFFA}"/>
    <pc:docChg chg="undo custSel modSld">
      <pc:chgData name="MANU SHARMA" userId="f04b695e0be9f918" providerId="LiveId" clId="{CA78A4B4-EA63-4245-9DEA-65794978AFFA}" dt="2025-01-02T13:36:42.456" v="334" actId="1076"/>
      <pc:docMkLst>
        <pc:docMk/>
      </pc:docMkLst>
      <pc:sldChg chg="addSp modSp mod">
        <pc:chgData name="MANU SHARMA" userId="f04b695e0be9f918" providerId="LiveId" clId="{CA78A4B4-EA63-4245-9DEA-65794978AFFA}" dt="2025-01-02T13:34:28.064" v="224" actId="313"/>
        <pc:sldMkLst>
          <pc:docMk/>
          <pc:sldMk cId="0" sldId="258"/>
        </pc:sldMkLst>
        <pc:spChg chg="mod">
          <ac:chgData name="MANU SHARMA" userId="f04b695e0be9f918" providerId="LiveId" clId="{CA78A4B4-EA63-4245-9DEA-65794978AFFA}" dt="2025-01-02T13:34:02.159" v="219" actId="403"/>
          <ac:spMkLst>
            <pc:docMk/>
            <pc:sldMk cId="0" sldId="258"/>
            <ac:spMk id="2" creationId="{B20D112E-C766-A92F-96AC-F27B0FCAA9EF}"/>
          </ac:spMkLst>
        </pc:spChg>
        <pc:spChg chg="add mod">
          <ac:chgData name="MANU SHARMA" userId="f04b695e0be9f918" providerId="LiveId" clId="{CA78A4B4-EA63-4245-9DEA-65794978AFFA}" dt="2025-01-02T13:34:28.064" v="224" actId="313"/>
          <ac:spMkLst>
            <pc:docMk/>
            <pc:sldMk cId="0" sldId="258"/>
            <ac:spMk id="3" creationId="{8F795A5D-807D-89C1-87EA-B0DB424390DC}"/>
          </ac:spMkLst>
        </pc:spChg>
      </pc:sldChg>
      <pc:sldChg chg="addSp modSp mod">
        <pc:chgData name="MANU SHARMA" userId="f04b695e0be9f918" providerId="LiveId" clId="{CA78A4B4-EA63-4245-9DEA-65794978AFFA}" dt="2025-01-02T13:36:42.456" v="334" actId="1076"/>
        <pc:sldMkLst>
          <pc:docMk/>
          <pc:sldMk cId="751640645" sldId="268"/>
        </pc:sldMkLst>
        <pc:spChg chg="add mod">
          <ac:chgData name="MANU SHARMA" userId="f04b695e0be9f918" providerId="LiveId" clId="{CA78A4B4-EA63-4245-9DEA-65794978AFFA}" dt="2025-01-02T13:36:29.083" v="325" actId="14100"/>
          <ac:spMkLst>
            <pc:docMk/>
            <pc:sldMk cId="751640645" sldId="268"/>
            <ac:spMk id="3" creationId="{08252580-CDAE-ECC8-0EAC-B6BC1035BDDF}"/>
          </ac:spMkLst>
        </pc:spChg>
        <pc:spChg chg="mod">
          <ac:chgData name="MANU SHARMA" userId="f04b695e0be9f918" providerId="LiveId" clId="{CA78A4B4-EA63-4245-9DEA-65794978AFFA}" dt="2025-01-02T13:36:37.777" v="333" actId="20577"/>
          <ac:spMkLst>
            <pc:docMk/>
            <pc:sldMk cId="751640645" sldId="268"/>
            <ac:spMk id="5" creationId="{D2C95DEE-1DE3-CE3F-68E8-B83384061E2E}"/>
          </ac:spMkLst>
        </pc:spChg>
        <pc:picChg chg="mod">
          <ac:chgData name="MANU SHARMA" userId="f04b695e0be9f918" providerId="LiveId" clId="{CA78A4B4-EA63-4245-9DEA-65794978AFFA}" dt="2025-01-02T13:36:42.456" v="334" actId="1076"/>
          <ac:picMkLst>
            <pc:docMk/>
            <pc:sldMk cId="751640645" sldId="268"/>
            <ac:picMk id="7" creationId="{288460BA-BF26-5B17-EF75-FCB303914A9A}"/>
          </ac:picMkLst>
        </pc:picChg>
      </pc:sldChg>
    </pc:docChg>
  </pc:docChgLst>
  <pc:docChgLst>
    <pc:chgData name="Madhav Gautam" userId="5834417c62405867" providerId="LiveId" clId="{A3E34AD9-5015-457A-8A1E-711B931CE39A}"/>
    <pc:docChg chg="custSel addSld modSld">
      <pc:chgData name="Madhav Gautam" userId="5834417c62405867" providerId="LiveId" clId="{A3E34AD9-5015-457A-8A1E-711B931CE39A}" dt="2025-01-13T14:47:37.024" v="157" actId="207"/>
      <pc:docMkLst>
        <pc:docMk/>
      </pc:docMkLst>
      <pc:sldChg chg="addSp modSp new mod">
        <pc:chgData name="Madhav Gautam" userId="5834417c62405867" providerId="LiveId" clId="{A3E34AD9-5015-457A-8A1E-711B931CE39A}" dt="2025-01-13T14:47:37.024" v="157" actId="207"/>
        <pc:sldMkLst>
          <pc:docMk/>
          <pc:sldMk cId="1038472204" sldId="270"/>
        </pc:sldMkLst>
        <pc:spChg chg="mod">
          <ac:chgData name="Madhav Gautam" userId="5834417c62405867" providerId="LiveId" clId="{A3E34AD9-5015-457A-8A1E-711B931CE39A}" dt="2025-01-13T14:44:28.820" v="76" actId="20577"/>
          <ac:spMkLst>
            <pc:docMk/>
            <pc:sldMk cId="1038472204" sldId="270"/>
            <ac:spMk id="2" creationId="{7089AF75-861B-0683-A7A6-3BB874B0CA62}"/>
          </ac:spMkLst>
        </pc:spChg>
        <pc:spChg chg="mod">
          <ac:chgData name="Madhav Gautam" userId="5834417c62405867" providerId="LiveId" clId="{A3E34AD9-5015-457A-8A1E-711B931CE39A}" dt="2025-01-13T14:47:37.024" v="157" actId="207"/>
          <ac:spMkLst>
            <pc:docMk/>
            <pc:sldMk cId="1038472204" sldId="270"/>
            <ac:spMk id="3" creationId="{82C6E677-D471-4D7B-18C8-0F705598FCCB}"/>
          </ac:spMkLst>
        </pc:spChg>
        <pc:spChg chg="add">
          <ac:chgData name="Madhav Gautam" userId="5834417c62405867" providerId="LiveId" clId="{A3E34AD9-5015-457A-8A1E-711B931CE39A}" dt="2025-01-13T14:46:34.206" v="139"/>
          <ac:spMkLst>
            <pc:docMk/>
            <pc:sldMk cId="1038472204" sldId="270"/>
            <ac:spMk id="4" creationId="{43845D9F-8FA8-C97C-0169-320A01561E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0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0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41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oogle Shape;36;p41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37" name="Google Shape;37;p41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8" name="Google Shape;38;p41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39;p41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" name="Google Shape;40;p41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8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8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38" descr="LOGO.gif"/>
          <p:cNvPicPr preferRelativeResize="0"/>
          <p:nvPr/>
        </p:nvPicPr>
        <p:blipFill rotWithShape="1">
          <a:blip r:embed="rId5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8" descr="LOGO.gif"/>
          <p:cNvPicPr preferRelativeResize="0"/>
          <p:nvPr/>
        </p:nvPicPr>
        <p:blipFill rotWithShape="1">
          <a:blip r:embed="rId5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3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3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38" descr="LOGO.gif"/>
            <p:cNvPicPr preferRelativeResize="0"/>
            <p:nvPr/>
          </p:nvPicPr>
          <p:blipFill rotWithShape="1">
            <a:blip r:embed="rId5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3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" name="Google Shape;23;p38" descr="logo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advTm="4000">
    <p:cut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/>
        </p:nvSpPr>
        <p:spPr>
          <a:xfrm>
            <a:off x="1561050" y="2153176"/>
            <a:ext cx="60219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on loops in C</a:t>
            </a:r>
            <a:endParaRPr sz="4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1793034" y="4140370"/>
            <a:ext cx="5557932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Engineering,</a:t>
            </a:r>
            <a:endParaRPr sz="20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University, Punjab</a:t>
            </a:r>
            <a:endParaRPr sz="20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/>
        </p:nvSpPr>
        <p:spPr>
          <a:xfrm>
            <a:off x="210741" y="0"/>
            <a:ext cx="5313759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9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for loops 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D153573-48E5-DA29-8C1D-4526D11D8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61" y="4451127"/>
            <a:ext cx="7904559" cy="4359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A5E19-6F0C-D21A-588B-DAB27EF5E3F7}"/>
              </a:ext>
            </a:extLst>
          </p:cNvPr>
          <p:cNvSpPr txBox="1"/>
          <p:nvPr/>
        </p:nvSpPr>
        <p:spPr>
          <a:xfrm>
            <a:off x="486561" y="1182848"/>
            <a:ext cx="81541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Nested for loop: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nested for loop</a:t>
            </a:r>
            <a:r>
              <a:rPr lang="en-US" dirty="0"/>
              <a:t> is a loop inside another loop. It is commonly used in programming when you need to iterate over multiple dimensions, such as rows and columns in a matrix or performing tasks for each combination of elements in two sets.</a:t>
            </a:r>
          </a:p>
          <a:p>
            <a:endParaRPr lang="en-US" dirty="0"/>
          </a:p>
          <a:p>
            <a:r>
              <a:rPr lang="en-US" sz="2400" b="1" dirty="0"/>
              <a:t>Need of Nested for loop:</a:t>
            </a:r>
          </a:p>
          <a:p>
            <a:r>
              <a:rPr lang="en-US" dirty="0"/>
              <a:t>Nested for loops are highly useful in various programming scenarios, especially when dealing with multidimensional or hierarchical data. Here are some common uses of nested for loops: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Working with 2D Arrays or Matrices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r>
              <a:rPr lang="en-US" dirty="0"/>
              <a:t>Used to iterate through rows and columns of a 2D array or matrix.</a:t>
            </a:r>
          </a:p>
          <a:p>
            <a:r>
              <a:rPr lang="en-US" b="1" dirty="0"/>
              <a:t>2. Generating Patterns</a:t>
            </a:r>
          </a:p>
          <a:p>
            <a:endParaRPr lang="en-US" b="1" dirty="0"/>
          </a:p>
          <a:p>
            <a:r>
              <a:rPr lang="en-US" dirty="0"/>
              <a:t>Useful for creating patterns like triangles, pyramids, or grids.</a:t>
            </a:r>
          </a:p>
          <a:p>
            <a:r>
              <a:rPr lang="en-US" b="1" dirty="0"/>
              <a:t>3. Cartesian Product</a:t>
            </a:r>
          </a:p>
          <a:p>
            <a:endParaRPr lang="en-US" b="1" dirty="0"/>
          </a:p>
          <a:p>
            <a:r>
              <a:rPr lang="en-US" dirty="0"/>
              <a:t>Finds all possible combinations of elements from two or more lists.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B568-4CF3-A71E-C7D4-7570BA216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3372374" cy="914400"/>
          </a:xfrm>
        </p:spPr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4D063-C77E-C2CD-F1D8-A8776F572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1371599"/>
            <a:ext cx="8153400" cy="5222147"/>
          </a:xfrm>
        </p:spPr>
        <p:txBody>
          <a:bodyPr/>
          <a:lstStyle/>
          <a:p>
            <a:pPr algn="l"/>
            <a:r>
              <a:rPr lang="en-IN" sz="2400" b="1" dirty="0">
                <a:solidFill>
                  <a:schemeClr val="tx1"/>
                </a:solidFill>
              </a:rPr>
              <a:t>Generating a Multiplication Table:</a:t>
            </a:r>
          </a:p>
          <a:p>
            <a:pPr algn="l"/>
            <a:r>
              <a:rPr lang="en-IN" sz="2000" b="1" dirty="0">
                <a:solidFill>
                  <a:schemeClr val="tx1"/>
                </a:solidFill>
              </a:rPr>
              <a:t>CODE:</a:t>
            </a:r>
            <a:endParaRPr lang="en-IN" sz="2400" b="1" dirty="0">
              <a:solidFill>
                <a:schemeClr val="tx1"/>
              </a:solidFill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#include &lt;</a:t>
            </a:r>
            <a:r>
              <a:rPr lang="en-US" sz="1400" dirty="0" err="1">
                <a:solidFill>
                  <a:schemeClr val="tx1"/>
                </a:solidFill>
              </a:rPr>
              <a:t>stdio.h</a:t>
            </a:r>
            <a:r>
              <a:rPr lang="en-US" sz="1400" dirty="0">
                <a:solidFill>
                  <a:schemeClr val="tx1"/>
                </a:solidFill>
              </a:rPr>
              <a:t>&gt;</a:t>
            </a: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int main() {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  int rows, cols;</a:t>
            </a: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  // Input for the number of rows and columns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printf</a:t>
            </a:r>
            <a:r>
              <a:rPr lang="en-US" sz="1400" dirty="0">
                <a:solidFill>
                  <a:schemeClr val="tx1"/>
                </a:solidFill>
              </a:rPr>
              <a:t>("Enter the number of rows: ");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scanf</a:t>
            </a:r>
            <a:r>
              <a:rPr lang="en-US" sz="1400" dirty="0">
                <a:solidFill>
                  <a:schemeClr val="tx1"/>
                </a:solidFill>
              </a:rPr>
              <a:t>("%d", &amp;rows);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printf</a:t>
            </a:r>
            <a:r>
              <a:rPr lang="en-US" sz="1400" dirty="0">
                <a:solidFill>
                  <a:schemeClr val="tx1"/>
                </a:solidFill>
              </a:rPr>
              <a:t>("Enter the number of columns: ");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scanf</a:t>
            </a:r>
            <a:r>
              <a:rPr lang="en-US" sz="1400" dirty="0">
                <a:solidFill>
                  <a:schemeClr val="tx1"/>
                </a:solidFill>
              </a:rPr>
              <a:t>("%d", &amp;cols);</a:t>
            </a:r>
          </a:p>
          <a:p>
            <a:pPr algn="l"/>
            <a:r>
              <a:rPr lang="en-IN" sz="2000" b="1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197BC-CEED-B485-823A-06AC4FDFC4FE}"/>
              </a:ext>
            </a:extLst>
          </p:cNvPr>
          <p:cNvSpPr txBox="1"/>
          <p:nvPr/>
        </p:nvSpPr>
        <p:spPr>
          <a:xfrm>
            <a:off x="4303552" y="2046914"/>
            <a:ext cx="40518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</a:rPr>
              <a:t>// Nested loop for multiplication table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printf</a:t>
            </a:r>
            <a:r>
              <a:rPr lang="en-US" sz="1400" dirty="0">
                <a:solidFill>
                  <a:schemeClr val="tx1"/>
                </a:solidFill>
              </a:rPr>
              <a:t>("\</a:t>
            </a:r>
            <a:r>
              <a:rPr lang="en-US" sz="1400" dirty="0" err="1">
                <a:solidFill>
                  <a:schemeClr val="tx1"/>
                </a:solidFill>
              </a:rPr>
              <a:t>nMultiplication</a:t>
            </a:r>
            <a:r>
              <a:rPr lang="en-US" sz="1400" dirty="0">
                <a:solidFill>
                  <a:schemeClr val="tx1"/>
                </a:solidFill>
              </a:rPr>
              <a:t> Table:\n");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  for (int 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 = 1; 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 &lt;= rows; 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++) {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      for (int j = 1; j &lt;= cols; </a:t>
            </a:r>
            <a:r>
              <a:rPr lang="en-US" sz="1400" dirty="0" err="1">
                <a:solidFill>
                  <a:schemeClr val="tx1"/>
                </a:solidFill>
              </a:rPr>
              <a:t>j++</a:t>
            </a:r>
            <a:r>
              <a:rPr lang="en-US" sz="1400" dirty="0">
                <a:solidFill>
                  <a:schemeClr val="tx1"/>
                </a:solidFill>
              </a:rPr>
              <a:t>) {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</a:rPr>
              <a:t>printf</a:t>
            </a:r>
            <a:r>
              <a:rPr lang="en-US" sz="1400" dirty="0">
                <a:solidFill>
                  <a:schemeClr val="tx1"/>
                </a:solidFill>
              </a:rPr>
              <a:t>("%4d", 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 * j);  // Print product with formatting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      }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      </a:t>
            </a:r>
            <a:r>
              <a:rPr lang="en-US" sz="1400" dirty="0" err="1">
                <a:solidFill>
                  <a:schemeClr val="tx1"/>
                </a:solidFill>
              </a:rPr>
              <a:t>printf</a:t>
            </a:r>
            <a:r>
              <a:rPr lang="en-US" sz="1400" dirty="0">
                <a:solidFill>
                  <a:schemeClr val="tx1"/>
                </a:solidFill>
              </a:rPr>
              <a:t>("\n");  // New line after each row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  }</a:t>
            </a: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  return 0;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462D99-4E01-DCAD-994C-FBFEBAE32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283" y="5285064"/>
            <a:ext cx="2333951" cy="140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46086"/>
      </p:ext>
    </p:extLst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 descr="HTML Building blocks "/>
          <p:cNvSpPr/>
          <p:nvPr/>
        </p:nvSpPr>
        <p:spPr>
          <a:xfrm>
            <a:off x="1243012" y="762000"/>
            <a:ext cx="195263" cy="20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400" tIns="29700" rIns="59400" bIns="29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 descr="HTML Building blocks "/>
          <p:cNvSpPr/>
          <p:nvPr/>
        </p:nvSpPr>
        <p:spPr>
          <a:xfrm>
            <a:off x="1243012" y="762000"/>
            <a:ext cx="195263" cy="20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400" tIns="29700" rIns="59400" bIns="29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414778" y="161490"/>
            <a:ext cx="585179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 printing with loops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0D112E-C766-A92F-96AC-F27B0FCAA9EF}"/>
              </a:ext>
            </a:extLst>
          </p:cNvPr>
          <p:cNvSpPr txBox="1"/>
          <p:nvPr/>
        </p:nvSpPr>
        <p:spPr>
          <a:xfrm>
            <a:off x="414779" y="1280160"/>
            <a:ext cx="829030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PRINTING A PATTERN A 2D GRID: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CODE: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rows, cols;</a:t>
            </a:r>
          </a:p>
          <a:p>
            <a:endParaRPr lang="en-US" dirty="0"/>
          </a:p>
          <a:p>
            <a:r>
              <a:rPr lang="en-US" dirty="0"/>
              <a:t>    // Input for the number of rows and columns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the number of rows: 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&amp;rows);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the number of columns: 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&amp;cols);</a:t>
            </a:r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sz="1600" b="1" dirty="0"/>
              <a:t>OUTPUT: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OUTPUT:</a:t>
            </a:r>
          </a:p>
          <a:p>
            <a:endParaRPr lang="en-US" b="1" dirty="0"/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BF6BA-3A0C-C2F1-1A7E-ED878FA8F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79" y="5114788"/>
            <a:ext cx="1409897" cy="9812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795A5D-807D-89C1-87EA-B0DB424390DC}"/>
              </a:ext>
            </a:extLst>
          </p:cNvPr>
          <p:cNvSpPr txBox="1"/>
          <p:nvPr/>
        </p:nvSpPr>
        <p:spPr>
          <a:xfrm>
            <a:off x="4253218" y="1895912"/>
            <a:ext cx="41357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Printing the 2D grid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("\n2D Grid:\n");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rows;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for (int j = 0; j &lt; cols;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(“* ");  // Printing each cell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("\n");  // New line after each row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IN" dirty="0"/>
          </a:p>
        </p:txBody>
      </p:sp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7439DD-591F-D6CA-85E7-3E09117A53BB}"/>
              </a:ext>
            </a:extLst>
          </p:cNvPr>
          <p:cNvSpPr txBox="1"/>
          <p:nvPr/>
        </p:nvSpPr>
        <p:spPr>
          <a:xfrm>
            <a:off x="494950" y="226503"/>
            <a:ext cx="59813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 printing with loops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95DEE-1DE3-CE3F-68E8-B83384061E2E}"/>
              </a:ext>
            </a:extLst>
          </p:cNvPr>
          <p:cNvSpPr txBox="1"/>
          <p:nvPr/>
        </p:nvSpPr>
        <p:spPr>
          <a:xfrm>
            <a:off x="713064" y="1258349"/>
            <a:ext cx="82296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TRIANGLE PATTEN OF *:</a:t>
            </a:r>
          </a:p>
          <a:p>
            <a:endParaRPr lang="en-US" dirty="0"/>
          </a:p>
          <a:p>
            <a:r>
              <a:rPr lang="en-US" sz="1800" b="1" dirty="0"/>
              <a:t>CODE:</a:t>
            </a:r>
          </a:p>
          <a:p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rows;</a:t>
            </a:r>
          </a:p>
          <a:p>
            <a:endParaRPr lang="en-US" dirty="0"/>
          </a:p>
          <a:p>
            <a:r>
              <a:rPr lang="en-US" dirty="0"/>
              <a:t>    // Input for the number of rows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the number of rows for the triangle: 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&amp;rows);</a:t>
            </a:r>
          </a:p>
          <a:p>
            <a:endParaRPr lang="en-US" dirty="0"/>
          </a:p>
          <a:p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r>
              <a:rPr lang="en-IN" b="1" dirty="0"/>
              <a:t>OUTPUT:</a:t>
            </a:r>
          </a:p>
          <a:p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460BA-BF26-5B17-EF75-FCB303914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51" y="5264965"/>
            <a:ext cx="1362265" cy="1257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252580-CDAE-ECC8-0EAC-B6BC1035BDDF}"/>
              </a:ext>
            </a:extLst>
          </p:cNvPr>
          <p:cNvSpPr txBox="1"/>
          <p:nvPr/>
        </p:nvSpPr>
        <p:spPr>
          <a:xfrm>
            <a:off x="5675151" y="1705499"/>
            <a:ext cx="29822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// Printing the triangle pattern</a:t>
            </a:r>
          </a:p>
          <a:p>
            <a:r>
              <a:rPr lang="en-US"/>
              <a:t>    for (int i = 1; i &lt;= rows; i++) {</a:t>
            </a:r>
          </a:p>
          <a:p>
            <a:r>
              <a:rPr lang="en-US"/>
              <a:t>        for (int j = 1; j &lt;= i; j++) {</a:t>
            </a:r>
          </a:p>
          <a:p>
            <a:r>
              <a:rPr lang="en-US"/>
              <a:t>            printf("*");  // Print an asterisk</a:t>
            </a:r>
          </a:p>
          <a:p>
            <a:r>
              <a:rPr lang="en-US"/>
              <a:t>        }</a:t>
            </a:r>
          </a:p>
          <a:p>
            <a:r>
              <a:rPr lang="en-US"/>
              <a:t>        printf("\n");  // New line after each row</a:t>
            </a:r>
          </a:p>
          <a:p>
            <a:r>
              <a:rPr lang="en-US"/>
              <a:t>    }</a:t>
            </a:r>
          </a:p>
          <a:p>
            <a:endParaRPr lang="en-US"/>
          </a:p>
          <a:p>
            <a:r>
              <a:rPr lang="en-US"/>
              <a:t>    return 0;</a:t>
            </a:r>
          </a:p>
          <a:p>
            <a:r>
              <a:rPr lang="en-US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40645"/>
      </p:ext>
    </p:extLst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96A42F-2279-4ECC-4541-4D9373D5A39C}"/>
              </a:ext>
            </a:extLst>
          </p:cNvPr>
          <p:cNvSpPr txBox="1"/>
          <p:nvPr/>
        </p:nvSpPr>
        <p:spPr>
          <a:xfrm>
            <a:off x="553673" y="209725"/>
            <a:ext cx="5050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DO WHILE LOOP</a:t>
            </a:r>
            <a:endParaRPr lang="en-IN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7306D1-44B3-93C2-170A-01ADD41FFA51}"/>
              </a:ext>
            </a:extLst>
          </p:cNvPr>
          <p:cNvSpPr txBox="1"/>
          <p:nvPr/>
        </p:nvSpPr>
        <p:spPr>
          <a:xfrm>
            <a:off x="469783" y="1174459"/>
            <a:ext cx="812893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WHILE LOOP: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do-while loop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control flow statement that allows code to be executed repeatedly based on a given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condition. Unlike a standard while loop, a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do-while loop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guarantees that the code block inside the loop is executed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least once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regardless of whether the condition is initially True or False.</a:t>
            </a:r>
          </a:p>
          <a:p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SYNTAX:</a:t>
            </a:r>
          </a:p>
          <a:p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do {</a:t>
            </a:r>
          </a:p>
          <a:p>
            <a:r>
              <a:rPr lang="en-US" dirty="0"/>
              <a:t>    // Code block to execute</a:t>
            </a:r>
          </a:p>
          <a:p>
            <a:r>
              <a:rPr lang="en-US" dirty="0"/>
              <a:t>} while (condition);</a:t>
            </a:r>
          </a:p>
          <a:p>
            <a:endParaRPr lang="en-IN" dirty="0"/>
          </a:p>
        </p:txBody>
      </p:sp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C0BC-0A91-A3DE-3A5F-AB77061D3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3934437" cy="914400"/>
          </a:xfrm>
        </p:spPr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D7779-78FC-451A-02FF-82AD34F07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sz="1800" b="1" dirty="0">
                <a:solidFill>
                  <a:schemeClr val="tx1"/>
                </a:solidFill>
              </a:rPr>
              <a:t>CODE:</a:t>
            </a:r>
          </a:p>
          <a:p>
            <a:pPr algn="l"/>
            <a:r>
              <a:rPr lang="en-IN" sz="1800" dirty="0">
                <a:solidFill>
                  <a:schemeClr val="tx1"/>
                </a:solidFill>
              </a:rPr>
              <a:t>#include &lt;</a:t>
            </a:r>
            <a:r>
              <a:rPr lang="en-IN" sz="1800" dirty="0" err="1">
                <a:solidFill>
                  <a:schemeClr val="tx1"/>
                </a:solidFill>
              </a:rPr>
              <a:t>stdio.h</a:t>
            </a:r>
            <a:r>
              <a:rPr lang="en-IN" sz="1800" dirty="0">
                <a:solidFill>
                  <a:schemeClr val="tx1"/>
                </a:solidFill>
              </a:rPr>
              <a:t>&gt;                                                                                     </a:t>
            </a:r>
          </a:p>
          <a:p>
            <a:pPr algn="l"/>
            <a:r>
              <a:rPr lang="en-IN" sz="1800" dirty="0">
                <a:solidFill>
                  <a:schemeClr val="tx1"/>
                </a:solidFill>
              </a:rPr>
              <a:t>int main() {</a:t>
            </a:r>
          </a:p>
          <a:p>
            <a:pPr algn="l"/>
            <a:r>
              <a:rPr lang="en-IN" sz="1800" dirty="0">
                <a:solidFill>
                  <a:schemeClr val="tx1"/>
                </a:solidFill>
              </a:rPr>
              <a:t>    int number;</a:t>
            </a:r>
          </a:p>
          <a:p>
            <a:pPr algn="l"/>
            <a:endParaRPr lang="en-IN" sz="1800" dirty="0">
              <a:solidFill>
                <a:schemeClr val="tx1"/>
              </a:solidFill>
            </a:endParaRPr>
          </a:p>
          <a:p>
            <a:pPr algn="l"/>
            <a:r>
              <a:rPr lang="en-IN" sz="1800" dirty="0">
                <a:solidFill>
                  <a:schemeClr val="tx1"/>
                </a:solidFill>
              </a:rPr>
              <a:t>    do {</a:t>
            </a:r>
          </a:p>
          <a:p>
            <a:pPr algn="l"/>
            <a:r>
              <a:rPr lang="en-IN" sz="1800" dirty="0">
                <a:solidFill>
                  <a:schemeClr val="tx1"/>
                </a:solidFill>
              </a:rPr>
              <a:t>        </a:t>
            </a:r>
            <a:r>
              <a:rPr lang="en-IN" sz="1800" dirty="0" err="1">
                <a:solidFill>
                  <a:schemeClr val="tx1"/>
                </a:solidFill>
              </a:rPr>
              <a:t>printf</a:t>
            </a:r>
            <a:r>
              <a:rPr lang="en-IN" sz="1800" dirty="0">
                <a:solidFill>
                  <a:schemeClr val="tx1"/>
                </a:solidFill>
              </a:rPr>
              <a:t>("Enter a positive number: ");</a:t>
            </a:r>
          </a:p>
          <a:p>
            <a:pPr algn="l"/>
            <a:r>
              <a:rPr lang="en-IN" sz="1800" dirty="0">
                <a:solidFill>
                  <a:schemeClr val="tx1"/>
                </a:solidFill>
              </a:rPr>
              <a:t>        </a:t>
            </a:r>
            <a:r>
              <a:rPr lang="en-IN" sz="1800" dirty="0" err="1">
                <a:solidFill>
                  <a:schemeClr val="tx1"/>
                </a:solidFill>
              </a:rPr>
              <a:t>scanf</a:t>
            </a:r>
            <a:r>
              <a:rPr lang="en-IN" sz="1800" dirty="0">
                <a:solidFill>
                  <a:schemeClr val="tx1"/>
                </a:solidFill>
              </a:rPr>
              <a:t>("%d", &amp;number);</a:t>
            </a:r>
          </a:p>
          <a:p>
            <a:pPr algn="l"/>
            <a:r>
              <a:rPr lang="en-IN" sz="1800" dirty="0">
                <a:solidFill>
                  <a:schemeClr val="tx1"/>
                </a:solidFill>
              </a:rPr>
              <a:t>    } while (number &lt;= 0);</a:t>
            </a:r>
          </a:p>
          <a:p>
            <a:pPr algn="l"/>
            <a:endParaRPr lang="en-IN" sz="1800" dirty="0">
              <a:solidFill>
                <a:schemeClr val="tx1"/>
              </a:solidFill>
            </a:endParaRPr>
          </a:p>
          <a:p>
            <a:pPr algn="l"/>
            <a:r>
              <a:rPr lang="en-IN" sz="1800" dirty="0">
                <a:solidFill>
                  <a:schemeClr val="tx1"/>
                </a:solidFill>
              </a:rPr>
              <a:t>    </a:t>
            </a:r>
            <a:r>
              <a:rPr lang="en-IN" sz="1800" dirty="0" err="1">
                <a:solidFill>
                  <a:schemeClr val="tx1"/>
                </a:solidFill>
              </a:rPr>
              <a:t>printf</a:t>
            </a:r>
            <a:r>
              <a:rPr lang="en-IN" sz="1800" dirty="0">
                <a:solidFill>
                  <a:schemeClr val="tx1"/>
                </a:solidFill>
              </a:rPr>
              <a:t>("You entered: %d\n", number);</a:t>
            </a:r>
          </a:p>
          <a:p>
            <a:pPr algn="l"/>
            <a:r>
              <a:rPr lang="en-IN" sz="1800" dirty="0">
                <a:solidFill>
                  <a:schemeClr val="tx1"/>
                </a:solidFill>
              </a:rPr>
              <a:t>    return 0;</a:t>
            </a:r>
          </a:p>
          <a:p>
            <a:pPr algn="l"/>
            <a:r>
              <a:rPr lang="en-IN" sz="1800" dirty="0">
                <a:solidFill>
                  <a:schemeClr val="tx1"/>
                </a:solidFill>
              </a:rPr>
              <a:t>}</a:t>
            </a:r>
          </a:p>
          <a:p>
            <a:pPr algn="l"/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F4386-7C5E-53A9-F1E9-E32F139B8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269" y="4891004"/>
            <a:ext cx="2753109" cy="1190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2D3995-81CE-3FAE-60D3-7548C2E6DEA4}"/>
              </a:ext>
            </a:extLst>
          </p:cNvPr>
          <p:cNvSpPr txBox="1"/>
          <p:nvPr/>
        </p:nvSpPr>
        <p:spPr>
          <a:xfrm>
            <a:off x="5285064" y="3523376"/>
            <a:ext cx="3187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OUTPUT: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68365697"/>
      </p:ext>
    </p:extLst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AF75-861B-0683-A7A6-3BB874B0C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6E677-D471-4D7B-18C8-0F705598F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23" y="914401"/>
            <a:ext cx="8588477" cy="5181599"/>
          </a:xfrm>
        </p:spPr>
        <p:txBody>
          <a:bodyPr/>
          <a:lstStyle/>
          <a:p>
            <a:pPr marL="25400" indent="0" algn="just"/>
            <a:r>
              <a:rPr lang="en-US" sz="1700" b="0" i="0" dirty="0">
                <a:solidFill>
                  <a:srgbClr val="000000"/>
                </a:solidFill>
                <a:effectLst/>
                <a:latin typeface="-apple-system"/>
              </a:rPr>
              <a:t>1. WAP to display multiplication table from 1 to 10. </a:t>
            </a:r>
            <a:endParaRPr lang="en-US" sz="1700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marL="25400" indent="0" algn="just"/>
            <a:endParaRPr lang="en-US" sz="17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25400" indent="0" algn="just"/>
            <a:r>
              <a:rPr lang="en-US" sz="1700" b="0" i="0" dirty="0">
                <a:solidFill>
                  <a:srgbClr val="000000"/>
                </a:solidFill>
                <a:effectLst/>
                <a:latin typeface="-apple-system"/>
              </a:rPr>
              <a:t>2. WAP to find factorial of 1st 10 numbers.</a:t>
            </a:r>
          </a:p>
          <a:p>
            <a:pPr marL="25400" indent="0" algn="just"/>
            <a:endParaRPr lang="en-US" sz="17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25400" indent="0" algn="just"/>
            <a:r>
              <a:rPr lang="en-US" sz="1700" b="0" i="0" dirty="0">
                <a:solidFill>
                  <a:srgbClr val="000000"/>
                </a:solidFill>
                <a:effectLst/>
                <a:latin typeface="-apple-system"/>
              </a:rPr>
              <a:t>3. Print Prime number in a given range</a:t>
            </a:r>
          </a:p>
          <a:p>
            <a:pPr marL="25400" indent="0" algn="just"/>
            <a:endParaRPr lang="en-US" sz="17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25400" indent="0" algn="just"/>
            <a:r>
              <a:rPr lang="en-US" sz="1700" b="0" i="0" dirty="0">
                <a:solidFill>
                  <a:srgbClr val="000000"/>
                </a:solidFill>
                <a:effectLst/>
                <a:latin typeface="-apple-system"/>
              </a:rPr>
              <a:t>4. Find composite numbers between 2 to 1000</a:t>
            </a:r>
          </a:p>
          <a:p>
            <a:pPr marL="25400" indent="0" algn="just"/>
            <a:endParaRPr lang="en-US" sz="17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25400" indent="0" algn="just"/>
            <a:r>
              <a:rPr lang="en-US" sz="1700" b="0" i="0" dirty="0">
                <a:solidFill>
                  <a:srgbClr val="000000"/>
                </a:solidFill>
                <a:effectLst/>
                <a:latin typeface="-apple-system"/>
              </a:rPr>
              <a:t>5. WAP to find input number is Armstrong or not.</a:t>
            </a:r>
          </a:p>
          <a:p>
            <a:pPr marL="25400" indent="0" algn="just"/>
            <a:endParaRPr lang="en-US" sz="1700" dirty="0">
              <a:solidFill>
                <a:srgbClr val="000000"/>
              </a:solidFill>
              <a:latin typeface="-apple-system"/>
            </a:endParaRPr>
          </a:p>
          <a:p>
            <a:pPr marL="25400" indent="0" algn="just"/>
            <a:r>
              <a:rPr lang="en-US" sz="1700" b="0" i="0" dirty="0">
                <a:solidFill>
                  <a:srgbClr val="000000"/>
                </a:solidFill>
                <a:effectLst/>
                <a:latin typeface="-apple-system"/>
              </a:rPr>
              <a:t>6. </a:t>
            </a:r>
            <a:r>
              <a:rPr lang="en-US" sz="17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C program that calculates the sum of even and odd numbers from 1 to 50 using do-while loops.</a:t>
            </a:r>
          </a:p>
          <a:p>
            <a:pPr algn="l"/>
            <a:endParaRPr lang="en-US" sz="1700" dirty="0"/>
          </a:p>
          <a:p>
            <a:pPr marL="25400" indent="0" algn="l"/>
            <a:r>
              <a:rPr lang="en-US" sz="1700" dirty="0">
                <a:solidFill>
                  <a:schemeClr val="tx1"/>
                </a:solidFill>
              </a:rPr>
              <a:t>7. Wap to print the pattern of square star pattern.</a:t>
            </a:r>
          </a:p>
          <a:p>
            <a:pPr marL="25400" indent="0" algn="l">
              <a:spcBef>
                <a:spcPts val="0"/>
              </a:spcBef>
            </a:pPr>
            <a:r>
              <a:rPr lang="en-US" sz="1700" dirty="0">
                <a:solidFill>
                  <a:schemeClr val="tx1"/>
                </a:solidFill>
              </a:rPr>
              <a:t>***</a:t>
            </a:r>
          </a:p>
          <a:p>
            <a:pPr marL="25400" indent="0" algn="l">
              <a:spcBef>
                <a:spcPts val="0"/>
              </a:spcBef>
            </a:pPr>
            <a:r>
              <a:rPr lang="en-US" sz="1700" dirty="0">
                <a:solidFill>
                  <a:schemeClr val="tx1"/>
                </a:solidFill>
              </a:rPr>
              <a:t>***</a:t>
            </a:r>
          </a:p>
          <a:p>
            <a:pPr marL="25400" indent="0" algn="l">
              <a:spcBef>
                <a:spcPts val="0"/>
              </a:spcBef>
            </a:pPr>
            <a:r>
              <a:rPr lang="en-US" sz="1700" dirty="0">
                <a:solidFill>
                  <a:schemeClr val="tx1"/>
                </a:solidFill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1038472204"/>
      </p:ext>
    </p:extLst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C25DD9-9C1F-8B9E-B54D-5E3499B011CA}"/>
              </a:ext>
            </a:extLst>
          </p:cNvPr>
          <p:cNvSpPr txBox="1"/>
          <p:nvPr/>
        </p:nvSpPr>
        <p:spPr>
          <a:xfrm>
            <a:off x="403122" y="1347019"/>
            <a:ext cx="82984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</a:t>
            </a:r>
          </a:p>
          <a:p>
            <a:pPr algn="ctr"/>
            <a:r>
              <a:rPr lang="en-US" sz="15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You!</a:t>
            </a:r>
          </a:p>
        </p:txBody>
      </p:sp>
    </p:spTree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820</Words>
  <Application>Microsoft Office PowerPoint</Application>
  <PresentationFormat>On-screen Show (4:3)</PresentationFormat>
  <Paragraphs>149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-apple-system</vt:lpstr>
      <vt:lpstr>Bubble Sort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EXAMPLE</vt:lpstr>
      <vt:lpstr>Practice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abc</dc:creator>
  <cp:lastModifiedBy>Sangeeta A</cp:lastModifiedBy>
  <cp:revision>5</cp:revision>
  <dcterms:created xsi:type="dcterms:W3CDTF">2022-12-12T14:14:00Z</dcterms:created>
  <dcterms:modified xsi:type="dcterms:W3CDTF">2025-02-03T11:39:20Z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2024-08-16T10:40:24Z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37573baf-977c-40f0-8e9b-6ecfbf81fd4b</vt:lpwstr>
  </property>
  <property fmtid="{D5CDD505-2E9C-101B-9397-08002B2CF9AE}" pid="7" name="MSIP_Label_defa4170-0d19-0005-0004-bc88714345d2_ActionId">
    <vt:lpwstr>895bb241-6d0c-47f6-a36d-0545160b3387</vt:lpwstr>
  </property>
  <property fmtid="{D5CDD505-2E9C-101B-9397-08002B2CF9AE}" pid="8" name="MSIP_Label_defa4170-0d19-0005-0004-bc88714345d2_ContentBits">
    <vt:lpwstr>0</vt:lpwstr>
  </property>
  <property fmtid="{D5CDD505-2E9C-101B-9397-08002B2CF9AE}" pid="9" name="ICV">
    <vt:lpwstr>02C795D27986430CA9EE0C6524092CE4_12</vt:lpwstr>
  </property>
  <property fmtid="{D5CDD505-2E9C-101B-9397-08002B2CF9AE}" pid="10" name="KSOProductBuildVer">
    <vt:lpwstr>1033-12.2.0.17545</vt:lpwstr>
  </property>
</Properties>
</file>