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7"/>
  </p:notesMasterIdLst>
  <p:handoutMasterIdLst>
    <p:handoutMasterId r:id="rId18"/>
  </p:handoutMasterIdLst>
  <p:sldIdLst>
    <p:sldId id="289" r:id="rId5"/>
    <p:sldId id="288" r:id="rId6"/>
    <p:sldId id="276" r:id="rId7"/>
    <p:sldId id="283" r:id="rId8"/>
    <p:sldId id="264" r:id="rId9"/>
    <p:sldId id="265" r:id="rId10"/>
    <p:sldId id="290" r:id="rId11"/>
    <p:sldId id="268" r:id="rId12"/>
    <p:sldId id="266" r:id="rId13"/>
    <p:sldId id="267" r:id="rId14"/>
    <p:sldId id="29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5" r:id="rId16"/>
    <p:sldLayoutId id="2147483686" r:id="rId17"/>
    <p:sldLayoutId id="2147483688" r:id="rId18"/>
    <p:sldLayoutId id="2147483689" r:id="rId19"/>
    <p:sldLayoutId id="2147483690" r:id="rId20"/>
    <p:sldLayoutId id="214748369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002" y="707923"/>
            <a:ext cx="6578801" cy="4375355"/>
          </a:xfrm>
        </p:spPr>
        <p:txBody>
          <a:bodyPr/>
          <a:lstStyle/>
          <a:p>
            <a:r>
              <a:rPr lang="en-US" sz="3600" b="1" i="0" dirty="0">
                <a:latin typeface="+mn-lt"/>
                <a:cs typeface="Times New Roman" panose="02020603050405020304" pitchFamily="18" charset="0"/>
              </a:rPr>
              <a:t>Financial Analysis Dashboard</a:t>
            </a:r>
            <a:br>
              <a:rPr lang="en-US" sz="3600" b="1" i="0" dirty="0">
                <a:latin typeface="+mn-lt"/>
                <a:cs typeface="Times New Roman" panose="02020603050405020304" pitchFamily="18" charset="0"/>
              </a:rPr>
            </a:br>
            <a:br>
              <a:rPr lang="en-US" sz="2400" i="0" dirty="0">
                <a:latin typeface="+mn-lt"/>
                <a:cs typeface="Times New Roman" panose="02020603050405020304" pitchFamily="18" charset="0"/>
              </a:rPr>
            </a:br>
            <a:r>
              <a:rPr lang="en-US" sz="2800" i="0" dirty="0">
                <a:latin typeface="+mn-lt"/>
                <a:cs typeface="Times New Roman" panose="02020603050405020304" pitchFamily="18" charset="0"/>
              </a:rPr>
              <a:t>An Insightful Overview Using Power BI</a:t>
            </a:r>
            <a:br>
              <a:rPr lang="en-US" sz="3200" i="0" dirty="0">
                <a:latin typeface="+mn-lt"/>
                <a:cs typeface="Times New Roman" panose="02020603050405020304" pitchFamily="18" charset="0"/>
              </a:rPr>
            </a:br>
            <a:br>
              <a:rPr lang="en-US" sz="3200" i="0" dirty="0">
                <a:latin typeface="+mn-lt"/>
                <a:cs typeface="Times New Roman" panose="02020603050405020304" pitchFamily="18" charset="0"/>
              </a:rPr>
            </a:br>
            <a:br>
              <a:rPr lang="en-US" sz="2400" i="0" dirty="0">
                <a:latin typeface="+mn-lt"/>
                <a:cs typeface="Times New Roman" panose="02020603050405020304" pitchFamily="18" charset="0"/>
              </a:rPr>
            </a:br>
            <a:br>
              <a:rPr lang="en-US" sz="2400" i="0" dirty="0">
                <a:latin typeface="+mn-lt"/>
                <a:cs typeface="Times New Roman" panose="02020603050405020304" pitchFamily="18" charset="0"/>
              </a:rPr>
            </a:br>
            <a:br>
              <a:rPr lang="en-US" sz="2400" i="0" dirty="0">
                <a:latin typeface="+mn-lt"/>
                <a:cs typeface="Times New Roman" panose="02020603050405020304" pitchFamily="18" charset="0"/>
              </a:rPr>
            </a:br>
            <a:r>
              <a:rPr lang="en-US" sz="2000" i="0" dirty="0">
                <a:latin typeface="+mn-lt"/>
                <a:cs typeface="Times New Roman" panose="02020603050405020304" pitchFamily="18" charset="0"/>
              </a:rPr>
              <a:t>Presented by: Shifana K S</a:t>
            </a:r>
            <a:br>
              <a:rPr lang="en-US" sz="2000" i="0" dirty="0">
                <a:latin typeface="+mn-lt"/>
                <a:cs typeface="Times New Roman" panose="02020603050405020304" pitchFamily="18" charset="0"/>
              </a:rPr>
            </a:br>
            <a:r>
              <a:rPr lang="en-US" sz="2000" i="0" dirty="0">
                <a:latin typeface="+mn-lt"/>
                <a:cs typeface="Times New Roman" panose="02020603050405020304" pitchFamily="18" charset="0"/>
              </a:rPr>
              <a:t>Date: August 2025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Monthly Sales and Profit Trend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CDA3E7F-55B6-8008-BBBB-F5ECD19AEC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Highest Profit Month:</a:t>
            </a:r>
            <a:r>
              <a:rPr lang="en-US" dirty="0"/>
              <a:t> December 2014 ($2.7M)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Sales Peaks:</a:t>
            </a:r>
            <a:endParaRPr lang="en-US" dirty="0"/>
          </a:p>
          <a:p>
            <a:pPr lvl="1"/>
            <a:r>
              <a:rPr lang="en-US" dirty="0"/>
              <a:t>October 2013: $13.4M</a:t>
            </a:r>
          </a:p>
          <a:p>
            <a:pPr lvl="1"/>
            <a:r>
              <a:rPr lang="en-US" dirty="0"/>
              <a:t>December 2013: $9M</a:t>
            </a:r>
          </a:p>
          <a:p>
            <a:pPr lvl="1"/>
            <a:r>
              <a:rPr lang="en-US" dirty="0"/>
              <a:t>December 2014: $5M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Profit and sales generally decline in the first half of the year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CDA3E7F-55B6-8008-BBBB-F5ECD19AEC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financial dashboard reveals that </a:t>
            </a:r>
            <a:r>
              <a:rPr lang="en-US" b="1" dirty="0"/>
              <a:t>Paseo</a:t>
            </a:r>
            <a:r>
              <a:rPr lang="en-US" dirty="0"/>
              <a:t> is the top-performing product in both sales and profit, while </a:t>
            </a:r>
            <a:r>
              <a:rPr lang="en-US" b="1" dirty="0"/>
              <a:t>Small Business</a:t>
            </a:r>
            <a:r>
              <a:rPr lang="en-US" dirty="0"/>
              <a:t> and the </a:t>
            </a:r>
            <a:r>
              <a:rPr lang="en-US" b="1" dirty="0"/>
              <a:t>United States</a:t>
            </a:r>
            <a:r>
              <a:rPr lang="en-US" dirty="0"/>
              <a:t> lead in customer segment and region-wise sales respectively.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Seasonal trends show peak sales and profits in </a:t>
            </a:r>
            <a:r>
              <a:rPr lang="en-US" b="1" dirty="0"/>
              <a:t>October to December</a:t>
            </a:r>
            <a:r>
              <a:rPr lang="en-US" dirty="0"/>
              <a:t>, suggesting strong year-end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insights can guide product focus and timing for strategic marketing and sales efforts.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79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48" y="509286"/>
            <a:ext cx="5222796" cy="5617194"/>
          </a:xfrm>
          <a:noFill/>
        </p:spPr>
        <p:txBody>
          <a:bodyPr anchor="ctr">
            <a:normAutofit/>
          </a:bodyPr>
          <a:lstStyle/>
          <a:p>
            <a:br>
              <a:rPr lang="en-US" dirty="0"/>
            </a:br>
            <a:r>
              <a:rPr lang="en-IN" sz="2400" b="1" dirty="0"/>
              <a:t>Objective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analyze financial performance data using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gain insights into regional sales, profit distribution, and product category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support strategic business decisions with data-driven visuals</a:t>
            </a:r>
          </a:p>
          <a:p>
            <a:endParaRPr lang="en-US" dirty="0"/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071" y="733838"/>
            <a:ext cx="10205884" cy="3361254"/>
          </a:xfrm>
          <a:noFill/>
        </p:spPr>
        <p:txBody>
          <a:bodyPr anchor="b"/>
          <a:lstStyle/>
          <a:p>
            <a:pPr algn="l"/>
            <a:r>
              <a:rPr lang="en-IN" sz="2800" b="1" i="0" dirty="0">
                <a:latin typeface="+mn-lt"/>
              </a:rPr>
              <a:t>Dataset Description</a:t>
            </a:r>
            <a:br>
              <a:rPr lang="en-IN" sz="2400" b="1" i="0" dirty="0">
                <a:latin typeface="+mn-lt"/>
              </a:rPr>
            </a:br>
            <a:br>
              <a:rPr lang="en-IN" sz="2400" b="1" i="0" dirty="0">
                <a:latin typeface="+mn-lt"/>
              </a:rPr>
            </a:br>
            <a:r>
              <a:rPr lang="en-US" sz="1800" i="0" dirty="0">
                <a:latin typeface="+mn-lt"/>
                <a:cs typeface="Times New Roman" panose="02020603050405020304" pitchFamily="18" charset="0"/>
              </a:rPr>
              <a:t>Total Records: 700 rows</a:t>
            </a:r>
            <a:br>
              <a:rPr lang="en-US" sz="1800" i="0" dirty="0">
                <a:latin typeface="+mn-lt"/>
                <a:cs typeface="Times New Roman" panose="02020603050405020304" pitchFamily="18" charset="0"/>
              </a:rPr>
            </a:br>
            <a:r>
              <a:rPr lang="en-US" sz="1800" i="0" dirty="0">
                <a:latin typeface="+mn-lt"/>
                <a:cs typeface="Times New Roman" panose="02020603050405020304" pitchFamily="18" charset="0"/>
              </a:rPr>
              <a:t>Time Period: 2013 – 2014</a:t>
            </a:r>
            <a:br>
              <a:rPr lang="en-US" sz="1800" i="0" dirty="0">
                <a:latin typeface="+mn-lt"/>
                <a:cs typeface="Times New Roman" panose="02020603050405020304" pitchFamily="18" charset="0"/>
              </a:rPr>
            </a:br>
            <a:r>
              <a:rPr lang="en-US" sz="1800" i="0" dirty="0">
                <a:latin typeface="+mn-lt"/>
                <a:cs typeface="Times New Roman" panose="02020603050405020304" pitchFamily="18" charset="0"/>
              </a:rPr>
              <a:t>Purpose: Track financial KPIs across regions and products</a:t>
            </a:r>
            <a:br>
              <a:rPr lang="en-US" sz="1800" dirty="0">
                <a:latin typeface="+mn-lt"/>
                <a:cs typeface="Times New Roman" panose="02020603050405020304" pitchFamily="18" charset="0"/>
              </a:rPr>
            </a:br>
            <a:br>
              <a:rPr lang="en-IN" sz="1800" i="0" dirty="0">
                <a:latin typeface="+mn-lt"/>
                <a:cs typeface="Times New Roman" panose="02020603050405020304" pitchFamily="18" charset="0"/>
              </a:rPr>
            </a:br>
            <a:br>
              <a:rPr lang="en-IN" sz="2400" b="1" i="0" dirty="0">
                <a:latin typeface="+mn-lt"/>
              </a:rPr>
            </a:br>
            <a:endParaRPr lang="en-US" sz="2400" b="1" i="0" dirty="0">
              <a:latin typeface="+mn-lt"/>
            </a:endParaRP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9BE00C-69E3-4C14-B043-39A0CBD94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660371" cy="92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7168A6-F6FD-4D49-BD0E-99C81A86E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457"/>
            <a:ext cx="1143001" cy="50464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165" y="-161396"/>
            <a:ext cx="5468019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Dashboard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4E0E28-D3A5-1639-D35E-EEB4CD3369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34214" y="3353375"/>
            <a:ext cx="5061786" cy="20052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fontAlgn="base">
              <a:lnSpc>
                <a:spcPct val="110000"/>
              </a:lnSpc>
              <a:spcAft>
                <a:spcPct val="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spc="300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Built using Power BI</a:t>
            </a:r>
          </a:p>
          <a:p>
            <a:pPr marL="285750" marR="0" lvl="0" indent="-285750" fontAlgn="base">
              <a:lnSpc>
                <a:spcPct val="110000"/>
              </a:lnSpc>
              <a:spcAft>
                <a:spcPct val="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spc="300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Interactive charts, filters, and visual KPIs</a:t>
            </a:r>
          </a:p>
          <a:p>
            <a:pPr marL="285750" marR="0" lvl="0" indent="-285750" fontAlgn="base">
              <a:lnSpc>
                <a:spcPct val="110000"/>
              </a:lnSpc>
              <a:spcAft>
                <a:spcPct val="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spc="300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Focused on sales, profit, and category-level trends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703D87C-41E4-40AE-98D9-D2E31F361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502104" y="4608334"/>
            <a:ext cx="3689896" cy="224966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D7B624A-E438-43AA-99EF-F2FF3D6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028123" y="0"/>
            <a:ext cx="134863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>
          <a:xfrm>
            <a:off x="8456036" y="533401"/>
            <a:ext cx="1960639" cy="2734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3C2A28-4192-C1B2-BD87-77AB9A9C4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111" y="3690554"/>
            <a:ext cx="4444489" cy="25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/>
              <a:t>Key Performance Indicators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C5C10D5-EBE7-F4F2-8042-025C735D5EAB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1375800" y="2727023"/>
            <a:ext cx="710944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Sales: $118.73M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Profit: $16.89M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Quantity Sold: 1.13M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 of Goods Sold (COGS): $101.83M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Product Records: 700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Sales and Profit by Product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474280-F883-88F8-60E3-2B70DC661C61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88804" y="2613392"/>
            <a:ext cx="79321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Performing Product: Paseo with $33M in sales and $3M in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Other High Performers: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VTT: $21M sales, $2.3M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Velo: $18M sales, $2.3M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Products like Carretera and Montana have lower profits (&lt; $2.1M)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Total Quality vs Profit by Product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474280-F883-88F8-60E3-2B70DC661C61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88804" y="2574920"/>
            <a:ext cx="7932175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Highest Quantity Sold:</a:t>
            </a:r>
            <a:r>
              <a:rPr lang="en-US" sz="2000" dirty="0"/>
              <a:t> Paseo (0.34M units)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Lowest Quantity Sold:</a:t>
            </a:r>
            <a:r>
              <a:rPr lang="en-US" sz="2000" dirty="0"/>
              <a:t> Carretera (0.15M units)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Even with low quantity, products like Montana and VTT contribute significant profit</a:t>
            </a:r>
          </a:p>
        </p:txBody>
      </p:sp>
    </p:spTree>
    <p:extLst>
      <p:ext uri="{BB962C8B-B14F-4D97-AF65-F5344CB8AC3E}">
        <p14:creationId xmlns:p14="http://schemas.microsoft.com/office/powerpoint/2010/main" val="118486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IN" dirty="0"/>
              <a:t>Sales by Customer Segment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BE0E883-ED4C-34D3-CA1F-03A304253DB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31490" y="2550635"/>
            <a:ext cx="71652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Small Business leads with $52.5M (44.22%)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Followed by Midmarket: $42.43M (35.74%)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 and Enterprise contribute smaller shares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/>
              <a:t>Sales by Country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3 Countries: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United States: $25.03M (21.08%)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Germany: $24.89M (20.96%)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France: $24.35M (20.51%)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Lowest Contributor:</a:t>
            </a:r>
            <a:r>
              <a:rPr lang="en-US" dirty="0"/>
              <a:t> Mexico at $20.95M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37</TotalTime>
  <Words>423</Words>
  <Application>Microsoft Office PowerPoint</Application>
  <PresentationFormat>Widescreen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Univers Condensed Light</vt:lpstr>
      <vt:lpstr>Walbaum Display Light</vt:lpstr>
      <vt:lpstr>AngleLinesVTI</vt:lpstr>
      <vt:lpstr>Financial Analysis Dashboard  An Insightful Overview Using Power BI     Presented by: Shifana K S Date: August 2025</vt:lpstr>
      <vt:lpstr>AGENDA</vt:lpstr>
      <vt:lpstr>Dataset Description  Total Records: 700 rows Time Period: 2013 – 2014 Purpose: Track financial KPIs across regions and products   </vt:lpstr>
      <vt:lpstr>Dashboard Summary</vt:lpstr>
      <vt:lpstr>Key Performance Indicators</vt:lpstr>
      <vt:lpstr>Sales and Profit by Product</vt:lpstr>
      <vt:lpstr>Total Quality vs Profit by Product</vt:lpstr>
      <vt:lpstr>Sales by Customer Segment</vt:lpstr>
      <vt:lpstr>Sales by Country</vt:lpstr>
      <vt:lpstr>Monthly Sales and Profit Trend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Shifana ks</dc:creator>
  <cp:lastModifiedBy>Shifana ks</cp:lastModifiedBy>
  <cp:revision>1</cp:revision>
  <dcterms:created xsi:type="dcterms:W3CDTF">2025-08-07T15:03:33Z</dcterms:created>
  <dcterms:modified xsi:type="dcterms:W3CDTF">2025-08-07T15:41:20Z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