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2"/>
    <p:sldId id="266" r:id="rId3"/>
    <p:sldId id="257" r:id="rId4"/>
    <p:sldId id="258" r:id="rId5"/>
    <p:sldId id="259" r:id="rId6"/>
    <p:sldId id="276" r:id="rId7"/>
    <p:sldId id="277" r:id="rId8"/>
    <p:sldId id="260" r:id="rId9"/>
    <p:sldId id="261" r:id="rId10"/>
    <p:sldId id="262" r:id="rId11"/>
    <p:sldId id="263" r:id="rId12"/>
    <p:sldId id="264" r:id="rId13"/>
    <p:sldId id="267" r:id="rId14"/>
    <p:sldId id="278" r:id="rId15"/>
    <p:sldId id="268" r:id="rId16"/>
    <p:sldId id="279" r:id="rId17"/>
    <p:sldId id="269" r:id="rId18"/>
    <p:sldId id="270" r:id="rId19"/>
    <p:sldId id="271" r:id="rId20"/>
    <p:sldId id="272" r:id="rId21"/>
    <p:sldId id="275" r:id="rId22"/>
    <p:sldId id="280" r:id="rId23"/>
    <p:sldId id="273" r:id="rId24"/>
    <p:sldId id="274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2856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EE2A0B-86E8-46AD-8D7A-6254762C9557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10DD26-6872-48E8-B2DB-0BE2E3E2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6725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B6C269-8C4E-4E0E-A28B-ACFB6E786E0F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55096A-B891-4725-B4E4-581E6D34556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55096A-B891-4725-B4E4-581E6D34556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7691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3000">
                <a:latin typeface="Bookman Old Style" panose="020506040505050202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484D9CC-97E9-43D0-9C0A-B38B6ADA7531}" type="datetime1">
              <a:rPr lang="en-US" smtClean="0"/>
              <a:t>8/20/2025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39A784A-D693-4B8B-8783-5F012B24800D}" type="datetime1">
              <a:rPr lang="en-US" smtClean="0"/>
              <a:t>8/20/2025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FA275D0-4AC1-4B77-8D20-030A30032762}" type="datetime1">
              <a:rPr lang="en-US" smtClean="0"/>
              <a:t>8/20/2025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464FA7C-9124-49C9-8D4B-6BB473ACFAEB}" type="datetime1">
              <a:rPr lang="en-US" smtClean="0"/>
              <a:t>8/20/2025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  <a:ln w="22225">
            <a:noFill/>
          </a:ln>
        </p:spPr>
        <p:txBody>
          <a:bodyPr>
            <a:normAutofit/>
          </a:bodyPr>
          <a:lstStyle>
            <a:lvl1pPr algn="l">
              <a:defRPr sz="3000">
                <a:solidFill>
                  <a:schemeClr val="accent2"/>
                </a:solidFill>
                <a:latin typeface="Bookman Old Style" panose="020506040505050202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77232"/>
            <a:ext cx="8229600" cy="4948932"/>
          </a:xfrm>
          <a:ln>
            <a:noFill/>
          </a:ln>
        </p:spPr>
        <p:txBody>
          <a:bodyPr/>
          <a:lstStyle>
            <a:lvl1pPr algn="just">
              <a:defRPr>
                <a:latin typeface="Bookman Old Style" panose="02050604050505020204" pitchFamily="18" charset="0"/>
                <a:cs typeface="Times New Roman" panose="02020603050405020304" pitchFamily="18" charset="0"/>
              </a:defRPr>
            </a:lvl1pPr>
            <a:lvl2pPr algn="just">
              <a:defRPr>
                <a:latin typeface="Bookman Old Style" panose="02050604050505020204" pitchFamily="18" charset="0"/>
                <a:cs typeface="Times New Roman" panose="02020603050405020304" pitchFamily="18" charset="0"/>
              </a:defRPr>
            </a:lvl2pPr>
            <a:lvl3pPr algn="just">
              <a:defRPr>
                <a:latin typeface="Bookman Old Style" panose="02050604050505020204" pitchFamily="18" charset="0"/>
                <a:cs typeface="Times New Roman" panose="02020603050405020304" pitchFamily="18" charset="0"/>
              </a:defRPr>
            </a:lvl3pPr>
            <a:lvl4pPr algn="just">
              <a:defRPr>
                <a:latin typeface="Bookman Old Style" panose="02050604050505020204" pitchFamily="18" charset="0"/>
                <a:cs typeface="Times New Roman" panose="02020603050405020304" pitchFamily="18" charset="0"/>
              </a:defRPr>
            </a:lvl4pPr>
            <a:lvl5pPr algn="just">
              <a:defRPr>
                <a:latin typeface="Bookman Old Style" panose="020506040505050202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66800" y="6356350"/>
            <a:ext cx="3048000" cy="365125"/>
          </a:xfrm>
        </p:spPr>
        <p:txBody>
          <a:bodyPr/>
          <a:lstStyle>
            <a:lvl1pPr algn="l">
              <a:defRPr sz="1200">
                <a:solidFill>
                  <a:schemeClr val="accent2"/>
                </a:solidFill>
                <a:latin typeface="Bookman Old Style" panose="02050604050505020204" pitchFamily="18" charset="0"/>
                <a:cs typeface="Times New Roman" pitchFamily="18" charset="0"/>
              </a:defRPr>
            </a:lvl1pPr>
          </a:lstStyle>
          <a:p>
            <a:r>
              <a:rPr lang="en-US" dirty="0"/>
              <a:t>Department of Computer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6369229"/>
            <a:ext cx="381000" cy="365125"/>
          </a:xfrm>
        </p:spPr>
        <p:txBody>
          <a:bodyPr/>
          <a:lstStyle>
            <a:lvl1pPr>
              <a:defRPr sz="1200">
                <a:solidFill>
                  <a:schemeClr val="accent2"/>
                </a:solidFill>
                <a:latin typeface="Bookman Old Style" panose="02050604050505020204" pitchFamily="18" charset="0"/>
                <a:cs typeface="Times New Roman" pitchFamily="18" charset="0"/>
              </a:defRPr>
            </a:lvl1pPr>
          </a:lstStyle>
          <a:p>
            <a:fld id="{C65E9355-139B-4FED-8401-A2AF31A8FC3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33400" y="6236595"/>
            <a:ext cx="507398" cy="523980"/>
          </a:xfrm>
          <a:prstGeom prst="rect">
            <a:avLst/>
          </a:prstGeom>
        </p:spPr>
      </p:pic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7555605" y="6363237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latin typeface="Times New Roman" pitchFamily="18" charset="0"/>
                <a:cs typeface="Times New Roman" pitchFamily="18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Times New Roman" pitchFamily="18" charset="0"/>
              </a:rPr>
              <a:t>Slides: </a:t>
            </a:r>
          </a:p>
        </p:txBody>
      </p:sp>
      <p:sp>
        <p:nvSpPr>
          <p:cNvPr id="9" name="Footer Placeholder 4"/>
          <p:cNvSpPr txBox="1">
            <a:spLocks/>
          </p:cNvSpPr>
          <p:nvPr userDrawn="1"/>
        </p:nvSpPr>
        <p:spPr>
          <a:xfrm>
            <a:off x="8305799" y="6363983"/>
            <a:ext cx="5291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latin typeface="Times New Roman" pitchFamily="18" charset="0"/>
                <a:cs typeface="Times New Roman" pitchFamily="18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Times New Roman" pitchFamily="18" charset="0"/>
              </a:rPr>
              <a:t>/ 20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57200" y="6126163"/>
            <a:ext cx="8229600" cy="0"/>
          </a:xfrm>
          <a:prstGeom prst="line">
            <a:avLst/>
          </a:prstGeom>
          <a:ln w="22225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457200" y="1066800"/>
            <a:ext cx="8229600" cy="0"/>
          </a:xfrm>
          <a:prstGeom prst="line">
            <a:avLst/>
          </a:prstGeom>
          <a:ln w="22225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5029200"/>
          </a:xfrm>
        </p:spPr>
        <p:txBody>
          <a:bodyPr>
            <a:normAutofit/>
          </a:bodyPr>
          <a:lstStyle>
            <a:lvl1pPr>
              <a:defRPr sz="3000">
                <a:latin typeface="Bookman Old Style" panose="020506040505050202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05853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DBD8763-1223-4E1C-9348-E4479451FFA2}" type="datetime1">
              <a:rPr lang="en-US" smtClean="0"/>
              <a:t>8/20/2025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53A3728-E260-4992-8842-3C089F6C3D88}" type="datetime1">
              <a:rPr lang="en-US" smtClean="0"/>
              <a:t>8/20/2025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63DE32F-317A-4950-B3B6-7B500923F79A}" type="datetime1">
              <a:rPr lang="en-US" smtClean="0"/>
              <a:t>8/20/2025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A1D3D62-0C66-4F15-9588-8CB96F41B0D1}" type="datetime1">
              <a:rPr lang="en-US" smtClean="0"/>
              <a:t>8/20/2025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976A512-578D-4C36-9299-7E9D9DEF4439}" type="datetime1">
              <a:rPr lang="en-US" smtClean="0"/>
              <a:t>8/20/2025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5A72B38-B580-4B82-B7C4-B42B85713C86}" type="datetime1">
              <a:rPr lang="en-US" smtClean="0"/>
              <a:t>8/20/2025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Department of Computer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11175"/>
            <a:ext cx="7772400" cy="1470025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accent2"/>
                </a:solidFill>
                <a:cs typeface="Times New Roman" pitchFamily="18" charset="0"/>
              </a:rPr>
              <a:t>RATIONMATE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209800"/>
          </a:xfrm>
        </p:spPr>
        <p:txBody>
          <a:bodyPr>
            <a:normAutofit lnSpcReduction="10000"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 sz="1700" b="1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itchFamily="18" charset="0"/>
              </a:rPr>
              <a:t>SHIFANA NASRIN</a:t>
            </a:r>
          </a:p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 sz="1700" b="1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itchFamily="18" charset="0"/>
              </a:rPr>
              <a:t>MES24MCA-2052</a:t>
            </a:r>
          </a:p>
          <a:p>
            <a:pPr lvl="0">
              <a:spcBef>
                <a:spcPts val="0"/>
              </a:spcBef>
            </a:pPr>
            <a:endParaRPr lang="en-US" sz="1700" b="1" dirty="0">
              <a:solidFill>
                <a:schemeClr val="tx1"/>
              </a:solidFill>
              <a:latin typeface="Bookman Old Style" panose="02050604050505020204" pitchFamily="18" charset="0"/>
              <a:cs typeface="Times New Roman" pitchFamily="18" charset="0"/>
            </a:endParaRPr>
          </a:p>
          <a:p>
            <a:pPr lvl="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ct val="76000"/>
              <a:defRPr/>
            </a:pPr>
            <a:r>
              <a:rPr lang="en-US" sz="1500" b="1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itchFamily="18" charset="0"/>
              </a:rPr>
              <a:t>Department of Computer Applications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ct val="76000"/>
              <a:defRPr/>
            </a:pPr>
            <a:r>
              <a:rPr lang="en-US" sz="1500" b="1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itchFamily="18" charset="0"/>
              </a:rPr>
              <a:t>MES College of Engineering, </a:t>
            </a:r>
            <a:r>
              <a:rPr lang="en-US" sz="1500" b="1" dirty="0" err="1">
                <a:solidFill>
                  <a:schemeClr val="tx1"/>
                </a:solidFill>
                <a:latin typeface="Bookman Old Style" panose="02050604050505020204" pitchFamily="18" charset="0"/>
                <a:cs typeface="Times New Roman" pitchFamily="18" charset="0"/>
              </a:rPr>
              <a:t>Kuttippuram</a:t>
            </a:r>
            <a:endParaRPr lang="en-US" sz="1500" b="1" dirty="0">
              <a:solidFill>
                <a:schemeClr val="tx1"/>
              </a:solidFill>
              <a:latin typeface="Bookman Old Style" panose="02050604050505020204" pitchFamily="18" charset="0"/>
              <a:cs typeface="Times New Roman" pitchFamily="18" charset="0"/>
            </a:endParaRPr>
          </a:p>
          <a:p>
            <a:pPr lvl="0">
              <a:spcBef>
                <a:spcPts val="0"/>
              </a:spcBef>
              <a:buClr>
                <a:schemeClr val="accent1"/>
              </a:buClr>
              <a:buSzPct val="76000"/>
              <a:defRPr/>
            </a:pPr>
            <a:endParaRPr lang="en-US" sz="1900" b="1" dirty="0">
              <a:solidFill>
                <a:schemeClr val="tx1"/>
              </a:solidFill>
              <a:latin typeface="Bookman Old Style" panose="02050604050505020204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  <a:buClr>
                <a:schemeClr val="accent1"/>
              </a:buClr>
              <a:buSzPct val="76000"/>
              <a:defRPr/>
            </a:pPr>
            <a:r>
              <a:rPr lang="en-US" sz="1200" dirty="0">
                <a:solidFill>
                  <a:schemeClr val="tx1"/>
                </a:solidFill>
                <a:latin typeface="Bookman Old Style" panose="02050604050505020204" pitchFamily="18" charset="0"/>
              </a:rPr>
              <a:t>21-08-2025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3236" y="2000040"/>
            <a:ext cx="1457529" cy="150516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MODULE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>
                <a:solidFill>
                  <a:srgbClr val="000000"/>
                </a:solidFill>
                <a:ea typeface="Times New Roman"/>
                <a:cs typeface="Times New Roman"/>
                <a:sym typeface="Times New Roman"/>
              </a:rPr>
              <a:t>User Module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000000"/>
                </a:solidFill>
                <a:ea typeface="Times New Roman"/>
                <a:cs typeface="Times New Roman"/>
                <a:sym typeface="Times New Roman"/>
              </a:rPr>
              <a:t>Fetches data from ration database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000000"/>
                </a:solidFill>
                <a:ea typeface="Times New Roman"/>
                <a:cs typeface="Times New Roman"/>
                <a:sym typeface="Times New Roman"/>
              </a:rPr>
              <a:t>Provides offline access.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000000"/>
                </a:solidFill>
                <a:ea typeface="Times New Roman"/>
                <a:cs typeface="Times New Roman"/>
                <a:sym typeface="Times New Roman"/>
              </a:rPr>
              <a:t>Displays alerts in local language.</a:t>
            </a:r>
          </a:p>
          <a:p>
            <a:r>
              <a:rPr lang="en-US" dirty="0">
                <a:solidFill>
                  <a:srgbClr val="000000"/>
                </a:solidFill>
                <a:ea typeface="Times New Roman"/>
                <a:cs typeface="Times New Roman"/>
                <a:sym typeface="Times New Roman"/>
              </a:rPr>
              <a:t>Admin Module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000000"/>
                </a:solidFill>
                <a:ea typeface="Times New Roman"/>
                <a:cs typeface="Times New Roman"/>
                <a:sym typeface="Times New Roman"/>
              </a:rPr>
              <a:t>Updates scheme data.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000000"/>
                </a:solidFill>
                <a:ea typeface="Times New Roman"/>
                <a:cs typeface="Times New Roman"/>
                <a:sym typeface="Times New Roman"/>
              </a:rPr>
              <a:t>Approves and resolves complaints.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000000"/>
                </a:solidFill>
                <a:ea typeface="Times New Roman"/>
                <a:cs typeface="Times New Roman"/>
                <a:sym typeface="Times New Roman"/>
              </a:rPr>
              <a:t>Ensures users receive latest notifications.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DEVELOPING 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Operating System: Windows</a:t>
            </a:r>
          </a:p>
          <a:p>
            <a:r>
              <a:rPr lang="en-US" dirty="0"/>
              <a:t>IDE: Visual Studio</a:t>
            </a:r>
          </a:p>
          <a:p>
            <a:r>
              <a:rPr lang="en-US" dirty="0"/>
              <a:t>Frontend: Android SDK (Kotlin/Java + XML)</a:t>
            </a:r>
          </a:p>
          <a:p>
            <a:r>
              <a:rPr lang="en-US" dirty="0"/>
              <a:t>Backend: Kotlin</a:t>
            </a:r>
          </a:p>
          <a:p>
            <a:r>
              <a:rPr lang="en-US" dirty="0"/>
              <a:t>Database: SQLite</a:t>
            </a:r>
          </a:p>
          <a:p>
            <a:r>
              <a:rPr lang="en-US" dirty="0"/>
              <a:t>Languages: English &amp; Malayalam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BACKLOG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12</a:t>
            </a:fld>
            <a:endParaRPr lang="en-US"/>
          </a:p>
        </p:txBody>
      </p:sp>
      <p:graphicFrame>
        <p:nvGraphicFramePr>
          <p:cNvPr id="6" name="Google Shape;409;p32"/>
          <p:cNvGraphicFramePr/>
          <p:nvPr>
            <p:extLst>
              <p:ext uri="{D42A27DB-BD31-4B8C-83A1-F6EECF244321}">
                <p14:modId xmlns:p14="http://schemas.microsoft.com/office/powerpoint/2010/main" val="3400510578"/>
              </p:ext>
            </p:extLst>
          </p:nvPr>
        </p:nvGraphicFramePr>
        <p:xfrm>
          <a:off x="457200" y="1219200"/>
          <a:ext cx="8229602" cy="4343401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355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55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23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82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19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413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017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361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361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361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361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5361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5361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142241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/>
                        <a:t>Backlog tem </a:t>
                      </a:r>
                      <a:endParaRPr sz="12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/>
                        <a:t>Status And Completion Date</a:t>
                      </a:r>
                      <a:endParaRPr sz="12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Original Estimation in Hours </a:t>
                      </a:r>
                      <a:endParaRPr sz="12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Day 1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b="1" dirty="0"/>
                        <a:t>H</a:t>
                      </a:r>
                      <a:r>
                        <a:rPr lang="en" sz="1100" b="1" dirty="0"/>
                        <a:t>rs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Day 2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b="1" dirty="0"/>
                        <a:t>H</a:t>
                      </a:r>
                      <a:r>
                        <a:rPr lang="en" sz="1100" b="1" dirty="0"/>
                        <a:t>rs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Day 3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b="1" dirty="0"/>
                        <a:t>H</a:t>
                      </a:r>
                      <a:r>
                        <a:rPr lang="en" sz="1100" b="1" dirty="0"/>
                        <a:t>rs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Day 4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hrs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Day 5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hrs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Day 6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hrs</a:t>
                      </a: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Day 7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hrs</a:t>
                      </a: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Day 8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hrs</a:t>
                      </a: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Day 9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hrs</a:t>
                      </a: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Day 10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hrs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4979">
                <a:tc gridSpan="1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dirty="0"/>
                        <a:t>SPRINT1</a:t>
                      </a:r>
                      <a:endParaRPr sz="13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User &amp;Admin login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21/08/2025</a:t>
                      </a:r>
                      <a:endParaRPr sz="10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7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Ration item list feature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29/09/2025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6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BACKLOG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13</a:t>
            </a:fld>
            <a:endParaRPr lang="en-US" dirty="0"/>
          </a:p>
        </p:txBody>
      </p:sp>
      <p:graphicFrame>
        <p:nvGraphicFramePr>
          <p:cNvPr id="6" name="Google Shape;374;p27"/>
          <p:cNvGraphicFramePr/>
          <p:nvPr>
            <p:extLst>
              <p:ext uri="{D42A27DB-BD31-4B8C-83A1-F6EECF244321}">
                <p14:modId xmlns:p14="http://schemas.microsoft.com/office/powerpoint/2010/main" val="1432350791"/>
              </p:ext>
            </p:extLst>
          </p:nvPr>
        </p:nvGraphicFramePr>
        <p:xfrm>
          <a:off x="533400" y="1143000"/>
          <a:ext cx="8028000" cy="48006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95281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    </a:t>
                      </a:r>
                      <a:r>
                        <a:rPr lang="en" b="1" dirty="0"/>
                        <a:t>ID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                  NAME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PRIORITY</a:t>
                      </a:r>
                      <a:endParaRPr b="1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/>
                        <a:t>                              </a:t>
                      </a:r>
                      <a:r>
                        <a:rPr lang="en" sz="1200" b="1" dirty="0"/>
                        <a:t>&lt;high/medium/low&gt;</a:t>
                      </a:r>
                      <a:endParaRPr sz="12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ESTIMATE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 dirty="0"/>
                        <a:t>(Hours)</a:t>
                      </a:r>
                      <a:endParaRPr sz="13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STATUS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&lt;Planned/In progress/Completed&gt;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968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U</a:t>
                      </a:r>
                      <a:r>
                        <a:rPr lang="en" dirty="0"/>
                        <a:t>ser registration and login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High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8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Planned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968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V</a:t>
                      </a:r>
                      <a:r>
                        <a:rPr lang="en" dirty="0"/>
                        <a:t>iew card details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High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Planned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968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3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Monthly ration item list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High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Planned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968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4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S</a:t>
                      </a:r>
                      <a:r>
                        <a:rPr lang="en" dirty="0"/>
                        <a:t>pecial scheme notification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High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Planned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968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 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Ration shop status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High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8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Planned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8904307"/>
                  </a:ext>
                </a:extLst>
              </a:tr>
              <a:tr h="54968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6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Complaint submission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Medium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6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Planned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5954053"/>
                  </a:ext>
                </a:extLst>
              </a:tr>
              <a:tr h="54968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7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Admin alert management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High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10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 Planned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22730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93277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B3ABA-94C6-CA52-F911-B86A81B9D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BACKLOG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FBD723-D4AF-0628-3F3D-64E8744F7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F8BB86-1D8E-0F15-C9B1-977D9DF53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14</a:t>
            </a:fld>
            <a:endParaRPr lang="en-US" dirty="0"/>
          </a:p>
        </p:txBody>
      </p:sp>
      <p:graphicFrame>
        <p:nvGraphicFramePr>
          <p:cNvPr id="6" name="Google Shape;374;p27">
            <a:extLst>
              <a:ext uri="{FF2B5EF4-FFF2-40B4-BE49-F238E27FC236}">
                <a16:creationId xmlns:a16="http://schemas.microsoft.com/office/drawing/2014/main" id="{EA6A2053-BDA0-D01F-44EB-53A5168E5E8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60060325"/>
              </p:ext>
            </p:extLst>
          </p:nvPr>
        </p:nvGraphicFramePr>
        <p:xfrm>
          <a:off x="506400" y="1219200"/>
          <a:ext cx="8228744" cy="46519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487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71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    </a:t>
                      </a:r>
                      <a:r>
                        <a:rPr lang="en" b="1" dirty="0"/>
                        <a:t>ID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                  NAME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PRIORITY</a:t>
                      </a:r>
                      <a:endParaRPr b="1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/>
                        <a:t>                              </a:t>
                      </a:r>
                      <a:r>
                        <a:rPr lang="en" sz="1200" b="1" dirty="0"/>
                        <a:t>&lt;high/medium/low&gt;</a:t>
                      </a:r>
                      <a:endParaRPr sz="12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ESTIMATE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 dirty="0"/>
                        <a:t>(Hours)</a:t>
                      </a:r>
                      <a:endParaRPr sz="13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STATUS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&lt;Planned/In progress/Completed&gt;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19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8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Admin holiday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Medium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6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planned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19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9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Admin complaint  review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Medium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6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Planned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19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Multilingual support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Medium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Planned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719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Offline mode implementation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High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Planned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719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12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Realtime scraping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High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15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Planned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99605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74031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STORY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15</a:t>
            </a:fld>
            <a:endParaRPr lang="en-US" dirty="0"/>
          </a:p>
        </p:txBody>
      </p:sp>
      <p:graphicFrame>
        <p:nvGraphicFramePr>
          <p:cNvPr id="6" name="Google Shape;381;p28"/>
          <p:cNvGraphicFramePr/>
          <p:nvPr>
            <p:extLst>
              <p:ext uri="{D42A27DB-BD31-4B8C-83A1-F6EECF244321}">
                <p14:modId xmlns:p14="http://schemas.microsoft.com/office/powerpoint/2010/main" val="3757359024"/>
              </p:ext>
            </p:extLst>
          </p:nvPr>
        </p:nvGraphicFramePr>
        <p:xfrm>
          <a:off x="457200" y="1219200"/>
          <a:ext cx="8208000" cy="4716003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3268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37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377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697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9286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 </a:t>
                      </a:r>
                      <a:r>
                        <a:rPr lang="en" sz="1800" b="1" dirty="0"/>
                        <a:t>User Story ID</a:t>
                      </a:r>
                      <a:endParaRPr sz="18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As a type of User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I want to </a:t>
                      </a:r>
                      <a:endParaRPr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&lt;Perform some task&gt;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So that i can</a:t>
                      </a:r>
                      <a:endParaRPr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&lt;Achieve Some Goal&gt; 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052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  1 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User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Register/Login</a:t>
                      </a:r>
                      <a:endParaRPr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/>
                        <a:t>Access my account  securely</a:t>
                      </a:r>
                      <a:endParaRPr sz="18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052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 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User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View card and details</a:t>
                      </a:r>
                      <a:endParaRPr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dirty="0"/>
                        <a:t>See card  type and member</a:t>
                      </a:r>
                      <a:endParaRPr sz="18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052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3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User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View monthly list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/>
                        <a:t>Track my ration item</a:t>
                      </a:r>
                      <a:endParaRPr sz="18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052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4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User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Get scheme alerts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/>
                        <a:t>Know about special benefit</a:t>
                      </a:r>
                      <a:endParaRPr sz="18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052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User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Check shop status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/>
                        <a:t>Avoid waste trip</a:t>
                      </a:r>
                      <a:endParaRPr sz="18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2052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6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User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S</a:t>
                      </a:r>
                      <a:r>
                        <a:rPr lang="en" dirty="0"/>
                        <a:t>ubmit complaint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/>
                        <a:t>Report issue early</a:t>
                      </a:r>
                      <a:endParaRPr sz="18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03359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C8BDC-55EB-7DAD-122A-04474641D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STORY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973D3D-5DEF-9FC2-258D-29100655F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6BAA7A-B2B5-3DA6-15C5-221016893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16</a:t>
            </a:fld>
            <a:endParaRPr lang="en-US" dirty="0"/>
          </a:p>
        </p:txBody>
      </p:sp>
      <p:graphicFrame>
        <p:nvGraphicFramePr>
          <p:cNvPr id="13" name="Google Shape;381;p28">
            <a:extLst>
              <a:ext uri="{FF2B5EF4-FFF2-40B4-BE49-F238E27FC236}">
                <a16:creationId xmlns:a16="http://schemas.microsoft.com/office/drawing/2014/main" id="{D0E16745-C7D5-FA8E-18F5-7DB20162451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30553462"/>
              </p:ext>
            </p:extLst>
          </p:nvPr>
        </p:nvGraphicFramePr>
        <p:xfrm>
          <a:off x="478800" y="1191601"/>
          <a:ext cx="8208000" cy="481738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3268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3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377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697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4289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 </a:t>
                      </a:r>
                      <a:r>
                        <a:rPr lang="en" sz="1800" b="1" dirty="0"/>
                        <a:t>User Story ID</a:t>
                      </a:r>
                      <a:endParaRPr sz="18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As a type of User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I want to </a:t>
                      </a:r>
                      <a:endParaRPr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&lt;Perform some task&gt;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So that i can</a:t>
                      </a:r>
                      <a:endParaRPr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&lt;Achieve Some Goal&gt; 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430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7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Admin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Post Alert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dirty="0"/>
                        <a:t>Inform all users</a:t>
                      </a:r>
                      <a:endParaRPr sz="18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7388613"/>
                  </a:ext>
                </a:extLst>
              </a:tr>
              <a:tr h="74289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8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Admin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Manage holidays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dirty="0"/>
                        <a:t>Keep shop information update</a:t>
                      </a:r>
                      <a:endParaRPr sz="18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2968620"/>
                  </a:ext>
                </a:extLst>
              </a:tr>
              <a:tr h="46430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9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Admin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Review Complaints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dirty="0"/>
                        <a:t>Resolve user problem</a:t>
                      </a:r>
                      <a:endParaRPr sz="18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2171878"/>
                  </a:ext>
                </a:extLst>
              </a:tr>
              <a:tr h="74289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10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User and Admin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Use Malayalam and English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dirty="0"/>
                        <a:t>Use preferred language</a:t>
                      </a:r>
                      <a:endParaRPr sz="18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7172470"/>
                  </a:ext>
                </a:extLst>
              </a:tr>
              <a:tr h="46430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11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User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Use offline mode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dirty="0"/>
                        <a:t>Access without internet</a:t>
                      </a:r>
                      <a:endParaRPr sz="18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4724720"/>
                  </a:ext>
                </a:extLst>
              </a:tr>
              <a:tr h="46430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12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Admin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Login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dirty="0"/>
                        <a:t>Securely access panel</a:t>
                      </a:r>
                      <a:endParaRPr sz="18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4355960"/>
                  </a:ext>
                </a:extLst>
              </a:tr>
              <a:tr h="66610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13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User and Admin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Get </a:t>
                      </a:r>
                      <a:r>
                        <a:rPr lang="en-IN" dirty="0" err="1"/>
                        <a:t>realtime</a:t>
                      </a:r>
                      <a:r>
                        <a:rPr lang="en-IN" dirty="0"/>
                        <a:t> scraping from government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dirty="0"/>
                        <a:t>Access latest scheme and update</a:t>
                      </a:r>
                      <a:endParaRPr sz="18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64413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21967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PLAN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17</a:t>
            </a:fld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EE1E102-0F9A-F657-384E-704C054986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9554177"/>
              </p:ext>
            </p:extLst>
          </p:nvPr>
        </p:nvGraphicFramePr>
        <p:xfrm>
          <a:off x="457200" y="1143585"/>
          <a:ext cx="8139700" cy="487621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311235">
                  <a:extLst>
                    <a:ext uri="{9D8B030D-6E8A-4147-A177-3AD203B41FA5}">
                      <a16:colId xmlns:a16="http://schemas.microsoft.com/office/drawing/2014/main" val="3129759765"/>
                    </a:ext>
                  </a:extLst>
                </a:gridCol>
                <a:gridCol w="1365693">
                  <a:extLst>
                    <a:ext uri="{9D8B030D-6E8A-4147-A177-3AD203B41FA5}">
                      <a16:colId xmlns:a16="http://schemas.microsoft.com/office/drawing/2014/main" val="1200694314"/>
                    </a:ext>
                  </a:extLst>
                </a:gridCol>
                <a:gridCol w="1365693">
                  <a:extLst>
                    <a:ext uri="{9D8B030D-6E8A-4147-A177-3AD203B41FA5}">
                      <a16:colId xmlns:a16="http://schemas.microsoft.com/office/drawing/2014/main" val="410478471"/>
                    </a:ext>
                  </a:extLst>
                </a:gridCol>
                <a:gridCol w="1365693">
                  <a:extLst>
                    <a:ext uri="{9D8B030D-6E8A-4147-A177-3AD203B41FA5}">
                      <a16:colId xmlns:a16="http://schemas.microsoft.com/office/drawing/2014/main" val="2901796417"/>
                    </a:ext>
                  </a:extLst>
                </a:gridCol>
                <a:gridCol w="1365693">
                  <a:extLst>
                    <a:ext uri="{9D8B030D-6E8A-4147-A177-3AD203B41FA5}">
                      <a16:colId xmlns:a16="http://schemas.microsoft.com/office/drawing/2014/main" val="992551999"/>
                    </a:ext>
                  </a:extLst>
                </a:gridCol>
                <a:gridCol w="1365693">
                  <a:extLst>
                    <a:ext uri="{9D8B030D-6E8A-4147-A177-3AD203B41FA5}">
                      <a16:colId xmlns:a16="http://schemas.microsoft.com/office/drawing/2014/main" val="808811844"/>
                    </a:ext>
                  </a:extLst>
                </a:gridCol>
              </a:tblGrid>
              <a:tr h="118213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User</a:t>
                      </a:r>
                      <a:endParaRPr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StoryID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Task Name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Start Date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End Date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   Days 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  Status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8045547"/>
                  </a:ext>
                </a:extLst>
              </a:tr>
              <a:tr h="73881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 Sprint 1</a:t>
                      </a:r>
                      <a:endParaRPr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     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/>
                        <a:t>01/08/2025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/>
                        <a:t>05/08/2025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9</a:t>
                      </a:r>
                      <a:endParaRPr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Completed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1180341"/>
                  </a:ext>
                </a:extLst>
              </a:tr>
              <a:tr h="73881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/>
                        <a:t>09/08/2025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19/08/2025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Completed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6905556"/>
                  </a:ext>
                </a:extLst>
              </a:tr>
              <a:tr h="73881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3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Sprint 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/>
                        <a:t>10/08/2025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/>
                        <a:t>20/08/2025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Completed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0541795"/>
                  </a:ext>
                </a:extLst>
              </a:tr>
              <a:tr h="73881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4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/>
                        <a:t>10/08/2025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/>
                        <a:t>15/08/2025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Completed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6921665"/>
                  </a:ext>
                </a:extLst>
              </a:tr>
              <a:tr h="73881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/>
                        <a:t>16/08/2025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/>
                        <a:t>20/08/2025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In Progress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39200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97222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PLAN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18</a:t>
            </a:fld>
            <a:endParaRPr lang="en-US" dirty="0"/>
          </a:p>
        </p:txBody>
      </p:sp>
      <p:graphicFrame>
        <p:nvGraphicFramePr>
          <p:cNvPr id="6" name="Google Shape;402;p31"/>
          <p:cNvGraphicFramePr/>
          <p:nvPr>
            <p:extLst>
              <p:ext uri="{D42A27DB-BD31-4B8C-83A1-F6EECF244321}">
                <p14:modId xmlns:p14="http://schemas.microsoft.com/office/powerpoint/2010/main" val="2039753971"/>
              </p:ext>
            </p:extLst>
          </p:nvPr>
        </p:nvGraphicFramePr>
        <p:xfrm>
          <a:off x="505690" y="1219200"/>
          <a:ext cx="8137449" cy="441959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3451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84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84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84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84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584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06428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User</a:t>
                      </a:r>
                      <a:endParaRPr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StoryID</a:t>
                      </a:r>
                      <a:endParaRPr b="1"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Task Name</a:t>
                      </a:r>
                      <a:endParaRPr b="1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Start Date</a:t>
                      </a:r>
                      <a:endParaRPr b="1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End Date</a:t>
                      </a:r>
                      <a:endParaRPr b="1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   Days </a:t>
                      </a:r>
                      <a:endParaRPr b="1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  Status</a:t>
                      </a:r>
                      <a:endParaRPr b="1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882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7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Sprint 3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19/09/2025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22/09/2025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  8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Planned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882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8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23/09/2025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26/09/2025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Planned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3882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9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Sprint 4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11/10/2025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14/10/2025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6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Planned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882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10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15/10/2025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16/10/2025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Planned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06521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FLOW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LEVEL 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76F5498-615A-83C2-A801-83285C67EB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360486"/>
            <a:ext cx="7111944" cy="4633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013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PRODUCT OWNER</a:t>
            </a:r>
            <a:b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b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sz="2500" b="1" dirty="0">
                <a:cs typeface="Times New Roman" panose="02020603050405020304" pitchFamily="18" charset="0"/>
              </a:rPr>
              <a:t>MRS.RESHMI K</a:t>
            </a:r>
            <a:b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b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cs typeface="Times New Roman" panose="02020603050405020304" pitchFamily="18" charset="0"/>
              </a:rPr>
              <a:t>ASSISTANT PROFESSOR</a:t>
            </a:r>
            <a:br>
              <a:rPr lang="en-US" sz="2000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DEPARTMENT OF COMPUTER APPLICATIONS</a:t>
            </a:r>
            <a:br>
              <a:rPr lang="en-US" sz="2000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MES COLLEGE OF ENGINEERING, KUTTIPPURAM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71055" y="1037459"/>
            <a:ext cx="2590800" cy="1678031"/>
            <a:chOff x="471055" y="1037459"/>
            <a:chExt cx="2590800" cy="1678031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471055" y="1037459"/>
              <a:ext cx="2590800" cy="0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471055" y="1039090"/>
              <a:ext cx="0" cy="1676400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6019800" y="4343400"/>
            <a:ext cx="2590800" cy="1676400"/>
            <a:chOff x="6019800" y="4343400"/>
            <a:chExt cx="2590800" cy="1676400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6019800" y="6019800"/>
              <a:ext cx="2590800" cy="0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8610600" y="4343400"/>
              <a:ext cx="0" cy="1676400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799197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FLOW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Level 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6BA07F12-06F6-2641-96FA-4BBC282258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7237" y="3424237"/>
            <a:ext cx="4576763" cy="4576763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F2B24EBE-498E-4038-582F-5121BA0442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7237" y="3424237"/>
            <a:ext cx="9525" cy="9525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D7D18D94-4AA8-5246-25C3-BC08AD8BF6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7237" y="3424237"/>
            <a:ext cx="9525" cy="9525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4DA07864-27B2-D200-DF25-0641103E8A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7237" y="3424237"/>
            <a:ext cx="9525" cy="9525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F762E708-8BC1-EDD9-31FF-FB1540A28D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0" y="3380480"/>
            <a:ext cx="9525" cy="95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A76F4F6-6287-948A-1045-37135E168F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1600200"/>
            <a:ext cx="6400800" cy="4460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427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FLOW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Level 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25DB462-622A-7D0C-4F1E-E19CEFBF48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1768396"/>
            <a:ext cx="4105859" cy="439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1611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AAD77-B6DA-661D-E113-43B08703A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FLOW DIAGRAM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56CD98-FF30-9F5C-8178-D0852F91C2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LEVEL 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6562B7-3DB6-430E-F6EB-3CFDDECBE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C71AD5-1A08-D22E-CD22-4AC8B04A5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86D523C-9E90-ADB9-F18C-0D78350D54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0" y="2938462"/>
            <a:ext cx="6896100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7196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 DIAGRAM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659B2E3-6100-0ABC-5B0C-2EE4F728E56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106227"/>
            <a:ext cx="6858000" cy="4867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0022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22872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OF CONTENTS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Functionalities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Description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Developing Environment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Sprint Backlog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Backlog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Story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Plans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Flow Diagrams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</a:rPr>
              <a:t>ER Diagram</a:t>
            </a: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72432"/>
          </a:xfrm>
        </p:spPr>
        <p:txBody>
          <a:bodyPr>
            <a:normAutofit/>
          </a:bodyPr>
          <a:lstStyle/>
          <a:p>
            <a:pPr algn="l"/>
            <a:r>
              <a:rPr lang="en-IN" sz="3000" dirty="0"/>
              <a:t>RATIONMATE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dirty="0">
                <a:solidFill>
                  <a:srgbClr val="000000"/>
                </a:solidFill>
                <a:ea typeface="Times New Roman"/>
                <a:cs typeface="Times New Roman"/>
                <a:sym typeface="Times New Roman"/>
              </a:rPr>
              <a:t>Mobile app for ration card holder in Kerala.</a:t>
            </a:r>
          </a:p>
          <a:p>
            <a:pPr lvl="0"/>
            <a:r>
              <a:rPr lang="en-US" dirty="0">
                <a:solidFill>
                  <a:srgbClr val="000000"/>
                </a:solidFill>
                <a:ea typeface="Times New Roman"/>
                <a:cs typeface="Times New Roman"/>
                <a:sym typeface="Times New Roman"/>
              </a:rPr>
              <a:t>Tracks monthly ration entitlements.</a:t>
            </a:r>
          </a:p>
          <a:p>
            <a:pPr lvl="0"/>
            <a:r>
              <a:rPr lang="en-US" dirty="0">
                <a:solidFill>
                  <a:srgbClr val="000000"/>
                </a:solidFill>
                <a:ea typeface="Times New Roman"/>
                <a:cs typeface="Times New Roman"/>
                <a:sym typeface="Times New Roman"/>
              </a:rPr>
              <a:t>Sends notifications for special schemes like Onam kit.</a:t>
            </a:r>
          </a:p>
          <a:p>
            <a:pPr lvl="0"/>
            <a:r>
              <a:rPr lang="en-US" dirty="0">
                <a:solidFill>
                  <a:srgbClr val="000000"/>
                </a:solidFill>
                <a:ea typeface="Times New Roman"/>
                <a:cs typeface="Times New Roman"/>
                <a:sym typeface="Times New Roman"/>
              </a:rPr>
              <a:t>Displays shop open/closed status for the day</a:t>
            </a:r>
          </a:p>
          <a:p>
            <a:pPr lvl="0"/>
            <a:r>
              <a:rPr lang="en-US" dirty="0">
                <a:solidFill>
                  <a:srgbClr val="000000"/>
                </a:solidFill>
                <a:ea typeface="Times New Roman"/>
                <a:cs typeface="Times New Roman"/>
                <a:sym typeface="Times New Roman"/>
              </a:rPr>
              <a:t>Support  Malayalam and English</a:t>
            </a:r>
          </a:p>
          <a:p>
            <a:pPr lvl="0"/>
            <a:r>
              <a:rPr lang="en-US" dirty="0">
                <a:solidFill>
                  <a:srgbClr val="000000"/>
                </a:solidFill>
                <a:ea typeface="Times New Roman"/>
                <a:cs typeface="Times New Roman"/>
                <a:sym typeface="Times New Roman"/>
              </a:rPr>
              <a:t>Work offline for rural accessibility.</a:t>
            </a:r>
          </a:p>
          <a:p>
            <a:pPr lvl="0"/>
            <a:endParaRPr lang="en-US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>
                <a:solidFill>
                  <a:srgbClr val="000000"/>
                </a:solidFill>
                <a:ea typeface="Times New Roman"/>
                <a:cs typeface="Times New Roman"/>
                <a:sym typeface="Times New Roman"/>
              </a:rPr>
              <a:t>Display user’s monthly ration items and </a:t>
            </a:r>
            <a:r>
              <a:rPr lang="en-US" dirty="0" err="1">
                <a:solidFill>
                  <a:srgbClr val="000000"/>
                </a:solidFill>
                <a:ea typeface="Times New Roman"/>
                <a:cs typeface="Times New Roman"/>
                <a:sym typeface="Times New Roman"/>
              </a:rPr>
              <a:t>quantites</a:t>
            </a:r>
            <a:r>
              <a:rPr lang="en-US" dirty="0">
                <a:solidFill>
                  <a:srgbClr val="000000"/>
                </a:solidFill>
                <a:ea typeface="Times New Roman"/>
                <a:cs typeface="Times New Roman"/>
                <a:sym typeface="Times New Roman"/>
              </a:rPr>
              <a:t>.</a:t>
            </a:r>
          </a:p>
          <a:p>
            <a:pPr lvl="0"/>
            <a:r>
              <a:rPr lang="en-US" dirty="0">
                <a:solidFill>
                  <a:srgbClr val="000000"/>
                </a:solidFill>
                <a:ea typeface="Times New Roman"/>
                <a:cs typeface="Times New Roman"/>
                <a:sym typeface="Times New Roman"/>
              </a:rPr>
              <a:t>Notify about special government schemes.</a:t>
            </a:r>
          </a:p>
          <a:p>
            <a:r>
              <a:rPr lang="en-US" dirty="0"/>
              <a:t>Show shop availability</a:t>
            </a:r>
          </a:p>
          <a:p>
            <a:r>
              <a:rPr lang="en-US" dirty="0"/>
              <a:t>Multilingual support</a:t>
            </a:r>
          </a:p>
          <a:p>
            <a:r>
              <a:rPr lang="en-US" dirty="0"/>
              <a:t>Enable offline access</a:t>
            </a:r>
          </a:p>
          <a:p>
            <a:r>
              <a:rPr lang="en-US" dirty="0"/>
              <a:t>Ensure </a:t>
            </a:r>
            <a:r>
              <a:rPr lang="en-US" dirty="0" err="1"/>
              <a:t>timely,accurate</a:t>
            </a:r>
            <a:r>
              <a:rPr lang="en-US" dirty="0"/>
              <a:t> update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5CA5DB-C95B-9274-6CC6-BBDD612434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7FD21-F072-514B-1259-00E2A2C72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EXISTING SYSTEM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3013F8-EA75-8B73-B691-9967DDB14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>
                <a:solidFill>
                  <a:srgbClr val="000000"/>
                </a:solidFill>
                <a:ea typeface="Times New Roman"/>
                <a:cs typeface="Times New Roman"/>
                <a:sym typeface="Times New Roman"/>
              </a:rPr>
              <a:t>Citizens must physically visit ration shop for update</a:t>
            </a:r>
          </a:p>
          <a:p>
            <a:pPr lvl="0"/>
            <a:r>
              <a:rPr lang="en-US" dirty="0">
                <a:solidFill>
                  <a:srgbClr val="000000"/>
                </a:solidFill>
                <a:ea typeface="Times New Roman"/>
                <a:cs typeface="Times New Roman"/>
                <a:sym typeface="Times New Roman"/>
              </a:rPr>
              <a:t>No real-time scheme alerts</a:t>
            </a:r>
          </a:p>
          <a:p>
            <a:pPr lvl="0"/>
            <a:r>
              <a:rPr lang="en-US" dirty="0">
                <a:solidFill>
                  <a:srgbClr val="000000"/>
                </a:solidFill>
                <a:ea typeface="Times New Roman"/>
                <a:cs typeface="Times New Roman"/>
                <a:sym typeface="Times New Roman"/>
              </a:rPr>
              <a:t>Information often delayed or  </a:t>
            </a:r>
            <a:r>
              <a:rPr lang="en-US" dirty="0" err="1">
                <a:solidFill>
                  <a:srgbClr val="000000"/>
                </a:solidFill>
                <a:ea typeface="Times New Roman"/>
                <a:cs typeface="Times New Roman"/>
                <a:sym typeface="Times New Roman"/>
              </a:rPr>
              <a:t>unavaliable</a:t>
            </a:r>
            <a:endParaRPr lang="en-US" dirty="0">
              <a:solidFill>
                <a:srgbClr val="000000"/>
              </a:solidFill>
              <a:ea typeface="Times New Roman"/>
              <a:cs typeface="Times New Roman"/>
              <a:sym typeface="Times New Roman"/>
            </a:endParaRPr>
          </a:p>
          <a:p>
            <a:pPr lvl="0"/>
            <a:r>
              <a:rPr lang="en-US" dirty="0">
                <a:solidFill>
                  <a:srgbClr val="000000"/>
                </a:solidFill>
                <a:ea typeface="Times New Roman"/>
                <a:cs typeface="Times New Roman"/>
                <a:sym typeface="Times New Roman"/>
              </a:rPr>
              <a:t>Lack of awareness about entitlements</a:t>
            </a:r>
          </a:p>
          <a:p>
            <a:pPr lvl="0"/>
            <a:r>
              <a:rPr lang="en-US" dirty="0">
                <a:solidFill>
                  <a:srgbClr val="000000"/>
                </a:solidFill>
                <a:ea typeface="Times New Roman"/>
                <a:cs typeface="Times New Roman"/>
                <a:sym typeface="Times New Roman"/>
              </a:rPr>
              <a:t>Complaint are difficult to manage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633661-B8A5-5F64-B0B3-F069AAD48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645143-4DA4-EC25-D400-31811F433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680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A89323-CAA4-5F8F-BC23-AF2428BA79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72957-0B3A-B1DC-4183-C152345F0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PROPOSED SYSTEM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433FB-9787-5DBA-F8F3-B665601963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>
                <a:solidFill>
                  <a:srgbClr val="000000"/>
                </a:solidFill>
                <a:ea typeface="Times New Roman"/>
                <a:cs typeface="Times New Roman"/>
                <a:sym typeface="Times New Roman"/>
              </a:rPr>
              <a:t>Mobile app with ration details and alerts</a:t>
            </a:r>
          </a:p>
          <a:p>
            <a:pPr lvl="0"/>
            <a:r>
              <a:rPr lang="en-US" dirty="0">
                <a:solidFill>
                  <a:srgbClr val="000000"/>
                </a:solidFill>
                <a:ea typeface="Times New Roman"/>
                <a:cs typeface="Times New Roman"/>
                <a:sym typeface="Times New Roman"/>
              </a:rPr>
              <a:t>Realtime scraping to fetch instant update from government portals.</a:t>
            </a:r>
          </a:p>
          <a:p>
            <a:pPr lvl="0"/>
            <a:r>
              <a:rPr lang="en-US" dirty="0">
                <a:solidFill>
                  <a:srgbClr val="000000"/>
                </a:solidFill>
                <a:ea typeface="Times New Roman"/>
                <a:cs typeface="Times New Roman"/>
                <a:sym typeface="Times New Roman"/>
              </a:rPr>
              <a:t>Offline storage using SQLite database</a:t>
            </a:r>
          </a:p>
          <a:p>
            <a:pPr lvl="0"/>
            <a:r>
              <a:rPr lang="en-US" dirty="0">
                <a:solidFill>
                  <a:srgbClr val="000000"/>
                </a:solidFill>
                <a:ea typeface="Times New Roman"/>
                <a:cs typeface="Times New Roman"/>
                <a:sym typeface="Times New Roman"/>
              </a:rPr>
              <a:t>Multilingual interface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A7E54E-77D1-E994-4D0C-795437799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8B7F26-E457-6E29-93A0-124CF9B8E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7493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MOTIVATIONS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>
                <a:solidFill>
                  <a:srgbClr val="000000"/>
                </a:solidFill>
                <a:ea typeface="Times New Roman"/>
                <a:cs typeface="Times New Roman"/>
                <a:sym typeface="Times New Roman"/>
              </a:rPr>
              <a:t>Kerala’s public distribution system is a lifeline for many families.</a:t>
            </a:r>
          </a:p>
          <a:p>
            <a:pPr lvl="0"/>
            <a:r>
              <a:rPr lang="en-US" dirty="0">
                <a:solidFill>
                  <a:srgbClr val="000000"/>
                </a:solidFill>
                <a:ea typeface="Times New Roman"/>
                <a:cs typeface="Times New Roman"/>
                <a:sym typeface="Times New Roman"/>
              </a:rPr>
              <a:t>Lack of timely accurate information cause frustration.</a:t>
            </a:r>
          </a:p>
          <a:p>
            <a:pPr lvl="0"/>
            <a:r>
              <a:rPr lang="en-US" dirty="0">
                <a:solidFill>
                  <a:srgbClr val="000000"/>
                </a:solidFill>
                <a:ea typeface="Times New Roman"/>
                <a:cs typeface="Times New Roman"/>
                <a:sym typeface="Times New Roman"/>
              </a:rPr>
              <a:t>Citizens often travel to closed </a:t>
            </a:r>
            <a:r>
              <a:rPr lang="en-US" dirty="0" err="1">
                <a:solidFill>
                  <a:srgbClr val="000000"/>
                </a:solidFill>
                <a:ea typeface="Times New Roman"/>
                <a:cs typeface="Times New Roman"/>
                <a:sym typeface="Times New Roman"/>
              </a:rPr>
              <a:t>shop,waste</a:t>
            </a:r>
            <a:r>
              <a:rPr lang="en-US" dirty="0">
                <a:solidFill>
                  <a:srgbClr val="000000"/>
                </a:solidFill>
                <a:ea typeface="Times New Roman"/>
                <a:cs typeface="Times New Roman"/>
                <a:sym typeface="Times New Roman"/>
              </a:rPr>
              <a:t> time and resources.</a:t>
            </a:r>
          </a:p>
          <a:p>
            <a:pPr lvl="0"/>
            <a:r>
              <a:rPr lang="en-US" dirty="0">
                <a:solidFill>
                  <a:srgbClr val="000000"/>
                </a:solidFill>
                <a:ea typeface="Times New Roman"/>
                <a:cs typeface="Times New Roman"/>
                <a:sym typeface="Times New Roman"/>
              </a:rPr>
              <a:t>Need for a reliable digital tool to bridge the information gap.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FUNCTIONALITIES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0"/>
            <a:r>
              <a:rPr lang="en-US" dirty="0">
                <a:solidFill>
                  <a:srgbClr val="000000"/>
                </a:solidFill>
                <a:ea typeface="Times New Roman"/>
                <a:cs typeface="Times New Roman"/>
                <a:sym typeface="Times New Roman"/>
              </a:rPr>
              <a:t>User Module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000000"/>
                </a:solidFill>
                <a:ea typeface="Times New Roman"/>
                <a:cs typeface="Times New Roman"/>
                <a:sym typeface="Times New Roman"/>
              </a:rPr>
              <a:t>Login with mobile number or ration card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000000"/>
                </a:solidFill>
                <a:ea typeface="Times New Roman"/>
                <a:cs typeface="Times New Roman"/>
                <a:sym typeface="Times New Roman"/>
              </a:rPr>
              <a:t>View card details and entitlements.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000000"/>
                </a:solidFill>
                <a:ea typeface="Times New Roman"/>
                <a:cs typeface="Times New Roman"/>
                <a:sym typeface="Times New Roman"/>
              </a:rPr>
              <a:t>Monthly ration item list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000000"/>
                </a:solidFill>
                <a:ea typeface="Times New Roman"/>
                <a:cs typeface="Times New Roman"/>
                <a:sym typeface="Times New Roman"/>
              </a:rPr>
              <a:t>Special scheme notification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000000"/>
                </a:solidFill>
                <a:ea typeface="Times New Roman"/>
                <a:cs typeface="Times New Roman"/>
                <a:sym typeface="Times New Roman"/>
              </a:rPr>
              <a:t>Ration shop status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000000"/>
                </a:solidFill>
                <a:ea typeface="Times New Roman"/>
                <a:cs typeface="Times New Roman"/>
                <a:sym typeface="Times New Roman"/>
              </a:rPr>
              <a:t>Submit complaints</a:t>
            </a:r>
          </a:p>
          <a:p>
            <a:pPr marL="457200" lvl="1" indent="0">
              <a:buNone/>
            </a:pPr>
            <a:endParaRPr lang="en-US" dirty="0">
              <a:solidFill>
                <a:srgbClr val="000000"/>
              </a:solidFill>
              <a:ea typeface="Times New Roman"/>
              <a:cs typeface="Times New Roman"/>
              <a:sym typeface="Times New Roman"/>
            </a:endParaRPr>
          </a:p>
          <a:p>
            <a:pPr marL="514350" indent="-457200"/>
            <a:r>
              <a:rPr lang="en-US" dirty="0">
                <a:solidFill>
                  <a:srgbClr val="000000"/>
                </a:solidFill>
                <a:ea typeface="Times New Roman"/>
                <a:cs typeface="Times New Roman"/>
                <a:sym typeface="Times New Roman"/>
              </a:rPr>
              <a:t>Admin Module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000000"/>
                </a:solidFill>
                <a:ea typeface="Times New Roman"/>
                <a:cs typeface="Times New Roman"/>
                <a:sym typeface="Times New Roman"/>
              </a:rPr>
              <a:t>Login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000000"/>
                </a:solidFill>
                <a:ea typeface="Times New Roman"/>
                <a:cs typeface="Times New Roman"/>
                <a:sym typeface="Times New Roman"/>
              </a:rPr>
              <a:t>Post scheme alert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000000"/>
                </a:solidFill>
                <a:ea typeface="Times New Roman"/>
                <a:cs typeface="Times New Roman"/>
                <a:sym typeface="Times New Roman"/>
              </a:rPr>
              <a:t>Update shop information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000000"/>
                </a:solidFill>
                <a:ea typeface="Times New Roman"/>
                <a:cs typeface="Times New Roman"/>
                <a:sym typeface="Times New Roman"/>
              </a:rPr>
              <a:t>Manage complaints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000000"/>
                </a:solidFill>
                <a:ea typeface="Times New Roman"/>
                <a:cs typeface="Times New Roman"/>
                <a:sym typeface="Times New Roman"/>
              </a:rPr>
              <a:t>Use real time scraping for automation</a:t>
            </a:r>
          </a:p>
          <a:p>
            <a:pPr marL="514350" indent="-457200"/>
            <a:endParaRPr lang="en-US" dirty="0">
              <a:solidFill>
                <a:srgbClr val="000000"/>
              </a:solidFill>
              <a:ea typeface="Times New Roman"/>
              <a:cs typeface="Times New Roman"/>
              <a:sym typeface="Times New Roman"/>
            </a:endParaRPr>
          </a:p>
          <a:p>
            <a:pPr marL="514350" indent="-457200"/>
            <a:endParaRPr lang="en-US" dirty="0">
              <a:solidFill>
                <a:srgbClr val="000000"/>
              </a:solidFill>
              <a:ea typeface="Times New Roman"/>
              <a:cs typeface="Times New Roman"/>
              <a:sym typeface="Times New Roman"/>
            </a:endParaRPr>
          </a:p>
          <a:p>
            <a:pPr lvl="0"/>
            <a:endParaRPr lang="en-US" dirty="0">
              <a:solidFill>
                <a:srgbClr val="000000"/>
              </a:solidFill>
              <a:ea typeface="Times New Roman"/>
              <a:cs typeface="Times New Roman"/>
              <a:sym typeface="Times New Roman"/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538</TotalTime>
  <Words>954</Words>
  <Application>Microsoft Office PowerPoint</Application>
  <PresentationFormat>On-screen Show (4:3)</PresentationFormat>
  <Paragraphs>396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Bookman Old Style</vt:lpstr>
      <vt:lpstr>Calibri</vt:lpstr>
      <vt:lpstr>Courier New</vt:lpstr>
      <vt:lpstr>Times New Roman</vt:lpstr>
      <vt:lpstr>Office Theme</vt:lpstr>
      <vt:lpstr>RATIONMATE</vt:lpstr>
      <vt:lpstr>PRODUCT OWNER  MRS.RESHMI K  ASSISTANT PROFESSOR DEPARTMENT OF COMPUTER APPLICATIONS MES COLLEGE OF ENGINEERING, KUTTIPPURAM</vt:lpstr>
      <vt:lpstr>TABLE OF CONTENTS</vt:lpstr>
      <vt:lpstr>RATIONMATE</vt:lpstr>
      <vt:lpstr>OBJECTIVES</vt:lpstr>
      <vt:lpstr>EXISTING SYSTEM</vt:lpstr>
      <vt:lpstr>PROPOSED SYSTEM</vt:lpstr>
      <vt:lpstr>MOTIVATIONS</vt:lpstr>
      <vt:lpstr>FUNCTIONALITIES</vt:lpstr>
      <vt:lpstr>MODULE DESCRIPTION</vt:lpstr>
      <vt:lpstr>DEVELOPING ENVIRONMENT</vt:lpstr>
      <vt:lpstr>SPRINT BACKLOG</vt:lpstr>
      <vt:lpstr>PRODUCT BACKLOG</vt:lpstr>
      <vt:lpstr>PRODUCT BACKLOG</vt:lpstr>
      <vt:lpstr>USER STORY</vt:lpstr>
      <vt:lpstr>USER STORY</vt:lpstr>
      <vt:lpstr>PROJECT PLAN</vt:lpstr>
      <vt:lpstr>PROJECT PLAN</vt:lpstr>
      <vt:lpstr>DATA FLOW DIAGRAM</vt:lpstr>
      <vt:lpstr>DATA FLOW DIAGRAM</vt:lpstr>
      <vt:lpstr>DATA FLOW DIAGRAM</vt:lpstr>
      <vt:lpstr>DATA FLOW DIAGRAM</vt:lpstr>
      <vt:lpstr>ER DIAGRAM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Faculty</dc:creator>
  <cp:lastModifiedBy>SNEHA .</cp:lastModifiedBy>
  <cp:revision>44</cp:revision>
  <dcterms:created xsi:type="dcterms:W3CDTF">2024-09-27T10:56:22Z</dcterms:created>
  <dcterms:modified xsi:type="dcterms:W3CDTF">2025-08-20T08:55:46Z</dcterms:modified>
</cp:coreProperties>
</file>