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1.xml" ContentType="application/vnd.openxmlformats-officedocument.presentationml.comment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5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ffali Singh" initials="SS" lastIdx="1" clrIdx="0">
    <p:extLst>
      <p:ext uri="{19B8F6BF-5375-455C-9EA6-DF929625EA0E}">
        <p15:presenceInfo xmlns:p15="http://schemas.microsoft.com/office/powerpoint/2012/main" userId="S::n01501249@humber.ca::788e8690-8a36-4150-8fa5-26fc5c01c2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shiffalisingh/Desktop/Daily%20Brand%20Tracking%20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shiffalisingh/Desktop/Daily%20Brand%20Tracking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iffalisingh/Desktop/Daily%20Brand%20Tracking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iffalisingh/Desktop/Daily%20Brand%20Tracking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/Users/shiffalisingh/Desktop/Daily%20Brand%20Tracking%20Data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iffalisingh/Desktop/Daily%20Brand%20Tracking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/Users/shiffalisingh/Desktop/Daily%20Brand%20Tracking%20Data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/Users/shiffalisingh/Desktop/Daily%20Brand%20Tracking%20Data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9.xml"/><Relationship Id="rId1" Type="http://schemas.microsoft.com/office/2011/relationships/chartStyle" Target="style9.xml"/><Relationship Id="rId5" Type="http://schemas.openxmlformats.org/officeDocument/2006/relationships/oleObject" Target="file:////Users/shiffalisingh/Desktop/Daily%20Brand%20Tracking%20Data.xlsx" TargetMode="External"/><Relationship Id="rId4" Type="http://schemas.openxmlformats.org/officeDocument/2006/relationships/image" Target="../media/image3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Blue Jays Supporters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Sheet11!$G$2:$K$3</c:f>
              <c:multiLvlStrCache>
                <c:ptCount val="5"/>
                <c:lvl>
                  <c:pt idx="0">
                    <c:v>Chevrolet</c:v>
                  </c:pt>
                  <c:pt idx="1">
                    <c:v>Dodge</c:v>
                  </c:pt>
                  <c:pt idx="2">
                    <c:v>Ford</c:v>
                  </c:pt>
                  <c:pt idx="3">
                    <c:v>Honda</c:v>
                  </c:pt>
                  <c:pt idx="4">
                    <c:v>Toyota</c:v>
                  </c:pt>
                </c:lvl>
                <c:lvl>
                  <c:pt idx="0">
                    <c:v>Toronto Blue Jays Supporters</c:v>
                  </c:pt>
                  <c:pt idx="1">
                    <c:v>Toronto Blue Jays Supporters</c:v>
                  </c:pt>
                  <c:pt idx="2">
                    <c:v>Toronto Blue Jays Supporters</c:v>
                  </c:pt>
                  <c:pt idx="3">
                    <c:v>Toronto Blue Jays Supporters</c:v>
                  </c:pt>
                  <c:pt idx="4">
                    <c:v>Toronto Blue Jays Supporters</c:v>
                  </c:pt>
                </c:lvl>
              </c:multiLvlStrCache>
            </c:multiLvlStrRef>
          </c:cat>
          <c:val>
            <c:numRef>
              <c:f>Sheet11!$G$4:$K$4</c:f>
              <c:numCache>
                <c:formatCode>0.0</c:formatCode>
                <c:ptCount val="5"/>
                <c:pt idx="0">
                  <c:v>11.027920986301368</c:v>
                </c:pt>
                <c:pt idx="1">
                  <c:v>9.4008037479452078</c:v>
                </c:pt>
                <c:pt idx="2">
                  <c:v>17.827455383561652</c:v>
                </c:pt>
                <c:pt idx="3">
                  <c:v>17.339973468493156</c:v>
                </c:pt>
                <c:pt idx="4">
                  <c:v>21.585561646575346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24-3F4F-8ABF-1988C748D3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107710640"/>
        <c:axId val="1062242048"/>
      </c:barChart>
      <c:catAx>
        <c:axId val="1107710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242048"/>
        <c:crosses val="autoZero"/>
        <c:auto val="1"/>
        <c:lblAlgn val="ctr"/>
        <c:lblOffset val="100"/>
        <c:noMultiLvlLbl val="0"/>
      </c:catAx>
      <c:valAx>
        <c:axId val="1062242048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110771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All Canadians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1823079094717448E-2"/>
          <c:y val="0.11492721703433788"/>
          <c:w val="0.91635384181056512"/>
          <c:h val="0.7973988187837288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E5D21">
                <a:lumMod val="75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Sheet11!$B$3:$F$3</c:f>
              <c:strCache>
                <c:ptCount val="5"/>
                <c:pt idx="0">
                  <c:v>Chevrolet</c:v>
                </c:pt>
                <c:pt idx="1">
                  <c:v>Dodge</c:v>
                </c:pt>
                <c:pt idx="2">
                  <c:v>Ford</c:v>
                </c:pt>
                <c:pt idx="3">
                  <c:v>Honda</c:v>
                </c:pt>
                <c:pt idx="4">
                  <c:v>Toyota</c:v>
                </c:pt>
              </c:strCache>
              <c:extLst/>
            </c:strRef>
          </c:cat>
          <c:val>
            <c:numRef>
              <c:f>Sheet11!$B$4:$F$4</c:f>
              <c:numCache>
                <c:formatCode>0.0</c:formatCode>
                <c:ptCount val="5"/>
                <c:pt idx="0">
                  <c:v>8.0015948438356173</c:v>
                </c:pt>
                <c:pt idx="1">
                  <c:v>6.2550365150684915</c:v>
                </c:pt>
                <c:pt idx="2">
                  <c:v>12.843176128767118</c:v>
                </c:pt>
                <c:pt idx="3">
                  <c:v>16.523350142465748</c:v>
                </c:pt>
                <c:pt idx="4">
                  <c:v>21.086325895890411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F7-9D44-89B2-0C14D7D534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38114784"/>
        <c:axId val="704218208"/>
      </c:barChart>
      <c:catAx>
        <c:axId val="63811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218208"/>
        <c:crosses val="autoZero"/>
        <c:auto val="1"/>
        <c:lblAlgn val="ctr"/>
        <c:lblOffset val="100"/>
        <c:noMultiLvlLbl val="0"/>
      </c:catAx>
      <c:valAx>
        <c:axId val="704218208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63811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dirty="0"/>
              <a:t>Impression Metric for Blue Jays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F17-EC47-BE45-21B77F15F3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F17-EC47-BE45-21B77F15F39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F17-EC47-BE45-21B77F15F39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F17-EC47-BE45-21B77F15F39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F17-EC47-BE45-21B77F15F3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Impression1!$H$394:$L$394</c:f>
              <c:strCache>
                <c:ptCount val="5"/>
                <c:pt idx="0">
                  <c:v>Chevrolet</c:v>
                </c:pt>
                <c:pt idx="1">
                  <c:v>Dodge</c:v>
                </c:pt>
                <c:pt idx="2">
                  <c:v>Ford</c:v>
                </c:pt>
                <c:pt idx="3">
                  <c:v>Honda</c:v>
                </c:pt>
                <c:pt idx="4">
                  <c:v>Toyota</c:v>
                </c:pt>
              </c:strCache>
            </c:strRef>
          </c:cat>
          <c:val>
            <c:numRef>
              <c:f>Impression1!$H$395:$L$395</c:f>
              <c:numCache>
                <c:formatCode>0.0</c:formatCode>
                <c:ptCount val="5"/>
                <c:pt idx="0">
                  <c:v>22.861282561643833</c:v>
                </c:pt>
                <c:pt idx="1">
                  <c:v>12.234172542465748</c:v>
                </c:pt>
                <c:pt idx="2">
                  <c:v>23.606958317808207</c:v>
                </c:pt>
                <c:pt idx="3">
                  <c:v>42.821554772602738</c:v>
                </c:pt>
                <c:pt idx="4">
                  <c:v>43.628114243835626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F17-EC47-BE45-21B77F15F39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Blue Jays Recommend Metric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3369552"/>
        <c:axId val="704522848"/>
      </c:barChart>
      <c:catAx>
        <c:axId val="1113369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522848"/>
        <c:crosses val="autoZero"/>
        <c:auto val="1"/>
        <c:lblAlgn val="ctr"/>
        <c:lblOffset val="100"/>
        <c:noMultiLvlLbl val="0"/>
      </c:catAx>
      <c:valAx>
        <c:axId val="70452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36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Blue Jays Recommend Metric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Recommend1!$G$380:$K$380</c:f>
              <c:strCache>
                <c:ptCount val="5"/>
                <c:pt idx="0">
                  <c:v>Chevrolet</c:v>
                </c:pt>
                <c:pt idx="1">
                  <c:v>Dodge</c:v>
                </c:pt>
                <c:pt idx="2">
                  <c:v>Ford</c:v>
                </c:pt>
                <c:pt idx="3">
                  <c:v>Honda</c:v>
                </c:pt>
                <c:pt idx="4">
                  <c:v>Toyota</c:v>
                </c:pt>
              </c:strCache>
            </c:strRef>
          </c:cat>
          <c:val>
            <c:numRef>
              <c:f>Recommend1!$G$381:$K$381</c:f>
              <c:numCache>
                <c:formatCode>0.0</c:formatCode>
                <c:ptCount val="5"/>
                <c:pt idx="0">
                  <c:v>13.941173241255724</c:v>
                </c:pt>
                <c:pt idx="1">
                  <c:v>4.6941662862899243</c:v>
                </c:pt>
                <c:pt idx="2">
                  <c:v>16.14175957613616</c:v>
                </c:pt>
                <c:pt idx="3">
                  <c:v>34.320239125226067</c:v>
                </c:pt>
                <c:pt idx="4">
                  <c:v>36.950483705887706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7C-8C47-A2BC-7466024611C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3369552"/>
        <c:axId val="704522848"/>
      </c:barChart>
      <c:catAx>
        <c:axId val="1113369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522848"/>
        <c:crosses val="autoZero"/>
        <c:auto val="1"/>
        <c:lblAlgn val="ctr"/>
        <c:lblOffset val="100"/>
        <c:noMultiLvlLbl val="0"/>
      </c:catAx>
      <c:valAx>
        <c:axId val="70452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36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Toronto Jays Supporters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976537426492575"/>
          <c:y val="0.16857622861797447"/>
          <c:w val="0.52882388119206614"/>
          <c:h val="0.8314237713820255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D51-BF4D-BE8B-9A01E58B86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D51-BF4D-BE8B-9A01E58B86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D51-BF4D-BE8B-9A01E58B86B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D51-BF4D-BE8B-9A01E58B86B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D51-BF4D-BE8B-9A01E58B86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Consideration1!$H$378:$L$378</c:f>
              <c:strCache>
                <c:ptCount val="5"/>
                <c:pt idx="0">
                  <c:v>Chevrolet</c:v>
                </c:pt>
                <c:pt idx="1">
                  <c:v>Dodge</c:v>
                </c:pt>
                <c:pt idx="2">
                  <c:v>Ford</c:v>
                </c:pt>
                <c:pt idx="3">
                  <c:v>Honda</c:v>
                </c:pt>
                <c:pt idx="4">
                  <c:v>Toyota</c:v>
                </c:pt>
              </c:strCache>
            </c:strRef>
          </c:cat>
          <c:val>
            <c:numRef>
              <c:f>Consideration1!$H$379:$L$379</c:f>
              <c:numCache>
                <c:formatCode>0.0</c:formatCode>
                <c:ptCount val="5"/>
                <c:pt idx="0">
                  <c:v>18.781215624657527</c:v>
                </c:pt>
                <c:pt idx="1">
                  <c:v>15.149506726027415</c:v>
                </c:pt>
                <c:pt idx="2">
                  <c:v>24.721556112328731</c:v>
                </c:pt>
                <c:pt idx="3">
                  <c:v>26.162695463013698</c:v>
                </c:pt>
                <c:pt idx="4">
                  <c:v>30.25974185479453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D51-BF4D-BE8B-9A01E58B86BF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C-ED51-BF4D-BE8B-9A01E58B86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E-ED51-BF4D-BE8B-9A01E58B86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ED51-BF4D-BE8B-9A01E58B86B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2-ED51-BF4D-BE8B-9A01E58B86B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4-ED51-BF4D-BE8B-9A01E58B86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Consideration1!$H$378:$L$378</c:f>
              <c:strCache>
                <c:ptCount val="5"/>
                <c:pt idx="0">
                  <c:v>Chevrolet</c:v>
                </c:pt>
                <c:pt idx="1">
                  <c:v>Dodge</c:v>
                </c:pt>
                <c:pt idx="2">
                  <c:v>Ford</c:v>
                </c:pt>
                <c:pt idx="3">
                  <c:v>Honda</c:v>
                </c:pt>
                <c:pt idx="4">
                  <c:v>Toyota</c:v>
                </c:pt>
              </c:strCache>
            </c:strRef>
          </c:cat>
          <c:val>
            <c:numRef>
              <c:f>Consideration1!$H$380:$L$380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15-ED51-BF4D-BE8B-9A01E58B86B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All Canadians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'Ad Awareness1'!$B$383:$F$383</c:f>
              <c:strCache>
                <c:ptCount val="5"/>
                <c:pt idx="0">
                  <c:v>Chevrolet</c:v>
                </c:pt>
                <c:pt idx="1">
                  <c:v>Dodge</c:v>
                </c:pt>
                <c:pt idx="2">
                  <c:v>Ford</c:v>
                </c:pt>
                <c:pt idx="3">
                  <c:v>Honda</c:v>
                </c:pt>
                <c:pt idx="4">
                  <c:v>Toyota</c:v>
                </c:pt>
              </c:strCache>
              <c:extLst/>
            </c:strRef>
          </c:cat>
          <c:val>
            <c:numRef>
              <c:f>'Ad Awareness1'!$B$384:$F$384</c:f>
              <c:numCache>
                <c:formatCode>0.0</c:formatCode>
                <c:ptCount val="5"/>
                <c:pt idx="0">
                  <c:v>0.1562299104615088</c:v>
                </c:pt>
                <c:pt idx="1">
                  <c:v>0.14677710570025071</c:v>
                </c:pt>
                <c:pt idx="2">
                  <c:v>0.2894863513027201</c:v>
                </c:pt>
                <c:pt idx="3">
                  <c:v>0.17868747261894652</c:v>
                </c:pt>
                <c:pt idx="4">
                  <c:v>0.24515732022442596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97-D441-816E-FDBF8B653A8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80255712"/>
        <c:axId val="1080723296"/>
      </c:barChart>
      <c:catAx>
        <c:axId val="1080255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723296"/>
        <c:crosses val="autoZero"/>
        <c:auto val="1"/>
        <c:lblAlgn val="ctr"/>
        <c:lblOffset val="100"/>
        <c:noMultiLvlLbl val="0"/>
      </c:catAx>
      <c:valAx>
        <c:axId val="1080723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25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Blue Jays Supporters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'Ad Awareness1'!$G$383:$K$383</c:f>
              <c:strCache>
                <c:ptCount val="5"/>
                <c:pt idx="0">
                  <c:v>Chevrolet</c:v>
                </c:pt>
                <c:pt idx="1">
                  <c:v>Dodge</c:v>
                </c:pt>
                <c:pt idx="2">
                  <c:v>Ford</c:v>
                </c:pt>
                <c:pt idx="3">
                  <c:v>Honda</c:v>
                </c:pt>
                <c:pt idx="4">
                  <c:v>Toyota</c:v>
                </c:pt>
              </c:strCache>
            </c:strRef>
          </c:cat>
          <c:val>
            <c:numRef>
              <c:f>'Ad Awareness1'!$G$384:$K$384</c:f>
              <c:numCache>
                <c:formatCode>0.0</c:formatCode>
                <c:ptCount val="5"/>
                <c:pt idx="0">
                  <c:v>0.24286331454207985</c:v>
                </c:pt>
                <c:pt idx="1">
                  <c:v>0.23388416529322797</c:v>
                </c:pt>
                <c:pt idx="2">
                  <c:v>0.44141616902149317</c:v>
                </c:pt>
                <c:pt idx="3">
                  <c:v>0.25203798943059996</c:v>
                </c:pt>
                <c:pt idx="4">
                  <c:v>0.31812432958024323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BE-CA4B-97A3-55E493BDB6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2517936"/>
        <c:axId val="614722432"/>
      </c:barChart>
      <c:catAx>
        <c:axId val="1112517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722432"/>
        <c:crosses val="autoZero"/>
        <c:auto val="1"/>
        <c:lblAlgn val="ctr"/>
        <c:lblOffset val="100"/>
        <c:noMultiLvlLbl val="0"/>
      </c:catAx>
      <c:valAx>
        <c:axId val="614722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517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/>
              <a:t>Awareness</a:t>
            </a:r>
            <a:r>
              <a:rPr lang="en-GB" baseline="0"/>
              <a:t> of Brand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tx2">
                  <a:lumMod val="40000"/>
                  <a:lumOff val="60000"/>
                  <a:alpha val="98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blipFill>
                <a:blip xmlns:r="http://schemas.openxmlformats.org/officeDocument/2006/relationships" r:embed="rId4"/>
                <a:tile tx="0" ty="0" sx="100000" sy="100000" flip="none" algn="tl"/>
              </a:blip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Awareness1!$B$378:$K$379</c:f>
              <c:multiLvlStrCache>
                <c:ptCount val="10"/>
                <c:lvl>
                  <c:pt idx="0">
                    <c:v>Chevrolet</c:v>
                  </c:pt>
                  <c:pt idx="1">
                    <c:v>Dodge</c:v>
                  </c:pt>
                  <c:pt idx="2">
                    <c:v>Ford</c:v>
                  </c:pt>
                  <c:pt idx="3">
                    <c:v>Honda</c:v>
                  </c:pt>
                  <c:pt idx="4">
                    <c:v>Toyota</c:v>
                  </c:pt>
                  <c:pt idx="5">
                    <c:v>Chevrolet</c:v>
                  </c:pt>
                  <c:pt idx="6">
                    <c:v>Dodge</c:v>
                  </c:pt>
                  <c:pt idx="7">
                    <c:v>Ford</c:v>
                  </c:pt>
                  <c:pt idx="8">
                    <c:v>Honda</c:v>
                  </c:pt>
                  <c:pt idx="9">
                    <c:v>Toyota</c:v>
                  </c:pt>
                </c:lvl>
                <c:lvl>
                  <c:pt idx="0">
                    <c:v>All Canadians</c:v>
                  </c:pt>
                  <c:pt idx="1">
                    <c:v>All Canadians</c:v>
                  </c:pt>
                  <c:pt idx="2">
                    <c:v>All Canadians</c:v>
                  </c:pt>
                  <c:pt idx="3">
                    <c:v>All Canadians</c:v>
                  </c:pt>
                  <c:pt idx="4">
                    <c:v>All Canadians</c:v>
                  </c:pt>
                  <c:pt idx="5">
                    <c:v>Toronto Blue Jays Supporters</c:v>
                  </c:pt>
                  <c:pt idx="6">
                    <c:v>Toronto Blue Jays Supporters</c:v>
                  </c:pt>
                  <c:pt idx="7">
                    <c:v>Toronto Blue Jays Supporters</c:v>
                  </c:pt>
                  <c:pt idx="8">
                    <c:v>Toronto Blue Jays Supporters</c:v>
                  </c:pt>
                  <c:pt idx="9">
                    <c:v>Toronto Blue Jays Supporters</c:v>
                  </c:pt>
                </c:lvl>
              </c:multiLvlStrCache>
            </c:multiLvlStrRef>
          </c:cat>
          <c:val>
            <c:numRef>
              <c:f>Awareness1!$B$380:$K$380</c:f>
              <c:numCache>
                <c:formatCode>0.0</c:formatCode>
                <c:ptCount val="10"/>
                <c:pt idx="0">
                  <c:v>80.206878841095843</c:v>
                </c:pt>
                <c:pt idx="1">
                  <c:v>79.150798150684963</c:v>
                </c:pt>
                <c:pt idx="2">
                  <c:v>83.613639010958877</c:v>
                </c:pt>
                <c:pt idx="3">
                  <c:v>83.821003884931514</c:v>
                </c:pt>
                <c:pt idx="4">
                  <c:v>84.804845534246567</c:v>
                </c:pt>
                <c:pt idx="5">
                  <c:v>89.969144430136993</c:v>
                </c:pt>
                <c:pt idx="6">
                  <c:v>90.842078860273944</c:v>
                </c:pt>
                <c:pt idx="7">
                  <c:v>93.265708912328691</c:v>
                </c:pt>
                <c:pt idx="8">
                  <c:v>91.744355898630133</c:v>
                </c:pt>
                <c:pt idx="9">
                  <c:v>91.521588567123274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0C-8B4D-A8EA-8D68AAF167B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93924544"/>
        <c:axId val="1093918800"/>
      </c:lineChart>
      <c:catAx>
        <c:axId val="109392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918800"/>
        <c:crosses val="autoZero"/>
        <c:auto val="1"/>
        <c:lblAlgn val="ctr"/>
        <c:lblOffset val="100"/>
        <c:noMultiLvlLbl val="0"/>
      </c:catAx>
      <c:valAx>
        <c:axId val="109391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92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28T09:32:37.453" idx="1">
    <p:pos x="10" y="10"/>
    <p:text>Honda and Toyota have the maximum number of supporters in automotive industry.</p:text>
    <p:extLst>
      <p:ext uri="{C676402C-5697-4E1C-873F-D02D1690AC5C}">
        <p15:threadingInfo xmlns:p15="http://schemas.microsoft.com/office/powerpoint/2012/main" timeZoneBias="24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0.17023</cdr:x>
      <cdr:y>0.41232</cdr:y>
    </cdr:from>
    <cdr:to>
      <cdr:x>0.93156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2D98048-7E22-A74A-B4BE-420EE1DB7DD4}"/>
            </a:ext>
          </a:extLst>
        </cdr:cNvPr>
        <cdr:cNvSpPr txBox="1"/>
      </cdr:nvSpPr>
      <cdr:spPr>
        <a:xfrm xmlns:a="http://schemas.openxmlformats.org/drawingml/2006/main">
          <a:off x="1066940" y="900114"/>
          <a:ext cx="4771904" cy="1282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>
              <a:highlight>
                <a:srgbClr val="FFFF00"/>
              </a:highlight>
            </a:rPr>
            <a:t>Majority of the Blue Jays Supporters would recommend Toyota or Honda </a:t>
          </a:r>
        </a:p>
        <a:p xmlns:a="http://schemas.openxmlformats.org/drawingml/2006/main">
          <a:r>
            <a:rPr lang="en-US" sz="1400" dirty="0">
              <a:highlight>
                <a:srgbClr val="FFFF00"/>
              </a:highlight>
            </a:rPr>
            <a:t>In terms of buying their own next purchase many would choose  Toyota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4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4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0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8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6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1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6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8/27/23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FAB31-9A4F-4749-8109-D282D3FDD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0"/>
            <a:ext cx="5629275" cy="4057650"/>
          </a:xfrm>
        </p:spPr>
        <p:txBody>
          <a:bodyPr anchor="b">
            <a:normAutofit/>
          </a:bodyPr>
          <a:lstStyle/>
          <a:p>
            <a:r>
              <a:rPr lang="en-US" sz="5400" dirty="0"/>
              <a:t>Business Idea for Potential Automotive Sponsor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3A9C5-5053-6540-B74D-3C93B7BF1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298950"/>
            <a:ext cx="6016888" cy="192087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9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Shiffali</a:t>
            </a: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E8AFD09F-E7EC-CFF4-BD55-691FD1290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812" y="3605182"/>
            <a:ext cx="3979286" cy="2656174"/>
          </a:xfrm>
          <a:prstGeom prst="rect">
            <a:avLst/>
          </a:prstGeom>
        </p:spPr>
      </p:pic>
      <p:pic>
        <p:nvPicPr>
          <p:cNvPr id="5" name="Picture 4" descr="Network connection abstract against a white background">
            <a:extLst>
              <a:ext uri="{FF2B5EF4-FFF2-40B4-BE49-F238E27FC236}">
                <a16:creationId xmlns:a16="http://schemas.microsoft.com/office/drawing/2014/main" id="{5AD62EB3-4147-77CF-D156-68AED0757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812" y="596644"/>
            <a:ext cx="3979286" cy="265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579D-AB99-1945-AB96-38C23939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BCC9-8EEC-5847-B94C-25A9583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Toronto Blue Jays : Partnering Opportunities in the Automotive Sector</a:t>
            </a:r>
          </a:p>
        </p:txBody>
      </p:sp>
    </p:spTree>
    <p:extLst>
      <p:ext uri="{BB962C8B-B14F-4D97-AF65-F5344CB8AC3E}">
        <p14:creationId xmlns:p14="http://schemas.microsoft.com/office/powerpoint/2010/main" val="146884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D219-2EF8-2F42-8859-49FCCEA0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E930-AAA4-C848-A8A9-06CBC6AD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and thank you for your time.</a:t>
            </a:r>
          </a:p>
          <a:p>
            <a:r>
              <a:rPr lang="en-US" dirty="0"/>
              <a:t>Toronto Blue Jays are a Canadian baseball team based in Toronto, competes in Major League Baseball. </a:t>
            </a:r>
            <a:r>
              <a:rPr lang="en-IN" dirty="0"/>
              <a:t>The Blue Jays is the first team outside the U.S. to appear in and win a World Series, and the fastest AL expansion team to do so.</a:t>
            </a:r>
          </a:p>
          <a:p>
            <a:r>
              <a:rPr lang="en-IN" dirty="0"/>
              <a:t>In the year 2022, average attendance for regular season games exceeded 32.7 thousand. As of this writing, the team has </a:t>
            </a:r>
            <a:r>
              <a:rPr lang="en-IN" dirty="0">
                <a:highlight>
                  <a:srgbClr val="FFFF00"/>
                </a:highlight>
              </a:rPr>
              <a:t>2.4 million followers </a:t>
            </a:r>
            <a:r>
              <a:rPr lang="en-IN" dirty="0"/>
              <a:t>on Twitter and </a:t>
            </a:r>
            <a:r>
              <a:rPr lang="en-IN" dirty="0">
                <a:highlight>
                  <a:srgbClr val="FFFF00"/>
                </a:highlight>
              </a:rPr>
              <a:t>1.7 million </a:t>
            </a:r>
            <a:r>
              <a:rPr lang="en-IN" dirty="0"/>
              <a:t>followers on Facebook.</a:t>
            </a:r>
          </a:p>
          <a:p>
            <a:r>
              <a:rPr lang="en-IN" dirty="0"/>
              <a:t>As the automotive industry continuously upgrades its products, the club has made several enhancements over the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3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8F68-C4D7-3144-A39E-8BE74F3C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The following car manufacturers have made positive news in the past two weeks.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43E5EBC-0360-DA46-A592-9A1CE8BA57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613522"/>
              </p:ext>
            </p:extLst>
          </p:nvPr>
        </p:nvGraphicFramePr>
        <p:xfrm>
          <a:off x="6991109" y="1967696"/>
          <a:ext cx="4362691" cy="2118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3581526-511C-E042-B535-FCE68A6F2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741887"/>
              </p:ext>
            </p:extLst>
          </p:nvPr>
        </p:nvGraphicFramePr>
        <p:xfrm>
          <a:off x="1115992" y="2064935"/>
          <a:ext cx="3236089" cy="2245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BD1E959D-5E9B-F745-AC62-4CEAAC4D1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235796"/>
              </p:ext>
            </p:extLst>
          </p:nvPr>
        </p:nvGraphicFramePr>
        <p:xfrm>
          <a:off x="3252486" y="4213185"/>
          <a:ext cx="5335929" cy="2644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0254C06-2AF8-7D4E-95C1-637E6476B963}"/>
              </a:ext>
            </a:extLst>
          </p:cNvPr>
          <p:cNvSpPr txBox="1"/>
          <p:nvPr/>
        </p:nvSpPr>
        <p:spPr>
          <a:xfrm>
            <a:off x="1115992" y="1777078"/>
            <a:ext cx="21364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All Canadians Buzz Metric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FAC78E-2D7F-724C-A606-3D97C64B52F8}"/>
              </a:ext>
            </a:extLst>
          </p:cNvPr>
          <p:cNvSpPr txBox="1"/>
          <p:nvPr/>
        </p:nvSpPr>
        <p:spPr>
          <a:xfrm>
            <a:off x="7158942" y="1783228"/>
            <a:ext cx="1863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Buzz Metric for Blue Jays</a:t>
            </a:r>
          </a:p>
        </p:txBody>
      </p:sp>
    </p:spTree>
    <p:extLst>
      <p:ext uri="{BB962C8B-B14F-4D97-AF65-F5344CB8AC3E}">
        <p14:creationId xmlns:p14="http://schemas.microsoft.com/office/powerpoint/2010/main" val="119872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C90B-8A2D-B14D-A3A2-D71F087D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Recommendation Metric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0B9D60-CAEB-1B48-9A2B-0FCC7CD6E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6218"/>
              </p:ext>
            </p:extLst>
          </p:nvPr>
        </p:nvGraphicFramePr>
        <p:xfrm>
          <a:off x="3333610" y="4517798"/>
          <a:ext cx="6267811" cy="2183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0B9D60-CAEB-1B48-9A2B-0FCC7CD6E5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339886"/>
              </p:ext>
            </p:extLst>
          </p:nvPr>
        </p:nvGraphicFramePr>
        <p:xfrm>
          <a:off x="707984" y="2075060"/>
          <a:ext cx="4164958" cy="3148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ACA1B9-2B9A-304E-960F-92EC658BB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75622"/>
              </p:ext>
            </p:extLst>
          </p:nvPr>
        </p:nvGraphicFramePr>
        <p:xfrm>
          <a:off x="6467516" y="2084106"/>
          <a:ext cx="5016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0CA0D9-9995-CA47-B2C6-CBDD169D70AD}"/>
              </a:ext>
            </a:extLst>
          </p:cNvPr>
          <p:cNvSpPr txBox="1"/>
          <p:nvPr/>
        </p:nvSpPr>
        <p:spPr>
          <a:xfrm>
            <a:off x="7072131" y="681037"/>
            <a:ext cx="4200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IN" sz="2000" dirty="0">
                <a:latin typeface="Aharoni" panose="02010803020104030203" pitchFamily="2" charset="-79"/>
                <a:cs typeface="Angsana New" panose="02020603050405020304" pitchFamily="18" charset="-34"/>
              </a:rPr>
              <a:t>Buying a car or truck, which among the following would Blue Jays Supporters would consider</a:t>
            </a:r>
            <a:endParaRPr lang="en-US" sz="2000" dirty="0">
              <a:latin typeface="Aharoni" panose="02010803020104030203" pitchFamily="2" charset="-79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4713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42D3-43F2-1948-BA41-1EA4B139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Advertisement seen in last 2 weeks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A014A6-DE7B-9F41-B34C-6BC2E39AA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278014"/>
              </p:ext>
            </p:extLst>
          </p:nvPr>
        </p:nvGraphicFramePr>
        <p:xfrm>
          <a:off x="838200" y="1941513"/>
          <a:ext cx="4762500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AA82E8E-AF31-9944-A9F3-1E45B8659C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789847"/>
              </p:ext>
            </p:extLst>
          </p:nvPr>
        </p:nvGraphicFramePr>
        <p:xfrm>
          <a:off x="6096000" y="2111375"/>
          <a:ext cx="4813300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493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31BB-D903-1E44-B662-0D753A9B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Awareness about car makers among Target Group and Control Group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6A1085-B461-544D-8EBB-CA0DAFEDA0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41513"/>
          <a:ext cx="10515600" cy="423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748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0982-8FB2-9B45-A5B1-5FB657F9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Consumer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3358-DD8C-7943-AEFD-848B6C4FC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8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EEA8-DBB6-F846-8C43-CE9FD99F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FF27-B170-DA4D-AA35-193CECBD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Toronto_Blue_Jays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2606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258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Avenir Next LT Pro</vt:lpstr>
      <vt:lpstr>Calibri</vt:lpstr>
      <vt:lpstr>FadeVTI</vt:lpstr>
      <vt:lpstr>Business Idea for Potential Automotive Sponsor</vt:lpstr>
      <vt:lpstr>Goal</vt:lpstr>
      <vt:lpstr>Introduction</vt:lpstr>
      <vt:lpstr>The following car manufacturers have made positive news in the past two weeks.</vt:lpstr>
      <vt:lpstr>Recommendation Metric</vt:lpstr>
      <vt:lpstr>Advertisement seen in last 2 weeks</vt:lpstr>
      <vt:lpstr>Awareness about car makers among Target Group and Control Group</vt:lpstr>
      <vt:lpstr>Consumer Demographics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Idea for Potential Automotive Sponsor</dc:title>
  <dc:creator>Shiffali Singh</dc:creator>
  <cp:lastModifiedBy>Shiffali Singh</cp:lastModifiedBy>
  <cp:revision>22</cp:revision>
  <dcterms:created xsi:type="dcterms:W3CDTF">2023-08-27T23:23:04Z</dcterms:created>
  <dcterms:modified xsi:type="dcterms:W3CDTF">2023-08-28T17:40:10Z</dcterms:modified>
</cp:coreProperties>
</file>