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868"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Shiffy24/TNSDC-GEN-AI" TargetMode="Externa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5943600" y="2067305"/>
            <a:ext cx="4876800" cy="632224"/>
          </a:xfrm>
          <a:prstGeom prst="rect">
            <a:avLst/>
          </a:prstGeom>
        </p:spPr>
        <p:txBody>
          <a:bodyPr vert="horz" wrap="square" lIns="0" tIns="16510" rIns="0" bIns="0" rtlCol="0">
            <a:spAutoFit/>
          </a:bodyPr>
          <a:lstStyle/>
          <a:p>
            <a:pPr marL="12700">
              <a:lnSpc>
                <a:spcPct val="100000"/>
              </a:lnSpc>
              <a:spcBef>
                <a:spcPts val="130"/>
              </a:spcBef>
            </a:pPr>
            <a:r>
              <a:rPr lang="en-US" sz="4000" dirty="0">
                <a:latin typeface="Trebuchet MS"/>
                <a:cs typeface="Trebuchet MS"/>
              </a:rPr>
              <a:t>SHARON SHIFFY X S</a:t>
            </a:r>
            <a:endParaRPr sz="4000" dirty="0">
              <a:latin typeface="Trebuchet MS"/>
              <a:cs typeface="Trebuchet MS"/>
            </a:endParaRPr>
          </a:p>
        </p:txBody>
      </p:sp>
      <p:sp>
        <p:nvSpPr>
          <p:cNvPr id="8" name="object 8"/>
          <p:cNvSpPr txBox="1"/>
          <p:nvPr/>
        </p:nvSpPr>
        <p:spPr>
          <a:xfrm>
            <a:off x="5943600" y="2821622"/>
            <a:ext cx="3429000" cy="505267"/>
          </a:xfrm>
          <a:prstGeom prst="rect">
            <a:avLst/>
          </a:prstGeom>
        </p:spPr>
        <p:txBody>
          <a:bodyPr vert="horz" wrap="square" lIns="0" tIns="12700" rIns="0" bIns="0" rtlCol="0">
            <a:spAutoFit/>
          </a:bodyPr>
          <a:lstStyle/>
          <a:p>
            <a:pPr marL="12700">
              <a:lnSpc>
                <a:spcPct val="100000"/>
              </a:lnSpc>
              <a:spcBef>
                <a:spcPts val="100"/>
              </a:spcBef>
            </a:pPr>
            <a:r>
              <a:rPr sz="3200" b="1" dirty="0">
                <a:solidFill>
                  <a:srgbClr val="2D936B"/>
                </a:solidFill>
                <a:latin typeface="Trebuchet MS"/>
                <a:cs typeface="Trebuchet MS"/>
              </a:rPr>
              <a:t>Final</a:t>
            </a:r>
            <a:r>
              <a:rPr sz="3200" b="1" spc="-40" dirty="0">
                <a:solidFill>
                  <a:srgbClr val="2D936B"/>
                </a:solidFill>
                <a:latin typeface="Trebuchet MS"/>
                <a:cs typeface="Trebuchet MS"/>
              </a:rPr>
              <a:t> </a:t>
            </a:r>
            <a:r>
              <a:rPr sz="3200" b="1" spc="-10" dirty="0">
                <a:solidFill>
                  <a:srgbClr val="2D936B"/>
                </a:solidFill>
                <a:latin typeface="Trebuchet MS"/>
                <a:cs typeface="Trebuchet MS"/>
              </a:rPr>
              <a:t>Project</a:t>
            </a:r>
            <a:endParaRPr sz="32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2" name="TextBox 1">
            <a:extLst>
              <a:ext uri="{FF2B5EF4-FFF2-40B4-BE49-F238E27FC236}">
                <a16:creationId xmlns:a16="http://schemas.microsoft.com/office/drawing/2014/main" id="{C05C5239-1AAB-AC11-655C-601F7E5369E1}"/>
              </a:ext>
            </a:extLst>
          </p:cNvPr>
          <p:cNvSpPr txBox="1"/>
          <p:nvPr/>
        </p:nvSpPr>
        <p:spPr>
          <a:xfrm>
            <a:off x="762000" y="1507806"/>
            <a:ext cx="8077200" cy="2344168"/>
          </a:xfrm>
          <a:prstGeom prst="rect">
            <a:avLst/>
          </a:prstGeom>
          <a:noFill/>
        </p:spPr>
        <p:txBody>
          <a:bodyPr wrap="square" rtlCol="0">
            <a:spAutoFit/>
          </a:bodyPr>
          <a:lstStyle/>
          <a:p>
            <a:pPr>
              <a:lnSpc>
                <a:spcPct val="150000"/>
              </a:lnSpc>
            </a:pPr>
            <a:r>
              <a:rPr lang="en-US" sz="2000" dirty="0">
                <a:latin typeface="Trebuchet MS" panose="020B0603020202020204" pitchFamily="34" charset="0"/>
              </a:rPr>
              <a:t>In summary, the result of this project is a powerful text-to-image generation system that empowers users to effortlessly create high-quality images from textual descriptions. This system has the potential to revolutionize content generation processes and unlock new opportunities for creative expression and communication.</a:t>
            </a:r>
            <a:endParaRPr lang="en-IN" sz="2000" dirty="0">
              <a:latin typeface="Trebuchet MS" panose="020B0603020202020204" pitchFamily="34" charset="0"/>
            </a:endParaRPr>
          </a:p>
        </p:txBody>
      </p:sp>
      <p:sp>
        <p:nvSpPr>
          <p:cNvPr id="4" name="TextBox 3">
            <a:hlinkClick r:id="rId3"/>
            <a:extLst>
              <a:ext uri="{FF2B5EF4-FFF2-40B4-BE49-F238E27FC236}">
                <a16:creationId xmlns:a16="http://schemas.microsoft.com/office/drawing/2014/main" id="{F1F4ED2D-2550-CE51-344F-ABCF9A5DCB93}"/>
              </a:ext>
            </a:extLst>
          </p:cNvPr>
          <p:cNvSpPr txBox="1"/>
          <p:nvPr/>
        </p:nvSpPr>
        <p:spPr>
          <a:xfrm>
            <a:off x="914400" y="5978876"/>
            <a:ext cx="1819275" cy="369332"/>
          </a:xfrm>
          <a:prstGeom prst="rect">
            <a:avLst/>
          </a:prstGeom>
          <a:noFill/>
        </p:spPr>
        <p:txBody>
          <a:bodyPr wrap="square" rtlCol="0">
            <a:spAutoFit/>
          </a:bodyPr>
          <a:lstStyle/>
          <a:p>
            <a:r>
              <a:rPr lang="en-US" u="sng" dirty="0">
                <a:solidFill>
                  <a:srgbClr val="0070C0"/>
                </a:solidFill>
              </a:rPr>
              <a:t>Demo Link</a:t>
            </a:r>
            <a:endParaRPr lang="en-IN" u="sng" dirty="0">
              <a:solidFill>
                <a:srgbClr val="0070C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558165" y="385444"/>
            <a:ext cx="9728835" cy="1119216"/>
          </a:xfrm>
          <a:prstGeom prst="rect">
            <a:avLst/>
          </a:prstGeom>
        </p:spPr>
        <p:txBody>
          <a:bodyPr vert="horz" wrap="square" lIns="0" tIns="460692" rIns="0" bIns="0" rtlCol="0">
            <a:spAutoFit/>
          </a:bodyPr>
          <a:lstStyle/>
          <a:p>
            <a:pPr marL="193675">
              <a:lnSpc>
                <a:spcPct val="100000"/>
              </a:lnSpc>
              <a:spcBef>
                <a:spcPts val="130"/>
              </a:spcBef>
            </a:pPr>
            <a:r>
              <a:rPr lang="en-US" sz="4250" dirty="0"/>
              <a:t>Text to Image Generation AI</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6" y="5707061"/>
            <a:ext cx="1693772" cy="1122362"/>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3" name="TextBox 22">
            <a:extLst>
              <a:ext uri="{FF2B5EF4-FFF2-40B4-BE49-F238E27FC236}">
                <a16:creationId xmlns:a16="http://schemas.microsoft.com/office/drawing/2014/main" id="{B3FB3C23-0FBF-EF2D-E02D-C26DBDFFDE1B}"/>
              </a:ext>
            </a:extLst>
          </p:cNvPr>
          <p:cNvSpPr txBox="1"/>
          <p:nvPr/>
        </p:nvSpPr>
        <p:spPr>
          <a:xfrm>
            <a:off x="759558" y="1371600"/>
            <a:ext cx="8576825" cy="3902479"/>
          </a:xfrm>
          <a:prstGeom prst="rect">
            <a:avLst/>
          </a:prstGeom>
          <a:noFill/>
        </p:spPr>
        <p:txBody>
          <a:bodyPr wrap="square" rtlCol="0">
            <a:spAutoFit/>
          </a:bodyPr>
          <a:lstStyle/>
          <a:p>
            <a:pPr marL="342900" indent="-342900">
              <a:lnSpc>
                <a:spcPct val="150000"/>
              </a:lnSpc>
              <a:buFont typeface="+mj-lt"/>
              <a:buAutoNum type="arabicPeriod"/>
            </a:pPr>
            <a:r>
              <a:rPr lang="en-IN" sz="2400" dirty="0">
                <a:solidFill>
                  <a:schemeClr val="tx1"/>
                </a:solidFill>
                <a:latin typeface="Trebuchet MS" panose="020B0603020202020204" pitchFamily="34" charset="0"/>
              </a:rPr>
              <a:t>Data Preparation</a:t>
            </a:r>
          </a:p>
          <a:p>
            <a:pPr marL="342900" indent="-342900">
              <a:lnSpc>
                <a:spcPct val="150000"/>
              </a:lnSpc>
              <a:buFont typeface="+mj-lt"/>
              <a:buAutoNum type="arabicPeriod"/>
            </a:pPr>
            <a:r>
              <a:rPr lang="en-IN" sz="2400" dirty="0">
                <a:solidFill>
                  <a:schemeClr val="tx1"/>
                </a:solidFill>
                <a:latin typeface="Trebuchet MS" panose="020B0603020202020204" pitchFamily="34" charset="0"/>
              </a:rPr>
              <a:t>Model Selection and Integration</a:t>
            </a:r>
          </a:p>
          <a:p>
            <a:pPr marL="342900" indent="-342900">
              <a:lnSpc>
                <a:spcPct val="150000"/>
              </a:lnSpc>
              <a:buFont typeface="+mj-lt"/>
              <a:buAutoNum type="arabicPeriod"/>
            </a:pPr>
            <a:r>
              <a:rPr lang="en-IN" sz="2400" dirty="0">
                <a:solidFill>
                  <a:schemeClr val="tx1"/>
                </a:solidFill>
                <a:latin typeface="Trebuchet MS" panose="020B0603020202020204" pitchFamily="34" charset="0"/>
              </a:rPr>
              <a:t>Model Configuration and Parameters</a:t>
            </a:r>
          </a:p>
          <a:p>
            <a:pPr marL="342900" indent="-342900">
              <a:lnSpc>
                <a:spcPct val="150000"/>
              </a:lnSpc>
              <a:buFont typeface="+mj-lt"/>
              <a:buAutoNum type="arabicPeriod"/>
            </a:pPr>
            <a:r>
              <a:rPr lang="en-IN" sz="2400" i="0" dirty="0">
                <a:solidFill>
                  <a:schemeClr val="tx1"/>
                </a:solidFill>
                <a:effectLst/>
                <a:latin typeface="Trebuchet MS" panose="020B0603020202020204" pitchFamily="34" charset="0"/>
              </a:rPr>
              <a:t>Image Generation Process</a:t>
            </a:r>
          </a:p>
          <a:p>
            <a:pPr marL="342900" indent="-342900">
              <a:lnSpc>
                <a:spcPct val="150000"/>
              </a:lnSpc>
              <a:buFont typeface="+mj-lt"/>
              <a:buAutoNum type="arabicPeriod"/>
            </a:pPr>
            <a:r>
              <a:rPr lang="en-IN" sz="2400" i="0" dirty="0">
                <a:solidFill>
                  <a:schemeClr val="tx1"/>
                </a:solidFill>
                <a:effectLst/>
                <a:latin typeface="Trebuchet MS" panose="020B0603020202020204" pitchFamily="34" charset="0"/>
              </a:rPr>
              <a:t>Code Implementation</a:t>
            </a:r>
            <a:endParaRPr lang="en-IN" sz="2400" dirty="0">
              <a:solidFill>
                <a:schemeClr val="tx1"/>
              </a:solidFill>
              <a:latin typeface="Trebuchet MS" panose="020B0603020202020204" pitchFamily="34" charset="0"/>
            </a:endParaRPr>
          </a:p>
          <a:p>
            <a:pPr marL="342900" indent="-342900">
              <a:lnSpc>
                <a:spcPct val="150000"/>
              </a:lnSpc>
              <a:buFont typeface="+mj-lt"/>
              <a:buAutoNum type="arabicPeriod"/>
            </a:pPr>
            <a:r>
              <a:rPr lang="en-IN" sz="2400" i="0" dirty="0">
                <a:solidFill>
                  <a:schemeClr val="tx1"/>
                </a:solidFill>
                <a:effectLst/>
                <a:latin typeface="Trebuchet MS" panose="020B0603020202020204" pitchFamily="34" charset="0"/>
              </a:rPr>
              <a:t>Result Evaluation</a:t>
            </a:r>
          </a:p>
          <a:p>
            <a:pPr marL="342900" indent="-342900">
              <a:lnSpc>
                <a:spcPct val="150000"/>
              </a:lnSpc>
              <a:buFont typeface="+mj-lt"/>
              <a:buAutoNum type="arabicPeriod"/>
            </a:pPr>
            <a:r>
              <a:rPr lang="en-IN" sz="2400" dirty="0">
                <a:solidFill>
                  <a:schemeClr val="tx1"/>
                </a:solidFill>
                <a:latin typeface="Trebuchet MS" panose="020B0603020202020204" pitchFamily="34" charset="0"/>
              </a:rPr>
              <a:t>Applications and Use Cases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9" name="TextBox 8">
            <a:extLst>
              <a:ext uri="{FF2B5EF4-FFF2-40B4-BE49-F238E27FC236}">
                <a16:creationId xmlns:a16="http://schemas.microsoft.com/office/drawing/2014/main" id="{5F1F9DF9-9812-31D3-25AC-DFAFFB61753E}"/>
              </a:ext>
            </a:extLst>
          </p:cNvPr>
          <p:cNvSpPr txBox="1"/>
          <p:nvPr/>
        </p:nvSpPr>
        <p:spPr>
          <a:xfrm>
            <a:off x="834072" y="1752600"/>
            <a:ext cx="7090728" cy="3348481"/>
          </a:xfrm>
          <a:prstGeom prst="rect">
            <a:avLst/>
          </a:prstGeom>
          <a:noFill/>
        </p:spPr>
        <p:txBody>
          <a:bodyPr wrap="square" rtlCol="0">
            <a:spAutoFit/>
          </a:bodyPr>
          <a:lstStyle/>
          <a:p>
            <a:pPr>
              <a:lnSpc>
                <a:spcPct val="150000"/>
              </a:lnSpc>
            </a:pPr>
            <a:r>
              <a:rPr lang="en-US" sz="2400" dirty="0">
                <a:latin typeface="Trebuchet MS" panose="020B0603020202020204" pitchFamily="34" charset="0"/>
                <a:cs typeface="Times New Roman" panose="02020603050405020304" pitchFamily="18" charset="0"/>
              </a:rPr>
              <a:t>Developing a system capable of generating high-quality images from textual descriptions or prompts involves leveraging artificial intelligence (AI) models to understand and interpret natural language inputs, and then generating corresponding visual representations.</a:t>
            </a:r>
            <a:endParaRPr lang="en-IN" sz="2400" dirty="0">
              <a:latin typeface="Trebuchet MS" panose="020B0603020202020204" pitchFamily="34"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9" name="TextBox 8">
            <a:extLst>
              <a:ext uri="{FF2B5EF4-FFF2-40B4-BE49-F238E27FC236}">
                <a16:creationId xmlns:a16="http://schemas.microsoft.com/office/drawing/2014/main" id="{DBD1D4B6-2310-10D6-ECA4-0C9EAE2FD651}"/>
              </a:ext>
            </a:extLst>
          </p:cNvPr>
          <p:cNvSpPr txBox="1"/>
          <p:nvPr/>
        </p:nvSpPr>
        <p:spPr>
          <a:xfrm>
            <a:off x="838200" y="1676400"/>
            <a:ext cx="8077200" cy="4585871"/>
          </a:xfrm>
          <a:prstGeom prst="rect">
            <a:avLst/>
          </a:prstGeom>
          <a:noFill/>
        </p:spPr>
        <p:txBody>
          <a:bodyPr wrap="square" rtlCol="0">
            <a:spAutoFit/>
          </a:bodyPr>
          <a:lstStyle/>
          <a:p>
            <a:r>
              <a:rPr lang="en-IN" sz="2400" b="1" dirty="0">
                <a:latin typeface="Trebuchet MS" panose="020B0603020202020204" pitchFamily="34" charset="0"/>
              </a:rPr>
              <a:t>Objective:</a:t>
            </a:r>
          </a:p>
          <a:p>
            <a:r>
              <a:rPr lang="en-IN" sz="2000" dirty="0"/>
              <a:t>Develop a system to generate high-quality images from text prompts using advanced AI models.</a:t>
            </a:r>
          </a:p>
          <a:p>
            <a:endParaRPr lang="en-IN" sz="2000" dirty="0"/>
          </a:p>
          <a:p>
            <a:r>
              <a:rPr lang="en-IN" sz="2400" b="1" dirty="0">
                <a:latin typeface="Trebuchet MS" panose="020B0603020202020204" pitchFamily="34" charset="0"/>
              </a:rPr>
              <a:t>Technologies:</a:t>
            </a:r>
          </a:p>
          <a:p>
            <a:r>
              <a:rPr lang="en-IN" sz="2000" dirty="0"/>
              <a:t>Stable Diffusion model</a:t>
            </a:r>
          </a:p>
          <a:p>
            <a:r>
              <a:rPr lang="en-IN" sz="2000" dirty="0"/>
              <a:t>Transformers library</a:t>
            </a:r>
          </a:p>
          <a:p>
            <a:endParaRPr lang="en-IN" sz="2000" dirty="0"/>
          </a:p>
          <a:p>
            <a:r>
              <a:rPr lang="en-IN" sz="2400" b="1" dirty="0">
                <a:latin typeface="Trebuchet MS" panose="020B0603020202020204" pitchFamily="34" charset="0"/>
              </a:rPr>
              <a:t>Methodology:</a:t>
            </a:r>
            <a:endParaRPr lang="en-IN" sz="2000" dirty="0"/>
          </a:p>
          <a:p>
            <a:r>
              <a:rPr lang="en-IN" sz="2000" dirty="0"/>
              <a:t>Natural Language Understanding (NLU): Extract semantic information from text prompts.</a:t>
            </a:r>
          </a:p>
          <a:p>
            <a:r>
              <a:rPr lang="en-IN" sz="2000" dirty="0"/>
              <a:t>Image Generation: Use Stable Diffusion to synthesize images from extracted semantics.</a:t>
            </a:r>
          </a:p>
          <a:p>
            <a:r>
              <a:rPr lang="en-IN" sz="2000" dirty="0"/>
              <a:t>Quality Assurance: Assess image fidelity, realism, and coherence.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9" name="TextBox 8">
            <a:extLst>
              <a:ext uri="{FF2B5EF4-FFF2-40B4-BE49-F238E27FC236}">
                <a16:creationId xmlns:a16="http://schemas.microsoft.com/office/drawing/2014/main" id="{C006AD74-97C9-4278-65D3-8EB34B346888}"/>
              </a:ext>
            </a:extLst>
          </p:cNvPr>
          <p:cNvSpPr txBox="1"/>
          <p:nvPr/>
        </p:nvSpPr>
        <p:spPr>
          <a:xfrm>
            <a:off x="739775" y="1507806"/>
            <a:ext cx="8404225" cy="3477875"/>
          </a:xfrm>
          <a:prstGeom prst="rect">
            <a:avLst/>
          </a:prstGeom>
          <a:noFill/>
        </p:spPr>
        <p:txBody>
          <a:bodyPr wrap="square" rtlCol="0">
            <a:spAutoFit/>
          </a:bodyPr>
          <a:lstStyle/>
          <a:p>
            <a:r>
              <a:rPr lang="en-US" sz="2000" dirty="0">
                <a:latin typeface="Trebuchet MS" panose="020B0603020202020204" pitchFamily="34" charset="0"/>
              </a:rPr>
              <a:t>Graphic designers are the primary end users of the text-to-image generation system. They rely on the system to create visually compelling content for various projects, including marketing campaigns, branding initiatives, and artistic endeavors. By leveraging advanced AI models like Stable Diffusion and Transformers, graphic designers can efficiently translate textual descriptions into high-quality images, streamlining their workflow and enabling them to explore new creative possibilities. This system empowers graphic designers to produce captivating visual assets that resonate with their target audience, enhancing brand communication and driving engagement across different platforms.</a:t>
            </a:r>
            <a:endParaRPr lang="en-IN" sz="2000" dirty="0">
              <a:latin typeface="Trebuchet MS" panose="020B0603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558165" cy="6572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11" name="TextBox 10">
            <a:extLst>
              <a:ext uri="{FF2B5EF4-FFF2-40B4-BE49-F238E27FC236}">
                <a16:creationId xmlns:a16="http://schemas.microsoft.com/office/drawing/2014/main" id="{B9DC1DBF-D067-613B-8861-F1DD0DFE33C9}"/>
              </a:ext>
            </a:extLst>
          </p:cNvPr>
          <p:cNvSpPr txBox="1"/>
          <p:nvPr/>
        </p:nvSpPr>
        <p:spPr>
          <a:xfrm>
            <a:off x="676275" y="1507806"/>
            <a:ext cx="8543925" cy="1631216"/>
          </a:xfrm>
          <a:prstGeom prst="rect">
            <a:avLst/>
          </a:prstGeom>
          <a:noFill/>
        </p:spPr>
        <p:txBody>
          <a:bodyPr wrap="square" rtlCol="0">
            <a:spAutoFit/>
          </a:bodyPr>
          <a:lstStyle/>
          <a:p>
            <a:r>
              <a:rPr lang="en-US" sz="2000" dirty="0">
                <a:latin typeface="Trebuchet MS" panose="020B0603020202020204" pitchFamily="34" charset="0"/>
              </a:rPr>
              <a:t>My solution is a text-to-image generation system powered by advanced AI models, including the Stable Diffusion model and the Transformers library. This system enables users to generate high-quality images from textual descriptions or prompts, bridging the gap between natural language understanding and computer vision tasks.</a:t>
            </a:r>
            <a:endParaRPr lang="en-IN" sz="2000" dirty="0">
              <a:latin typeface="Trebuchet MS" panose="020B0603020202020204" pitchFamily="34" charset="0"/>
            </a:endParaRPr>
          </a:p>
        </p:txBody>
      </p:sp>
      <p:sp>
        <p:nvSpPr>
          <p:cNvPr id="13" name="TextBox 12">
            <a:extLst>
              <a:ext uri="{FF2B5EF4-FFF2-40B4-BE49-F238E27FC236}">
                <a16:creationId xmlns:a16="http://schemas.microsoft.com/office/drawing/2014/main" id="{78C67F4D-4E5B-3ABC-EB4D-48B04DBA3D7D}"/>
              </a:ext>
            </a:extLst>
          </p:cNvPr>
          <p:cNvSpPr txBox="1"/>
          <p:nvPr/>
        </p:nvSpPr>
        <p:spPr>
          <a:xfrm>
            <a:off x="676275" y="3429000"/>
            <a:ext cx="8391525" cy="2554545"/>
          </a:xfrm>
          <a:prstGeom prst="rect">
            <a:avLst/>
          </a:prstGeom>
          <a:noFill/>
        </p:spPr>
        <p:txBody>
          <a:bodyPr wrap="square" rtlCol="0">
            <a:spAutoFit/>
          </a:bodyPr>
          <a:lstStyle/>
          <a:p>
            <a:pPr marL="285750" indent="-285750">
              <a:buFont typeface="Arial" panose="020B0604020202020204" pitchFamily="34" charset="0"/>
              <a:buChar char="•"/>
            </a:pPr>
            <a:r>
              <a:rPr lang="en-US" sz="2000" b="1" dirty="0">
                <a:solidFill>
                  <a:schemeClr val="tx1"/>
                </a:solidFill>
                <a:latin typeface="Trebuchet MS" panose="020B0603020202020204" pitchFamily="34" charset="0"/>
              </a:rPr>
              <a:t>Efficiency: </a:t>
            </a:r>
            <a:r>
              <a:rPr lang="en-US" sz="2000" dirty="0">
                <a:solidFill>
                  <a:schemeClr val="tx1"/>
                </a:solidFill>
                <a:latin typeface="Trebuchet MS" panose="020B0603020202020204" pitchFamily="34" charset="0"/>
              </a:rPr>
              <a:t>Our system streamlines the process of creating visual content by automating the generation of images from text prompts.</a:t>
            </a:r>
          </a:p>
          <a:p>
            <a:pPr marL="285750" indent="-285750">
              <a:buFont typeface="Arial" panose="020B0604020202020204" pitchFamily="34" charset="0"/>
              <a:buChar char="•"/>
            </a:pPr>
            <a:r>
              <a:rPr lang="en-US" sz="2000" b="1" i="0" dirty="0">
                <a:solidFill>
                  <a:schemeClr val="tx1"/>
                </a:solidFill>
                <a:effectLst/>
                <a:latin typeface="Trebuchet MS" panose="020B0603020202020204" pitchFamily="34" charset="0"/>
              </a:rPr>
              <a:t>Quality:</a:t>
            </a:r>
            <a:r>
              <a:rPr lang="en-US" sz="2000" b="0" i="0" dirty="0">
                <a:solidFill>
                  <a:schemeClr val="tx1"/>
                </a:solidFill>
                <a:effectLst/>
                <a:latin typeface="Trebuchet MS" panose="020B0603020202020204" pitchFamily="34" charset="0"/>
              </a:rPr>
              <a:t> Leveraging state-of-the-art AI models, our system produces high-fidelity images that accurately reflect the semantics of the input text.</a:t>
            </a:r>
          </a:p>
          <a:p>
            <a:pPr marL="285750" indent="-285750">
              <a:buFont typeface="Arial" panose="020B0604020202020204" pitchFamily="34" charset="0"/>
              <a:buChar char="•"/>
            </a:pPr>
            <a:r>
              <a:rPr lang="en-US" sz="2000" b="1" dirty="0">
                <a:solidFill>
                  <a:schemeClr val="tx1"/>
                </a:solidFill>
                <a:latin typeface="Trebuchet MS" panose="020B0603020202020204" pitchFamily="34" charset="0"/>
              </a:rPr>
              <a:t>Innovation: </a:t>
            </a:r>
            <a:r>
              <a:rPr lang="en-US" sz="2000" dirty="0">
                <a:solidFill>
                  <a:schemeClr val="tx1"/>
                </a:solidFill>
                <a:latin typeface="Trebuchet MS" panose="020B0603020202020204" pitchFamily="34" charset="0"/>
              </a:rPr>
              <a:t>By harnessing the power of advanced AI technologies, our system represents a cutting-edge solution at the forefront of AI-driven content generation.</a:t>
            </a:r>
            <a:endParaRPr lang="en-IN" sz="2000" dirty="0">
              <a:solidFill>
                <a:schemeClr val="tx1"/>
              </a:solidFill>
              <a:latin typeface="Trebuchet MS" panose="020B0603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0" y="5619752"/>
            <a:ext cx="1152525" cy="1238248"/>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9" name="TextBox 8">
            <a:extLst>
              <a:ext uri="{FF2B5EF4-FFF2-40B4-BE49-F238E27FC236}">
                <a16:creationId xmlns:a16="http://schemas.microsoft.com/office/drawing/2014/main" id="{A4AA617A-28C1-B79C-A247-8F13E81E99B4}"/>
              </a:ext>
            </a:extLst>
          </p:cNvPr>
          <p:cNvSpPr txBox="1"/>
          <p:nvPr/>
        </p:nvSpPr>
        <p:spPr>
          <a:xfrm>
            <a:off x="762000" y="1507806"/>
            <a:ext cx="8772525" cy="2862322"/>
          </a:xfrm>
          <a:prstGeom prst="rect">
            <a:avLst/>
          </a:prstGeom>
          <a:noFill/>
        </p:spPr>
        <p:txBody>
          <a:bodyPr wrap="square" rtlCol="0">
            <a:spAutoFit/>
          </a:bodyPr>
          <a:lstStyle/>
          <a:p>
            <a:pPr marL="342900" indent="-342900">
              <a:buFont typeface="+mj-lt"/>
              <a:buAutoNum type="arabicPeriod"/>
            </a:pPr>
            <a:r>
              <a:rPr lang="en-US" sz="2000" b="1" i="0" dirty="0">
                <a:solidFill>
                  <a:schemeClr val="tx1"/>
                </a:solidFill>
                <a:effectLst/>
                <a:latin typeface="Trebuchet MS" panose="020B0603020202020204" pitchFamily="34" charset="0"/>
              </a:rPr>
              <a:t>Seamless Integration of AI Technologies:</a:t>
            </a:r>
            <a:r>
              <a:rPr lang="en-US" sz="2000" b="0" i="0" dirty="0">
                <a:solidFill>
                  <a:schemeClr val="tx1"/>
                </a:solidFill>
                <a:effectLst/>
                <a:latin typeface="Trebuchet MS" panose="020B0603020202020204" pitchFamily="34" charset="0"/>
              </a:rPr>
              <a:t> By seamlessly integrating advanced AI models like Stable Diffusion and Transformers, our solution empowers users to effortlessly translate text into high-quality images, bridging the gap between natural language understanding and computer vision.</a:t>
            </a:r>
          </a:p>
          <a:p>
            <a:pPr marL="342900" indent="-342900">
              <a:buFont typeface="+mj-lt"/>
              <a:buAutoNum type="arabicPeriod"/>
            </a:pPr>
            <a:r>
              <a:rPr lang="en-US" sz="2000" b="1" dirty="0">
                <a:solidFill>
                  <a:schemeClr val="tx1"/>
                </a:solidFill>
                <a:latin typeface="Trebuchet MS" panose="020B0603020202020204" pitchFamily="34" charset="0"/>
              </a:rPr>
              <a:t>Cutting-Edge Innovation: </a:t>
            </a:r>
            <a:r>
              <a:rPr lang="en-US" sz="2000" dirty="0">
                <a:solidFill>
                  <a:schemeClr val="tx1"/>
                </a:solidFill>
                <a:latin typeface="Trebuchet MS" panose="020B0603020202020204" pitchFamily="34" charset="0"/>
              </a:rPr>
              <a:t>Leveraging the latest advancements in AI-driven content generation, our solution represents the forefront of innovation, delivering realistic and contextually relevant images that captivate and engage audiences.</a:t>
            </a:r>
            <a:endParaRPr lang="en-IN" sz="2000" dirty="0">
              <a:solidFill>
                <a:schemeClr val="tx1"/>
              </a:solidFill>
              <a:latin typeface="Trebuchet MS" panose="020B0603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
        <p:nvSpPr>
          <p:cNvPr id="7" name="TextBox 6">
            <a:extLst>
              <a:ext uri="{FF2B5EF4-FFF2-40B4-BE49-F238E27FC236}">
                <a16:creationId xmlns:a16="http://schemas.microsoft.com/office/drawing/2014/main" id="{BFCC1679-CC43-96E3-9483-2FB2EC8BECB5}"/>
              </a:ext>
            </a:extLst>
          </p:cNvPr>
          <p:cNvSpPr txBox="1"/>
          <p:nvPr/>
        </p:nvSpPr>
        <p:spPr>
          <a:xfrm>
            <a:off x="838200" y="1219199"/>
            <a:ext cx="7924800" cy="3170099"/>
          </a:xfrm>
          <a:prstGeom prst="rect">
            <a:avLst/>
          </a:prstGeom>
          <a:noFill/>
        </p:spPr>
        <p:txBody>
          <a:bodyPr wrap="square" rtlCol="0">
            <a:spAutoFit/>
          </a:bodyPr>
          <a:lstStyle/>
          <a:p>
            <a:pPr marL="342900" indent="-342900">
              <a:buFont typeface="Arial" panose="020B0604020202020204" pitchFamily="34" charset="0"/>
              <a:buChar char="•"/>
            </a:pPr>
            <a:r>
              <a:rPr lang="en-US" sz="2000" b="1" dirty="0">
                <a:solidFill>
                  <a:schemeClr val="tx1"/>
                </a:solidFill>
                <a:latin typeface="Trebuchet MS" panose="020B0603020202020204" pitchFamily="34" charset="0"/>
              </a:rPr>
              <a:t>Pretrained Model Selection: </a:t>
            </a:r>
            <a:r>
              <a:rPr lang="en-US" sz="2000" dirty="0">
                <a:solidFill>
                  <a:schemeClr val="tx1"/>
                </a:solidFill>
                <a:latin typeface="Trebuchet MS" panose="020B0603020202020204" pitchFamily="34" charset="0"/>
              </a:rPr>
              <a:t>Choose a pretrained model for text-to-image generation.</a:t>
            </a:r>
          </a:p>
          <a:p>
            <a:pPr marL="342900" indent="-342900">
              <a:buFont typeface="Arial" panose="020B0604020202020204" pitchFamily="34" charset="0"/>
              <a:buChar char="•"/>
            </a:pPr>
            <a:r>
              <a:rPr lang="en-US" sz="2000" b="1" dirty="0">
                <a:solidFill>
                  <a:schemeClr val="tx1"/>
                </a:solidFill>
                <a:latin typeface="Trebuchet MS" panose="020B0603020202020204" pitchFamily="34" charset="0"/>
              </a:rPr>
              <a:t>Input Encoding: </a:t>
            </a:r>
            <a:r>
              <a:rPr lang="en-US" sz="2000" dirty="0">
                <a:solidFill>
                  <a:schemeClr val="tx1"/>
                </a:solidFill>
                <a:latin typeface="Trebuchet MS" panose="020B0603020202020204" pitchFamily="34" charset="0"/>
              </a:rPr>
              <a:t>Tokenize textual descriptions and encode them as input to the pretrained model.</a:t>
            </a:r>
          </a:p>
          <a:p>
            <a:pPr marL="342900" indent="-342900">
              <a:buFont typeface="Arial" panose="020B0604020202020204" pitchFamily="34" charset="0"/>
              <a:buChar char="•"/>
            </a:pPr>
            <a:r>
              <a:rPr lang="en-US" sz="2000" b="1" dirty="0">
                <a:solidFill>
                  <a:schemeClr val="tx1"/>
                </a:solidFill>
                <a:latin typeface="Trebuchet MS" panose="020B0603020202020204" pitchFamily="34" charset="0"/>
              </a:rPr>
              <a:t>Conditional Generation: </a:t>
            </a:r>
            <a:r>
              <a:rPr lang="en-US" sz="2000" dirty="0">
                <a:solidFill>
                  <a:schemeClr val="tx1"/>
                </a:solidFill>
                <a:latin typeface="Trebuchet MS" panose="020B0603020202020204" pitchFamily="34" charset="0"/>
              </a:rPr>
              <a:t>Condition the pretrained model on the encoded text to generate images.</a:t>
            </a:r>
          </a:p>
          <a:p>
            <a:pPr marL="342900" indent="-342900">
              <a:buFont typeface="Arial" panose="020B0604020202020204" pitchFamily="34" charset="0"/>
              <a:buChar char="•"/>
            </a:pPr>
            <a:r>
              <a:rPr lang="en-US" sz="2000" b="1" dirty="0">
                <a:solidFill>
                  <a:schemeClr val="tx1"/>
                </a:solidFill>
                <a:latin typeface="Trebuchet MS" panose="020B0603020202020204" pitchFamily="34" charset="0"/>
              </a:rPr>
              <a:t>Quality Assessment: </a:t>
            </a:r>
            <a:r>
              <a:rPr lang="en-US" sz="2000" dirty="0">
                <a:solidFill>
                  <a:schemeClr val="tx1"/>
                </a:solidFill>
                <a:latin typeface="Trebuchet MS" panose="020B0603020202020204" pitchFamily="34" charset="0"/>
              </a:rPr>
              <a:t>Evaluate the quality and coherence of generated images.</a:t>
            </a:r>
          </a:p>
          <a:p>
            <a:pPr marL="342900" indent="-342900">
              <a:buFont typeface="Arial" panose="020B0604020202020204" pitchFamily="34" charset="0"/>
              <a:buChar char="•"/>
            </a:pPr>
            <a:r>
              <a:rPr lang="en-US" sz="2000" b="1" dirty="0">
                <a:solidFill>
                  <a:schemeClr val="tx1"/>
                </a:solidFill>
                <a:latin typeface="Trebuchet MS" panose="020B0603020202020204" pitchFamily="34" charset="0"/>
              </a:rPr>
              <a:t>Fine-Tuning</a:t>
            </a:r>
            <a:r>
              <a:rPr lang="en-US" sz="2000" dirty="0">
                <a:solidFill>
                  <a:schemeClr val="tx1"/>
                </a:solidFill>
                <a:latin typeface="Trebuchet MS" panose="020B0603020202020204" pitchFamily="34" charset="0"/>
              </a:rPr>
              <a:t>: Fine-tune the pretrained model on specific text-to-image generation tasks.</a:t>
            </a:r>
            <a:endParaRPr lang="en-IN" sz="2000" dirty="0">
              <a:solidFill>
                <a:schemeClr val="tx1"/>
              </a:solidFill>
              <a:latin typeface="Trebuchet MS" panose="020B06030202020202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155</TotalTime>
  <Words>572</Words>
  <Application>Microsoft Office PowerPoint</Application>
  <PresentationFormat>Widescreen</PresentationFormat>
  <Paragraphs>54</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Trebuchet MS</vt:lpstr>
      <vt:lpstr>Office Theme</vt:lpstr>
      <vt:lpstr>PowerPoint Presentation</vt:lpstr>
      <vt:lpstr>Text to Image Generation AI</vt:lpstr>
      <vt:lpstr>AGENDA</vt:lpstr>
      <vt:lpstr>PROBLEM STATEMENT</vt:lpstr>
      <vt:lpstr>PROJECT OVERVIEW</vt:lpstr>
      <vt:lpstr>WHO ARE THE END USERS?</vt:lpstr>
      <vt:lpstr>YOUR SOLUTION AND ITS VALUE PROPOSITION</vt:lpstr>
      <vt:lpstr>THE WOW IN YOUR SOLUTION</vt:lpstr>
      <vt:lpstr>MODELLING</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Vinodh Raj M</dc:creator>
  <cp:lastModifiedBy>Vinodh Raj M</cp:lastModifiedBy>
  <cp:revision>8</cp:revision>
  <dcterms:created xsi:type="dcterms:W3CDTF">2024-04-03T15:19:43Z</dcterms:created>
  <dcterms:modified xsi:type="dcterms:W3CDTF">2024-04-04T17:16:07Z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2024-04-03T00:00:00Z</vt:filetime>
  </property>
</Properties>
</file>