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1" r:id="rId4"/>
    <p:sldId id="269" r:id="rId5"/>
    <p:sldId id="270" r:id="rId6"/>
    <p:sldId id="273" r:id="rId7"/>
    <p:sldId id="268" r:id="rId8"/>
    <p:sldId id="266" r:id="rId9"/>
    <p:sldId id="264" r:id="rId1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1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16" autoAdjust="0"/>
    <p:restoredTop sz="94660"/>
  </p:normalViewPr>
  <p:slideViewPr>
    <p:cSldViewPr>
      <p:cViewPr>
        <p:scale>
          <a:sx n="100" d="100"/>
          <a:sy n="100" d="100"/>
        </p:scale>
        <p:origin x="-2460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Финансирование Программы, млрд руб.</c:v>
                </c:pt>
              </c:strCache>
            </c:strRef>
          </c:tx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2,40</a:t>
                    </a:r>
                    <a:r>
                      <a:rPr lang="en-US"/>
                      <a:t>; </a:t>
                    </a:r>
                    <a:r>
                      <a:rPr lang="en-US" smtClean="0"/>
                      <a:t>0</a:t>
                    </a:r>
                    <a:r>
                      <a:rPr lang="ru-RU" smtClean="0"/>
                      <a:t>,06</a:t>
                    </a:r>
                    <a:r>
                      <a:rPr lang="en-US" smtClean="0"/>
                      <a:t>%</a:t>
                    </a:r>
                    <a:endParaRPr lang="en-US"/>
                  </a:p>
                </c:rich>
              </c:tx>
              <c:showVal val="1"/>
              <c:showPercent val="1"/>
            </c:dLbl>
            <c:showVal val="1"/>
            <c:showPercent val="1"/>
          </c:dLbls>
          <c:cat>
            <c:strRef>
              <c:f>Лист1!$A$2:$A$4</c:f>
              <c:strCache>
                <c:ptCount val="3"/>
                <c:pt idx="0">
                  <c:v>Бюджет города Москвы</c:v>
                </c:pt>
                <c:pt idx="1">
                  <c:v>Федеральный бюджет</c:v>
                </c:pt>
                <c:pt idx="2">
                  <c:v>Внебюждетное финансирование</c:v>
                </c:pt>
              </c:strCache>
            </c:strRef>
          </c:cat>
          <c:val>
            <c:numRef>
              <c:f>Лист1!$B$2:$B$4</c:f>
              <c:numCache>
                <c:formatCode>#,##0.00</c:formatCode>
                <c:ptCount val="3"/>
                <c:pt idx="0">
                  <c:v>265</c:v>
                </c:pt>
                <c:pt idx="1">
                  <c:v>2.4</c:v>
                </c:pt>
                <c:pt idx="2">
                  <c:v>161.19999999999999</c:v>
                </c:pt>
              </c:numCache>
            </c:numRef>
          </c:val>
        </c:ser>
        <c:dLbls/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9C2C25-3ABA-408A-8CDC-CD9103530DF2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4B81F-C49C-4B81-B0F5-868FF144909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7A4743-C068-49E4-99B5-F33AD80F4C69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C26C5-DDFF-4727-80F9-9AE93C9567E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8F1784-07F4-45D5-BF7B-D2BB5FBA3DF0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399DC-2774-4122-A19C-BAC464B6710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3E8890-D713-4154-B97E-F6AD10BEF723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E0DD7-1178-49C8-8358-656E65A9DA4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FF7599-1D70-4C67-B46A-5DB09F8F967E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F69C-5B47-4405-9C5C-0F29DEB10E3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25F51-EBAA-43CB-B4E0-129C42A70A39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4706E-6098-4667-BB88-A91A9FD6413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EC4DFE-77F5-4736-9F65-5AF2CE466747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C2EB7-1F37-4283-81A4-CFF4BA5BFC6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4E5304-4920-4FE9-90E3-E88E4C865F84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93E72-8117-4DE0-A6EB-83725684270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78A408-6E6C-4803-8C8F-962B3F955482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09903-022D-4271-8025-EF72328E791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8477B9-9C34-4D94-A80B-3F531D526D3E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29285-8AF7-42B3-9008-ABD3598B9E8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B8CC0F-70BA-4075-9FC3-FEE873660054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EC0C6-4516-4B07-BF97-DE8E5224E95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1C79D41-B0F4-48FF-A33E-FD0755968E72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430D6A8-739D-4E4F-BEE1-3E05A2FEECDB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1547664" y="908720"/>
            <a:ext cx="5929312" cy="3240360"/>
          </a:xfrm>
        </p:spPr>
        <p:txBody>
          <a:bodyPr/>
          <a:lstStyle/>
          <a:p>
            <a:pPr eaLnBrk="1" hangingPunct="1"/>
            <a:r>
              <a:rPr lang="ru-RU" dirty="0" smtClean="0">
                <a:solidFill>
                  <a:srgbClr val="487196"/>
                </a:solidFill>
              </a:rPr>
              <a:t>ИНФОРМАЦИОННЫЙ ГОРОД</a:t>
            </a:r>
            <a:br>
              <a:rPr lang="ru-RU" dirty="0" smtClean="0">
                <a:solidFill>
                  <a:srgbClr val="487196"/>
                </a:solidFill>
              </a:rPr>
            </a:br>
            <a:r>
              <a:rPr lang="ru-RU" sz="2800" dirty="0" smtClean="0">
                <a:solidFill>
                  <a:srgbClr val="487196"/>
                </a:solidFill>
              </a:rPr>
              <a:t>ГОСУДАРСТВЕННАЯ ПРОГРАММА ГОРОДА МОСКВЫ</a:t>
            </a:r>
            <a:br>
              <a:rPr lang="ru-RU" sz="2800" dirty="0" smtClean="0">
                <a:solidFill>
                  <a:srgbClr val="487196"/>
                </a:solidFill>
              </a:rPr>
            </a:br>
            <a:r>
              <a:rPr lang="ru-RU" sz="2800" dirty="0" smtClean="0">
                <a:solidFill>
                  <a:srgbClr val="487196"/>
                </a:solidFill>
              </a:rPr>
              <a:t>на 2012-2018 гг.</a:t>
            </a:r>
            <a:endParaRPr lang="fr-FR" dirty="0" smtClean="0">
              <a:solidFill>
                <a:srgbClr val="48719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9664" y="4077072"/>
            <a:ext cx="1872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Доклад</a:t>
            </a:r>
          </a:p>
          <a:p>
            <a:pPr algn="ctr"/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Юнькина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Пётра</a:t>
            </a:r>
          </a:p>
          <a:p>
            <a:pPr algn="ctr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ИВТ-11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3" name="Picture 5" descr="Государственное образовательное учреждение высшего профессионального образования Московской области &quot;Международный Университет природы, общества и человека &quot;Дубна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1592" y="5201335"/>
            <a:ext cx="3672408" cy="16566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4744"/>
            <a:ext cx="8301608" cy="5184576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ru-RU" sz="2400" b="1" u="sng" dirty="0" smtClean="0">
                <a:solidFill>
                  <a:srgbClr val="0070C0"/>
                </a:solidFill>
              </a:rPr>
              <a:t>Структура </a:t>
            </a:r>
            <a:r>
              <a:rPr lang="ru-RU" sz="2400" b="1" u="sng" dirty="0" smtClean="0">
                <a:solidFill>
                  <a:srgbClr val="0070C0"/>
                </a:solidFill>
              </a:rPr>
              <a:t>Программы</a:t>
            </a:r>
            <a:endParaRPr lang="fr-FR" sz="2400" b="1" u="sng" dirty="0" smtClean="0">
              <a:solidFill>
                <a:srgbClr val="0070C0"/>
              </a:solidFill>
            </a:endParaRP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Обеспечение предоставления государственных услуг в электронном виде гражданам и юридическим лицам и развитие открытой и безопасной городской среды путем внедрения ИКТ (Подпрограмма 1)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Повышение эффективности реализации функций ОИВ(органов исполнительной власти) города Москвы путем внедрения ИКТ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Формирование общедоступной информационно- коммуникационной среды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Управление реализацией программы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Развитие средств массовой информации и рекламы</a:t>
            </a:r>
          </a:p>
          <a:p>
            <a:endParaRPr lang="ru-RU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907704" y="260648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Прямая со стрелкой 42"/>
          <p:cNvCxnSpPr>
            <a:endCxn id="8" idx="0"/>
          </p:cNvCxnSpPr>
          <p:nvPr/>
        </p:nvCxnSpPr>
        <p:spPr>
          <a:xfrm flipH="1">
            <a:off x="6642484" y="1340768"/>
            <a:ext cx="1169876" cy="33123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31" idx="0"/>
          </p:cNvCxnSpPr>
          <p:nvPr/>
        </p:nvCxnSpPr>
        <p:spPr>
          <a:xfrm flipH="1">
            <a:off x="2591780" y="1340768"/>
            <a:ext cx="3852428" cy="43204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30" idx="0"/>
          </p:cNvCxnSpPr>
          <p:nvPr/>
        </p:nvCxnSpPr>
        <p:spPr>
          <a:xfrm flipH="1">
            <a:off x="2591780" y="1340768"/>
            <a:ext cx="3492388" cy="26642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611560" y="764704"/>
            <a:ext cx="482453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Подпрограмма 1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Государственные услуги в электронной форме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Система городского видеонаблюдения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932040" y="4653136"/>
            <a:ext cx="3420888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Подпрограмма 5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СМИ и книгоиздание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Электронные СМИ и телевизионные программы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Московский фестиваль света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1916832"/>
            <a:ext cx="7704856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Подпрограмма 2</a:t>
            </a:r>
          </a:p>
          <a:p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- ЖКХ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				- 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Эффективное городское управление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Безопасность	 		- Интеллектуальная транспортная</a:t>
            </a:r>
          </a:p>
          <a:p>
            <a:pPr>
              <a:buFontTx/>
              <a:buChar char="-"/>
            </a:pP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 Сфера образования		система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- Сфера здравоохранения		- Эффективное правительство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 - Социальная сфера		- Градостроительная сфера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084168" y="188640"/>
            <a:ext cx="2880320" cy="115212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ПРОГРАММА ИНФОРМАЦИОННЫЙ ГОРОД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611560" y="4005064"/>
            <a:ext cx="3960440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Подпрограмма 3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Развитие инфраструктуры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Эффективная деятельность 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Услуги электросвязи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Информационные системы для ОИВ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 flipH="1">
            <a:off x="611560" y="5661248"/>
            <a:ext cx="3960440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Подпрограмма 4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Системный проект и Дирекция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Контроль качества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4" name="Прямая со стрелкой 33"/>
          <p:cNvCxnSpPr>
            <a:stCxn id="11" idx="1"/>
            <a:endCxn id="5" idx="3"/>
          </p:cNvCxnSpPr>
          <p:nvPr/>
        </p:nvCxnSpPr>
        <p:spPr>
          <a:xfrm flipH="1">
            <a:off x="5436096" y="764704"/>
            <a:ext cx="648072" cy="4680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6948264" y="1340768"/>
            <a:ext cx="504056" cy="5760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3686175"/>
          </a:xfrm>
        </p:spPr>
        <p:txBody>
          <a:bodyPr/>
          <a:lstStyle/>
          <a:p>
            <a:pPr eaLnBrk="1" hangingPunct="1">
              <a:buNone/>
            </a:pPr>
            <a:r>
              <a:rPr lang="ru-RU" sz="2800" b="1" u="sng" dirty="0" smtClean="0">
                <a:solidFill>
                  <a:srgbClr val="0070C0"/>
                </a:solidFill>
              </a:rPr>
              <a:t>Итоги </a:t>
            </a:r>
            <a:r>
              <a:rPr lang="ru-RU" sz="2800" b="1" u="sng" dirty="0" smtClean="0">
                <a:solidFill>
                  <a:srgbClr val="0070C0"/>
                </a:solidFill>
              </a:rPr>
              <a:t>2014</a:t>
            </a:r>
            <a:r>
              <a:rPr lang="ru-RU" sz="2800" b="1" u="sng" dirty="0" smtClean="0">
                <a:solidFill>
                  <a:srgbClr val="0070C0"/>
                </a:solidFill>
              </a:rPr>
              <a:t>: Студенты</a:t>
            </a:r>
            <a:endParaRPr lang="en-US" sz="2800" b="1" u="sng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Более 80 тыс. студентов, учащихся по </a:t>
            </a:r>
            <a:r>
              <a:rPr lang="en-US" sz="2400" dirty="0" smtClean="0">
                <a:solidFill>
                  <a:srgbClr val="487196"/>
                </a:solidFill>
              </a:rPr>
              <a:t>IT </a:t>
            </a:r>
            <a:r>
              <a:rPr lang="ru-RU" sz="2400" dirty="0" smtClean="0">
                <a:solidFill>
                  <a:srgbClr val="487196"/>
                </a:solidFill>
              </a:rPr>
              <a:t>специальности (80% выпускников работает по специальности)</a:t>
            </a: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Доступ студентов к 53,4 тыс. компьютеров</a:t>
            </a: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Свободный </a:t>
            </a:r>
            <a:r>
              <a:rPr lang="en-US" sz="2400" dirty="0" smtClean="0">
                <a:solidFill>
                  <a:srgbClr val="487196"/>
                </a:solidFill>
              </a:rPr>
              <a:t>Wi-Fi </a:t>
            </a:r>
            <a:r>
              <a:rPr lang="ru-RU" sz="2400" dirty="0" smtClean="0">
                <a:solidFill>
                  <a:srgbClr val="487196"/>
                </a:solidFill>
              </a:rPr>
              <a:t>доступен в 121 общежитии 77 тыс. студентов</a:t>
            </a: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Активная студенческая жизнь на многочисленных </a:t>
            </a:r>
            <a:r>
              <a:rPr lang="en-US" sz="2400" dirty="0" smtClean="0">
                <a:solidFill>
                  <a:srgbClr val="487196"/>
                </a:solidFill>
              </a:rPr>
              <a:t>IT </a:t>
            </a:r>
            <a:r>
              <a:rPr lang="ru-RU" sz="2400" dirty="0" smtClean="0">
                <a:solidFill>
                  <a:srgbClr val="487196"/>
                </a:solidFill>
              </a:rPr>
              <a:t>мероприятиях</a:t>
            </a:r>
          </a:p>
          <a:p>
            <a:pPr eaLnBrk="1" hangingPunct="1"/>
            <a:endParaRPr lang="fr-FR" sz="2800" dirty="0" smtClean="0">
              <a:solidFill>
                <a:srgbClr val="487196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907704" y="260648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590256"/>
          </a:xfrm>
        </p:spPr>
        <p:txBody>
          <a:bodyPr/>
          <a:lstStyle/>
          <a:p>
            <a:pPr eaLnBrk="1" hangingPunct="1">
              <a:buNone/>
            </a:pPr>
            <a:r>
              <a:rPr lang="ru-RU" sz="2800" b="1" u="sng" dirty="0" smtClean="0">
                <a:solidFill>
                  <a:srgbClr val="0070C0"/>
                </a:solidFill>
              </a:rPr>
              <a:t>Итоги </a:t>
            </a:r>
            <a:r>
              <a:rPr lang="ru-RU" sz="2800" b="1" u="sng" dirty="0" smtClean="0">
                <a:solidFill>
                  <a:srgbClr val="0070C0"/>
                </a:solidFill>
              </a:rPr>
              <a:t>2014: Бюджетники</a:t>
            </a:r>
            <a:endParaRPr lang="en-US" sz="2800" b="1" u="sng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ru-RU" sz="2800" dirty="0" smtClean="0">
                <a:solidFill>
                  <a:srgbClr val="487196"/>
                </a:solidFill>
              </a:rPr>
              <a:t>Сведения о государственных организациях в интернете : 237 типовых порталов</a:t>
            </a:r>
          </a:p>
          <a:p>
            <a:pPr eaLnBrk="1" hangingPunct="1"/>
            <a:r>
              <a:rPr lang="ru-RU" sz="2800" dirty="0" smtClean="0">
                <a:solidFill>
                  <a:srgbClr val="487196"/>
                </a:solidFill>
              </a:rPr>
              <a:t>Время реакции на запрос в бюджетных организациях в 4 раза ниже </a:t>
            </a:r>
            <a:r>
              <a:rPr lang="ru-RU" sz="2800" dirty="0" err="1" smtClean="0">
                <a:solidFill>
                  <a:srgbClr val="487196"/>
                </a:solidFill>
              </a:rPr>
              <a:t>регламнтерованного</a:t>
            </a:r>
            <a:r>
              <a:rPr lang="ru-RU" sz="2800" dirty="0" smtClean="0">
                <a:solidFill>
                  <a:srgbClr val="487196"/>
                </a:solidFill>
              </a:rPr>
              <a:t> (5-8 дней вместо 30)</a:t>
            </a:r>
          </a:p>
          <a:p>
            <a:pPr eaLnBrk="1" hangingPunct="1"/>
            <a:r>
              <a:rPr lang="ru-RU" sz="2800" dirty="0" smtClean="0">
                <a:solidFill>
                  <a:srgbClr val="487196"/>
                </a:solidFill>
              </a:rPr>
              <a:t>Обучение более 80 тыс. бюджетных работников с помощью дистанционного обучения</a:t>
            </a:r>
            <a:endParaRPr lang="fr-FR" sz="2800" dirty="0" smtClean="0">
              <a:solidFill>
                <a:srgbClr val="487196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907704" y="260648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143000"/>
          </a:xfrm>
        </p:spPr>
        <p:txBody>
          <a:bodyPr/>
          <a:lstStyle/>
          <a:p>
            <a:pPr eaLnBrk="1" hangingPunct="1"/>
            <a:r>
              <a:rPr lang="ru-RU" dirty="0" smtClean="0">
                <a:solidFill>
                  <a:srgbClr val="487196"/>
                </a:solidFill>
              </a:rPr>
              <a:t>Итоги 2014: Транспорт</a:t>
            </a:r>
            <a:endParaRPr lang="fr-FR" dirty="0" smtClean="0">
              <a:solidFill>
                <a:srgbClr val="487196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28825"/>
            <a:ext cx="8229600" cy="36861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solidFill>
                  <a:srgbClr val="487196"/>
                </a:solidFill>
              </a:rPr>
              <a:t>Прогноз состояния</a:t>
            </a:r>
          </a:p>
          <a:p>
            <a:pPr eaLnBrk="1" hangingPunct="1"/>
            <a:endParaRPr lang="fr-FR" sz="2800" dirty="0" smtClean="0">
              <a:solidFill>
                <a:srgbClr val="487196"/>
              </a:solidFill>
            </a:endParaRPr>
          </a:p>
        </p:txBody>
      </p:sp>
      <p:pic>
        <p:nvPicPr>
          <p:cNvPr id="4" name="Рисунок 3" descr="Рисунок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260648"/>
            <a:ext cx="4680520" cy="2374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302224"/>
          </a:xfrm>
        </p:spPr>
        <p:txBody>
          <a:bodyPr/>
          <a:lstStyle/>
          <a:p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Государственные услуги в электронной форме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Система городского видеонаблюдения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ЖКХ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Эффективное городское управление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Безопасность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Интеллектуальная транспортная система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Сфера образования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Сфера здравоохранения 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Социальная сфера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Градостроительная сфера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Эффективное правительство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907704" y="260648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1907705" y="1600200"/>
            <a:ext cx="6779096" cy="4525963"/>
          </a:xfrm>
        </p:spPr>
        <p:txBody>
          <a:bodyPr/>
          <a:lstStyle/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b="1" u="sng" dirty="0" smtClean="0">
                <a:solidFill>
                  <a:schemeClr val="accent1">
                    <a:lumMod val="75000"/>
                  </a:schemeClr>
                </a:solidFill>
              </a:rPr>
              <a:t>Подпрограммы 3 - 5</a:t>
            </a:r>
            <a:endParaRPr lang="ru-RU" sz="2400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Развитие инфраструктуры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Эффективная деятельность 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Услуги электросвязи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Информационные системы для ОИВ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Системный проект и Дирекция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Контроль качества</a:t>
            </a:r>
          </a:p>
          <a:p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СМИ и книгоиздание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Электронные СМИ и телевизионные программы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Московский фестиваль света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907704" y="260648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79712" y="1052736"/>
            <a:ext cx="6257925" cy="778098"/>
          </a:xfrm>
        </p:spPr>
        <p:txBody>
          <a:bodyPr/>
          <a:lstStyle/>
          <a:p>
            <a:pPr algn="l" eaLnBrk="1" hangingPunct="1"/>
            <a:r>
              <a:rPr lang="ru-RU" sz="2800" b="1" u="sng" dirty="0" smtClean="0">
                <a:solidFill>
                  <a:schemeClr val="accent1">
                    <a:lumMod val="75000"/>
                  </a:schemeClr>
                </a:solidFill>
              </a:rPr>
              <a:t>Финансирование Программы</a:t>
            </a:r>
            <a:endParaRPr lang="fr-FR" sz="2800" b="1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411760" y="1484784"/>
          <a:ext cx="625792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0112" y="1772816"/>
            <a:ext cx="235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Расходы, млрд. руб.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 bwMode="auto">
          <a:xfrm>
            <a:off x="1979712" y="188640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159</Words>
  <Application>Microsoft Office PowerPoint</Application>
  <PresentationFormat>Экран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ИНФОРМАЦИОННЫЙ ГОРОД ГОСУДАРСТВЕННАЯ ПРОГРАММА ГОРОДА МОСКВЫ на 2012-2018 гг.</vt:lpstr>
      <vt:lpstr>Слайд 2</vt:lpstr>
      <vt:lpstr>Слайд 3</vt:lpstr>
      <vt:lpstr>Слайд 4</vt:lpstr>
      <vt:lpstr>Слайд 5</vt:lpstr>
      <vt:lpstr>Итоги 2014: Транспорт</vt:lpstr>
      <vt:lpstr>Слайд 7</vt:lpstr>
      <vt:lpstr>Слайд 8</vt:lpstr>
      <vt:lpstr>Финансирование Программы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N750</dc:creator>
  <cp:lastModifiedBy>Windows User</cp:lastModifiedBy>
  <cp:revision>65</cp:revision>
  <dcterms:created xsi:type="dcterms:W3CDTF">2008-08-02T16:05:09Z</dcterms:created>
  <dcterms:modified xsi:type="dcterms:W3CDTF">2015-03-21T20:56:42Z</dcterms:modified>
</cp:coreProperties>
</file>