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64" r:id="rId5"/>
    <p:sldId id="271" r:id="rId6"/>
    <p:sldId id="269" r:id="rId7"/>
    <p:sldId id="270" r:id="rId8"/>
    <p:sldId id="277" r:id="rId9"/>
    <p:sldId id="278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1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4" autoAdjust="0"/>
    <p:restoredTop sz="94655" autoAdjust="0"/>
  </p:normalViewPr>
  <p:slideViewPr>
    <p:cSldViewPr>
      <p:cViewPr varScale="1">
        <p:scale>
          <a:sx n="115" d="100"/>
          <a:sy n="115" d="100"/>
        </p:scale>
        <p:origin x="-20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Программы, млрд руб.</c:v>
                </c:pt>
              </c:strCache>
            </c:strRef>
          </c:tx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2,40; </a:t>
                    </a:r>
                    <a:r>
                      <a:rPr lang="en-US" smtClean="0"/>
                      <a:t>0</a:t>
                    </a:r>
                    <a:r>
                      <a:rPr lang="ru-RU" smtClean="0"/>
                      <a:t>,06</a:t>
                    </a:r>
                    <a:r>
                      <a:rPr lang="en-US" smtClean="0"/>
                      <a:t>%</a:t>
                    </a:r>
                    <a:endParaRPr lang="en-US"/>
                  </a:p>
                </c:rich>
              </c:tx>
              <c:showVal val="1"/>
              <c:showPercent val="1"/>
            </c:dLbl>
            <c:showVal val="1"/>
            <c:showPercent val="1"/>
          </c:dLbls>
          <c:cat>
            <c:strRef>
              <c:f>Лист1!$A$2:$A$4</c:f>
              <c:strCache>
                <c:ptCount val="3"/>
                <c:pt idx="0">
                  <c:v>Бюджет города Москвы</c:v>
                </c:pt>
                <c:pt idx="1">
                  <c:v>Федеральный бюджет</c:v>
                </c:pt>
                <c:pt idx="2">
                  <c:v>Внебюждетное финансирование:  
</c:v>
                </c:pt>
              </c:strCache>
            </c:strRef>
          </c:cat>
          <c:val>
            <c:numRef>
              <c:f>Лист1!$B$2:$B$4</c:f>
              <c:numCache>
                <c:formatCode>#,##0.00</c:formatCode>
                <c:ptCount val="3"/>
                <c:pt idx="0">
                  <c:v>265</c:v>
                </c:pt>
                <c:pt idx="1">
                  <c:v>2.4</c:v>
                </c:pt>
                <c:pt idx="2">
                  <c:v>161.19999999999999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2201927955352654"/>
          <c:y val="0.20565170329496724"/>
          <c:w val="0.33942161339421645"/>
          <c:h val="0.59992072405364349"/>
        </c:manualLayout>
      </c:layout>
      <c:txPr>
        <a:bodyPr/>
        <a:lstStyle/>
        <a:p>
          <a:pPr>
            <a:defRPr sz="1800" baseline="0"/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C2C25-3ABA-408A-8CDC-CD9103530DF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4B81F-C49C-4B81-B0F5-868FF144909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A4743-C068-49E4-99B5-F33AD80F4C69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C26C5-DDFF-4727-80F9-9AE93C9567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8F1784-07F4-45D5-BF7B-D2BB5FBA3DF0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99DC-2774-4122-A19C-BAC464B671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E8890-D713-4154-B97E-F6AD10BEF723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0DD7-1178-49C8-8358-656E65A9DA4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F7599-1D70-4C67-B46A-5DB09F8F967E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69C-5B47-4405-9C5C-0F29DEB10E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25F51-EBAA-43CB-B4E0-129C42A70A39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706E-6098-4667-BB88-A91A9FD6413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C4DFE-77F5-4736-9F65-5AF2CE466747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C2EB7-1F37-4283-81A4-CFF4BA5BFC6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E5304-4920-4FE9-90E3-E88E4C865F84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93E72-8117-4DE0-A6EB-8372568427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8A408-6E6C-4803-8C8F-962B3F95548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09903-022D-4271-8025-EF72328E791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477B9-9C34-4D94-A80B-3F531D526D3E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9285-8AF7-42B3-9008-ABD3598B9E8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8CC0F-70BA-4075-9FC3-FEE873660054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EC0C6-4516-4B07-BF97-DE8E5224E9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1C79D41-B0F4-48FF-A33E-FD0755968E72}" type="datetimeFigureOut">
              <a:rPr lang="fr-FR"/>
              <a:pPr/>
              <a:t>22/03/2015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30D6A8-739D-4E4F-BEE1-3E05A2FEECD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547664" y="908720"/>
            <a:ext cx="5929312" cy="324036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487196"/>
                </a:solidFill>
              </a:rPr>
              <a:t>ИНФОРМАЦИОННЫЙ ГОРОД</a:t>
            </a:r>
            <a:br>
              <a:rPr lang="ru-RU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ГОСУДАРСТВЕННАЯ ПРОГРАММА ГОРОДА МОСКВЫ</a:t>
            </a:r>
            <a:br>
              <a:rPr lang="ru-RU" sz="2800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на 2012-2018 гг.</a:t>
            </a:r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664" y="4077072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Доклад</a:t>
            </a:r>
          </a:p>
          <a:p>
            <a:pPr algn="ctr"/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Юнькина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Петра</a:t>
            </a:r>
          </a:p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ИВТ-11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3" name="Picture 5" descr="Государственное образовательное учреждение высшего профессионального образования Московской области &quot;Международный Университет природы, общества и человека &quot;Дубна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92" y="5201335"/>
            <a:ext cx="3672408" cy="1656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>
              <a:buNone/>
            </a:pPr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История развития Программы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02.2011 – Поручение Мэра Москвы С. С.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Собянина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о разработке первоочередных государственных программ города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Общественные обсуждения Программы с участием граждан, в том числе и в сети Интернет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Заседания Мосгордумы с привлечением ведущих экспертов и специалистов ИТ области страны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02.08.2011 - Постановление правительства Москвы № 349-ПП «Об утверждении Государственной программы города Москвы «Информационный город» на 2012-2018 годы»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Настоящее время : Коррекция и адаптация Программы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7" cy="5217443"/>
          </a:xfrm>
        </p:spPr>
        <p:txBody>
          <a:bodyPr/>
          <a:lstStyle/>
          <a:p>
            <a:pPr>
              <a:lnSpc>
                <a:spcPct val="75000"/>
              </a:lnSpc>
              <a:buNone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u="sng" dirty="0" smtClean="0">
                <a:solidFill>
                  <a:srgbClr val="0070C0"/>
                </a:solidFill>
              </a:rPr>
              <a:t>Цель Программы:</a:t>
            </a:r>
          </a:p>
          <a:p>
            <a:pPr marL="369888" indent="-276225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 sz="2400" spc="-20" dirty="0" smtClean="0">
                <a:solidFill>
                  <a:schemeClr val="accent5">
                    <a:lumMod val="50000"/>
                  </a:schemeClr>
                </a:solidFill>
              </a:rPr>
              <a:t>Повышение качества жизни населения города Москвы за</a:t>
            </a:r>
            <a:r>
              <a:rPr lang="en-US" sz="2400" spc="-2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spc="-20" dirty="0" smtClean="0">
                <a:solidFill>
                  <a:schemeClr val="accent5">
                    <a:lumMod val="50000"/>
                  </a:schemeClr>
                </a:solidFill>
              </a:rPr>
              <a:t>счет: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широкомасштабного использования информационно-коммуникационных технологий (ИКТ)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повышения эффективности и прозрачности городского управления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развития городских средств массовой информации и рекламы</a:t>
            </a:r>
          </a:p>
          <a:p>
            <a:pPr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u="sng" dirty="0" smtClean="0">
                <a:solidFill>
                  <a:srgbClr val="0070C0"/>
                </a:solidFill>
              </a:rPr>
              <a:t>Задачи Программы: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Повышение оперативности и качества предоставления государственных и бюджетных услуг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Обеспечение равноправного доступа к </a:t>
            </a:r>
            <a:r>
              <a:rPr lang="ru-RU" sz="2400" dirty="0" err="1" smtClean="0">
                <a:solidFill>
                  <a:schemeClr val="accent5">
                    <a:lumMod val="50000"/>
                  </a:schemeClr>
                </a:solidFill>
              </a:rPr>
              <a:t>ИКТ-среде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Создание и внедрение эффективных механизмов управления городским хозяйством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Обеспечение интерактивного, открытого диалога между ОИВ города и гражданами</a:t>
            </a:r>
          </a:p>
          <a:p>
            <a:pPr>
              <a:lnSpc>
                <a:spcPct val="7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Создание благоприятных условий для развития ИТ отрасли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79712" y="1052736"/>
            <a:ext cx="6257925" cy="778098"/>
          </a:xfrm>
        </p:spPr>
        <p:txBody>
          <a:bodyPr/>
          <a:lstStyle/>
          <a:p>
            <a:pPr algn="l" eaLnBrk="1" hangingPunct="1"/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Финансирование Программы</a:t>
            </a:r>
            <a:endParaRPr lang="fr-FR" sz="28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411760" y="1484784"/>
          <a:ext cx="62579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1772816"/>
            <a:ext cx="2620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Расходы, млрд. руб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Всего: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~440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млрд. руб.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4797152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- Средства коммерческих структур</a:t>
            </a:r>
          </a:p>
          <a:p>
            <a:r>
              <a:rPr lang="ru-RU" sz="1400" dirty="0" smtClean="0"/>
              <a:t>- Средства благотворителей</a:t>
            </a:r>
          </a:p>
          <a:p>
            <a:r>
              <a:rPr lang="ru-RU" sz="1400" dirty="0" smtClean="0"/>
              <a:t>- Средства населения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>
            <a:endCxn id="8" idx="0"/>
          </p:cNvCxnSpPr>
          <p:nvPr/>
        </p:nvCxnSpPr>
        <p:spPr>
          <a:xfrm flipH="1">
            <a:off x="6642484" y="1340768"/>
            <a:ext cx="1169876" cy="33123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31" idx="0"/>
          </p:cNvCxnSpPr>
          <p:nvPr/>
        </p:nvCxnSpPr>
        <p:spPr>
          <a:xfrm flipH="1">
            <a:off x="2591780" y="1340768"/>
            <a:ext cx="3852428" cy="4320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0" idx="0"/>
          </p:cNvCxnSpPr>
          <p:nvPr/>
        </p:nvCxnSpPr>
        <p:spPr>
          <a:xfrm flipH="1">
            <a:off x="2591780" y="1340768"/>
            <a:ext cx="3492388" cy="26642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11560" y="764704"/>
            <a:ext cx="48245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ru-RU" b="1" u="sng" dirty="0" err="1" smtClean="0">
                <a:solidFill>
                  <a:schemeClr val="accent1">
                    <a:lumMod val="75000"/>
                  </a:schemeClr>
                </a:solidFill>
              </a:rPr>
              <a:t>Госуслуги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 + СВН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Государственные услуги в электронной форме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Система городского видеонаблюдения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32040" y="4653136"/>
            <a:ext cx="34208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5. Развитие СМИ и рекламы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СМИ и книгоиздание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Электронные СМИ и телевизионные программы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Реклама и оформление города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916832"/>
            <a:ext cx="77048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2. Повышение эффективности исполнительной власти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ЖКХ 				- Эффективное городское управление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Безопасность	 		- Интеллектуальная транспортная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Сфера образования		система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Сфера здравоохранения		- Эффективное правительство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- Социальная сфера		- Градостроительная сфера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188640"/>
            <a:ext cx="2880320" cy="115212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ПРОГРАММА ИНФОРМАЦИОННЫЙ ГОРОД</a:t>
            </a:r>
          </a:p>
          <a:p>
            <a:pPr algn="ctr">
              <a:lnSpc>
                <a:spcPct val="80000"/>
              </a:lnSpc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Подпрограммы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11560" y="4005064"/>
            <a:ext cx="396044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3. Общедоступная ИКТ -среда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Развитие инфраструктуры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Эффективная деятельность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Услуги электросвязи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Информационные системы для ОИВ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 flipH="1">
            <a:off x="611560" y="5661248"/>
            <a:ext cx="396044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4. Управление реализацией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Системный проект и Дирекция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Контроль качества</a:t>
            </a:r>
          </a:p>
        </p:txBody>
      </p:sp>
      <p:cxnSp>
        <p:nvCxnSpPr>
          <p:cNvPr id="34" name="Прямая со стрелкой 33"/>
          <p:cNvCxnSpPr>
            <a:stCxn id="11" idx="1"/>
            <a:endCxn id="5" idx="3"/>
          </p:cNvCxnSpPr>
          <p:nvPr/>
        </p:nvCxnSpPr>
        <p:spPr>
          <a:xfrm flipH="1">
            <a:off x="5436096" y="764704"/>
            <a:ext cx="648072" cy="468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6948264" y="1340768"/>
            <a:ext cx="50405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686175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Студенты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 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студентов, учащихся по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специальности (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80%</a:t>
            </a:r>
            <a:r>
              <a:rPr lang="ru-RU" sz="2400" dirty="0" smtClean="0">
                <a:solidFill>
                  <a:srgbClr val="487196"/>
                </a:solidFill>
              </a:rPr>
              <a:t> выпускников работает по специальности)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 студентов к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53,4 тыс. </a:t>
            </a:r>
            <a:r>
              <a:rPr lang="ru-RU" sz="2400" dirty="0" smtClean="0">
                <a:solidFill>
                  <a:srgbClr val="487196"/>
                </a:solidFill>
              </a:rPr>
              <a:t>компьютеров в свободное время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Свободный </a:t>
            </a:r>
            <a:r>
              <a:rPr lang="en-US" sz="2400" dirty="0" smtClean="0">
                <a:solidFill>
                  <a:srgbClr val="487196"/>
                </a:solidFill>
              </a:rPr>
              <a:t>Wi-Fi </a:t>
            </a:r>
            <a:r>
              <a:rPr lang="ru-RU" sz="2400" dirty="0" smtClean="0">
                <a:solidFill>
                  <a:srgbClr val="487196"/>
                </a:solidFill>
              </a:rPr>
              <a:t>доступен в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121</a:t>
            </a:r>
            <a:r>
              <a:rPr lang="ru-RU" sz="2400" dirty="0" smtClean="0">
                <a:solidFill>
                  <a:srgbClr val="487196"/>
                </a:solidFill>
              </a:rPr>
              <a:t> общежитии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77 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Активная студенческая жизнь на многочисленных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мероприятиях, например, 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</a:rPr>
              <a:t>хакатон</a:t>
            </a:r>
            <a:endParaRPr lang="ru-RU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750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тыс. </a:t>
            </a:r>
            <a:r>
              <a:rPr lang="ru-RU" sz="2400" dirty="0" smtClean="0">
                <a:solidFill>
                  <a:srgbClr val="487196"/>
                </a:solidFill>
              </a:rPr>
              <a:t>студентов – пользователи электронных карт</a:t>
            </a:r>
          </a:p>
          <a:p>
            <a:pPr eaLnBrk="1" hangingPunct="1"/>
            <a:endParaRPr lang="ru-RU" sz="2800" dirty="0" smtClean="0">
              <a:solidFill>
                <a:srgbClr val="487196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Госорганы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Сведения о государственных организациях в интернете :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237</a:t>
            </a:r>
            <a:r>
              <a:rPr lang="ru-RU" sz="2400" dirty="0" smtClean="0">
                <a:solidFill>
                  <a:srgbClr val="487196"/>
                </a:solidFill>
              </a:rPr>
              <a:t> типовых порталов, данные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96</a:t>
            </a:r>
            <a:r>
              <a:rPr lang="ru-RU" sz="2400" dirty="0" smtClean="0">
                <a:solidFill>
                  <a:srgbClr val="487196"/>
                </a:solidFill>
              </a:rPr>
              <a:t> МФЦ на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data.mos.ru</a:t>
            </a:r>
            <a:endParaRPr lang="ru-RU" sz="24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Время реакции на запрос в бюджетных организациях </a:t>
            </a:r>
            <a:r>
              <a:rPr lang="en-US" sz="2400" dirty="0" smtClean="0">
                <a:solidFill>
                  <a:srgbClr val="487196"/>
                </a:solidFill>
              </a:rPr>
              <a:t>       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в 4 раза</a:t>
            </a:r>
            <a:r>
              <a:rPr lang="ru-RU" sz="2400" dirty="0" smtClean="0">
                <a:solidFill>
                  <a:srgbClr val="487196"/>
                </a:solidFill>
              </a:rPr>
              <a:t> ниже регламентированного (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5-8</a:t>
            </a:r>
            <a:r>
              <a:rPr lang="ru-RU" sz="2400" dirty="0" smtClean="0">
                <a:solidFill>
                  <a:srgbClr val="487196"/>
                </a:solidFill>
              </a:rPr>
              <a:t> дней вместо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ru-RU" sz="2400" dirty="0" smtClean="0">
                <a:solidFill>
                  <a:srgbClr val="487196"/>
                </a:solidFill>
              </a:rPr>
              <a:t>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Обучение 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80 тыс. </a:t>
            </a:r>
            <a:r>
              <a:rPr lang="ru-RU" sz="2400" dirty="0" smtClean="0">
                <a:solidFill>
                  <a:srgbClr val="487196"/>
                </a:solidFill>
              </a:rPr>
              <a:t>бюджетных работников с помощью дистанционного обучения</a:t>
            </a: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330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школах внедрена единая облачная бухгалтерия</a:t>
            </a:r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Объем платежей через портал </a:t>
            </a:r>
            <a:r>
              <a:rPr lang="ru-RU" sz="2400" smtClean="0">
                <a:solidFill>
                  <a:schemeClr val="accent1">
                    <a:lumMod val="75000"/>
                  </a:schemeClr>
                </a:solidFill>
              </a:rPr>
              <a:t>городских </a:t>
            </a:r>
            <a:r>
              <a:rPr lang="ru-RU" sz="2400" smtClean="0">
                <a:solidFill>
                  <a:schemeClr val="accent1">
                    <a:lumMod val="75000"/>
                  </a:schemeClr>
                </a:solidFill>
              </a:rPr>
              <a:t>услуг 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более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 млрд. руб.</a:t>
            </a:r>
            <a:endParaRPr lang="ru-RU" sz="2400" b="1" dirty="0" smtClean="0">
              <a:solidFill>
                <a:srgbClr val="487196"/>
              </a:solidFill>
            </a:endParaRPr>
          </a:p>
          <a:p>
            <a:pPr eaLnBrk="1" hangingPunct="1"/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market.zakupki.mos.ru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487196"/>
                </a:solidFill>
              </a:rPr>
              <a:t>: </a:t>
            </a:r>
            <a:r>
              <a:rPr lang="ru-RU" sz="2400" dirty="0" smtClean="0">
                <a:solidFill>
                  <a:srgbClr val="487196"/>
                </a:solidFill>
              </a:rPr>
              <a:t>более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8,8 тыс. </a:t>
            </a:r>
            <a:r>
              <a:rPr lang="ru-RU" sz="2400" dirty="0" smtClean="0">
                <a:solidFill>
                  <a:srgbClr val="487196"/>
                </a:solidFill>
              </a:rPr>
              <a:t>заказчиков в одном месте</a:t>
            </a:r>
            <a:r>
              <a:rPr lang="en-US" sz="2400" dirty="0" smtClean="0">
                <a:solidFill>
                  <a:srgbClr val="487196"/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,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496 тыс. </a:t>
            </a:r>
            <a:r>
              <a:rPr lang="ru-RU" sz="2400" dirty="0" smtClean="0">
                <a:solidFill>
                  <a:srgbClr val="487196"/>
                </a:solidFill>
              </a:rPr>
              <a:t>договоров малого объема заключено</a:t>
            </a:r>
            <a:endParaRPr lang="en-US" sz="2400" dirty="0" smtClean="0">
              <a:solidFill>
                <a:srgbClr val="487196"/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Московский чиновник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всегда на связи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он-лайн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24/7/365</a:t>
            </a:r>
          </a:p>
          <a:p>
            <a:pPr>
              <a:buNone/>
            </a:pPr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endParaRPr lang="fr-FR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реализации Программы 2014: Пациенты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2 млн. </a:t>
            </a:r>
            <a:r>
              <a:rPr lang="ru-RU" sz="2400" dirty="0" smtClean="0">
                <a:solidFill>
                  <a:srgbClr val="487196"/>
                </a:solidFill>
              </a:rPr>
              <a:t>электронных медицинских карт планируется внедрить в 2015 году</a:t>
            </a:r>
          </a:p>
          <a:p>
            <a:pPr eaLnBrk="1" hangingPunct="1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через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инфоматы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проведено более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18 млн.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записей к врачу, что составило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30%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от общего числа записей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8 млн. </a:t>
            </a:r>
            <a:r>
              <a:rPr lang="ru-RU" sz="2400" dirty="0" smtClean="0">
                <a:solidFill>
                  <a:srgbClr val="487196"/>
                </a:solidFill>
              </a:rPr>
              <a:t>записей к врачу через интернет и по телефону за год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доступна первичная запись к врачам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19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специальностей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4,2 млн. </a:t>
            </a:r>
            <a:r>
              <a:rPr lang="ru-RU" sz="2400" dirty="0" smtClean="0">
                <a:solidFill>
                  <a:srgbClr val="487196"/>
                </a:solidFill>
              </a:rPr>
              <a:t>электронных рецептов выписано врачами</a:t>
            </a:r>
          </a:p>
          <a:p>
            <a:pPr eaLnBrk="1" hangingPunct="1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сокращено время ожидания приема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rgbClr val="487196"/>
                </a:solidFill>
              </a:rPr>
              <a:t>за счет анализа и перераспределения потоков пациентов</a:t>
            </a:r>
          </a:p>
          <a:p>
            <a:pPr eaLnBrk="1" hangingPunct="1"/>
            <a:endParaRPr lang="ru-RU" sz="2400" dirty="0" smtClean="0">
              <a:solidFill>
                <a:srgbClr val="487196"/>
              </a:solidFill>
            </a:endParaRPr>
          </a:p>
          <a:p>
            <a:pPr eaLnBrk="1" hangingPunct="1"/>
            <a:endParaRPr lang="ru-RU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224136"/>
          </a:xfrm>
        </p:spPr>
        <p:txBody>
          <a:bodyPr/>
          <a:lstStyle/>
          <a:p>
            <a:pPr algn="ctr">
              <a:buNone/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520</Words>
  <Application>Microsoft Office PowerPoint</Application>
  <PresentationFormat>Экран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Thème Office</vt:lpstr>
      <vt:lpstr>ИНФОРМАЦИОННЫЙ ГОРОД ГОСУДАРСТВЕННАЯ ПРОГРАММА ГОРОДА МОСКВЫ на 2012-2018 гг.</vt:lpstr>
      <vt:lpstr>Слайд 2</vt:lpstr>
      <vt:lpstr>Слайд 3</vt:lpstr>
      <vt:lpstr>Финансирование Программы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N750</dc:creator>
  <cp:lastModifiedBy>Windows User</cp:lastModifiedBy>
  <cp:revision>101</cp:revision>
  <dcterms:created xsi:type="dcterms:W3CDTF">2008-08-02T16:05:09Z</dcterms:created>
  <dcterms:modified xsi:type="dcterms:W3CDTF">2015-03-22T17:03:07Z</dcterms:modified>
</cp:coreProperties>
</file>