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80" r:id="rId2"/>
    <p:sldId id="285" r:id="rId3"/>
    <p:sldId id="286" r:id="rId4"/>
    <p:sldId id="299" r:id="rId5"/>
    <p:sldId id="300" r:id="rId6"/>
    <p:sldId id="287" r:id="rId7"/>
    <p:sldId id="307" r:id="rId8"/>
    <p:sldId id="302" r:id="rId9"/>
    <p:sldId id="306" r:id="rId10"/>
    <p:sldId id="303" r:id="rId11"/>
    <p:sldId id="289" r:id="rId12"/>
    <p:sldId id="308" r:id="rId13"/>
  </p:sldIdLst>
  <p:sldSz cx="9144000" cy="5143500" type="screen16x9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ечер Евгений" initials="ВЕ" lastIdx="1" clrIdx="0">
    <p:extLst>
      <p:ext uri="{19B8F6BF-5375-455C-9EA6-DF929625EA0E}">
        <p15:presenceInfo xmlns:p15="http://schemas.microsoft.com/office/powerpoint/2012/main" userId="918fb46b74789f52" providerId="Windows Live"/>
      </p:ext>
    </p:extLst>
  </p:cmAuthor>
  <p:cmAuthor id="2" name="Artem" initials="A" lastIdx="8" clrIdx="1">
    <p:extLst>
      <p:ext uri="{19B8F6BF-5375-455C-9EA6-DF929625EA0E}">
        <p15:presenceInfo xmlns:p15="http://schemas.microsoft.com/office/powerpoint/2012/main" userId="Artem" providerId="None"/>
      </p:ext>
    </p:extLst>
  </p:cmAuthor>
  <p:cmAuthor id="3" name="tokiplay" initials="t" lastIdx="3" clrIdx="2">
    <p:extLst>
      <p:ext uri="{19B8F6BF-5375-455C-9EA6-DF929625EA0E}">
        <p15:presenceInfo xmlns:p15="http://schemas.microsoft.com/office/powerpoint/2012/main" userId="96a573e395af6520" providerId="Windows Live"/>
      </p:ext>
    </p:extLst>
  </p:cmAuthor>
  <p:cmAuthor id="4" name="Андреева Юлия Олеговна" initials="АЮО" lastIdx="6" clrIdx="3">
    <p:extLst>
      <p:ext uri="{19B8F6BF-5375-455C-9EA6-DF929625EA0E}">
        <p15:presenceInfo xmlns:p15="http://schemas.microsoft.com/office/powerpoint/2012/main" userId="S-1-5-21-2803823264-976895225-1840217349-26703" providerId="AD"/>
      </p:ext>
    </p:extLst>
  </p:cmAuthor>
  <p:cmAuthor id="5" name="Microsoft Office User" initials="MOU" lastIdx="1" clrIdx="4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6B3"/>
    <a:srgbClr val="1B66B3"/>
    <a:srgbClr val="0095DA"/>
    <a:srgbClr val="76AE27"/>
    <a:srgbClr val="0796BA"/>
    <a:srgbClr val="F59C00"/>
    <a:srgbClr val="8905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 autoAdjust="0"/>
    <p:restoredTop sz="93612" autoAdjust="0"/>
  </p:normalViewPr>
  <p:slideViewPr>
    <p:cSldViewPr>
      <p:cViewPr varScale="1">
        <p:scale>
          <a:sx n="109" d="100"/>
          <a:sy n="109" d="100"/>
        </p:scale>
        <p:origin x="518" y="77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800" dirty="0" smtClean="0"/>
              <a:t>Динамика мирового рынка компьютерных</a:t>
            </a:r>
            <a:r>
              <a:rPr lang="ru-RU" sz="800" baseline="0" dirty="0" smtClean="0"/>
              <a:t> игр, млрд долл.</a:t>
            </a:r>
          </a:p>
          <a:p>
            <a:pPr>
              <a:defRPr/>
            </a:pPr>
            <a:r>
              <a:rPr lang="ru-RU" sz="800" baseline="0" dirty="0" smtClean="0"/>
              <a:t>на основе данных </a:t>
            </a:r>
            <a:r>
              <a:rPr lang="en-US" sz="800" baseline="0" dirty="0" err="1" smtClean="0"/>
              <a:t>Newzoo</a:t>
            </a:r>
            <a:r>
              <a:rPr lang="ru-RU" sz="800" baseline="0" dirty="0" smtClean="0"/>
              <a:t>, </a:t>
            </a:r>
            <a:r>
              <a:rPr lang="en-US" sz="800" baseline="0" dirty="0" err="1" smtClean="0"/>
              <a:t>En.Digital</a:t>
            </a:r>
            <a:endParaRPr lang="ru-RU" sz="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Игровая индустрия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91</c:v>
                </c:pt>
                <c:pt idx="1">
                  <c:v>104</c:v>
                </c:pt>
                <c:pt idx="2">
                  <c:v>116</c:v>
                </c:pt>
                <c:pt idx="3">
                  <c:v>138</c:v>
                </c:pt>
                <c:pt idx="4">
                  <c:v>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A2-4D73-BDC8-F28A9AE1BB5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Индустврия кино и музыки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51</c:v>
                </c:pt>
                <c:pt idx="1">
                  <c:v>54</c:v>
                </c:pt>
                <c:pt idx="2">
                  <c:v>54</c:v>
                </c:pt>
                <c:pt idx="3">
                  <c:v>60</c:v>
                </c:pt>
                <c:pt idx="4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A2-4D73-BDC8-F28A9AE1BB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6412896"/>
        <c:axId val="536413224"/>
      </c:barChart>
      <c:catAx>
        <c:axId val="536412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36413224"/>
        <c:crosses val="autoZero"/>
        <c:auto val="1"/>
        <c:lblAlgn val="ctr"/>
        <c:lblOffset val="100"/>
        <c:noMultiLvlLbl val="0"/>
      </c:catAx>
      <c:valAx>
        <c:axId val="536413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36412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D12B95DE-707C-4F0B-ADD6-A229D9D75828}" type="datetimeFigureOut">
              <a:rPr lang="ru-RU"/>
              <a:pPr>
                <a:defRPr/>
              </a:pPr>
              <a:t>05.10.2021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1F4B7F4-843C-4E84-98F6-AEE9401CE27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36612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4B7F4-843C-4E84-98F6-AEE9401CE27B}" type="slidenum">
              <a:rPr lang="ru-RU" altLang="ru-RU" smtClean="0"/>
              <a:pPr/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2368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6AC9D6A7-7C7C-472A-A5F4-59B3267723C6}"/>
              </a:ext>
            </a:extLst>
          </p:cNvPr>
          <p:cNvGrpSpPr/>
          <p:nvPr userDrawn="1"/>
        </p:nvGrpSpPr>
        <p:grpSpPr>
          <a:xfrm>
            <a:off x="4171441" y="243136"/>
            <a:ext cx="4756448" cy="4419028"/>
            <a:chOff x="4283969" y="321017"/>
            <a:chExt cx="4531392" cy="4209938"/>
          </a:xfrm>
        </p:grpSpPr>
        <p:pic>
          <p:nvPicPr>
            <p:cNvPr id="8" name="Рисунок 7" descr="Изображение выглядит как окно&#10;&#10;Автоматически созданное описание">
              <a:extLst>
                <a:ext uri="{FF2B5EF4-FFF2-40B4-BE49-F238E27FC236}">
                  <a16:creationId xmlns:a16="http://schemas.microsoft.com/office/drawing/2014/main" id="{DDD94C2E-2973-4D2A-AD0A-FA2F9E319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969" y="3579862"/>
              <a:ext cx="943735" cy="943735"/>
            </a:xfrm>
            <a:prstGeom prst="rect">
              <a:avLst/>
            </a:prstGeom>
          </p:spPr>
        </p:pic>
        <p:pic>
          <p:nvPicPr>
            <p:cNvPr id="9" name="Рисунок 8" descr="Изображение выглядит как легкий, рисунок&#10;&#10;Автоматически созданное описание">
              <a:extLst>
                <a:ext uri="{FF2B5EF4-FFF2-40B4-BE49-F238E27FC236}">
                  <a16:creationId xmlns:a16="http://schemas.microsoft.com/office/drawing/2014/main" id="{3D16FA20-9D21-45AD-83E9-75B357E89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5326" y="3587219"/>
              <a:ext cx="943735" cy="943735"/>
            </a:xfrm>
            <a:prstGeom prst="rect">
              <a:avLst/>
            </a:prstGeom>
          </p:spPr>
        </p:pic>
        <p:pic>
          <p:nvPicPr>
            <p:cNvPr id="10" name="Рисунок 9" descr="Изображение выглядит как рисунок&#10;&#10;Автоматически созданное описание">
              <a:extLst>
                <a:ext uri="{FF2B5EF4-FFF2-40B4-BE49-F238E27FC236}">
                  <a16:creationId xmlns:a16="http://schemas.microsoft.com/office/drawing/2014/main" id="{2B70321D-9E9D-46DE-9810-2258A1A09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3050" y="3587220"/>
              <a:ext cx="943735" cy="943735"/>
            </a:xfrm>
            <a:prstGeom prst="rect">
              <a:avLst/>
            </a:prstGeom>
          </p:spPr>
        </p:pic>
        <p:pic>
          <p:nvPicPr>
            <p:cNvPr id="11" name="Рисунок 10" descr="Изображение выглядит как рисунок&#10;&#10;Автоматически созданное описание">
              <a:extLst>
                <a:ext uri="{FF2B5EF4-FFF2-40B4-BE49-F238E27FC236}">
                  <a16:creationId xmlns:a16="http://schemas.microsoft.com/office/drawing/2014/main" id="{80E05F64-C636-4A75-950B-F41A14559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969" y="1936378"/>
              <a:ext cx="943735" cy="943735"/>
            </a:xfrm>
            <a:prstGeom prst="rect">
              <a:avLst/>
            </a:prstGeom>
          </p:spPr>
        </p:pic>
        <p:pic>
          <p:nvPicPr>
            <p:cNvPr id="12" name="Рисунок 11" descr="Изображение выглядит как окно, рисунок&#10;&#10;Автоматически созданное описание">
              <a:extLst>
                <a:ext uri="{FF2B5EF4-FFF2-40B4-BE49-F238E27FC236}">
                  <a16:creationId xmlns:a16="http://schemas.microsoft.com/office/drawing/2014/main" id="{F0C4C25D-C42C-4FB2-B579-1E6EA5A88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3051" y="1908935"/>
              <a:ext cx="943735" cy="943735"/>
            </a:xfrm>
            <a:prstGeom prst="rect">
              <a:avLst/>
            </a:prstGeom>
          </p:spPr>
        </p:pic>
        <p:pic>
          <p:nvPicPr>
            <p:cNvPr id="13" name="Рисунок 12" descr="Изображение выглядит как рисунок, легкий&#10;&#10;Автоматически созданное описание">
              <a:extLst>
                <a:ext uri="{FF2B5EF4-FFF2-40B4-BE49-F238E27FC236}">
                  <a16:creationId xmlns:a16="http://schemas.microsoft.com/office/drawing/2014/main" id="{C7AD4DA9-4E8B-4E00-BBD9-10E7DB8E7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626" y="1908935"/>
              <a:ext cx="943735" cy="943735"/>
            </a:xfrm>
            <a:prstGeom prst="rect">
              <a:avLst/>
            </a:prstGeom>
          </p:spPr>
        </p:pic>
        <p:pic>
          <p:nvPicPr>
            <p:cNvPr id="14" name="Рисунок 13" descr="Изображение выглядит как рисунок&#10;&#10;Автоматически созданное описание">
              <a:extLst>
                <a:ext uri="{FF2B5EF4-FFF2-40B4-BE49-F238E27FC236}">
                  <a16:creationId xmlns:a16="http://schemas.microsoft.com/office/drawing/2014/main" id="{95753D21-C6BA-4866-BB63-C98820C79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72060">
              <a:off x="6153049" y="382052"/>
              <a:ext cx="943735" cy="943735"/>
            </a:xfrm>
            <a:prstGeom prst="rect">
              <a:avLst/>
            </a:prstGeom>
          </p:spPr>
        </p:pic>
        <p:pic>
          <p:nvPicPr>
            <p:cNvPr id="15" name="Рисунок 14" descr="Изображение выглядит как легкий&#10;&#10;Автоматически созданное описание">
              <a:extLst>
                <a:ext uri="{FF2B5EF4-FFF2-40B4-BE49-F238E27FC236}">
                  <a16:creationId xmlns:a16="http://schemas.microsoft.com/office/drawing/2014/main" id="{0D29ADAB-81F3-4802-A27A-7FAF9EFD5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5326" y="321017"/>
              <a:ext cx="943735" cy="943735"/>
            </a:xfrm>
            <a:prstGeom prst="rect">
              <a:avLst/>
            </a:prstGeom>
          </p:spPr>
        </p:pic>
        <p:pic>
          <p:nvPicPr>
            <p:cNvPr id="16" name="Рисунок 15" descr="Изображение выглядит как рисунок&#10;&#10;Автоматически созданное описание">
              <a:extLst>
                <a:ext uri="{FF2B5EF4-FFF2-40B4-BE49-F238E27FC236}">
                  <a16:creationId xmlns:a16="http://schemas.microsoft.com/office/drawing/2014/main" id="{B0C90E7D-1642-4279-93F7-CB82E1515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970" y="382051"/>
              <a:ext cx="943735" cy="943735"/>
            </a:xfrm>
            <a:prstGeom prst="rect">
              <a:avLst/>
            </a:prstGeom>
          </p:spPr>
        </p:pic>
      </p:grp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D844698-E840-4B6F-816E-6867A3512776}"/>
              </a:ext>
            </a:extLst>
          </p:cNvPr>
          <p:cNvSpPr/>
          <p:nvPr userDrawn="1"/>
        </p:nvSpPr>
        <p:spPr>
          <a:xfrm>
            <a:off x="-744" y="0"/>
            <a:ext cx="9140825" cy="5143500"/>
          </a:xfrm>
          <a:prstGeom prst="rect">
            <a:avLst/>
          </a:prstGeom>
          <a:solidFill>
            <a:srgbClr val="0166B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8" name="Рисунок 17" descr="Изображение выглядит как еда, рисунок, знак&#10;&#10;Автоматически созданное описание">
            <a:extLst>
              <a:ext uri="{FF2B5EF4-FFF2-40B4-BE49-F238E27FC236}">
                <a16:creationId xmlns:a16="http://schemas.microsoft.com/office/drawing/2014/main" id="{0F0BC202-3862-47B8-913E-802E0E01B39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7" y="263302"/>
            <a:ext cx="1552252" cy="7090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6B45D-8B5D-4477-860D-A1C9D56BB95C}" type="datetime1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30D33-8F23-48B5-97FD-EBC88D725DA0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BF5CA-F70D-4860-869D-CD27ECC015B8}" type="datetime1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6A5FB-F50C-4411-BEDF-3BB26F07CB67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6F33B-C104-4810-B1B9-487C5AA50F76}" type="datetime1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A57E3-EA23-4E01-B1DF-72CA8D4A16E5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E2446-5CD3-42D6-8806-5D75BADF753B}" type="datetime1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713FFA-F596-48D8-AB9D-F12DCD7417F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BBF74-A991-44DA-A911-BDC6FB1DAF7C}" type="datetime1">
              <a:rPr lang="ru-RU" smtClean="0"/>
              <a:t>05.10.2021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DBB23A-6539-4C39-9672-AA0023A4A2A1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42FAD-AA3C-4C77-B5FE-275A2FDA993E}" type="datetime1">
              <a:rPr lang="ru-RU" smtClean="0"/>
              <a:t>05.10.2021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479FC-9093-4DA1-AAE9-3AB5D30110B2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19FFB-5D8E-4EE1-9EA6-DDA56B9D9C4C}" type="datetime1">
              <a:rPr lang="ru-RU" smtClean="0"/>
              <a:t>05.10.2021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577CEF-DC58-476A-B444-91792B50813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75D8D-0BC5-41D9-B40A-D906C2B7330C}" type="datetime1">
              <a:rPr lang="ru-RU" smtClean="0"/>
              <a:t>05.10.2021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32D34B-3074-49F9-BFF4-B1A1EE3AFDC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972DC-8F17-4ED8-9DA0-E162C9349712}" type="datetime1">
              <a:rPr lang="ru-RU" smtClean="0"/>
              <a:t>05.10.2021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1DE04-1ADA-4F55-AB49-252B69A37822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E6CF2-9989-4120-91CF-EC1BC8DECD87}" type="datetime1">
              <a:rPr lang="ru-RU" smtClean="0"/>
              <a:t>05.10.2021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EAF457-91DA-4FD9-8228-4E6EC9543CF5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DB5831D-7BEB-434B-AAEF-A4E5F030E876}" type="datetime1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66671EC4-17C9-4D90-BDFA-B05C2BAD4823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66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еда, рисунок, знак&#10;&#10;Автоматически созданное описание">
            <a:extLst>
              <a:ext uri="{FF2B5EF4-FFF2-40B4-BE49-F238E27FC236}">
                <a16:creationId xmlns:a16="http://schemas.microsoft.com/office/drawing/2014/main" id="{4572CC8C-53DA-40B9-BA6E-5023CBEBA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7" y="263302"/>
            <a:ext cx="1552252" cy="709022"/>
          </a:xfrm>
          <a:prstGeom prst="rect">
            <a:avLst/>
          </a:prstGeom>
        </p:spPr>
      </p:pic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28DE07D6-1386-491F-BDD5-DBA3863AB763}"/>
              </a:ext>
            </a:extLst>
          </p:cNvPr>
          <p:cNvSpPr txBox="1">
            <a:spLocks/>
          </p:cNvSpPr>
          <p:nvPr/>
        </p:nvSpPr>
        <p:spPr bwMode="auto">
          <a:xfrm>
            <a:off x="179513" y="2105794"/>
            <a:ext cx="7757770" cy="1751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ru-RU" altLang="ru-RU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Название и тема кейса</a:t>
            </a: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73837955-C889-4FB0-9225-2384DD9E6F90}"/>
              </a:ext>
            </a:extLst>
          </p:cNvPr>
          <p:cNvSpPr txBox="1">
            <a:spLocks/>
          </p:cNvSpPr>
          <p:nvPr/>
        </p:nvSpPr>
        <p:spPr bwMode="auto">
          <a:xfrm>
            <a:off x="211437" y="4194049"/>
            <a:ext cx="2344339" cy="59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buFont typeface="Arial" charset="0"/>
              <a:buNone/>
            </a:pPr>
            <a:r>
              <a:rPr lang="ru-RU" altLang="ru-RU" sz="1600" spc="2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«Название команды»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ADDCDD1-EBB6-4431-8465-8E045C3E0293}"/>
              </a:ext>
            </a:extLst>
          </p:cNvPr>
          <p:cNvSpPr/>
          <p:nvPr/>
        </p:nvSpPr>
        <p:spPr>
          <a:xfrm>
            <a:off x="5029133" y="4449617"/>
            <a:ext cx="19911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ru-RU" sz="1600" spc="2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e-mail</a:t>
            </a:r>
            <a:endParaRPr lang="ru-RU" altLang="ru-RU" sz="1600" spc="20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49A6582-B5E9-4AD1-A0EF-046C35A9141C}"/>
              </a:ext>
            </a:extLst>
          </p:cNvPr>
          <p:cNvSpPr/>
          <p:nvPr/>
        </p:nvSpPr>
        <p:spPr>
          <a:xfrm>
            <a:off x="7175346" y="4449617"/>
            <a:ext cx="19911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600" spc="20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телефон</a:t>
            </a:r>
          </a:p>
        </p:txBody>
      </p:sp>
    </p:spTree>
    <p:extLst>
      <p:ext uri="{BB962C8B-B14F-4D97-AF65-F5344CB8AC3E}">
        <p14:creationId xmlns:p14="http://schemas.microsoft.com/office/powerpoint/2010/main" val="807299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10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19496" y="213364"/>
            <a:ext cx="8229600" cy="711703"/>
          </a:xfrm>
        </p:spPr>
        <p:txBody>
          <a:bodyPr anchor="t"/>
          <a:lstStyle/>
          <a:p>
            <a:pPr algn="l" eaLnBrk="1" hangingPunct="1"/>
            <a:r>
              <a:rPr lang="ru-RU" altLang="ru-RU" sz="2800" b="1" dirty="0">
                <a:solidFill>
                  <a:srgbClr val="0166B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Итоги и результаты внедрения</a:t>
            </a:r>
          </a:p>
        </p:txBody>
      </p:sp>
      <p:pic>
        <p:nvPicPr>
          <p:cNvPr id="12" name="Picture 2" descr="Благотворительный фонд &quot;Надежная смена&quot; | Проект - МЕЖДУНАРОДНЫЙ ...">
            <a:extLst>
              <a:ext uri="{FF2B5EF4-FFF2-40B4-BE49-F238E27FC236}">
                <a16:creationId xmlns:a16="http://schemas.microsoft.com/office/drawing/2014/main" id="{190290AD-CDF7-4FB7-A605-3B11362F6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49" y="164355"/>
            <a:ext cx="104264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434296" y="17647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rgbClr val="0166B3"/>
              </a:buClr>
              <a:buFont typeface="Arial" panose="020B0604020202020204" pitchFamily="34" charset="0"/>
              <a:buChar char="•"/>
              <a:defRPr/>
            </a:pPr>
            <a:r>
              <a:rPr lang="ru-RU" altLang="ru-RU" dirty="0">
                <a:latin typeface="Arial Narrow" panose="020B0606020202030204" pitchFamily="34" charset="0"/>
                <a:cs typeface="Arial" panose="020B0604020202020204" pitchFamily="34" charset="0"/>
              </a:rPr>
              <a:t>Оценка предполагаемого устойчивого развития с учетом применения предложенного решения.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395536" y="1686777"/>
            <a:ext cx="3435016" cy="1861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28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На данном слайде </a:t>
            </a:r>
            <a:r>
              <a:rPr lang="ru-RU" altLang="ru-RU" sz="2800" u="sng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рекомендуется </a:t>
            </a:r>
            <a:r>
              <a:rPr lang="ru-RU" altLang="ru-RU" sz="28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презентовать:</a:t>
            </a:r>
          </a:p>
        </p:txBody>
      </p:sp>
    </p:spTree>
    <p:extLst>
      <p:ext uri="{BB962C8B-B14F-4D97-AF65-F5344CB8AC3E}">
        <p14:creationId xmlns:p14="http://schemas.microsoft.com/office/powerpoint/2010/main" val="1934595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66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73837955-C889-4FB0-9225-2384DD9E6F90}"/>
              </a:ext>
            </a:extLst>
          </p:cNvPr>
          <p:cNvSpPr txBox="1">
            <a:spLocks/>
          </p:cNvSpPr>
          <p:nvPr/>
        </p:nvSpPr>
        <p:spPr bwMode="auto">
          <a:xfrm>
            <a:off x="211437" y="4194049"/>
            <a:ext cx="2344339" cy="59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ru-RU" altLang="ru-RU" sz="1600" b="0" i="0" u="none" strike="noStrike" kern="1200" cap="none" spc="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«Название команды»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ADDCDD1-EBB6-4431-8465-8E045C3E0293}"/>
              </a:ext>
            </a:extLst>
          </p:cNvPr>
          <p:cNvSpPr/>
          <p:nvPr/>
        </p:nvSpPr>
        <p:spPr>
          <a:xfrm>
            <a:off x="5029133" y="4449617"/>
            <a:ext cx="19911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ru-RU" sz="1600" b="0" i="0" u="none" strike="noStrike" kern="1200" cap="none" spc="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e-mail</a:t>
            </a:r>
            <a:endParaRPr kumimoji="0" lang="ru-RU" altLang="ru-RU" sz="1600" b="0" i="0" u="none" strike="noStrike" kern="1200" cap="none" spc="2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49A6582-B5E9-4AD1-A0EF-046C35A9141C}"/>
              </a:ext>
            </a:extLst>
          </p:cNvPr>
          <p:cNvSpPr/>
          <p:nvPr/>
        </p:nvSpPr>
        <p:spPr>
          <a:xfrm>
            <a:off x="7175346" y="4449617"/>
            <a:ext cx="19911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ru-RU" altLang="ru-RU" sz="1600" b="0" i="0" u="none" strike="noStrike" kern="1200" cap="none" spc="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телефон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DFA4D6A3-10D6-4DC3-9533-40BE5FF720DF}"/>
              </a:ext>
            </a:extLst>
          </p:cNvPr>
          <p:cNvSpPr txBox="1">
            <a:spLocks/>
          </p:cNvSpPr>
          <p:nvPr/>
        </p:nvSpPr>
        <p:spPr bwMode="auto">
          <a:xfrm>
            <a:off x="223580" y="2748926"/>
            <a:ext cx="8496944" cy="1114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ru-RU" altLang="ru-RU" sz="36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Девиз команды </a:t>
            </a:r>
            <a:r>
              <a:rPr lang="en-US" altLang="ru-RU" sz="36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/ </a:t>
            </a:r>
            <a:r>
              <a:rPr lang="ru-RU" altLang="ru-RU" sz="36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Слоган </a:t>
            </a:r>
            <a:r>
              <a:rPr lang="en-US" altLang="ru-RU" sz="36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/ </a:t>
            </a:r>
            <a:r>
              <a:rPr lang="ru-RU" altLang="ru-RU" sz="36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/>
            </a:r>
            <a:br>
              <a:rPr lang="ru-RU" altLang="ru-RU" sz="36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ru-RU" altLang="ru-RU" sz="36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376334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66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469080" y="925067"/>
            <a:ext cx="2786904" cy="3198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200" spc="2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Социальный комплекс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000" i="1" spc="2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1. Трудовая занятость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000" i="1" spc="2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2. Повышение квалификаций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000" i="1" spc="2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3. Социальные гарантии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200" spc="2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Потребление энергоносителей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000" i="1" spc="2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1. Сырая нефть, дизель (простой, зимний, арктический), бензин, попутный и сжиженный газ.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200" spc="2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Эксплуатационные затраты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000" i="1" spc="2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1. Содержание и поддержание ОС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000" i="1" spc="2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2. Объекты непрерывной эксплуатации</a:t>
            </a:r>
            <a:endParaRPr lang="ru-RU" altLang="ru-RU" sz="1000" i="1" spc="20" dirty="0">
              <a:solidFill>
                <a:srgbClr val="C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179512" y="2859782"/>
            <a:ext cx="278690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1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Факторы:</a:t>
            </a:r>
            <a:endParaRPr lang="en-US" altLang="ru-RU" sz="1100" spc="20" dirty="0" smtClean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endParaRPr lang="ru-RU" altLang="ru-RU" sz="1100" spc="20" dirty="0" smtClean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1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1. Заражения людей </a:t>
            </a:r>
            <a:r>
              <a:rPr lang="en-US" altLang="ru-RU" sz="11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COVID-19</a:t>
            </a:r>
            <a:endParaRPr lang="ru-RU" altLang="ru-RU" sz="1100" spc="20" dirty="0" smtClean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1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2. </a:t>
            </a:r>
            <a:r>
              <a:rPr lang="ru-RU" altLang="ru-RU" sz="1100" spc="20" dirty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Падение спроса на </a:t>
            </a:r>
            <a:r>
              <a:rPr lang="ru-RU" altLang="ru-RU" sz="11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алмазы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1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3. Институционные ограничения (региональные и федеральные ограничения</a:t>
            </a:r>
            <a:r>
              <a:rPr lang="en-US" altLang="ru-RU" sz="11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en-US" altLang="ru-RU" sz="11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en-US" altLang="ru-RU" sz="11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5.</a:t>
            </a:r>
            <a:endParaRPr lang="ru-RU" altLang="ru-RU" sz="1100" spc="20" dirty="0" smtClean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3553952" y="1015524"/>
            <a:ext cx="2304256" cy="404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2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Логистический блок: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6156176" y="1009269"/>
            <a:ext cx="2469120" cy="41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2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Сбытовой блок: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3553952" y="1583848"/>
            <a:ext cx="2304256" cy="3196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200" spc="2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Климатическая зависимость завоза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000" i="1" spc="2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1. «Северный завоз» Затаривание ТМЦ горизонт планирования 18мес;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000" i="1" spc="2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2. Топливо тащиться до Усть-Кута сторонними перевозчиками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000" i="1" spc="2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3. Фактор сторонних перевозчиков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000" i="1" spc="2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 Авиа перевозки 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000" i="1" spc="20" dirty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5</a:t>
            </a:r>
            <a:r>
              <a:rPr lang="ru-RU" altLang="ru-RU" sz="1000" i="1" spc="2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. Транспортная доступность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000" i="1" spc="20" dirty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6</a:t>
            </a:r>
            <a:r>
              <a:rPr lang="ru-RU" altLang="ru-RU" sz="1000" i="1" spc="2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. Пропускная способность (тает зимник зимника)</a:t>
            </a:r>
            <a:endParaRPr lang="ru-RU" altLang="ru-RU" sz="1000" i="1" spc="20" dirty="0">
              <a:solidFill>
                <a:srgbClr val="C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6156176" y="1532730"/>
            <a:ext cx="2386688" cy="3198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sz="12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Экспортоориентированная</a:t>
            </a:r>
            <a:r>
              <a:rPr lang="ru-RU" sz="12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зависимость спроса на алмазы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endParaRPr lang="ru-RU" sz="1200" dirty="0" smtClean="0">
              <a:solidFill>
                <a:srgbClr val="C00000"/>
              </a:solidFill>
              <a:latin typeface="Arial Narrow" panose="020B0606020202030204" pitchFamily="34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000" i="1" spc="2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1. «Северный завоз» Затаривание ТМЦ горизонт планирования 18мес;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000" i="1" spc="2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2. Топливо тащиться до Усть-Кута сторонними перевозчиками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000" i="1" spc="2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3. Фактор сторонних перевозчиков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000" i="1" spc="2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 Авиа перевозки 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000" i="1" spc="20" dirty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5</a:t>
            </a:r>
            <a:r>
              <a:rPr lang="ru-RU" altLang="ru-RU" sz="1000" i="1" spc="2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. Транспортная доступность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000" i="1" spc="20" dirty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6</a:t>
            </a:r>
            <a:r>
              <a:rPr lang="ru-RU" altLang="ru-RU" sz="1000" i="1" spc="20" dirty="0" smtClean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. Пропускная способность (тает зимник зимника)</a:t>
            </a:r>
            <a:endParaRPr lang="ru-RU" altLang="ru-RU" sz="1000" i="1" spc="20" dirty="0">
              <a:solidFill>
                <a:srgbClr val="C0000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35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2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1D26829-74B4-4819-BC82-76B4C96ADE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98" t="29701" r="39723" b="22700"/>
          <a:stretch/>
        </p:blipFill>
        <p:spPr>
          <a:xfrm>
            <a:off x="401442" y="1697427"/>
            <a:ext cx="1728192" cy="1728192"/>
          </a:xfrm>
          <a:prstGeom prst="ellipse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5990225-9EA8-43F7-A0D0-1E00F7CA929A}"/>
              </a:ext>
            </a:extLst>
          </p:cNvPr>
          <p:cNvSpPr/>
          <p:nvPr/>
        </p:nvSpPr>
        <p:spPr>
          <a:xfrm>
            <a:off x="343920" y="3510142"/>
            <a:ext cx="14391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20" dirty="0">
                <a:solidFill>
                  <a:srgbClr val="0166B3"/>
                </a:solidFill>
                <a:latin typeface="Arial Narrow" panose="020B0606020202030204" pitchFamily="34" charset="0"/>
              </a:rPr>
              <a:t>Имя Фамилия</a:t>
            </a:r>
          </a:p>
          <a:p>
            <a:r>
              <a:rPr lang="ru-RU" sz="1400" spc="20" dirty="0">
                <a:latin typeface="Arial Narrow" panose="020B0606020202030204" pitchFamily="34" charset="0"/>
              </a:rPr>
              <a:t>Роль в команде</a:t>
            </a:r>
            <a:endParaRPr lang="ru-RU" sz="14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1409290-CF8E-4F7A-8B3F-3A89452FE030}"/>
              </a:ext>
            </a:extLst>
          </p:cNvPr>
          <p:cNvSpPr/>
          <p:nvPr/>
        </p:nvSpPr>
        <p:spPr>
          <a:xfrm>
            <a:off x="343921" y="4173269"/>
            <a:ext cx="182978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spc="20" dirty="0">
                <a:latin typeface="Arial Narrow" panose="020B0606020202030204" pitchFamily="34" charset="0"/>
              </a:rPr>
              <a:t>Коротко об участнике: какие задачи решал, опыт участия в аналогичных проектах</a:t>
            </a:r>
            <a:endParaRPr lang="ru-RU" sz="1100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6A11888E-22F9-4B42-AE59-08E770309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79" y="1053678"/>
            <a:ext cx="8613800" cy="600164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None/>
            </a:pPr>
            <a:r>
              <a:rPr lang="ru-RU" altLang="ru-RU" sz="1800" spc="20" dirty="0">
                <a:latin typeface="Arial Narrow" panose="020B0606020202030204" pitchFamily="34" charset="0"/>
                <a:cs typeface="Arial" panose="020B0604020202020204" pitchFamily="34" charset="0"/>
              </a:rPr>
              <a:t>Здесь можно разместить название Вашей образовательной </a:t>
            </a:r>
            <a:br>
              <a:rPr lang="ru-RU" altLang="ru-RU" sz="1800" spc="20" dirty="0"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ru-RU" altLang="ru-RU" sz="1800" spc="20" dirty="0">
                <a:latin typeface="Arial Narrow" panose="020B0606020202030204" pitchFamily="34" charset="0"/>
                <a:cs typeface="Arial" panose="020B0604020202020204" pitchFamily="34" charset="0"/>
              </a:rPr>
              <a:t>организации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92F20D05-2EAC-456C-ACF7-EFB76AEB8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98" t="29701" r="39723" b="22700"/>
          <a:stretch/>
        </p:blipFill>
        <p:spPr>
          <a:xfrm>
            <a:off x="2553808" y="1697427"/>
            <a:ext cx="1728192" cy="1728192"/>
          </a:xfrm>
          <a:prstGeom prst="ellipse">
            <a:avLst/>
          </a:prstGeom>
        </p:spPr>
      </p:pic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D671F29-2B92-40B2-827B-B8CBF4F30D0E}"/>
              </a:ext>
            </a:extLst>
          </p:cNvPr>
          <p:cNvSpPr/>
          <p:nvPr/>
        </p:nvSpPr>
        <p:spPr>
          <a:xfrm>
            <a:off x="2496286" y="3510142"/>
            <a:ext cx="14391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20" dirty="0">
                <a:solidFill>
                  <a:srgbClr val="0166B3"/>
                </a:solidFill>
                <a:latin typeface="Arial Narrow" panose="020B0606020202030204" pitchFamily="34" charset="0"/>
              </a:rPr>
              <a:t>Имя Фамилия</a:t>
            </a:r>
          </a:p>
          <a:p>
            <a:r>
              <a:rPr lang="ru-RU" sz="1400" spc="20" dirty="0">
                <a:latin typeface="Arial Narrow" panose="020B0606020202030204" pitchFamily="34" charset="0"/>
              </a:rPr>
              <a:t>Роль в команде</a:t>
            </a:r>
            <a:endParaRPr lang="ru-RU" sz="14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33E0750F-F1D8-4569-A63A-0C9350B15A22}"/>
              </a:ext>
            </a:extLst>
          </p:cNvPr>
          <p:cNvSpPr/>
          <p:nvPr/>
        </p:nvSpPr>
        <p:spPr>
          <a:xfrm>
            <a:off x="2496287" y="4173269"/>
            <a:ext cx="182978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spc="20" dirty="0">
                <a:latin typeface="Arial Narrow" panose="020B0606020202030204" pitchFamily="34" charset="0"/>
              </a:rPr>
              <a:t>Коротко об участнике: какие задачи решал, опыт участия в аналогичных проектах</a:t>
            </a:r>
            <a:endParaRPr lang="ru-RU" sz="1100" dirty="0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8640F9A6-7224-4731-B008-4838C9E2D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98" t="29701" r="39723" b="22700"/>
          <a:stretch/>
        </p:blipFill>
        <p:spPr>
          <a:xfrm>
            <a:off x="4706174" y="1697427"/>
            <a:ext cx="1728192" cy="1728192"/>
          </a:xfrm>
          <a:prstGeom prst="ellipse">
            <a:avLst/>
          </a:prstGeom>
        </p:spPr>
      </p:pic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6BA645E-A61F-4C00-BB14-C9AE76BA30EA}"/>
              </a:ext>
            </a:extLst>
          </p:cNvPr>
          <p:cNvSpPr/>
          <p:nvPr/>
        </p:nvSpPr>
        <p:spPr>
          <a:xfrm>
            <a:off x="4648652" y="3510142"/>
            <a:ext cx="14391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20" dirty="0">
                <a:solidFill>
                  <a:srgbClr val="0166B3"/>
                </a:solidFill>
                <a:latin typeface="Arial Narrow" panose="020B0606020202030204" pitchFamily="34" charset="0"/>
              </a:rPr>
              <a:t>Имя Фамилия</a:t>
            </a:r>
          </a:p>
          <a:p>
            <a:r>
              <a:rPr lang="ru-RU" sz="1400" spc="20" dirty="0">
                <a:latin typeface="Arial Narrow" panose="020B0606020202030204" pitchFamily="34" charset="0"/>
              </a:rPr>
              <a:t>Роль в команде</a:t>
            </a:r>
            <a:endParaRPr lang="ru-RU" sz="140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6ACEBE57-6B88-4E5A-A227-85286B52A1A6}"/>
              </a:ext>
            </a:extLst>
          </p:cNvPr>
          <p:cNvSpPr/>
          <p:nvPr/>
        </p:nvSpPr>
        <p:spPr>
          <a:xfrm>
            <a:off x="4648653" y="4173269"/>
            <a:ext cx="182978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spc="20" dirty="0">
                <a:latin typeface="Arial Narrow" panose="020B0606020202030204" pitchFamily="34" charset="0"/>
              </a:rPr>
              <a:t>Коротко об участнике: какие задачи решал, опыт участия в аналогичных проектах</a:t>
            </a:r>
            <a:endParaRPr lang="ru-RU" sz="1100" dirty="0"/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E06418EC-1279-46CD-A197-EB5EBBFE2C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98" t="29701" r="39723" b="22700"/>
          <a:stretch/>
        </p:blipFill>
        <p:spPr>
          <a:xfrm>
            <a:off x="6858541" y="1697427"/>
            <a:ext cx="1728192" cy="1728192"/>
          </a:xfrm>
          <a:prstGeom prst="ellipse">
            <a:avLst/>
          </a:prstGeom>
        </p:spPr>
      </p:pic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99A16D46-996F-449D-899E-B81131297C11}"/>
              </a:ext>
            </a:extLst>
          </p:cNvPr>
          <p:cNvSpPr/>
          <p:nvPr/>
        </p:nvSpPr>
        <p:spPr>
          <a:xfrm>
            <a:off x="6801019" y="3510142"/>
            <a:ext cx="14391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pc="20" dirty="0">
                <a:solidFill>
                  <a:srgbClr val="0166B3"/>
                </a:solidFill>
                <a:latin typeface="Arial Narrow" panose="020B0606020202030204" pitchFamily="34" charset="0"/>
              </a:rPr>
              <a:t>Имя Фамилия</a:t>
            </a:r>
          </a:p>
          <a:p>
            <a:r>
              <a:rPr lang="ru-RU" sz="1400" spc="20" dirty="0">
                <a:latin typeface="Arial Narrow" panose="020B0606020202030204" pitchFamily="34" charset="0"/>
              </a:rPr>
              <a:t>Роль в команде</a:t>
            </a:r>
            <a:endParaRPr lang="ru-RU" sz="14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FA7A0BD3-9F1E-4714-A85F-CE15041055A4}"/>
              </a:ext>
            </a:extLst>
          </p:cNvPr>
          <p:cNvSpPr/>
          <p:nvPr/>
        </p:nvSpPr>
        <p:spPr>
          <a:xfrm>
            <a:off x="6801020" y="4173269"/>
            <a:ext cx="182978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spc="20" dirty="0">
                <a:latin typeface="Arial Narrow" panose="020B0606020202030204" pitchFamily="34" charset="0"/>
              </a:rPr>
              <a:t>Коротко об участнике: какие задачи решал, опыт участия в аналогичных проектах</a:t>
            </a:r>
            <a:endParaRPr lang="ru-RU" sz="1100" dirty="0"/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29E7091B-A51F-1846-A595-0C72EAFF3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9" y="208139"/>
            <a:ext cx="8229600" cy="711703"/>
          </a:xfrm>
        </p:spPr>
        <p:txBody>
          <a:bodyPr anchor="t"/>
          <a:lstStyle/>
          <a:p>
            <a:pPr algn="l" eaLnBrk="1" hangingPunct="1"/>
            <a:r>
              <a:rPr lang="ru-RU" altLang="ru-RU" sz="2800" b="1" dirty="0">
                <a:solidFill>
                  <a:srgbClr val="0166B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Название команды</a:t>
            </a:r>
            <a:endParaRPr lang="ru-RU" altLang="ru-RU" sz="28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" descr="Благотворительный фонд &quot;Надежная смена&quot; | Проект - МЕЖДУНАРОДНЫЙ ...">
            <a:extLst>
              <a:ext uri="{FF2B5EF4-FFF2-40B4-BE49-F238E27FC236}">
                <a16:creationId xmlns:a16="http://schemas.microsoft.com/office/drawing/2014/main" id="{190290AD-CDF7-4FB7-A605-3B11362F6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49" y="164355"/>
            <a:ext cx="104264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69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3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960" y="155672"/>
            <a:ext cx="2677007" cy="484933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None/>
            </a:pPr>
            <a:r>
              <a:rPr lang="ru-RU" altLang="ru-RU" sz="14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На данном слайде </a:t>
            </a:r>
            <a:r>
              <a:rPr lang="ru-RU" altLang="ru-RU" sz="1400" u="sng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рекомендуется </a:t>
            </a:r>
            <a:r>
              <a:rPr lang="ru-RU" altLang="ru-RU" sz="14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презентовать:</a:t>
            </a:r>
          </a:p>
        </p:txBody>
      </p:sp>
      <p:sp>
        <p:nvSpPr>
          <p:cNvPr id="26" name="Объект 2">
            <a:extLst>
              <a:ext uri="{FF2B5EF4-FFF2-40B4-BE49-F238E27FC236}">
                <a16:creationId xmlns:a16="http://schemas.microsoft.com/office/drawing/2014/main" id="{36223326-B903-4D41-A714-F5F6D4277DA1}"/>
              </a:ext>
            </a:extLst>
          </p:cNvPr>
          <p:cNvSpPr txBox="1">
            <a:spLocks/>
          </p:cNvSpPr>
          <p:nvPr/>
        </p:nvSpPr>
        <p:spPr bwMode="auto">
          <a:xfrm>
            <a:off x="4283968" y="164356"/>
            <a:ext cx="3543182" cy="47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</a:pPr>
            <a:r>
              <a:rPr lang="ru-RU" altLang="ru-RU" sz="1400" spc="20" dirty="0">
                <a:latin typeface="Arial Narrow" panose="020B0606020202030204" pitchFamily="34" charset="0"/>
                <a:cs typeface="Arial" panose="020B0604020202020204" pitchFamily="34" charset="0"/>
              </a:rPr>
              <a:t>Анализ исходных данных кейса: ключевые параметры, характеристики, особенности.</a:t>
            </a:r>
          </a:p>
        </p:txBody>
      </p:sp>
      <p:pic>
        <p:nvPicPr>
          <p:cNvPr id="8" name="Picture 2" descr="Благотворительный фонд &quot;Надежная смена&quot; | Проект - МЕЖДУНАРОДНЫЙ ...">
            <a:extLst>
              <a:ext uri="{FF2B5EF4-FFF2-40B4-BE49-F238E27FC236}">
                <a16:creationId xmlns:a16="http://schemas.microsoft.com/office/drawing/2014/main" id="{190290AD-CDF7-4FB7-A605-3B11362F6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49" y="164355"/>
            <a:ext cx="104264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319496" y="213364"/>
            <a:ext cx="1287464" cy="711703"/>
          </a:xfrm>
        </p:spPr>
        <p:txBody>
          <a:bodyPr anchor="t"/>
          <a:lstStyle/>
          <a:p>
            <a:pPr algn="l" eaLnBrk="1" hangingPunct="1"/>
            <a:r>
              <a:rPr lang="ru-RU" altLang="ru-RU" sz="2800" b="1" dirty="0">
                <a:solidFill>
                  <a:srgbClr val="0166B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Анализ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1053849" y="3229461"/>
            <a:ext cx="2180212" cy="131102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0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Производственный блок: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endParaRPr lang="ru-RU" altLang="ru-RU" sz="1000" spc="20" dirty="0" smtClean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0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*</a:t>
            </a:r>
            <a:r>
              <a:rPr lang="ru-RU" altLang="ru-RU" sz="1000" spc="20" dirty="0" err="1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ГОКи</a:t>
            </a:r>
            <a:endParaRPr lang="ru-RU" altLang="ru-RU" sz="1000" spc="20" dirty="0" smtClean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0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*Обогащение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0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*Технологическая инфраструктура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0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*Нефтебазы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0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*Вспомогательные эксплуатирующие подразделения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3474320" y="3218170"/>
            <a:ext cx="2178366" cy="13223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0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Логистический блок: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endParaRPr lang="ru-RU" altLang="ru-RU" sz="1000" spc="20" dirty="0" smtClean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0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*Навигация (Усть-Кут – Ленск)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0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*Зимник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0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*Поставки ТМЦ «запад- север»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0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*Привлечение сторонних перевозчиков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5892945" y="3225578"/>
            <a:ext cx="2178366" cy="13149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0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Сбытовой блок: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endParaRPr lang="ru-RU" altLang="ru-RU" sz="1000" spc="20" dirty="0" smtClean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0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*Проведение сессий и аукционов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0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*Формирование долгосрочных контрактов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0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*Поддержание баланса спрос/предложение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36223326-B903-4D41-A714-F5F6D4277DA1}"/>
              </a:ext>
            </a:extLst>
          </p:cNvPr>
          <p:cNvSpPr txBox="1">
            <a:spLocks/>
          </p:cNvSpPr>
          <p:nvPr/>
        </p:nvSpPr>
        <p:spPr bwMode="auto">
          <a:xfrm>
            <a:off x="402330" y="1265873"/>
            <a:ext cx="2448272" cy="47388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None/>
            </a:pPr>
            <a:r>
              <a:rPr lang="ru-RU" altLang="ru-RU" sz="1200" spc="2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Внешне экономическая </a:t>
            </a:r>
            <a:r>
              <a:rPr lang="ru-RU" sz="1200" dirty="0" err="1" smtClean="0">
                <a:latin typeface="Arial Narrow" panose="020B0606020202030204" pitchFamily="34" charset="0"/>
              </a:rPr>
              <a:t>экспортоориентированная</a:t>
            </a:r>
            <a:r>
              <a:rPr lang="ru-RU" sz="1200" dirty="0" smtClean="0">
                <a:latin typeface="Arial Narrow" panose="020B0606020202030204" pitchFamily="34" charset="0"/>
              </a:rPr>
              <a:t> </a:t>
            </a:r>
            <a:r>
              <a:rPr lang="ru-RU" altLang="ru-RU" sz="1200" spc="2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среда</a:t>
            </a:r>
            <a:endParaRPr lang="ru-RU" altLang="ru-RU" sz="1200" spc="2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08396" y="2859782"/>
            <a:ext cx="8550300" cy="18002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низ 3"/>
          <p:cNvSpPr/>
          <p:nvPr/>
        </p:nvSpPr>
        <p:spPr>
          <a:xfrm rot="10800000">
            <a:off x="1011429" y="1907561"/>
            <a:ext cx="216024" cy="22143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6223326-B903-4D41-A714-F5F6D4277DA1}"/>
              </a:ext>
            </a:extLst>
          </p:cNvPr>
          <p:cNvSpPr txBox="1">
            <a:spLocks/>
          </p:cNvSpPr>
          <p:nvPr/>
        </p:nvSpPr>
        <p:spPr bwMode="auto">
          <a:xfrm>
            <a:off x="402329" y="2098141"/>
            <a:ext cx="1362359" cy="70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None/>
            </a:pPr>
            <a:r>
              <a:rPr lang="ru-RU" altLang="ru-RU" sz="900" spc="2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Предложение (реализация) основной продукции (алмазы (в </a:t>
            </a:r>
            <a:r>
              <a:rPr lang="ru-RU" altLang="ru-RU" sz="900" spc="20" dirty="0" err="1" smtClean="0">
                <a:latin typeface="Arial Narrow" panose="020B0606020202030204" pitchFamily="34" charset="0"/>
                <a:cs typeface="Arial" panose="020B0604020202020204" pitchFamily="34" charset="0"/>
              </a:rPr>
              <a:t>т.ч</a:t>
            </a:r>
            <a:r>
              <a:rPr lang="ru-RU" altLang="ru-RU" sz="900" spc="20" dirty="0" smtClean="0">
                <a:latin typeface="Arial Narrow" panose="020B0606020202030204" pitchFamily="34" charset="0"/>
                <a:cs typeface="Arial" panose="020B0604020202020204" pitchFamily="34" charset="0"/>
              </a:rPr>
              <a:t>. технические), бриллианты)</a:t>
            </a:r>
            <a:endParaRPr lang="ru-RU" altLang="ru-RU" sz="900" spc="2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36223326-B903-4D41-A714-F5F6D4277DA1}"/>
              </a:ext>
            </a:extLst>
          </p:cNvPr>
          <p:cNvSpPr txBox="1">
            <a:spLocks/>
          </p:cNvSpPr>
          <p:nvPr/>
        </p:nvSpPr>
        <p:spPr bwMode="auto">
          <a:xfrm>
            <a:off x="1093753" y="2934491"/>
            <a:ext cx="6964238" cy="293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None/>
            </a:pPr>
            <a:r>
              <a:rPr lang="ru-RU" altLang="ru-RU" sz="1100" spc="2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Внутренняя производственно-сбытовая цепочка группы АК «АЛРОСА» (ПАО)</a:t>
            </a:r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36223326-B903-4D41-A714-F5F6D4277DA1}"/>
              </a:ext>
            </a:extLst>
          </p:cNvPr>
          <p:cNvSpPr txBox="1">
            <a:spLocks/>
          </p:cNvSpPr>
          <p:nvPr/>
        </p:nvSpPr>
        <p:spPr bwMode="auto">
          <a:xfrm>
            <a:off x="3459410" y="1263513"/>
            <a:ext cx="2448272" cy="47388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None/>
            </a:pPr>
            <a:r>
              <a:rPr lang="ru-RU" altLang="ru-RU" sz="1200" spc="2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Внешняя социально экономическая среда региона присутствия</a:t>
            </a:r>
            <a:endParaRPr lang="ru-RU" altLang="ru-RU" sz="1200" spc="2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36223326-B903-4D41-A714-F5F6D4277DA1}"/>
              </a:ext>
            </a:extLst>
          </p:cNvPr>
          <p:cNvSpPr txBox="1">
            <a:spLocks/>
          </p:cNvSpPr>
          <p:nvPr/>
        </p:nvSpPr>
        <p:spPr bwMode="auto">
          <a:xfrm>
            <a:off x="6510424" y="1263513"/>
            <a:ext cx="2448272" cy="47388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None/>
            </a:pPr>
            <a:r>
              <a:rPr lang="ru-RU" altLang="ru-RU" sz="1200" spc="2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Окружающая среда, экология региона</a:t>
            </a:r>
            <a:endParaRPr lang="ru-RU" altLang="ru-RU" sz="1200" spc="2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трелка вниз 21"/>
          <p:cNvSpPr/>
          <p:nvPr/>
        </p:nvSpPr>
        <p:spPr>
          <a:xfrm>
            <a:off x="2099567" y="2538361"/>
            <a:ext cx="216024" cy="22143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бъект 2">
            <a:extLst>
              <a:ext uri="{FF2B5EF4-FFF2-40B4-BE49-F238E27FC236}">
                <a16:creationId xmlns:a16="http://schemas.microsoft.com/office/drawing/2014/main" id="{36223326-B903-4D41-A714-F5F6D4277DA1}"/>
              </a:ext>
            </a:extLst>
          </p:cNvPr>
          <p:cNvSpPr txBox="1">
            <a:spLocks/>
          </p:cNvSpPr>
          <p:nvPr/>
        </p:nvSpPr>
        <p:spPr bwMode="auto">
          <a:xfrm>
            <a:off x="1606960" y="1785776"/>
            <a:ext cx="1243641" cy="632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None/>
            </a:pPr>
            <a:r>
              <a:rPr lang="ru-RU" altLang="ru-RU" sz="900" spc="20" dirty="0">
                <a:latin typeface="Arial Narrow" panose="020B0606020202030204" pitchFamily="34" charset="0"/>
                <a:cs typeface="Arial" panose="020B0604020202020204" pitchFamily="34" charset="0"/>
              </a:rPr>
              <a:t>Ф</a:t>
            </a:r>
            <a:r>
              <a:rPr lang="ru-RU" altLang="ru-RU" sz="900" spc="2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ормирование рынков, прибыль </a:t>
            </a:r>
            <a:r>
              <a:rPr lang="ru-RU" altLang="ru-RU" sz="900" spc="20" dirty="0">
                <a:latin typeface="Arial Narrow" panose="020B0606020202030204" pitchFamily="34" charset="0"/>
                <a:cs typeface="Arial" panose="020B0604020202020204" pitchFamily="34" charset="0"/>
              </a:rPr>
              <a:t>с реализации основной продукции </a:t>
            </a:r>
          </a:p>
        </p:txBody>
      </p:sp>
      <p:sp>
        <p:nvSpPr>
          <p:cNvPr id="24" name="Стрелка вниз 23"/>
          <p:cNvSpPr/>
          <p:nvPr/>
        </p:nvSpPr>
        <p:spPr>
          <a:xfrm rot="10800000">
            <a:off x="4001194" y="1876711"/>
            <a:ext cx="216024" cy="22143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id="{36223326-B903-4D41-A714-F5F6D4277DA1}"/>
              </a:ext>
            </a:extLst>
          </p:cNvPr>
          <p:cNvSpPr txBox="1">
            <a:spLocks/>
          </p:cNvSpPr>
          <p:nvPr/>
        </p:nvSpPr>
        <p:spPr bwMode="auto">
          <a:xfrm>
            <a:off x="3458204" y="2098141"/>
            <a:ext cx="1180943" cy="70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None/>
            </a:pPr>
            <a:r>
              <a:rPr lang="ru-RU" altLang="ru-RU" sz="900" spc="2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Социальные обязательства,  трудовая занятость, налоги и дивиденды </a:t>
            </a:r>
            <a:endParaRPr lang="ru-RU" altLang="ru-RU" sz="900" spc="2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8" name="Стрелка вниз 27"/>
          <p:cNvSpPr/>
          <p:nvPr/>
        </p:nvSpPr>
        <p:spPr>
          <a:xfrm>
            <a:off x="5151786" y="2538361"/>
            <a:ext cx="216024" cy="22143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бъект 2">
            <a:extLst>
              <a:ext uri="{FF2B5EF4-FFF2-40B4-BE49-F238E27FC236}">
                <a16:creationId xmlns:a16="http://schemas.microsoft.com/office/drawing/2014/main" id="{36223326-B903-4D41-A714-F5F6D4277DA1}"/>
              </a:ext>
            </a:extLst>
          </p:cNvPr>
          <p:cNvSpPr txBox="1">
            <a:spLocks/>
          </p:cNvSpPr>
          <p:nvPr/>
        </p:nvSpPr>
        <p:spPr bwMode="auto">
          <a:xfrm>
            <a:off x="4466876" y="1722952"/>
            <a:ext cx="1435945" cy="778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None/>
            </a:pPr>
            <a:r>
              <a:rPr lang="ru-RU" altLang="ru-RU" sz="900" spc="2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Приток трудовых ресурсов, предоставление права на разработку месторождений, институционное влияние </a:t>
            </a:r>
            <a:endParaRPr lang="ru-RU" altLang="ru-RU" sz="900" spc="2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Объект 2">
            <a:extLst>
              <a:ext uri="{FF2B5EF4-FFF2-40B4-BE49-F238E27FC236}">
                <a16:creationId xmlns:a16="http://schemas.microsoft.com/office/drawing/2014/main" id="{36223326-B903-4D41-A714-F5F6D4277DA1}"/>
              </a:ext>
            </a:extLst>
          </p:cNvPr>
          <p:cNvSpPr txBox="1">
            <a:spLocks/>
          </p:cNvSpPr>
          <p:nvPr/>
        </p:nvSpPr>
        <p:spPr bwMode="auto">
          <a:xfrm>
            <a:off x="402330" y="878571"/>
            <a:ext cx="8556366" cy="293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None/>
            </a:pPr>
            <a:r>
              <a:rPr lang="ru-RU" altLang="ru-RU" sz="1100" spc="2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Типовая производственно-сбытовая цепочка функционирования АК «АЛРОСА» (ПАО)</a:t>
            </a:r>
          </a:p>
        </p:txBody>
      </p:sp>
      <p:sp>
        <p:nvSpPr>
          <p:cNvPr id="32" name="Стрелка вниз 31"/>
          <p:cNvSpPr/>
          <p:nvPr/>
        </p:nvSpPr>
        <p:spPr>
          <a:xfrm rot="10800000">
            <a:off x="7014730" y="1777510"/>
            <a:ext cx="216024" cy="22143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бъект 2">
            <a:extLst>
              <a:ext uri="{FF2B5EF4-FFF2-40B4-BE49-F238E27FC236}">
                <a16:creationId xmlns:a16="http://schemas.microsoft.com/office/drawing/2014/main" id="{36223326-B903-4D41-A714-F5F6D4277DA1}"/>
              </a:ext>
            </a:extLst>
          </p:cNvPr>
          <p:cNvSpPr txBox="1">
            <a:spLocks/>
          </p:cNvSpPr>
          <p:nvPr/>
        </p:nvSpPr>
        <p:spPr bwMode="auto">
          <a:xfrm>
            <a:off x="6510424" y="1976709"/>
            <a:ext cx="1235598" cy="782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None/>
            </a:pPr>
            <a:r>
              <a:rPr lang="ru-RU" altLang="ru-RU" sz="900" spc="2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Выбросы </a:t>
            </a:r>
            <a:r>
              <a:rPr lang="en-US" altLang="ru-RU" sz="900" spc="20" dirty="0" smtClean="0">
                <a:latin typeface="Arial Narrow" panose="020B0606020202030204" pitchFamily="34" charset="0"/>
                <a:cs typeface="Arial" panose="020B0604020202020204" pitchFamily="34" charset="0"/>
              </a:rPr>
              <a:t>CO</a:t>
            </a:r>
            <a:r>
              <a:rPr lang="ru-RU" altLang="ru-RU" sz="700" spc="20" dirty="0" smtClean="0">
                <a:latin typeface="Arial Narrow" panose="020B0606020202030204" pitchFamily="34" charset="0"/>
                <a:cs typeface="Arial" panose="020B0604020202020204" pitchFamily="34" charset="0"/>
              </a:rPr>
              <a:t>2</a:t>
            </a:r>
            <a:r>
              <a:rPr lang="ru-RU" altLang="ru-RU" sz="900" spc="2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, компенсации влияния на экологию, разработка экологических проектов </a:t>
            </a:r>
            <a:endParaRPr lang="ru-RU" altLang="ru-RU" sz="900" spc="2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Стрелка вниз 33"/>
          <p:cNvSpPr/>
          <p:nvPr/>
        </p:nvSpPr>
        <p:spPr>
          <a:xfrm>
            <a:off x="8175830" y="2608188"/>
            <a:ext cx="216024" cy="22143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бъект 2">
            <a:extLst>
              <a:ext uri="{FF2B5EF4-FFF2-40B4-BE49-F238E27FC236}">
                <a16:creationId xmlns:a16="http://schemas.microsoft.com/office/drawing/2014/main" id="{36223326-B903-4D41-A714-F5F6D4277DA1}"/>
              </a:ext>
            </a:extLst>
          </p:cNvPr>
          <p:cNvSpPr txBox="1">
            <a:spLocks/>
          </p:cNvSpPr>
          <p:nvPr/>
        </p:nvSpPr>
        <p:spPr bwMode="auto">
          <a:xfrm>
            <a:off x="7596336" y="1773352"/>
            <a:ext cx="1362360" cy="815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None/>
            </a:pPr>
            <a:r>
              <a:rPr lang="ru-RU" altLang="ru-RU" sz="900" spc="2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Риски появления «черных лебедей» природного и как следствие техногенного характера</a:t>
            </a:r>
            <a:endParaRPr lang="ru-RU" altLang="ru-RU" sz="900" spc="2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94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4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Объект 2">
            <a:extLst>
              <a:ext uri="{FF2B5EF4-FFF2-40B4-BE49-F238E27FC236}">
                <a16:creationId xmlns:a16="http://schemas.microsoft.com/office/drawing/2014/main" id="{36223326-B903-4D41-A714-F5F6D4277DA1}"/>
              </a:ext>
            </a:extLst>
          </p:cNvPr>
          <p:cNvSpPr txBox="1">
            <a:spLocks/>
          </p:cNvSpPr>
          <p:nvPr/>
        </p:nvSpPr>
        <p:spPr bwMode="auto">
          <a:xfrm>
            <a:off x="4494838" y="1888485"/>
            <a:ext cx="4587144" cy="241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</a:pPr>
            <a:r>
              <a:rPr lang="ru-RU" altLang="ru-RU" sz="1800" spc="20" dirty="0">
                <a:latin typeface="Arial Narrow" panose="020B0606020202030204" pitchFamily="34" charset="0"/>
                <a:cs typeface="Arial" panose="020B0604020202020204" pitchFamily="34" charset="0"/>
              </a:rPr>
              <a:t>Анализ информации, полученной командой при поиске во внешних источниках.</a:t>
            </a:r>
          </a:p>
        </p:txBody>
      </p:sp>
      <p:pic>
        <p:nvPicPr>
          <p:cNvPr id="8" name="Picture 2" descr="Благотворительный фонд &quot;Надежная смена&quot; | Проект - МЕЖДУНАРОДНЫЙ ...">
            <a:extLst>
              <a:ext uri="{FF2B5EF4-FFF2-40B4-BE49-F238E27FC236}">
                <a16:creationId xmlns:a16="http://schemas.microsoft.com/office/drawing/2014/main" id="{190290AD-CDF7-4FB7-A605-3B11362F6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49" y="164355"/>
            <a:ext cx="104264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319496" y="213364"/>
            <a:ext cx="8229600" cy="711703"/>
          </a:xfrm>
        </p:spPr>
        <p:txBody>
          <a:bodyPr anchor="t"/>
          <a:lstStyle/>
          <a:p>
            <a:pPr algn="l" eaLnBrk="1" hangingPunct="1"/>
            <a:r>
              <a:rPr lang="ru-RU" altLang="ru-RU" sz="2800" b="1" dirty="0">
                <a:solidFill>
                  <a:srgbClr val="0166B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Анализ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395536" y="1686777"/>
            <a:ext cx="3435016" cy="1861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28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На данном слайде </a:t>
            </a:r>
            <a:r>
              <a:rPr lang="ru-RU" altLang="ru-RU" sz="2800" u="sng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рекомендуется</a:t>
            </a:r>
            <a:r>
              <a:rPr lang="ru-RU" altLang="ru-RU" sz="28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презентовать:</a:t>
            </a:r>
          </a:p>
        </p:txBody>
      </p:sp>
    </p:spTree>
    <p:extLst>
      <p:ext uri="{BB962C8B-B14F-4D97-AF65-F5344CB8AC3E}">
        <p14:creationId xmlns:p14="http://schemas.microsoft.com/office/powerpoint/2010/main" val="302667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5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Объект 2">
            <a:extLst>
              <a:ext uri="{FF2B5EF4-FFF2-40B4-BE49-F238E27FC236}">
                <a16:creationId xmlns:a16="http://schemas.microsoft.com/office/drawing/2014/main" id="{36223326-B903-4D41-A714-F5F6D4277DA1}"/>
              </a:ext>
            </a:extLst>
          </p:cNvPr>
          <p:cNvSpPr txBox="1">
            <a:spLocks/>
          </p:cNvSpPr>
          <p:nvPr/>
        </p:nvSpPr>
        <p:spPr bwMode="auto">
          <a:xfrm>
            <a:off x="4067944" y="129162"/>
            <a:ext cx="3605554" cy="611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</a:pPr>
            <a:r>
              <a:rPr lang="ru-RU" altLang="ru-RU" sz="1600" spc="20" dirty="0">
                <a:latin typeface="Arial Narrow" panose="020B0606020202030204" pitchFamily="34" charset="0"/>
                <a:cs typeface="Arial" panose="020B0604020202020204" pitchFamily="34" charset="0"/>
              </a:rPr>
              <a:t>Анализ факторов, влияющих на выбор потенциального решения.</a:t>
            </a:r>
          </a:p>
        </p:txBody>
      </p:sp>
      <p:pic>
        <p:nvPicPr>
          <p:cNvPr id="8" name="Picture 2" descr="Благотворительный фонд &quot;Надежная смена&quot; | Проект - МЕЖДУНАРОДНЫЙ ...">
            <a:extLst>
              <a:ext uri="{FF2B5EF4-FFF2-40B4-BE49-F238E27FC236}">
                <a16:creationId xmlns:a16="http://schemas.microsoft.com/office/drawing/2014/main" id="{190290AD-CDF7-4FB7-A605-3B11362F6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49" y="164355"/>
            <a:ext cx="104264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319496" y="213364"/>
            <a:ext cx="8229600" cy="711703"/>
          </a:xfrm>
        </p:spPr>
        <p:txBody>
          <a:bodyPr anchor="t"/>
          <a:lstStyle/>
          <a:p>
            <a:pPr algn="l" eaLnBrk="1" hangingPunct="1"/>
            <a:r>
              <a:rPr lang="ru-RU" altLang="ru-RU" sz="2800" b="1" dirty="0">
                <a:solidFill>
                  <a:srgbClr val="0166B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Анализ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1691680" y="164355"/>
            <a:ext cx="288435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6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На данном слайде </a:t>
            </a:r>
            <a:r>
              <a:rPr lang="ru-RU" altLang="ru-RU" sz="1600" u="sng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рекомендуется</a:t>
            </a:r>
            <a:r>
              <a:rPr lang="ru-RU" altLang="ru-RU" sz="16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презентовать: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319496" y="746340"/>
            <a:ext cx="8403505" cy="119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1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Факторы перспективы развития новых рынков сбыта – игровая индустрия и </a:t>
            </a:r>
            <a:r>
              <a:rPr lang="en-US" altLang="ru-RU" sz="11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VR </a:t>
            </a:r>
            <a:r>
              <a:rPr lang="ru-RU" altLang="ru-RU" sz="11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среда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endParaRPr lang="ru-RU" altLang="ru-RU" sz="1100" spc="20" dirty="0" smtClean="0">
              <a:solidFill>
                <a:srgbClr val="7030A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9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1. Переход социально общественных взаимодействия в онлайн формат;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9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2. Рынки </a:t>
            </a:r>
            <a:r>
              <a:rPr lang="en-US" altLang="ru-RU" sz="900" spc="20" dirty="0" err="1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Luxery</a:t>
            </a:r>
            <a:r>
              <a:rPr lang="en-US" altLang="ru-RU" sz="9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9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сегмента консервативны, и не представлены в полной мере в цифровом формате</a:t>
            </a:r>
            <a:r>
              <a:rPr lang="en-US" altLang="ru-RU" sz="9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9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как социально-общественная среда нового поколения «</a:t>
            </a:r>
            <a:r>
              <a:rPr lang="ru-RU" altLang="ru-RU" sz="900" spc="20" dirty="0" err="1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Гугла</a:t>
            </a:r>
            <a:r>
              <a:rPr lang="ru-RU" altLang="ru-RU" sz="9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и </a:t>
            </a:r>
            <a:r>
              <a:rPr lang="ru-RU" altLang="ru-RU" sz="900" spc="20" dirty="0" err="1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Тиктока</a:t>
            </a:r>
            <a:r>
              <a:rPr lang="ru-RU" altLang="ru-RU" sz="9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»; 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9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3. Возможность продвижения нового продукта «цифровые украшения» с помощью </a:t>
            </a:r>
            <a:r>
              <a:rPr lang="en-US" altLang="ru-RU" sz="9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SMM </a:t>
            </a:r>
            <a:r>
              <a:rPr lang="ru-RU" altLang="ru-RU" sz="9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в социальных сетях и экосистемах;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9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 В большей степени затраты на разработку и продвижение продукта – интеллектуальная собственность и ИТ разработки;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9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5. Кратное развитие рынков игровых и цифровых технологий, в том числе </a:t>
            </a:r>
            <a:r>
              <a:rPr lang="en-US" altLang="ru-RU" sz="9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VR </a:t>
            </a:r>
            <a:r>
              <a:rPr lang="ru-RU" altLang="ru-RU" sz="9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среда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48" y="1939428"/>
            <a:ext cx="4126984" cy="2261442"/>
          </a:xfrm>
          <a:prstGeom prst="rect">
            <a:avLst/>
          </a:prstGeom>
        </p:spPr>
      </p:pic>
      <p:sp>
        <p:nvSpPr>
          <p:cNvPr id="18" name="Объект 2">
            <a:extLst>
              <a:ext uri="{FF2B5EF4-FFF2-40B4-BE49-F238E27FC236}">
                <a16:creationId xmlns:a16="http://schemas.microsoft.com/office/drawing/2014/main" id="{DB197957-64BC-4E4C-90E2-E156C7A58027}"/>
              </a:ext>
            </a:extLst>
          </p:cNvPr>
          <p:cNvSpPr txBox="1">
            <a:spLocks/>
          </p:cNvSpPr>
          <p:nvPr/>
        </p:nvSpPr>
        <p:spPr bwMode="auto">
          <a:xfrm>
            <a:off x="399100" y="4237268"/>
            <a:ext cx="4126984" cy="192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0166B3"/>
              </a:buClr>
              <a:buNone/>
              <a:defRPr/>
            </a:pPr>
            <a:r>
              <a:rPr lang="ru-RU" sz="800" i="1" dirty="0">
                <a:latin typeface="Arial Narrow" panose="020B0606020202030204" pitchFamily="34" charset="0"/>
              </a:rPr>
              <a:t>Источник: </a:t>
            </a:r>
            <a:r>
              <a:rPr lang="ru-RU" sz="800" i="1" dirty="0" smtClean="0">
                <a:latin typeface="Arial Narrow" panose="020B0606020202030204" pitchFamily="34" charset="0"/>
              </a:rPr>
              <a:t> </a:t>
            </a:r>
            <a:r>
              <a:rPr lang="en-US" altLang="ru-RU" sz="800" i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https</a:t>
            </a:r>
            <a:r>
              <a:rPr lang="en-US" altLang="ru-RU" sz="800" i="1" dirty="0">
                <a:latin typeface="Arial Narrow" panose="020B0606020202030204" pitchFamily="34" charset="0"/>
                <a:cs typeface="Arial" panose="020B0604020202020204" pitchFamily="34" charset="0"/>
              </a:rPr>
              <a:t>://hsbi.hse.ru/articles/virtualnaya-realnost-v-obrazovanii/</a:t>
            </a:r>
            <a:endParaRPr lang="ru-RU" altLang="ru-RU" sz="800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4792498" y="3376984"/>
            <a:ext cx="4051280" cy="860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sz="1000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По </a:t>
            </a:r>
            <a:r>
              <a:rPr lang="ru-RU" sz="1000" dirty="0">
                <a:solidFill>
                  <a:srgbClr val="7030A0"/>
                </a:solidFill>
                <a:latin typeface="Arial Narrow" panose="020B0606020202030204" pitchFamily="34" charset="0"/>
              </a:rPr>
              <a:t>данным аналитических агентств, насчитывается более 2,5 млрд геймеров во всем </a:t>
            </a:r>
            <a:r>
              <a:rPr lang="ru-RU" sz="1000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мире и их число только растет. </a:t>
            </a:r>
            <a:r>
              <a:rPr lang="ru-RU" sz="1000" dirty="0">
                <a:solidFill>
                  <a:srgbClr val="7030A0"/>
                </a:solidFill>
                <a:latin typeface="Arial Narrow" panose="020B0606020202030204" pitchFamily="34" charset="0"/>
              </a:rPr>
              <a:t>Средний месячный чек платящего игрока, по экспертным оценкам, колеблется от 10 до 50 долл.</a:t>
            </a:r>
            <a:r>
              <a:rPr lang="ru-RU" altLang="ru-RU" sz="1000" spc="20" dirty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При этом доля </a:t>
            </a:r>
            <a:r>
              <a:rPr lang="ru-RU" altLang="ru-RU" sz="10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покупок </a:t>
            </a:r>
            <a:r>
              <a:rPr lang="ru-RU" altLang="ru-RU" sz="1000" spc="20" dirty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«</a:t>
            </a:r>
            <a:r>
              <a:rPr lang="ru-RU" altLang="ru-RU" sz="1000" spc="20" dirty="0" err="1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скинов</a:t>
            </a:r>
            <a:r>
              <a:rPr lang="ru-RU" altLang="ru-RU" sz="10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» </a:t>
            </a:r>
            <a:r>
              <a:rPr lang="ru-RU" altLang="ru-RU" sz="1000" spc="20" dirty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– </a:t>
            </a:r>
            <a:r>
              <a:rPr lang="ru-RU" altLang="ru-RU" sz="10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платное изменение </a:t>
            </a:r>
            <a:r>
              <a:rPr lang="ru-RU" altLang="ru-RU" sz="1000" spc="20" dirty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внешности внутри игровых </a:t>
            </a:r>
            <a:r>
              <a:rPr lang="ru-RU" altLang="ru-RU" sz="10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элементов (вещей) </a:t>
            </a:r>
            <a:r>
              <a:rPr lang="ru-RU" altLang="ru-RU" sz="1000" spc="20" dirty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по оценкам экспертов от 25-26</a:t>
            </a:r>
            <a:r>
              <a:rPr lang="ru-RU" altLang="ru-RU" sz="1000" spc="20" dirty="0" smtClean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%</a:t>
            </a:r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4836794" y="1744531"/>
            <a:ext cx="4006984" cy="25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sz="1000" dirty="0" smtClean="0">
                <a:latin typeface="Arial Narrow" panose="020B0606020202030204" pitchFamily="34" charset="0"/>
              </a:rPr>
              <a:t>Индустрия видеоигр</a:t>
            </a:r>
          </a:p>
        </p:txBody>
      </p:sp>
      <p:graphicFrame>
        <p:nvGraphicFramePr>
          <p:cNvPr id="23" name="Диаграмма 22"/>
          <p:cNvGraphicFramePr/>
          <p:nvPr>
            <p:extLst>
              <p:ext uri="{D42A27DB-BD31-4B8C-83A1-F6EECF244321}">
                <p14:modId xmlns:p14="http://schemas.microsoft.com/office/powerpoint/2010/main" val="3308758433"/>
              </p:ext>
            </p:extLst>
          </p:nvPr>
        </p:nvGraphicFramePr>
        <p:xfrm>
          <a:off x="4811330" y="1927656"/>
          <a:ext cx="4032448" cy="151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Объект 2">
            <a:extLst>
              <a:ext uri="{FF2B5EF4-FFF2-40B4-BE49-F238E27FC236}">
                <a16:creationId xmlns:a16="http://schemas.microsoft.com/office/drawing/2014/main" id="{DB197957-64BC-4E4C-90E2-E156C7A58027}"/>
              </a:ext>
            </a:extLst>
          </p:cNvPr>
          <p:cNvSpPr txBox="1">
            <a:spLocks/>
          </p:cNvSpPr>
          <p:nvPr/>
        </p:nvSpPr>
        <p:spPr bwMode="auto">
          <a:xfrm>
            <a:off x="4792498" y="4237268"/>
            <a:ext cx="4051280" cy="192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sz="800" i="1" dirty="0">
                <a:latin typeface="Arial Narrow" panose="020B0606020202030204" pitchFamily="34" charset="0"/>
              </a:rPr>
              <a:t>Источник: «Национальный исследовательский университет Высшая школа экономики»</a:t>
            </a:r>
            <a:r>
              <a:rPr lang="ru-RU" altLang="ru-RU" sz="800" i="1" spc="20" dirty="0">
                <a:solidFill>
                  <a:srgbClr val="7030A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endParaRPr lang="ru-RU" sz="800" dirty="0">
              <a:latin typeface="Arial Narrow" panose="020B0606020202030204" pitchFamily="34" charset="0"/>
            </a:endParaRPr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DB197957-64BC-4E4C-90E2-E156C7A58027}"/>
              </a:ext>
            </a:extLst>
          </p:cNvPr>
          <p:cNvSpPr txBox="1">
            <a:spLocks/>
          </p:cNvSpPr>
          <p:nvPr/>
        </p:nvSpPr>
        <p:spPr bwMode="auto">
          <a:xfrm>
            <a:off x="5257903" y="2439284"/>
            <a:ext cx="288032" cy="25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0166B3"/>
              </a:buClr>
              <a:buNone/>
              <a:defRPr/>
            </a:pPr>
            <a:r>
              <a:rPr lang="ru-RU" sz="800" dirty="0" smtClean="0">
                <a:latin typeface="+mj-lt"/>
              </a:rPr>
              <a:t>91</a:t>
            </a:r>
            <a:endParaRPr lang="ru-RU" altLang="ru-RU" sz="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Объект 2">
            <a:extLst>
              <a:ext uri="{FF2B5EF4-FFF2-40B4-BE49-F238E27FC236}">
                <a16:creationId xmlns:a16="http://schemas.microsoft.com/office/drawing/2014/main" id="{DB197957-64BC-4E4C-90E2-E156C7A58027}"/>
              </a:ext>
            </a:extLst>
          </p:cNvPr>
          <p:cNvSpPr txBox="1">
            <a:spLocks/>
          </p:cNvSpPr>
          <p:nvPr/>
        </p:nvSpPr>
        <p:spPr bwMode="auto">
          <a:xfrm>
            <a:off x="5456725" y="2577734"/>
            <a:ext cx="304684" cy="25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0166B3"/>
              </a:buClr>
              <a:buNone/>
              <a:defRPr/>
            </a:pPr>
            <a:r>
              <a:rPr lang="ru-RU" sz="800" dirty="0" smtClean="0">
                <a:latin typeface="+mj-lt"/>
              </a:rPr>
              <a:t>51</a:t>
            </a:r>
          </a:p>
          <a:p>
            <a:pPr marL="0" lvl="0" indent="0">
              <a:buClr>
                <a:srgbClr val="0166B3"/>
              </a:buClr>
              <a:buNone/>
              <a:defRPr/>
            </a:pPr>
            <a:endParaRPr lang="ru-RU" altLang="ru-RU" sz="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0" name="Объект 2">
            <a:extLst>
              <a:ext uri="{FF2B5EF4-FFF2-40B4-BE49-F238E27FC236}">
                <a16:creationId xmlns:a16="http://schemas.microsoft.com/office/drawing/2014/main" id="{DB197957-64BC-4E4C-90E2-E156C7A58027}"/>
              </a:ext>
            </a:extLst>
          </p:cNvPr>
          <p:cNvSpPr txBox="1">
            <a:spLocks/>
          </p:cNvSpPr>
          <p:nvPr/>
        </p:nvSpPr>
        <p:spPr bwMode="auto">
          <a:xfrm>
            <a:off x="5943687" y="2413537"/>
            <a:ext cx="365880" cy="25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0166B3"/>
              </a:buClr>
              <a:buNone/>
              <a:defRPr/>
            </a:pPr>
            <a:r>
              <a:rPr lang="ru-RU" sz="800" dirty="0" smtClean="0">
                <a:latin typeface="+mj-lt"/>
              </a:rPr>
              <a:t>104</a:t>
            </a:r>
            <a:endParaRPr lang="ru-RU" altLang="ru-RU" sz="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1" name="Объект 2">
            <a:extLst>
              <a:ext uri="{FF2B5EF4-FFF2-40B4-BE49-F238E27FC236}">
                <a16:creationId xmlns:a16="http://schemas.microsoft.com/office/drawing/2014/main" id="{DB197957-64BC-4E4C-90E2-E156C7A58027}"/>
              </a:ext>
            </a:extLst>
          </p:cNvPr>
          <p:cNvSpPr txBox="1">
            <a:spLocks/>
          </p:cNvSpPr>
          <p:nvPr/>
        </p:nvSpPr>
        <p:spPr bwMode="auto">
          <a:xfrm>
            <a:off x="6165551" y="2560929"/>
            <a:ext cx="288032" cy="25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0166B3"/>
              </a:buClr>
              <a:buNone/>
              <a:defRPr/>
            </a:pPr>
            <a:r>
              <a:rPr lang="ru-RU" sz="800" dirty="0" smtClean="0">
                <a:latin typeface="+mj-lt"/>
              </a:rPr>
              <a:t>54</a:t>
            </a:r>
          </a:p>
          <a:p>
            <a:pPr marL="0" lvl="0" indent="0">
              <a:buClr>
                <a:srgbClr val="0166B3"/>
              </a:buClr>
              <a:buNone/>
              <a:defRPr/>
            </a:pPr>
            <a:endParaRPr lang="ru-RU" altLang="ru-RU" sz="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2" name="Объект 2">
            <a:extLst>
              <a:ext uri="{FF2B5EF4-FFF2-40B4-BE49-F238E27FC236}">
                <a16:creationId xmlns:a16="http://schemas.microsoft.com/office/drawing/2014/main" id="{DB197957-64BC-4E4C-90E2-E156C7A58027}"/>
              </a:ext>
            </a:extLst>
          </p:cNvPr>
          <p:cNvSpPr txBox="1">
            <a:spLocks/>
          </p:cNvSpPr>
          <p:nvPr/>
        </p:nvSpPr>
        <p:spPr bwMode="auto">
          <a:xfrm>
            <a:off x="6654326" y="2374062"/>
            <a:ext cx="355389" cy="25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0166B3"/>
              </a:buClr>
              <a:buNone/>
              <a:defRPr/>
            </a:pPr>
            <a:r>
              <a:rPr lang="ru-RU" sz="800" dirty="0" smtClean="0">
                <a:latin typeface="+mj-lt"/>
              </a:rPr>
              <a:t>116</a:t>
            </a:r>
            <a:endParaRPr lang="ru-RU" altLang="ru-RU" sz="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3" name="Объект 2">
            <a:extLst>
              <a:ext uri="{FF2B5EF4-FFF2-40B4-BE49-F238E27FC236}">
                <a16:creationId xmlns:a16="http://schemas.microsoft.com/office/drawing/2014/main" id="{DB197957-64BC-4E4C-90E2-E156C7A58027}"/>
              </a:ext>
            </a:extLst>
          </p:cNvPr>
          <p:cNvSpPr txBox="1">
            <a:spLocks/>
          </p:cNvSpPr>
          <p:nvPr/>
        </p:nvSpPr>
        <p:spPr bwMode="auto">
          <a:xfrm>
            <a:off x="6884531" y="2557986"/>
            <a:ext cx="288032" cy="25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0166B3"/>
              </a:buClr>
              <a:buNone/>
              <a:defRPr/>
            </a:pPr>
            <a:r>
              <a:rPr lang="ru-RU" sz="800" dirty="0" smtClean="0">
                <a:latin typeface="+mj-lt"/>
              </a:rPr>
              <a:t>58</a:t>
            </a:r>
          </a:p>
          <a:p>
            <a:pPr marL="0" lvl="0" indent="0">
              <a:buClr>
                <a:srgbClr val="0166B3"/>
              </a:buClr>
              <a:buNone/>
              <a:defRPr/>
            </a:pPr>
            <a:endParaRPr lang="ru-RU" altLang="ru-RU" sz="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4" name="Объект 2">
            <a:extLst>
              <a:ext uri="{FF2B5EF4-FFF2-40B4-BE49-F238E27FC236}">
                <a16:creationId xmlns:a16="http://schemas.microsoft.com/office/drawing/2014/main" id="{DB197957-64BC-4E4C-90E2-E156C7A58027}"/>
              </a:ext>
            </a:extLst>
          </p:cNvPr>
          <p:cNvSpPr txBox="1">
            <a:spLocks/>
          </p:cNvSpPr>
          <p:nvPr/>
        </p:nvSpPr>
        <p:spPr bwMode="auto">
          <a:xfrm>
            <a:off x="7359593" y="2302564"/>
            <a:ext cx="365880" cy="25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0166B3"/>
              </a:buClr>
              <a:buNone/>
              <a:defRPr/>
            </a:pPr>
            <a:r>
              <a:rPr lang="ru-RU" sz="800" dirty="0" smtClean="0">
                <a:latin typeface="+mj-lt"/>
              </a:rPr>
              <a:t>138</a:t>
            </a:r>
            <a:endParaRPr lang="ru-RU" altLang="ru-RU" sz="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5" name="Объект 2">
            <a:extLst>
              <a:ext uri="{FF2B5EF4-FFF2-40B4-BE49-F238E27FC236}">
                <a16:creationId xmlns:a16="http://schemas.microsoft.com/office/drawing/2014/main" id="{DB197957-64BC-4E4C-90E2-E156C7A58027}"/>
              </a:ext>
            </a:extLst>
          </p:cNvPr>
          <p:cNvSpPr txBox="1">
            <a:spLocks/>
          </p:cNvSpPr>
          <p:nvPr/>
        </p:nvSpPr>
        <p:spPr bwMode="auto">
          <a:xfrm>
            <a:off x="7594575" y="2543102"/>
            <a:ext cx="288032" cy="25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0166B3"/>
              </a:buClr>
              <a:buNone/>
              <a:defRPr/>
            </a:pPr>
            <a:r>
              <a:rPr lang="ru-RU" sz="800" dirty="0" smtClean="0">
                <a:latin typeface="+mj-lt"/>
              </a:rPr>
              <a:t>60</a:t>
            </a:r>
          </a:p>
          <a:p>
            <a:pPr marL="0" lvl="0" indent="0">
              <a:buClr>
                <a:srgbClr val="0166B3"/>
              </a:buClr>
              <a:buNone/>
              <a:defRPr/>
            </a:pPr>
            <a:endParaRPr lang="ru-RU" altLang="ru-RU" sz="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DB197957-64BC-4E4C-90E2-E156C7A58027}"/>
              </a:ext>
            </a:extLst>
          </p:cNvPr>
          <p:cNvSpPr txBox="1">
            <a:spLocks/>
          </p:cNvSpPr>
          <p:nvPr/>
        </p:nvSpPr>
        <p:spPr bwMode="auto">
          <a:xfrm>
            <a:off x="8075351" y="2275063"/>
            <a:ext cx="365880" cy="25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0166B3"/>
              </a:buClr>
              <a:buNone/>
              <a:defRPr/>
            </a:pPr>
            <a:r>
              <a:rPr lang="ru-RU" sz="800" dirty="0" smtClean="0">
                <a:latin typeface="+mj-lt"/>
              </a:rPr>
              <a:t>152</a:t>
            </a:r>
            <a:endParaRPr lang="ru-RU" altLang="ru-RU" sz="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7" name="Объект 2">
            <a:extLst>
              <a:ext uri="{FF2B5EF4-FFF2-40B4-BE49-F238E27FC236}">
                <a16:creationId xmlns:a16="http://schemas.microsoft.com/office/drawing/2014/main" id="{DB197957-64BC-4E4C-90E2-E156C7A58027}"/>
              </a:ext>
            </a:extLst>
          </p:cNvPr>
          <p:cNvSpPr txBox="1">
            <a:spLocks/>
          </p:cNvSpPr>
          <p:nvPr/>
        </p:nvSpPr>
        <p:spPr bwMode="auto">
          <a:xfrm>
            <a:off x="8314963" y="2540599"/>
            <a:ext cx="288032" cy="25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0166B3"/>
              </a:buClr>
              <a:buNone/>
              <a:defRPr/>
            </a:pPr>
            <a:r>
              <a:rPr lang="ru-RU" sz="800" dirty="0" smtClean="0">
                <a:latin typeface="+mj-lt"/>
              </a:rPr>
              <a:t>62</a:t>
            </a:r>
          </a:p>
          <a:p>
            <a:pPr marL="0" lvl="0" indent="0">
              <a:buClr>
                <a:srgbClr val="0166B3"/>
              </a:buClr>
              <a:buNone/>
              <a:defRPr/>
            </a:pPr>
            <a:endParaRPr lang="ru-RU" altLang="ru-RU" sz="8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54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6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DB197957-64BC-4E4C-90E2-E156C7A58027}"/>
              </a:ext>
            </a:extLst>
          </p:cNvPr>
          <p:cNvSpPr txBox="1">
            <a:spLocks/>
          </p:cNvSpPr>
          <p:nvPr/>
        </p:nvSpPr>
        <p:spPr bwMode="auto">
          <a:xfrm>
            <a:off x="4571999" y="139808"/>
            <a:ext cx="3271885" cy="703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Clr>
                <a:srgbClr val="0166B3"/>
              </a:buClr>
              <a:buFont typeface="Arial" panose="020B0604020202020204" pitchFamily="34" charset="0"/>
              <a:buChar char="•"/>
              <a:defRPr/>
            </a:pPr>
            <a:r>
              <a:rPr lang="ru-RU" altLang="ru-RU" sz="1000" dirty="0">
                <a:latin typeface="Arial Narrow" panose="020B0606020202030204" pitchFamily="34" charset="0"/>
                <a:cs typeface="Arial" panose="020B0604020202020204" pitchFamily="34" charset="0"/>
              </a:rPr>
              <a:t>Предложения в проект по внедрению/использованию новой технологии.</a:t>
            </a:r>
          </a:p>
          <a:p>
            <a:pPr marL="285750" indent="-285750">
              <a:buClr>
                <a:srgbClr val="0166B3"/>
              </a:buClr>
              <a:buFont typeface="Arial" panose="020B0604020202020204" pitchFamily="34" charset="0"/>
              <a:buChar char="•"/>
              <a:defRPr/>
            </a:pPr>
            <a:r>
              <a:rPr lang="ru-RU" altLang="ru-RU" sz="1000" dirty="0">
                <a:latin typeface="Arial Narrow" panose="020B0606020202030204" pitchFamily="34" charset="0"/>
                <a:cs typeface="Arial" panose="020B0604020202020204" pitchFamily="34" charset="0"/>
              </a:rPr>
              <a:t>Сравнение вариантов решений задания, которые были рассмотрены командой</a:t>
            </a:r>
            <a:r>
              <a:rPr lang="ru-RU" altLang="ru-RU" sz="10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.</a:t>
            </a:r>
            <a:endParaRPr lang="ru-RU" altLang="ru-RU" sz="10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19496" y="213364"/>
            <a:ext cx="3676440" cy="711703"/>
          </a:xfrm>
        </p:spPr>
        <p:txBody>
          <a:bodyPr anchor="t"/>
          <a:lstStyle/>
          <a:p>
            <a:pPr algn="l" eaLnBrk="1" hangingPunct="1"/>
            <a:r>
              <a:rPr lang="ru-RU" altLang="ru-RU" sz="2800" b="1" dirty="0">
                <a:solidFill>
                  <a:srgbClr val="0166B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Решение</a:t>
            </a:r>
          </a:p>
        </p:txBody>
      </p:sp>
      <p:pic>
        <p:nvPicPr>
          <p:cNvPr id="12" name="Picture 2" descr="Благотворительный фонд &quot;Надежная смена&quot; | Проект - МЕЖДУНАРОДНЫЙ ...">
            <a:extLst>
              <a:ext uri="{FF2B5EF4-FFF2-40B4-BE49-F238E27FC236}">
                <a16:creationId xmlns:a16="http://schemas.microsoft.com/office/drawing/2014/main" id="{190290AD-CDF7-4FB7-A605-3B11362F6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49" y="164355"/>
            <a:ext cx="104264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1828579" y="164592"/>
            <a:ext cx="2671413" cy="678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10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На данном слайде </a:t>
            </a:r>
            <a:r>
              <a:rPr lang="ru-RU" altLang="ru-RU" sz="1000" u="sng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рекомендуется</a:t>
            </a:r>
            <a:r>
              <a:rPr lang="ru-RU" altLang="ru-RU" sz="10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презентовать: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7021747" y="1759119"/>
            <a:ext cx="1936949" cy="432046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Адаптация </a:t>
            </a:r>
            <a:r>
              <a:rPr lang="en-US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NFT </a:t>
            </a:r>
            <a:r>
              <a:rPr lang="ru-RU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по протоколу с </a:t>
            </a:r>
            <a:r>
              <a:rPr lang="ru-RU" altLang="ru-RU" sz="800" spc="20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ц</a:t>
            </a:r>
            <a:r>
              <a:rPr lang="ru-RU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ифровой меткой (</a:t>
            </a:r>
            <a:r>
              <a:rPr lang="ru-RU" altLang="ru-RU" sz="800" spc="20" dirty="0" err="1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трейсинг</a:t>
            </a:r>
            <a:r>
              <a:rPr lang="ru-RU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) алмаза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4882978" y="1615102"/>
            <a:ext cx="1915478" cy="720080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Разработка</a:t>
            </a:r>
            <a:r>
              <a:rPr lang="en-US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ru-RU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смарт контрактов и протокола передачи данных (по типу </a:t>
            </a:r>
            <a:r>
              <a:rPr lang="en-US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ERC-1155)</a:t>
            </a:r>
            <a:r>
              <a:rPr lang="ru-RU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для </a:t>
            </a:r>
            <a:r>
              <a:rPr lang="en-US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NFT</a:t>
            </a:r>
            <a:r>
              <a:rPr lang="ru-RU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«цифрового аватара» алмаза (свечение, отображение в </a:t>
            </a:r>
            <a:r>
              <a:rPr lang="en-US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VR </a:t>
            </a:r>
            <a:r>
              <a:rPr lang="ru-RU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среде)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7043218" y="2493696"/>
            <a:ext cx="1915478" cy="792088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Реализация алмаза гранильным комплексам и ювелирам с </a:t>
            </a:r>
            <a:r>
              <a:rPr lang="ru-RU" altLang="ru-RU" sz="800" b="1" spc="20" dirty="0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добавленной стоимостью </a:t>
            </a:r>
            <a:r>
              <a:rPr lang="en-US" altLang="ru-RU" sz="800" b="1" spc="20" dirty="0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(value</a:t>
            </a:r>
            <a:r>
              <a:rPr lang="ru-RU" altLang="ru-RU" sz="800" b="1" spc="20" dirty="0" smtClean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) </a:t>
            </a:r>
            <a:r>
              <a:rPr lang="ru-RU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за уникальный 3</a:t>
            </a:r>
            <a:r>
              <a:rPr lang="en-US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D </a:t>
            </a:r>
            <a:r>
              <a:rPr lang="ru-RU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образ алмаза в </a:t>
            </a:r>
            <a:r>
              <a:rPr lang="en-US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VR </a:t>
            </a:r>
            <a:r>
              <a:rPr lang="ru-RU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среде (возможность создания и отображение образа по заказу)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4882978" y="2673720"/>
            <a:ext cx="1915478" cy="432046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Огранка и создание украшения, с сохранением данной информацией об </a:t>
            </a:r>
            <a:r>
              <a:rPr lang="en-US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NFT </a:t>
            </a:r>
            <a:endParaRPr lang="ru-RU" altLang="ru-RU" sz="800" spc="20" dirty="0" smtClean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4882978" y="3552316"/>
            <a:ext cx="1915478" cy="691076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Реализация конечному потребителю и демонстрация отображения </a:t>
            </a:r>
            <a:r>
              <a:rPr lang="en-US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3D </a:t>
            </a:r>
            <a:r>
              <a:rPr lang="ru-RU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Образа в </a:t>
            </a:r>
            <a:r>
              <a:rPr lang="en-US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VR </a:t>
            </a:r>
            <a:r>
              <a:rPr lang="ru-RU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среде, закрепление пожизненного исключительного права на владение этим образом в </a:t>
            </a:r>
            <a:r>
              <a:rPr lang="en-US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VR </a:t>
            </a:r>
            <a:r>
              <a:rPr lang="ru-RU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среде</a:t>
            </a: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7043218" y="3444304"/>
            <a:ext cx="1915478" cy="907100"/>
          </a:xfrm>
          <a:prstGeom prst="rect">
            <a:avLst/>
          </a:prstGeom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При посещении «</a:t>
            </a:r>
            <a:r>
              <a:rPr lang="en-US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VR </a:t>
            </a:r>
            <a:r>
              <a:rPr lang="ru-RU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вечеринок» и конференций владелец </a:t>
            </a:r>
            <a:r>
              <a:rPr lang="en-US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NFT</a:t>
            </a:r>
            <a:r>
              <a:rPr lang="ru-RU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и цифрового аватара в виде 3</a:t>
            </a:r>
            <a:r>
              <a:rPr lang="en-US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D </a:t>
            </a:r>
            <a:r>
              <a:rPr lang="ru-RU" altLang="ru-RU" sz="8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образа опционально включает отображение и все гости видят уникальное отображение существующего украшения</a:t>
            </a:r>
          </a:p>
        </p:txBody>
      </p:sp>
      <p:cxnSp>
        <p:nvCxnSpPr>
          <p:cNvPr id="21" name="Прямая со стрелкой 20"/>
          <p:cNvCxnSpPr>
            <a:stCxn id="11" idx="3"/>
            <a:endCxn id="10" idx="1"/>
          </p:cNvCxnSpPr>
          <p:nvPr/>
        </p:nvCxnSpPr>
        <p:spPr>
          <a:xfrm>
            <a:off x="6798456" y="1975142"/>
            <a:ext cx="223291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0" idx="2"/>
            <a:endCxn id="13" idx="0"/>
          </p:cNvCxnSpPr>
          <p:nvPr/>
        </p:nvCxnSpPr>
        <p:spPr>
          <a:xfrm>
            <a:off x="7990222" y="2191165"/>
            <a:ext cx="10735" cy="30253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3" idx="1"/>
            <a:endCxn id="15" idx="3"/>
          </p:cNvCxnSpPr>
          <p:nvPr/>
        </p:nvCxnSpPr>
        <p:spPr>
          <a:xfrm flipH="1">
            <a:off x="6798456" y="2889740"/>
            <a:ext cx="244762" cy="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5" idx="2"/>
            <a:endCxn id="16" idx="0"/>
          </p:cNvCxnSpPr>
          <p:nvPr/>
        </p:nvCxnSpPr>
        <p:spPr>
          <a:xfrm>
            <a:off x="5840717" y="3105766"/>
            <a:ext cx="0" cy="44655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6" idx="3"/>
            <a:endCxn id="17" idx="1"/>
          </p:cNvCxnSpPr>
          <p:nvPr/>
        </p:nvCxnSpPr>
        <p:spPr>
          <a:xfrm>
            <a:off x="6798456" y="3897854"/>
            <a:ext cx="244762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404820" y="1775861"/>
            <a:ext cx="4267670" cy="299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1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Создание уникального продукта – «цифровые украшения» </a:t>
            </a:r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5278091" y="1182094"/>
            <a:ext cx="3267219" cy="299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1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Схема реализации предложения</a:t>
            </a:r>
            <a:endParaRPr lang="ru-RU" altLang="ru-RU" sz="1000" spc="20" dirty="0" smtClean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404820" y="3028862"/>
            <a:ext cx="4267670" cy="1150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1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1. Создание </a:t>
            </a:r>
            <a:r>
              <a:rPr lang="ru-RU" altLang="ru-RU" sz="1100" spc="20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«цифрового аватара» ювелирного украшения для </a:t>
            </a:r>
            <a:r>
              <a:rPr lang="en-US" altLang="ru-RU" sz="1100" spc="20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AR </a:t>
            </a:r>
            <a:r>
              <a:rPr lang="ru-RU" altLang="ru-RU" sz="1100" spc="20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и </a:t>
            </a:r>
            <a:r>
              <a:rPr lang="en-US" altLang="ru-RU" sz="1100" spc="20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VR </a:t>
            </a:r>
            <a:r>
              <a:rPr lang="ru-RU" altLang="ru-RU" sz="11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среды.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0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2. </a:t>
            </a:r>
            <a:r>
              <a:rPr lang="ru-RU" altLang="ru-RU" sz="11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Создание </a:t>
            </a:r>
            <a:r>
              <a:rPr lang="ru-RU" altLang="ru-RU" sz="1100" spc="20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цифровых украшений для индустрии видеоигр</a:t>
            </a:r>
            <a:r>
              <a:rPr lang="ru-RU" altLang="ru-RU" sz="11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.</a:t>
            </a:r>
            <a:endParaRPr lang="ru-RU" altLang="ru-RU" sz="1000" spc="2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endParaRPr lang="ru-RU" altLang="ru-RU" sz="1100" spc="20" dirty="0" smtClean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1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* </a:t>
            </a:r>
            <a:r>
              <a:rPr lang="ru-RU" altLang="ru-RU" sz="900" i="1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закрепление исключительного права владения цифровым продуктом при помощи </a:t>
            </a:r>
            <a:r>
              <a:rPr lang="en-US" altLang="ru-RU" sz="900" i="1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NFT</a:t>
            </a:r>
            <a:endParaRPr lang="ru-RU" altLang="ru-RU" sz="900" i="1" spc="20" dirty="0" smtClean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410556" y="2075508"/>
            <a:ext cx="4267670" cy="791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Clr>
                <a:srgbClr val="0166B3"/>
              </a:buClr>
              <a:buNone/>
            </a:pPr>
            <a:r>
              <a:rPr lang="ru-RU" altLang="ru-RU" sz="1100" spc="20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«Цифровое украшение», как модель в цифровой среде, будет фактически дублировать физически купленное украшение с алмазами, не будет его подменять, т.к. право* владения этим образом установлено фактом покупки физического оригинала.</a:t>
            </a:r>
          </a:p>
        </p:txBody>
      </p:sp>
    </p:spTree>
    <p:extLst>
      <p:ext uri="{BB962C8B-B14F-4D97-AF65-F5344CB8AC3E}">
        <p14:creationId xmlns:p14="http://schemas.microsoft.com/office/powerpoint/2010/main" val="1835617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7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DB197957-64BC-4E4C-90E2-E156C7A58027}"/>
              </a:ext>
            </a:extLst>
          </p:cNvPr>
          <p:cNvSpPr txBox="1">
            <a:spLocks/>
          </p:cNvSpPr>
          <p:nvPr/>
        </p:nvSpPr>
        <p:spPr bwMode="auto">
          <a:xfrm>
            <a:off x="4527857" y="1414109"/>
            <a:ext cx="4587144" cy="1594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0166B3"/>
              </a:buClr>
              <a:buNone/>
              <a:defRPr/>
            </a:pPr>
            <a:endParaRPr lang="ru-RU" altLang="ru-RU" sz="18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lvl="0" indent="0">
              <a:buClr>
                <a:srgbClr val="0166B3"/>
              </a:buClr>
              <a:buNone/>
              <a:defRPr/>
            </a:pPr>
            <a:endParaRPr lang="ru-RU" altLang="ru-RU" sz="18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285750" lvl="0" indent="-285750">
              <a:buClr>
                <a:srgbClr val="0166B3"/>
              </a:buClr>
              <a:buFont typeface="Arial" panose="020B0604020202020204" pitchFamily="34" charset="0"/>
              <a:buChar char="•"/>
              <a:defRPr/>
            </a:pPr>
            <a:r>
              <a:rPr lang="ru-RU" altLang="ru-RU" sz="1800" dirty="0">
                <a:latin typeface="Arial Narrow" panose="020B0606020202030204" pitchFamily="34" charset="0"/>
                <a:cs typeface="Arial" panose="020B0604020202020204" pitchFamily="34" charset="0"/>
              </a:rPr>
              <a:t>Обоснование, расчёты, характеристики </a:t>
            </a:r>
            <a:br>
              <a:rPr lang="ru-RU" altLang="ru-RU" sz="1800" dirty="0"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ru-RU" altLang="ru-RU" sz="1800" dirty="0">
                <a:latin typeface="Arial Narrow" panose="020B0606020202030204" pitchFamily="34" charset="0"/>
                <a:cs typeface="Arial" panose="020B0604020202020204" pitchFamily="34" charset="0"/>
              </a:rPr>
              <a:t>и показатели предлагаемого варианта.</a:t>
            </a:r>
          </a:p>
          <a:p>
            <a:pPr marL="0" lvl="0" indent="0">
              <a:buClr>
                <a:srgbClr val="0166B3"/>
              </a:buClr>
              <a:buNone/>
              <a:defRPr/>
            </a:pPr>
            <a:endParaRPr lang="ru-RU" altLang="ru-RU" sz="18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19496" y="213364"/>
            <a:ext cx="8229600" cy="711703"/>
          </a:xfrm>
        </p:spPr>
        <p:txBody>
          <a:bodyPr anchor="t"/>
          <a:lstStyle/>
          <a:p>
            <a:pPr algn="l" eaLnBrk="1" hangingPunct="1"/>
            <a:r>
              <a:rPr lang="ru-RU" altLang="ru-RU" sz="2800" b="1" dirty="0">
                <a:solidFill>
                  <a:srgbClr val="0166B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Решение</a:t>
            </a:r>
          </a:p>
        </p:txBody>
      </p:sp>
      <p:pic>
        <p:nvPicPr>
          <p:cNvPr id="12" name="Picture 2" descr="Благотворительный фонд &quot;Надежная смена&quot; | Проект - МЕЖДУНАРОДНЫЙ ...">
            <a:extLst>
              <a:ext uri="{FF2B5EF4-FFF2-40B4-BE49-F238E27FC236}">
                <a16:creationId xmlns:a16="http://schemas.microsoft.com/office/drawing/2014/main" id="{190290AD-CDF7-4FB7-A605-3B11362F6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49" y="164355"/>
            <a:ext cx="104264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395536" y="1686777"/>
            <a:ext cx="3435016" cy="1861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28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На данном слайде </a:t>
            </a:r>
            <a:r>
              <a:rPr lang="ru-RU" altLang="ru-RU" sz="2800" u="sng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рекомендуется</a:t>
            </a:r>
            <a:r>
              <a:rPr lang="ru-RU" altLang="ru-RU" sz="28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презентовать:</a:t>
            </a:r>
          </a:p>
        </p:txBody>
      </p:sp>
    </p:spTree>
    <p:extLst>
      <p:ext uri="{BB962C8B-B14F-4D97-AF65-F5344CB8AC3E}">
        <p14:creationId xmlns:p14="http://schemas.microsoft.com/office/powerpoint/2010/main" val="303361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8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19496" y="213364"/>
            <a:ext cx="8229600" cy="711703"/>
          </a:xfrm>
        </p:spPr>
        <p:txBody>
          <a:bodyPr anchor="t"/>
          <a:lstStyle/>
          <a:p>
            <a:pPr algn="l" eaLnBrk="1" hangingPunct="1"/>
            <a:r>
              <a:rPr lang="ru-RU" altLang="ru-RU" sz="2800" b="1" dirty="0">
                <a:solidFill>
                  <a:srgbClr val="0166B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Итоги и результаты внедрения</a:t>
            </a:r>
          </a:p>
        </p:txBody>
      </p:sp>
      <p:pic>
        <p:nvPicPr>
          <p:cNvPr id="12" name="Picture 2" descr="Благотворительный фонд &quot;Надежная смена&quot; | Проект - МЕЖДУНАРОДНЫЙ ...">
            <a:extLst>
              <a:ext uri="{FF2B5EF4-FFF2-40B4-BE49-F238E27FC236}">
                <a16:creationId xmlns:a16="http://schemas.microsoft.com/office/drawing/2014/main" id="{190290AD-CDF7-4FB7-A605-3B11362F6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49" y="164355"/>
            <a:ext cx="104264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434296" y="17647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rgbClr val="0166B3"/>
              </a:buClr>
              <a:buFont typeface="Arial" panose="020B0604020202020204" pitchFamily="34" charset="0"/>
              <a:buChar char="•"/>
              <a:defRPr/>
            </a:pPr>
            <a:r>
              <a:rPr lang="ru-RU" altLang="ru-RU" dirty="0">
                <a:latin typeface="Arial Narrow" panose="020B0606020202030204" pitchFamily="34" charset="0"/>
                <a:cs typeface="Arial" panose="020B0604020202020204" pitchFamily="34" charset="0"/>
              </a:rPr>
              <a:t>Оценка перечня социальных, экономических, экологических последствий от внедрения в проект новой технологии.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395536" y="1686777"/>
            <a:ext cx="3435016" cy="1861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28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На данном слайде </a:t>
            </a:r>
            <a:r>
              <a:rPr lang="ru-RU" altLang="ru-RU" sz="2800" u="sng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рекомендуется </a:t>
            </a:r>
            <a:r>
              <a:rPr lang="ru-RU" altLang="ru-RU" sz="28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презентовать:</a:t>
            </a:r>
          </a:p>
        </p:txBody>
      </p:sp>
    </p:spTree>
    <p:extLst>
      <p:ext uri="{BB962C8B-B14F-4D97-AF65-F5344CB8AC3E}">
        <p14:creationId xmlns:p14="http://schemas.microsoft.com/office/powerpoint/2010/main" val="1316098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9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319496" y="213364"/>
            <a:ext cx="8229600" cy="711703"/>
          </a:xfrm>
        </p:spPr>
        <p:txBody>
          <a:bodyPr anchor="t"/>
          <a:lstStyle/>
          <a:p>
            <a:pPr algn="l" eaLnBrk="1" hangingPunct="1"/>
            <a:r>
              <a:rPr lang="ru-RU" altLang="ru-RU" sz="2800" b="1" dirty="0">
                <a:solidFill>
                  <a:srgbClr val="0166B3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Итоги и результаты внедрения</a:t>
            </a:r>
          </a:p>
        </p:txBody>
      </p:sp>
      <p:pic>
        <p:nvPicPr>
          <p:cNvPr id="12" name="Picture 2" descr="Благотворительный фонд &quot;Надежная смена&quot; | Проект - МЕЖДУНАРОДНЫЙ ...">
            <a:extLst>
              <a:ext uri="{FF2B5EF4-FFF2-40B4-BE49-F238E27FC236}">
                <a16:creationId xmlns:a16="http://schemas.microsoft.com/office/drawing/2014/main" id="{190290AD-CDF7-4FB7-A605-3B11362F6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49" y="164355"/>
            <a:ext cx="104264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434296" y="17647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rgbClr val="0166B3"/>
              </a:buClr>
              <a:buFont typeface="Arial" panose="020B0604020202020204" pitchFamily="34" charset="0"/>
              <a:buChar char="•"/>
              <a:defRPr/>
            </a:pPr>
            <a:r>
              <a:rPr lang="ru-RU" altLang="ru-RU" dirty="0">
                <a:latin typeface="Arial Narrow" panose="020B0606020202030204" pitchFamily="34" charset="0"/>
                <a:cs typeface="Arial" panose="020B0604020202020204" pitchFamily="34" charset="0"/>
              </a:rPr>
              <a:t>Оценка перечня социальных, экономических, экологических последствий от внедрения в проект новой технологии.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4F8C4FAC-9DD6-4061-A111-108F1593702A}"/>
              </a:ext>
            </a:extLst>
          </p:cNvPr>
          <p:cNvSpPr txBox="1">
            <a:spLocks/>
          </p:cNvSpPr>
          <p:nvPr/>
        </p:nvSpPr>
        <p:spPr bwMode="auto">
          <a:xfrm>
            <a:off x="395536" y="1686777"/>
            <a:ext cx="3435016" cy="1861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Font typeface="Arial" charset="0"/>
              <a:buNone/>
            </a:pPr>
            <a:r>
              <a:rPr lang="ru-RU" altLang="ru-RU" sz="28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На данном слайде </a:t>
            </a:r>
            <a:r>
              <a:rPr lang="ru-RU" altLang="ru-RU" sz="2800" u="sng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рекомендуется </a:t>
            </a:r>
            <a:r>
              <a:rPr lang="ru-RU" altLang="ru-RU" sz="2800" spc="20" dirty="0">
                <a:solidFill>
                  <a:srgbClr val="FF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презентовать:</a:t>
            </a:r>
          </a:p>
        </p:txBody>
      </p:sp>
    </p:spTree>
    <p:extLst>
      <p:ext uri="{BB962C8B-B14F-4D97-AF65-F5344CB8AC3E}">
        <p14:creationId xmlns:p14="http://schemas.microsoft.com/office/powerpoint/2010/main" val="1992279045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</Template>
  <TotalTime>3475</TotalTime>
  <Words>1033</Words>
  <Application>Microsoft Office PowerPoint</Application>
  <PresentationFormat>Экран (16:9)</PresentationFormat>
  <Paragraphs>157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Arial Narrow</vt:lpstr>
      <vt:lpstr>Calibri</vt:lpstr>
      <vt:lpstr>Шаблон</vt:lpstr>
      <vt:lpstr>Презентация PowerPoint</vt:lpstr>
      <vt:lpstr>Название команды</vt:lpstr>
      <vt:lpstr>Анализ</vt:lpstr>
      <vt:lpstr>Анализ</vt:lpstr>
      <vt:lpstr>Анализ</vt:lpstr>
      <vt:lpstr>Решение</vt:lpstr>
      <vt:lpstr>Решение</vt:lpstr>
      <vt:lpstr>Итоги и результаты внедрения</vt:lpstr>
      <vt:lpstr>Итоги и результаты внедрения</vt:lpstr>
      <vt:lpstr>Итоги и результаты внедрения</vt:lpstr>
      <vt:lpstr>Презентация PowerPoint</vt:lpstr>
      <vt:lpstr>Презентация PowerPoint</vt:lpstr>
    </vt:vector>
  </TitlesOfParts>
  <Company>РусГидро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Требования к структуре и формату презентаций бизнес кейсов</dc:title>
  <dc:creator>Леванковский</dc:creator>
  <cp:lastModifiedBy>Михаил</cp:lastModifiedBy>
  <cp:revision>274</cp:revision>
  <dcterms:created xsi:type="dcterms:W3CDTF">2013-07-08T05:17:23Z</dcterms:created>
  <dcterms:modified xsi:type="dcterms:W3CDTF">2021-10-05T12:30:01Z</dcterms:modified>
</cp:coreProperties>
</file>