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080A9-68E1-4598-B371-6A9047466FF2}" type="datetimeFigureOut">
              <a:rPr lang="el-GR" smtClean="0"/>
              <a:t>19/5/2025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349CA0-C0D9-4EEE-8600-2F36A3C4466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3521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349CA0-C0D9-4EEE-8600-2F36A3C44660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46244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6ECCC-E373-E73B-2FA7-C956FAF9E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6DC4B-D44F-B5E5-B5C8-1F9C3B110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FCB75-629E-3897-2A15-95A818522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3F80-906A-443A-AA2D-7A496D27C7BA}" type="datetimeFigureOut">
              <a:rPr lang="el-GR" smtClean="0"/>
              <a:t>19/5/2025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9BF54-7D8B-2184-F373-21C255CD1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6BE32-004E-09E7-71D5-36F1A3947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F8E04-72F3-4860-9CBD-6A40EF2021D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6404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74568-4C98-6B4E-EC61-D2C89F79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FE7A9-F74F-F243-688E-3CC70869E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2D5FB-50F3-08F6-9E08-A43340EE6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3F80-906A-443A-AA2D-7A496D27C7BA}" type="datetimeFigureOut">
              <a:rPr lang="el-GR" smtClean="0"/>
              <a:t>19/5/2025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E7220-16D1-CBB9-E4D0-8FE1B440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3343D-C2D9-BA8E-EAC6-15BA2C89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F8E04-72F3-4860-9CBD-6A40EF2021D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36981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CCA579-D1DC-1B78-616B-C0C72065E5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60CD2-06F7-2A40-8BE1-203FEA6E0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771E5-1547-5D83-F8B7-CADFFCDE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3F80-906A-443A-AA2D-7A496D27C7BA}" type="datetimeFigureOut">
              <a:rPr lang="el-GR" smtClean="0"/>
              <a:t>19/5/2025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C5964-EE16-CEF6-1C77-8761E09B7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37FBB-1B18-D869-A121-4E512DFA4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F8E04-72F3-4860-9CBD-6A40EF2021D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1774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50BCC-354A-9309-547A-A4F7F7AA8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C18C2-E6EC-0072-F938-EAEB0A130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208F5-7BB4-F3DD-1A7F-EE41E2238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3F80-906A-443A-AA2D-7A496D27C7BA}" type="datetimeFigureOut">
              <a:rPr lang="el-GR" smtClean="0"/>
              <a:t>19/5/2025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CD86E-6856-BDC6-3B50-B795240FA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1680E-20CB-EEB2-8981-863861AD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F8E04-72F3-4860-9CBD-6A40EF2021D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53209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BE69B-F16E-0D3D-EC90-99CE7884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B9063-7061-97CA-2A1E-5042DA9D8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BDE78-4A76-23AA-16C7-C4111DC99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3F80-906A-443A-AA2D-7A496D27C7BA}" type="datetimeFigureOut">
              <a:rPr lang="el-GR" smtClean="0"/>
              <a:t>19/5/2025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4A1A8-2344-1163-CE24-3136DABF6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71FE0-A8EF-3657-572D-D5A3A8924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F8E04-72F3-4860-9CBD-6A40EF2021D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7949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2087-3626-A316-D437-39F54C4D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C918F-4E3C-1590-D897-2BC3B94E7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3F34E-B7AD-28D3-BDC8-62B977A7E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1BAE0-CD9E-7D00-201C-B0BEAE200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3F80-906A-443A-AA2D-7A496D27C7BA}" type="datetimeFigureOut">
              <a:rPr lang="el-GR" smtClean="0"/>
              <a:t>19/5/2025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D7A78-8BC5-306A-588C-401E685F4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215D2-A1C1-6202-8092-66707A75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F8E04-72F3-4860-9CBD-6A40EF2021D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4897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E194-5F89-597D-D80B-EE8A0D0B3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26EEE-9817-60A1-A299-8E6B20F35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9A2E4-D5D1-6372-5FC5-C890472EE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CE06FA-B8E8-4E9A-C373-AC32034ED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9217F2-CF2F-788D-68F9-402C1365D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9D43B7-0337-2722-E1FA-9116CFB63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3F80-906A-443A-AA2D-7A496D27C7BA}" type="datetimeFigureOut">
              <a:rPr lang="el-GR" smtClean="0"/>
              <a:t>19/5/2025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9CACD-92E3-70FF-001D-F231F4419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9DAF18-3067-448E-4B1B-75EA015B3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F8E04-72F3-4860-9CBD-6A40EF2021D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3196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57178-0890-FFFA-9B49-39D2D3C72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FCCBA-0DD4-93B7-22DD-648965EA5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3F80-906A-443A-AA2D-7A496D27C7BA}" type="datetimeFigureOut">
              <a:rPr lang="el-GR" smtClean="0"/>
              <a:t>19/5/2025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4E7A6-5D66-00C5-8F00-6C17FE5A9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07CB4-B674-A3D0-1D30-2929E691F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F8E04-72F3-4860-9CBD-6A40EF2021D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75422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245C2-AA34-8C95-B3BA-EEFFCA11D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3F80-906A-443A-AA2D-7A496D27C7BA}" type="datetimeFigureOut">
              <a:rPr lang="el-GR" smtClean="0"/>
              <a:t>19/5/2025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7E87A2-0466-125F-EED2-15AA8F0A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A257A-3A44-B905-3D81-BF0876AB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F8E04-72F3-4860-9CBD-6A40EF2021D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8208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27D35-176D-D88F-90C4-6EE8260C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515B-0350-714D-F8B3-8E0EDC675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0A93B-8633-5478-C915-7D6AD2C68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F3E28-318C-E032-32C5-DF569751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3F80-906A-443A-AA2D-7A496D27C7BA}" type="datetimeFigureOut">
              <a:rPr lang="el-GR" smtClean="0"/>
              <a:t>19/5/2025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E4613-AA7C-5893-7BF0-7849C8CA9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B03B3-8B65-CDFD-E994-364B08113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F8E04-72F3-4860-9CBD-6A40EF2021D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1011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63792-E10E-254F-8463-F648620F1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B97475-F4B9-DCFB-FD7F-E7CB43227B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C4527-9D9B-FB23-386A-E14A73C50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635D8-1298-29CD-4481-B75227238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03F80-906A-443A-AA2D-7A496D27C7BA}" type="datetimeFigureOut">
              <a:rPr lang="el-GR" smtClean="0"/>
              <a:t>19/5/2025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A68FC-C5AB-731E-7E84-17DABB0C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B1164-CC24-45D1-D04A-E222A9CF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F8E04-72F3-4860-9CBD-6A40EF2021D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3794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27C33-576F-9C7F-1B7F-F0ABA61C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201B-E9DC-7131-A71F-120DEA47A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7ABE6-AEE9-C8F5-4B4A-AA48B6E27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A03F80-906A-443A-AA2D-7A496D27C7BA}" type="datetimeFigureOut">
              <a:rPr lang="el-GR" smtClean="0"/>
              <a:t>19/5/2025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0E237-BADD-C79B-5F33-7273CA7FD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C0EC1-ADA5-89FB-DCEE-534FEA1EF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BF8E04-72F3-4860-9CBD-6A40EF2021D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7911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32495F0-C5CB-4823-AE70-EED61EBAB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D896B7-5C1B-F5F5-6AA4-6FD2AA8CB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1183" y="1143000"/>
            <a:ext cx="4846320" cy="2898648"/>
          </a:xfrm>
        </p:spPr>
        <p:txBody>
          <a:bodyPr>
            <a:normAutofit/>
          </a:bodyPr>
          <a:lstStyle/>
          <a:p>
            <a:pPr algn="l"/>
            <a:r>
              <a:rPr lang="el-GR" sz="3800" b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Ανάπτυξη Εφαρμογής Κράτησης Θέσεων σε Εστιατόριο μέσω Κινητής Συσκευής</a:t>
            </a:r>
            <a:endParaRPr lang="el-GR" sz="3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3B7EB-B29C-1E10-97C5-B7A80539D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183" y="4407408"/>
            <a:ext cx="4846320" cy="1335024"/>
          </a:xfrm>
        </p:spPr>
        <p:txBody>
          <a:bodyPr>
            <a:normAutofit/>
          </a:bodyPr>
          <a:lstStyle/>
          <a:p>
            <a:pPr algn="l"/>
            <a:r>
              <a:rPr lang="en-US" sz="2200"/>
              <a:t>CN6035</a:t>
            </a:r>
          </a:p>
          <a:p>
            <a:pPr algn="l"/>
            <a:r>
              <a:rPr lang="en-US" sz="2200">
                <a:ea typeface="Aptos" panose="020B0004020202020204" pitchFamily="34" charset="0"/>
                <a:cs typeface="Times New Roman" panose="02020603050405020304" pitchFamily="18" charset="0"/>
              </a:rPr>
              <a:t>Mobile</a:t>
            </a:r>
            <a:r>
              <a:rPr lang="el-GR" sz="22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&amp; </a:t>
            </a:r>
            <a:r>
              <a:rPr lang="en-US" sz="22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Distributed</a:t>
            </a:r>
            <a:r>
              <a:rPr lang="el-GR" sz="22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Systems</a:t>
            </a:r>
            <a:endParaRPr lang="en-US" sz="22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2200">
                <a:cs typeface="Times New Roman" panose="02020603050405020304" pitchFamily="18" charset="0"/>
              </a:rPr>
              <a:t>UEL Number:2471052</a:t>
            </a:r>
            <a:endParaRPr lang="el-GR" sz="22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B8B9C25-D80D-48EC-B83A-231219A80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82975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A logo for a college&#10;&#10;AI-generated content may be incorrect.">
            <a:extLst>
              <a:ext uri="{FF2B5EF4-FFF2-40B4-BE49-F238E27FC236}">
                <a16:creationId xmlns:a16="http://schemas.microsoft.com/office/drawing/2014/main" id="{3CED8525-2997-192B-4E55-78677024E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956" y="403639"/>
            <a:ext cx="5441001" cy="27205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601CC70B-8875-45A1-8AFD-7D546E3C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897" y="4177748"/>
            <a:ext cx="4824407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blue and black logo&#10;&#10;AI-generated content may be incorrect.">
            <a:extLst>
              <a:ext uri="{FF2B5EF4-FFF2-40B4-BE49-F238E27FC236}">
                <a16:creationId xmlns:a16="http://schemas.microsoft.com/office/drawing/2014/main" id="{817440E5-05BC-2C75-B8AC-6BAD41CD6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526" y="3522180"/>
            <a:ext cx="3143861" cy="31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87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C66DF-14F6-4DFF-437A-BB6402DE0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597747" cy="1616203"/>
          </a:xfrm>
        </p:spPr>
        <p:txBody>
          <a:bodyPr anchor="b">
            <a:normAutofit/>
          </a:bodyPr>
          <a:lstStyle/>
          <a:p>
            <a:r>
              <a:rPr lang="el-GR" sz="3200"/>
              <a:t>Προβλήματα και Τρόποι Αντιμετώπισης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903C4-E87F-3EAA-FCB8-92A95F7CB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4597746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l-GR" sz="1400"/>
              <a:t>Κατά την ανάπτυξη και τις δοκιμές προέκυψαν αρκετές τεχνικές δυσκολίες, κάποιες από τις οποίες είναι η εξής:</a:t>
            </a:r>
          </a:p>
          <a:p>
            <a:r>
              <a:rPr lang="el-GR" sz="1400"/>
              <a:t>Λανθασμένα API </a:t>
            </a:r>
            <a:r>
              <a:rPr lang="en-US" sz="1400"/>
              <a:t>requests</a:t>
            </a:r>
            <a:r>
              <a:rPr lang="el-GR" sz="1400"/>
              <a:t> στο </a:t>
            </a:r>
            <a:r>
              <a:rPr lang="en-US" sz="1400"/>
              <a:t>Postman</a:t>
            </a:r>
            <a:r>
              <a:rPr lang="el-GR" sz="1400"/>
              <a:t>, που προκαλούσαν σφάλματα τύπου</a:t>
            </a:r>
            <a:r>
              <a:rPr lang="en-US" sz="1400"/>
              <a:t> Missing Fields </a:t>
            </a:r>
            <a:r>
              <a:rPr lang="el-GR" sz="1400"/>
              <a:t>η </a:t>
            </a:r>
            <a:r>
              <a:rPr lang="en-US" sz="1400"/>
              <a:t>Cannot POST.</a:t>
            </a:r>
          </a:p>
          <a:p>
            <a:pPr marL="0" indent="0">
              <a:buNone/>
            </a:pPr>
            <a:r>
              <a:rPr lang="el-GR" sz="1400"/>
              <a:t>Αντιμετωπίστηκαν με έλεγχο </a:t>
            </a:r>
            <a:r>
              <a:rPr lang="en-US" sz="1400"/>
              <a:t>headers</a:t>
            </a:r>
            <a:r>
              <a:rPr lang="el-GR" sz="1400"/>
              <a:t> και σωστή μορφή JSON.</a:t>
            </a:r>
            <a:endParaRPr lang="en-US" sz="1400"/>
          </a:p>
          <a:p>
            <a:r>
              <a:rPr lang="el-GR" sz="1400"/>
              <a:t>Αποτυχία </a:t>
            </a:r>
            <a:r>
              <a:rPr lang="en-US" sz="1400"/>
              <a:t>authentication </a:t>
            </a:r>
            <a:r>
              <a:rPr lang="el-GR" sz="1400"/>
              <a:t>JWT, όταν δεν περιλαμβανόταν το </a:t>
            </a:r>
            <a:r>
              <a:rPr lang="en-US" sz="1400"/>
              <a:t>token</a:t>
            </a:r>
            <a:r>
              <a:rPr lang="el-GR" sz="1400"/>
              <a:t> στο</a:t>
            </a:r>
            <a:r>
              <a:rPr lang="en-US" sz="1400"/>
              <a:t> Authorization header.</a:t>
            </a:r>
          </a:p>
          <a:p>
            <a:pPr marL="0" indent="0">
              <a:buNone/>
            </a:pPr>
            <a:r>
              <a:rPr lang="el-GR" sz="1400"/>
              <a:t>Επιλύθηκε με σωστή αποθήκευση του </a:t>
            </a:r>
            <a:r>
              <a:rPr lang="en-US" sz="1400"/>
              <a:t>token</a:t>
            </a:r>
            <a:r>
              <a:rPr lang="el-GR" sz="1400"/>
              <a:t> και χρήση στο </a:t>
            </a:r>
            <a:r>
              <a:rPr lang="en-US" sz="1400"/>
              <a:t>fetch</a:t>
            </a:r>
            <a:r>
              <a:rPr lang="el-GR" sz="1400"/>
              <a:t>().</a:t>
            </a:r>
            <a:endParaRPr lang="en-US" sz="1400"/>
          </a:p>
          <a:p>
            <a:pPr marL="0" indent="0">
              <a:buNone/>
            </a:pPr>
            <a:r>
              <a:rPr lang="el-GR" sz="1400"/>
              <a:t>Η επίλυση αυτών των προβλημάτων συνέβαλε στην κατανόηση της επικοινωνίας μεταξύ </a:t>
            </a:r>
            <a:r>
              <a:rPr lang="en-US" sz="1400"/>
              <a:t>frontend</a:t>
            </a:r>
            <a:r>
              <a:rPr lang="el-GR" sz="1400"/>
              <a:t>, </a:t>
            </a:r>
            <a:r>
              <a:rPr lang="en-US" sz="1400"/>
              <a:t>backend</a:t>
            </a:r>
            <a:r>
              <a:rPr lang="el-GR" sz="1400"/>
              <a:t> και </a:t>
            </a:r>
            <a:r>
              <a:rPr lang="en-US" sz="1400"/>
              <a:t>database</a:t>
            </a:r>
            <a:r>
              <a:rPr lang="el-GR" sz="1400"/>
              <a:t>.</a:t>
            </a: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9AD3D60-F49A-D108-02BD-FB549AB8F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735901"/>
            <a:ext cx="5319062" cy="331111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BE76975F-8737-6BCC-E072-8CCC44334755}"/>
              </a:ext>
            </a:extLst>
          </p:cNvPr>
          <p:cNvSpPr/>
          <p:nvPr/>
        </p:nvSpPr>
        <p:spPr>
          <a:xfrm>
            <a:off x="246888" y="3630168"/>
            <a:ext cx="502920" cy="4571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1551571-306D-528C-B563-CC0A7206A1CA}"/>
              </a:ext>
            </a:extLst>
          </p:cNvPr>
          <p:cNvSpPr/>
          <p:nvPr/>
        </p:nvSpPr>
        <p:spPr>
          <a:xfrm>
            <a:off x="246888" y="4901184"/>
            <a:ext cx="502920" cy="4571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50358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C29388-1CFE-2C58-69E5-789199914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l-GR" sz="5400"/>
              <a:t>Αποτίμηση &amp; Συμπεράσματα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98F5E-5BC0-BAE8-5D43-F635B76AD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200"/>
              <a:t>Η εφαρμογή ολοκληρώθηκε με επιτυχία και καλύπτει τους βασικούς στόχους, δηλαδή</a:t>
            </a:r>
            <a:r>
              <a:rPr lang="en-US" sz="2200"/>
              <a:t>:</a:t>
            </a:r>
          </a:p>
          <a:p>
            <a:r>
              <a:rPr lang="el-GR" sz="2200"/>
              <a:t>Επιτρέπει εγγραφή, σύνδεση και </a:t>
            </a:r>
            <a:r>
              <a:rPr lang="en-US" sz="2200"/>
              <a:t>authentication</a:t>
            </a:r>
            <a:r>
              <a:rPr lang="el-GR" sz="2200"/>
              <a:t> με JWT</a:t>
            </a:r>
          </a:p>
          <a:p>
            <a:r>
              <a:rPr lang="el-GR" sz="2200"/>
              <a:t>Προβάλλει εστιατόρια με δυνατότητα αναζήτησης</a:t>
            </a:r>
          </a:p>
          <a:p>
            <a:r>
              <a:rPr lang="el-GR" sz="2200"/>
              <a:t>Υποστηρίζει πλήρως τη δημιουργία, προβολή, ακύρωση και επεξεργασία κρατήσεων</a:t>
            </a:r>
            <a:endParaRPr lang="en-US" sz="2200"/>
          </a:p>
          <a:p>
            <a:r>
              <a:rPr lang="el-GR" sz="2200"/>
              <a:t>Διαχειρίζεται σωστά τα δεδομένα χρήστη και την επικοινωνία με τη βάση</a:t>
            </a:r>
          </a:p>
          <a:p>
            <a:pPr marL="0" indent="0">
              <a:buNone/>
            </a:pPr>
            <a:r>
              <a:rPr lang="el-GR" sz="2200"/>
              <a:t>Το έργο έδωσε την ευκαιρία να συνδυαστούν βασικές λειτουργίες, όπως η σύνδεση χρήστη, η ανταλλαγή δεδομένων και η αποθήκευση σε βάση, σε ένα ενιαίο και λειτουργικό σύστημα.</a:t>
            </a:r>
            <a:endParaRPr lang="en-US" sz="2200"/>
          </a:p>
          <a:p>
            <a:endParaRPr lang="el-GR" sz="2200"/>
          </a:p>
        </p:txBody>
      </p:sp>
    </p:spTree>
    <p:extLst>
      <p:ext uri="{BB962C8B-B14F-4D97-AF65-F5344CB8AC3E}">
        <p14:creationId xmlns:p14="http://schemas.microsoft.com/office/powerpoint/2010/main" val="1979959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56FDC-B26B-FEE9-5FFF-1BB1F4CEA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Ευχαριστώ για την προσοχή σας!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86B38-6ABF-AFFB-60C8-0DC9FB641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5277684"/>
            <a:ext cx="4620584" cy="77549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Ερωτήσεις ή απορίες;</a:t>
            </a:r>
          </a:p>
        </p:txBody>
      </p:sp>
      <p:pic>
        <p:nvPicPr>
          <p:cNvPr id="5" name="Picture 4" descr="A white background with red text&#10;&#10;AI-generated content may be incorrect.">
            <a:extLst>
              <a:ext uri="{FF2B5EF4-FFF2-40B4-BE49-F238E27FC236}">
                <a16:creationId xmlns:a16="http://schemas.microsoft.com/office/drawing/2014/main" id="{C3E99F1C-36A9-0C7D-77BA-59595860D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085" y="643467"/>
            <a:ext cx="257661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70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menu&#10;&#10;AI-generated content may be incorrect.">
            <a:extLst>
              <a:ext uri="{FF2B5EF4-FFF2-40B4-BE49-F238E27FC236}">
                <a16:creationId xmlns:a16="http://schemas.microsoft.com/office/drawing/2014/main" id="{580F24E5-3C26-ABC3-BC9C-2E4210CC6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6" y="658116"/>
            <a:ext cx="2563065" cy="5541767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56278D-F1E7-40D2-6288-5AAADAD0E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354" y="457201"/>
            <a:ext cx="5337270" cy="1835911"/>
          </a:xfrm>
        </p:spPr>
        <p:txBody>
          <a:bodyPr anchor="b">
            <a:normAutofit/>
          </a:bodyPr>
          <a:lstStyle/>
          <a:p>
            <a:r>
              <a:rPr lang="el-GR" sz="5400">
                <a:solidFill>
                  <a:srgbClr val="FFFFFF"/>
                </a:solidFill>
              </a:rPr>
              <a:t>Στόχος Εφαρμογής.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6007C5C1-3CA0-9283-19FE-5AA3D7884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354" y="2798064"/>
            <a:ext cx="5461095" cy="3417611"/>
          </a:xfrm>
        </p:spPr>
        <p:txBody>
          <a:bodyPr anchor="t">
            <a:normAutofit/>
          </a:bodyPr>
          <a:lstStyle/>
          <a:p>
            <a:r>
              <a:rPr lang="el-GR" sz="2000">
                <a:solidFill>
                  <a:srgbClr val="FFFFFF"/>
                </a:solidFill>
              </a:rPr>
              <a:t>Ο στόχος όλου του </a:t>
            </a:r>
            <a:r>
              <a:rPr lang="en-US" sz="2000">
                <a:solidFill>
                  <a:srgbClr val="FFFFFF"/>
                </a:solidFill>
              </a:rPr>
              <a:t>project </a:t>
            </a:r>
            <a:r>
              <a:rPr lang="el-GR" sz="2000">
                <a:solidFill>
                  <a:srgbClr val="FFFFFF"/>
                </a:solidFill>
              </a:rPr>
              <a:t>ήταν η δημιουργία ενός πλήρους συστήματος με πλήρως λειτουργικό </a:t>
            </a:r>
            <a:r>
              <a:rPr lang="en-US" sz="2000">
                <a:solidFill>
                  <a:srgbClr val="FFFFFF"/>
                </a:solidFill>
              </a:rPr>
              <a:t>frontend</a:t>
            </a:r>
            <a:r>
              <a:rPr lang="el-GR" sz="2000">
                <a:solidFill>
                  <a:srgbClr val="FFFFFF"/>
                </a:solidFill>
              </a:rPr>
              <a:t>, </a:t>
            </a:r>
            <a:r>
              <a:rPr lang="en-US" sz="2000">
                <a:solidFill>
                  <a:srgbClr val="FFFFFF"/>
                </a:solidFill>
              </a:rPr>
              <a:t>backend</a:t>
            </a:r>
            <a:r>
              <a:rPr lang="el-GR" sz="2000">
                <a:solidFill>
                  <a:srgbClr val="FFFFFF"/>
                </a:solidFill>
              </a:rPr>
              <a:t> και με βάση δεδομένων που καταγράφει χρήστες, εστιατόρια και τις αντίστοιχες κρατήσεις τους.</a:t>
            </a:r>
          </a:p>
          <a:p>
            <a:r>
              <a:rPr lang="el-GR" sz="2000">
                <a:solidFill>
                  <a:srgbClr val="FFFFFF"/>
                </a:solidFill>
              </a:rPr>
              <a:t>Η εφαρμογή που θα δούμε στις παρακάτω διαφάνειες πιο αναλυτικά αναπτύχθηκε με ως εργαλείο, το οποίο θα βοηθάει τους χρήστες του να κάνουν εύκολα κρατήσεις σε εστιατόρια από κινητή συσκευή.</a:t>
            </a:r>
          </a:p>
          <a:p>
            <a:endParaRPr lang="el-GR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33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6499-BD40-415E-942C-A1E65204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Three-Tier Architecture</a:t>
            </a:r>
            <a:endParaRPr lang="el-GR" b="1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C63A8F40-FF46-7160-22A6-159EA5C51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1690688"/>
            <a:ext cx="7821168" cy="4351338"/>
          </a:xfrm>
        </p:spPr>
        <p:txBody>
          <a:bodyPr>
            <a:normAutofit fontScale="92500" lnSpcReduction="10000"/>
          </a:bodyPr>
          <a:lstStyle/>
          <a:p>
            <a:r>
              <a:rPr lang="el-GR" dirty="0"/>
              <a:t>Η εφαρμογή είναι οργανωμένη σε τρία βασικά επίπεδα, τα οποία συνεργάζονται για να προσφέρουν μια ολοκληρωτική εμπειρία : </a:t>
            </a:r>
          </a:p>
          <a:p>
            <a:pPr lvl="2"/>
            <a:r>
              <a:rPr lang="en-US" b="1" dirty="0"/>
              <a:t>Frontend</a:t>
            </a:r>
            <a:r>
              <a:rPr lang="el-GR" dirty="0"/>
              <a:t>: Το γραφικό περιβάλλον του χρήστη δημιουργήθηκε με </a:t>
            </a:r>
            <a:r>
              <a:rPr lang="en-US" dirty="0"/>
              <a:t>React</a:t>
            </a:r>
            <a:r>
              <a:rPr lang="el-GR" dirty="0"/>
              <a:t> </a:t>
            </a:r>
            <a:r>
              <a:rPr lang="en-US" dirty="0"/>
              <a:t>Native</a:t>
            </a:r>
            <a:r>
              <a:rPr lang="el-GR" dirty="0"/>
              <a:t> και εκτελείται σε κινητή συσκευή. Επιτρέπει στον χρήστη να αλληλοεπιδρά με το σύστημα, να βλέπει τα εστιατόρια, να κάνει κρατήσεις και να διαχειρίζεται το προφίλ του.</a:t>
            </a:r>
          </a:p>
          <a:p>
            <a:pPr lvl="2"/>
            <a:r>
              <a:rPr lang="en-US" b="1" dirty="0"/>
              <a:t>Backend</a:t>
            </a:r>
            <a:r>
              <a:rPr lang="el-GR" dirty="0"/>
              <a:t>: Ο </a:t>
            </a:r>
            <a:r>
              <a:rPr lang="en-US" dirty="0"/>
              <a:t>server</a:t>
            </a:r>
            <a:r>
              <a:rPr lang="el-GR" dirty="0"/>
              <a:t> βασίστηκε σε Node.js με Express και αναλαμβάνει την επεξεργασία των αιτημάτων. Υλοποιεί τα REST API </a:t>
            </a:r>
            <a:r>
              <a:rPr lang="en-US" dirty="0"/>
              <a:t>endpoints</a:t>
            </a:r>
            <a:r>
              <a:rPr lang="el-GR" dirty="0"/>
              <a:t>, εφαρμόζει κανόνες ασφαλείας (π.χ. JWT) και εξασφαλίζει την επικοινωνία με τη βάση δεδομένων.</a:t>
            </a:r>
          </a:p>
          <a:p>
            <a:pPr lvl="2"/>
            <a:r>
              <a:rPr lang="en-US" b="1" dirty="0"/>
              <a:t>Database</a:t>
            </a:r>
            <a:r>
              <a:rPr lang="el-GR" dirty="0"/>
              <a:t>: Η </a:t>
            </a:r>
            <a:r>
              <a:rPr lang="en-US" dirty="0"/>
              <a:t>MariaDB</a:t>
            </a:r>
            <a:r>
              <a:rPr lang="el-GR" dirty="0"/>
              <a:t> αποθηκεύει τις πληροφορίες των χρηστών, των εστιατορίων και των κρατήσεων. Οι πίνακες είναι οργανωμένοι με κατάλληλες σχέσεις και ξένα κλειδιά για σωστή δομή και ακεραιότητα των δεδομένων.</a:t>
            </a:r>
          </a:p>
          <a:p>
            <a:pPr marL="914400" lvl="2" indent="0">
              <a:buNone/>
            </a:pPr>
            <a:endParaRPr lang="el-GR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57072EE-1028-5B61-05B3-E891DA26AB7B}"/>
              </a:ext>
            </a:extLst>
          </p:cNvPr>
          <p:cNvSpPr/>
          <p:nvPr/>
        </p:nvSpPr>
        <p:spPr>
          <a:xfrm>
            <a:off x="8970264" y="1444752"/>
            <a:ext cx="2816352" cy="104241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  <a:endParaRPr lang="el-GR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9499760-7810-8959-8714-7F922214E411}"/>
              </a:ext>
            </a:extLst>
          </p:cNvPr>
          <p:cNvSpPr/>
          <p:nvPr/>
        </p:nvSpPr>
        <p:spPr>
          <a:xfrm>
            <a:off x="8970264" y="3082798"/>
            <a:ext cx="2816352" cy="104241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  <a:endParaRPr lang="el-GR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0DA9831-462B-3073-6C8E-A4C2E4595EEA}"/>
              </a:ext>
            </a:extLst>
          </p:cNvPr>
          <p:cNvSpPr/>
          <p:nvPr/>
        </p:nvSpPr>
        <p:spPr>
          <a:xfrm>
            <a:off x="8970264" y="4720844"/>
            <a:ext cx="2816352" cy="104241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  <a:endParaRPr lang="el-GR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050DE1-F74A-5E18-7465-AA07AE75647F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>
            <a:off x="10378440" y="2487168"/>
            <a:ext cx="0" cy="595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359AA5A-9C4B-BCFB-9ABC-3A34C76D0828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10378440" y="4125214"/>
            <a:ext cx="0" cy="595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590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39AB947-785D-482B-A71B-C1C825A2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468A839C-B241-4F23-9A1D-CBCAFE6F5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AF68CAD5-0452-48EC-94D8-91ED8F5EB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EBD94-2636-F3B7-333B-2A3C04D88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859536"/>
            <a:ext cx="4837176" cy="1170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dirty="0" err="1"/>
              <a:t>Εργ</a:t>
            </a:r>
            <a:r>
              <a:rPr lang="en-US" sz="3400" b="1" dirty="0"/>
              <a:t>αλεία Ανάπτυξης Εφαρμογής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9F292F-513F-4E95-9E51-6B736F17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A52E0E-6908-496E-BB67-DDBF1EEC3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ABA56-43FC-E43D-91F5-8C736A0ED9A9}"/>
              </a:ext>
            </a:extLst>
          </p:cNvPr>
          <p:cNvSpPr txBox="1"/>
          <p:nvPr/>
        </p:nvSpPr>
        <p:spPr>
          <a:xfrm>
            <a:off x="438912" y="2514600"/>
            <a:ext cx="4837176" cy="3666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Κατά την ανάπτυξη της εφαρμογής χρησιμοποιήθηκαν τα παρακάτω εργαλεία</a:t>
            </a:r>
            <a:r>
              <a:rPr lang="en-US" dirty="0"/>
              <a:t>:</a:t>
            </a:r>
            <a:endParaRPr lang="en-US"/>
          </a:p>
        </p:txBody>
      </p:sp>
      <p:pic>
        <p:nvPicPr>
          <p:cNvPr id="12" name="Picture 11" descr="A black and orange circle with a person in a helmet&#10;&#10;AI-generated content may be incorrect.">
            <a:extLst>
              <a:ext uri="{FF2B5EF4-FFF2-40B4-BE49-F238E27FC236}">
                <a16:creationId xmlns:a16="http://schemas.microsoft.com/office/drawing/2014/main" id="{CE28EE24-CFB1-A9CE-AE18-BA76E2F14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004" y="585216"/>
            <a:ext cx="2340864" cy="2340864"/>
          </a:xfrm>
          <a:prstGeom prst="rect">
            <a:avLst/>
          </a:prstGeom>
        </p:spPr>
      </p:pic>
      <p:pic>
        <p:nvPicPr>
          <p:cNvPr id="10" name="Picture 9" descr="A blue ribbon with a black background&#10;&#10;AI-generated content may be incorrect.">
            <a:extLst>
              <a:ext uri="{FF2B5EF4-FFF2-40B4-BE49-F238E27FC236}">
                <a16:creationId xmlns:a16="http://schemas.microsoft.com/office/drawing/2014/main" id="{193DB758-EAA9-A83E-4ABB-1BAF44AD6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725" y="585216"/>
            <a:ext cx="2340864" cy="2340864"/>
          </a:xfrm>
          <a:prstGeom prst="rect">
            <a:avLst/>
          </a:prstGeo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0D79B6-C37D-7B3F-5F10-4E8706CC0B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195978"/>
              </p:ext>
            </p:extLst>
          </p:nvPr>
        </p:nvGraphicFramePr>
        <p:xfrm>
          <a:off x="6878036" y="3125469"/>
          <a:ext cx="4600205" cy="3057148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  <a:tableStyleId>{21E4AEA4-8DFA-4A89-87EB-49C32662AFE0}</a:tableStyleId>
              </a:tblPr>
              <a:tblGrid>
                <a:gridCol w="1922331">
                  <a:extLst>
                    <a:ext uri="{9D8B030D-6E8A-4147-A177-3AD203B41FA5}">
                      <a16:colId xmlns:a16="http://schemas.microsoft.com/office/drawing/2014/main" val="2899324460"/>
                    </a:ext>
                  </a:extLst>
                </a:gridCol>
                <a:gridCol w="2677874">
                  <a:extLst>
                    <a:ext uri="{9D8B030D-6E8A-4147-A177-3AD203B41FA5}">
                      <a16:colId xmlns:a16="http://schemas.microsoft.com/office/drawing/2014/main" val="1887828667"/>
                    </a:ext>
                  </a:extLst>
                </a:gridCol>
              </a:tblGrid>
              <a:tr h="408003">
                <a:tc>
                  <a:txBody>
                    <a:bodyPr/>
                    <a:lstStyle/>
                    <a:p>
                      <a:r>
                        <a:rPr lang="el-GR" sz="1300" b="0" cap="none" spc="0">
                          <a:solidFill>
                            <a:schemeClr val="bg1"/>
                          </a:solidFill>
                        </a:rPr>
                        <a:t>Ρόλος</a:t>
                      </a:r>
                    </a:p>
                  </a:txBody>
                  <a:tcPr marL="112057" marR="86198" marT="86198" marB="86198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sz="1300" b="0" cap="none" spc="0">
                          <a:solidFill>
                            <a:schemeClr val="bg1"/>
                          </a:solidFill>
                        </a:rPr>
                        <a:t>Εργαλείο</a:t>
                      </a:r>
                    </a:p>
                  </a:txBody>
                  <a:tcPr marL="112057" marR="86198" marT="86198" marB="8619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765680"/>
                  </a:ext>
                </a:extLst>
              </a:tr>
              <a:tr h="408003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Frontend</a:t>
                      </a:r>
                      <a:endParaRPr lang="el-GR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2057" marR="86198" marT="86198" marB="86198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React Native </a:t>
                      </a:r>
                      <a:r>
                        <a:rPr lang="el-GR" sz="1300" cap="none" spc="0">
                          <a:solidFill>
                            <a:schemeClr val="tx1"/>
                          </a:solidFill>
                        </a:rPr>
                        <a:t>και </a:t>
                      </a: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Expo</a:t>
                      </a:r>
                      <a:endParaRPr lang="el-GR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2057" marR="86198" marT="86198" marB="86198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470281"/>
                  </a:ext>
                </a:extLst>
              </a:tr>
              <a:tr h="408003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Backend</a:t>
                      </a:r>
                      <a:endParaRPr lang="el-GR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2057" marR="86198" marT="86198" marB="86198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Node.js </a:t>
                      </a:r>
                      <a:r>
                        <a:rPr lang="el-GR" sz="1300" cap="none" spc="0">
                          <a:solidFill>
                            <a:schemeClr val="tx1"/>
                          </a:solidFill>
                        </a:rPr>
                        <a:t>με </a:t>
                      </a: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Express</a:t>
                      </a:r>
                      <a:endParaRPr lang="el-GR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2057" marR="86198" marT="86198" marB="86198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736292"/>
                  </a:ext>
                </a:extLst>
              </a:tr>
              <a:tr h="609130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Database</a:t>
                      </a:r>
                      <a:endParaRPr lang="el-GR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2057" marR="86198" marT="86198" marB="86198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MariaDB </a:t>
                      </a:r>
                      <a:r>
                        <a:rPr lang="el-GR" sz="1300" cap="none" spc="0">
                          <a:solidFill>
                            <a:schemeClr val="tx1"/>
                          </a:solidFill>
                        </a:rPr>
                        <a:t>και διαχείριση μέσω </a:t>
                      </a: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phpMyAdmin</a:t>
                      </a:r>
                      <a:endParaRPr lang="el-GR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2057" marR="86198" marT="86198" marB="86198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65772"/>
                  </a:ext>
                </a:extLst>
              </a:tr>
              <a:tr h="408003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API Tests</a:t>
                      </a:r>
                      <a:endParaRPr lang="el-GR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2057" marR="86198" marT="86198" marB="86198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Postman</a:t>
                      </a:r>
                      <a:endParaRPr lang="el-GR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2057" marR="86198" marT="86198" marB="86198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957990"/>
                  </a:ext>
                </a:extLst>
              </a:tr>
              <a:tr h="408003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Debugging</a:t>
                      </a:r>
                      <a:endParaRPr lang="el-GR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2057" marR="86198" marT="86198" marB="86198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VS Code</a:t>
                      </a:r>
                      <a:endParaRPr lang="el-GR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2057" marR="86198" marT="86198" marB="86198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750388"/>
                  </a:ext>
                </a:extLst>
              </a:tr>
              <a:tr h="408003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Local Server</a:t>
                      </a:r>
                      <a:endParaRPr lang="el-GR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2057" marR="86198" marT="86198" marB="86198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 dirty="0">
                          <a:solidFill>
                            <a:schemeClr val="tx1"/>
                          </a:solidFill>
                        </a:rPr>
                        <a:t>Xampp</a:t>
                      </a:r>
                      <a:endParaRPr lang="el-GR" sz="1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12057" marR="86198" marT="86198" marB="86198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466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437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0AA75791-ABD6-45E2-B58A-77112BD0F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A542E6-1924-4FE2-89D1-3CB19468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F353183-2147-472B-AD7D-4A085FF6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AAA42C8-A082-4DFD-A5F3-FC9EF825B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11804BC-8C9E-DFA6-8962-B3D0638BD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7" y="469448"/>
            <a:ext cx="7202485" cy="1087890"/>
          </a:xfrm>
        </p:spPr>
        <p:txBody>
          <a:bodyPr anchor="t">
            <a:normAutofit/>
          </a:bodyPr>
          <a:lstStyle/>
          <a:p>
            <a:r>
              <a:rPr lang="el-GR" sz="3200" b="1" dirty="0"/>
              <a:t>Κύριες Λειτουργίες Εφαρμογής</a:t>
            </a:r>
          </a:p>
        </p:txBody>
      </p:sp>
      <p:pic>
        <p:nvPicPr>
          <p:cNvPr id="9" name="Picture 8" descr="A white paper with black text&#10;&#10;AI-generated content may be incorrect.">
            <a:extLst>
              <a:ext uri="{FF2B5EF4-FFF2-40B4-BE49-F238E27FC236}">
                <a16:creationId xmlns:a16="http://schemas.microsoft.com/office/drawing/2014/main" id="{3CD14DD3-7370-0809-0341-AE23EE3FA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5377"/>
          <a:stretch>
            <a:fillRect/>
          </a:stretch>
        </p:blipFill>
        <p:spPr>
          <a:xfrm>
            <a:off x="549281" y="2133600"/>
            <a:ext cx="2280713" cy="4172921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7319A-FAAF-5D12-1A0F-0C6961C00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6416" y="1013393"/>
            <a:ext cx="3313114" cy="3783015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l-GR" sz="1600" dirty="0">
                <a:solidFill>
                  <a:schemeClr val="tx1">
                    <a:alpha val="60000"/>
                  </a:schemeClr>
                </a:solidFill>
              </a:rPr>
              <a:t>Η εφαρμογή επιτρέπει στους χρήστες να κάνουν τα εξής πράγματα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:</a:t>
            </a:r>
            <a:r>
              <a:rPr lang="el-GR" sz="1600" dirty="0">
                <a:solidFill>
                  <a:schemeClr val="tx1">
                    <a:alpha val="60000"/>
                  </a:schemeClr>
                </a:solidFill>
              </a:rPr>
              <a:t> </a:t>
            </a:r>
          </a:p>
          <a:p>
            <a:r>
              <a:rPr lang="el-GR" sz="1600" dirty="0">
                <a:solidFill>
                  <a:schemeClr val="tx1">
                    <a:alpha val="60000"/>
                  </a:schemeClr>
                </a:solidFill>
              </a:rPr>
              <a:t>Να κάνουν εγγραφή η να συνδεθούν με το 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email </a:t>
            </a:r>
            <a:r>
              <a:rPr lang="el-GR" sz="1600" dirty="0">
                <a:solidFill>
                  <a:schemeClr val="tx1">
                    <a:alpha val="60000"/>
                  </a:schemeClr>
                </a:solidFill>
              </a:rPr>
              <a:t>και τους κωδικούς τους σε περίπτωση υπάρχοντα λογαριασμού.</a:t>
            </a:r>
          </a:p>
          <a:p>
            <a:r>
              <a:rPr lang="el-GR" sz="1600" dirty="0">
                <a:solidFill>
                  <a:schemeClr val="tx1">
                    <a:alpha val="60000"/>
                  </a:schemeClr>
                </a:solidFill>
              </a:rPr>
              <a:t>Να αναζητήσουν διαθέσιμα εστιατόρια με βάση το όνομα τους και την τοποθεσία τους.</a:t>
            </a:r>
          </a:p>
          <a:p>
            <a:r>
              <a:rPr lang="el-GR" sz="1600" dirty="0">
                <a:solidFill>
                  <a:schemeClr val="tx1">
                    <a:alpha val="60000"/>
                  </a:schemeClr>
                </a:solidFill>
              </a:rPr>
              <a:t>Να κάνουν κρατήσεις συμπληρώνοντας ημερομηνία, ώρα και αριθμό ατόμων.</a:t>
            </a:r>
          </a:p>
          <a:p>
            <a:r>
              <a:rPr lang="el-GR" sz="1600" dirty="0">
                <a:solidFill>
                  <a:schemeClr val="tx1">
                    <a:alpha val="60000"/>
                  </a:schemeClr>
                </a:solidFill>
              </a:rPr>
              <a:t>Να δουν τω ιστορικό κρατήσεων τους.</a:t>
            </a:r>
          </a:p>
          <a:p>
            <a:r>
              <a:rPr lang="el-GR" sz="1600" dirty="0">
                <a:solidFill>
                  <a:schemeClr val="tx1">
                    <a:alpha val="60000"/>
                  </a:schemeClr>
                </a:solidFill>
              </a:rPr>
              <a:t>Μέσα από το ιστορικό να τροποποιήσουν η και να ακυρώσουν τις κρατήσεις τους.</a:t>
            </a:r>
          </a:p>
          <a:p>
            <a:r>
              <a:rPr lang="el-GR" sz="1600" dirty="0">
                <a:solidFill>
                  <a:schemeClr val="tx1">
                    <a:alpha val="60000"/>
                  </a:schemeClr>
                </a:solidFill>
              </a:rPr>
              <a:t>Να αποσυνδεθούν από τον λογαριασμό τους .</a:t>
            </a:r>
          </a:p>
        </p:txBody>
      </p:sp>
      <p:pic>
        <p:nvPicPr>
          <p:cNvPr id="5" name="Picture 4" descr="A screenshot of a login box&#10;&#10;AI-generated content may be incorrect.">
            <a:extLst>
              <a:ext uri="{FF2B5EF4-FFF2-40B4-BE49-F238E27FC236}">
                <a16:creationId xmlns:a16="http://schemas.microsoft.com/office/drawing/2014/main" id="{64612269-47CE-F94C-73BE-C14BBE735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30" r="-2" b="4719"/>
          <a:stretch>
            <a:fillRect/>
          </a:stretch>
        </p:blipFill>
        <p:spPr>
          <a:xfrm>
            <a:off x="3009941" y="2133600"/>
            <a:ext cx="2282400" cy="41724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7" name="Picture 6" descr="A screenshot of a phone&#10;&#10;AI-generated content may be incorrect.">
            <a:extLst>
              <a:ext uri="{FF2B5EF4-FFF2-40B4-BE49-F238E27FC236}">
                <a16:creationId xmlns:a16="http://schemas.microsoft.com/office/drawing/2014/main" id="{F54189B4-38BB-4F6B-C93F-9D3FF01CF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5449"/>
          <a:stretch>
            <a:fillRect/>
          </a:stretch>
        </p:blipFill>
        <p:spPr>
          <a:xfrm>
            <a:off x="5472289" y="2133600"/>
            <a:ext cx="2282400" cy="41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20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716627A-F362-AE27-AE9E-5FC52C6FB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0" b="10867"/>
          <a:stretch>
            <a:fillRect/>
          </a:stretch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E69B96-3233-A9A9-760B-A3539C219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l-GR" sz="4000"/>
              <a:t>Δομή και Λειτουργία του </a:t>
            </a:r>
            <a:r>
              <a:rPr lang="en-US" sz="4000"/>
              <a:t>Backend</a:t>
            </a:r>
            <a:endParaRPr lang="el-GR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8A1E6-0A78-C5DF-81C1-FDA7257E2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1400"/>
              <a:t>Ο </a:t>
            </a:r>
            <a:r>
              <a:rPr lang="en-US" sz="1400"/>
              <a:t>backend</a:t>
            </a:r>
            <a:r>
              <a:rPr lang="el-GR" sz="1400"/>
              <a:t> υλοποιήθηκε με Node.js και Express και παρέχει REST API για την επικοινωνία με την εφαρμογή.</a:t>
            </a:r>
            <a:br>
              <a:rPr lang="el-GR" sz="1400"/>
            </a:br>
            <a:r>
              <a:rPr lang="el-GR" sz="1400"/>
              <a:t>Τα βασικά </a:t>
            </a:r>
            <a:r>
              <a:rPr lang="en-US" sz="1400"/>
              <a:t>endpoints</a:t>
            </a:r>
            <a:r>
              <a:rPr lang="el-GR" sz="1400"/>
              <a:t> περιλαμβάνουν:</a:t>
            </a:r>
            <a:endParaRPr lang="en-US" sz="1400"/>
          </a:p>
          <a:p>
            <a:r>
              <a:rPr lang="en-US" sz="1400"/>
              <a:t>/register (</a:t>
            </a:r>
            <a:r>
              <a:rPr lang="el-GR" sz="1400"/>
              <a:t>δημιουργία λογαριασμού)</a:t>
            </a:r>
            <a:endParaRPr lang="en-US" sz="1400"/>
          </a:p>
          <a:p>
            <a:r>
              <a:rPr lang="en-US" sz="1400"/>
              <a:t>/login</a:t>
            </a:r>
            <a:r>
              <a:rPr lang="el-GR" sz="1400"/>
              <a:t> (Έκδοση JWT </a:t>
            </a:r>
            <a:r>
              <a:rPr lang="en-US" sz="1400"/>
              <a:t>token</a:t>
            </a:r>
            <a:r>
              <a:rPr lang="el-GR" sz="1400"/>
              <a:t> για ταυτοποίηση)</a:t>
            </a:r>
            <a:endParaRPr lang="en-US" sz="1400"/>
          </a:p>
          <a:p>
            <a:r>
              <a:rPr lang="en-US" sz="1400"/>
              <a:t>/restaurants</a:t>
            </a:r>
            <a:r>
              <a:rPr lang="el-GR" sz="1400"/>
              <a:t> (Προβολή λίστας εστιατορίων, με δυνατότητα αναζήτησης)</a:t>
            </a:r>
            <a:endParaRPr lang="en-US" sz="1400"/>
          </a:p>
          <a:p>
            <a:r>
              <a:rPr lang="en-US" sz="1400"/>
              <a:t>/reservations</a:t>
            </a:r>
            <a:r>
              <a:rPr lang="el-GR" sz="1400"/>
              <a:t> (Υποβολή, επεξεργασία ή ακύρωση κράτησης)</a:t>
            </a:r>
            <a:endParaRPr lang="en-US" sz="1400"/>
          </a:p>
          <a:p>
            <a:r>
              <a:rPr lang="en-US" sz="1400"/>
              <a:t>/user/reservations</a:t>
            </a:r>
            <a:r>
              <a:rPr lang="el-GR" sz="1400"/>
              <a:t> (Προβολή κρατήσεων του συνδεδεμένου χρήστη)</a:t>
            </a:r>
            <a:endParaRPr lang="en-US" sz="1400"/>
          </a:p>
          <a:p>
            <a:pPr marL="0" indent="0">
              <a:buNone/>
            </a:pPr>
            <a:r>
              <a:rPr lang="el-GR" sz="1400"/>
              <a:t>Για λογούς ασφάλειας, τα </a:t>
            </a:r>
            <a:r>
              <a:rPr lang="en-US" sz="1400"/>
              <a:t>endpoints </a:t>
            </a:r>
            <a:r>
              <a:rPr lang="el-GR" sz="1400"/>
              <a:t>απαιτούν </a:t>
            </a:r>
            <a:r>
              <a:rPr lang="en-US" sz="1400"/>
              <a:t>JWT Token</a:t>
            </a:r>
            <a:r>
              <a:rPr lang="el-GR" sz="1400"/>
              <a:t>, το οποίο στέλνεται στο </a:t>
            </a:r>
            <a:r>
              <a:rPr lang="en-US" sz="1400"/>
              <a:t>header Authorization.</a:t>
            </a:r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l-GR" sz="1400"/>
          </a:p>
        </p:txBody>
      </p:sp>
    </p:spTree>
    <p:extLst>
      <p:ext uri="{BB962C8B-B14F-4D97-AF65-F5344CB8AC3E}">
        <p14:creationId xmlns:p14="http://schemas.microsoft.com/office/powerpoint/2010/main" val="2013621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541DB91-0B10-46D9-B34B-7BFF9602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2E9E0E-BCE8-CF41-11D3-4736F0687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156" y="365125"/>
            <a:ext cx="5827643" cy="1433433"/>
          </a:xfrm>
        </p:spPr>
        <p:txBody>
          <a:bodyPr anchor="b">
            <a:normAutofit/>
          </a:bodyPr>
          <a:lstStyle/>
          <a:p>
            <a:r>
              <a:rPr lang="el-GR" b="1" dirty="0"/>
              <a:t>Σχεδίαση Βάσης Δεδομένων</a:t>
            </a:r>
          </a:p>
        </p:txBody>
      </p:sp>
      <p:pic>
        <p:nvPicPr>
          <p:cNvPr id="8" name="Picture 7" descr="A screenshot of a menu&#10;&#10;AI-generated content may be incorrect.">
            <a:extLst>
              <a:ext uri="{FF2B5EF4-FFF2-40B4-BE49-F238E27FC236}">
                <a16:creationId xmlns:a16="http://schemas.microsoft.com/office/drawing/2014/main" id="{7A4DD02F-3421-DEB5-E68F-67850C820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" y="3490200"/>
            <a:ext cx="4309533" cy="203454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0A8D9-ADD2-06AE-2BF6-ACF9411A6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6156" y="2055813"/>
            <a:ext cx="5827644" cy="412114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l-GR" sz="1900"/>
              <a:t>Όπως αναφέραμε και νωρίτερα, η βάση δεδομένων δημιουργήθηκε με την χρήση της </a:t>
            </a:r>
            <a:r>
              <a:rPr lang="en-US" sz="1900"/>
              <a:t>MariaDB</a:t>
            </a:r>
            <a:r>
              <a:rPr lang="el-GR" sz="1900"/>
              <a:t> και διαχειρίστηκε μέσα από το </a:t>
            </a:r>
            <a:r>
              <a:rPr lang="en-US" sz="1900"/>
              <a:t>phpMyAdmin. </a:t>
            </a:r>
            <a:r>
              <a:rPr lang="el-GR" sz="1900"/>
              <a:t>Περιλαμβάνει τους εξής βασικούς πίνακες:</a:t>
            </a:r>
            <a:endParaRPr lang="en-US" sz="1900"/>
          </a:p>
          <a:p>
            <a:r>
              <a:rPr lang="en-US" sz="1900"/>
              <a:t>users: email, name, password (hashed), user_id</a:t>
            </a:r>
          </a:p>
          <a:p>
            <a:r>
              <a:rPr lang="en-US" sz="1900"/>
              <a:t>restaurants: restaurant_id, name, location, description</a:t>
            </a:r>
          </a:p>
          <a:p>
            <a:r>
              <a:rPr lang="en-US" sz="1900"/>
              <a:t>reservations: reservation_id, user_id, restaurant_id, date, time, people_count </a:t>
            </a:r>
            <a:endParaRPr lang="el-GR" sz="1900"/>
          </a:p>
          <a:p>
            <a:pPr marL="0" indent="0">
              <a:buNone/>
            </a:pPr>
            <a:r>
              <a:rPr lang="el-GR" sz="1900"/>
              <a:t>Οι συσχετίσεις μεταξύ των πινάκων επιτρέπουν στον </a:t>
            </a:r>
            <a:r>
              <a:rPr lang="en-US" sz="1900"/>
              <a:t>server </a:t>
            </a:r>
            <a:r>
              <a:rPr lang="el-GR" sz="1900"/>
              <a:t>να διαχειρίζεται σωστά τις πληροφορίες χρηστών, κρατήσεων και εστιατορίων.</a:t>
            </a:r>
          </a:p>
        </p:txBody>
      </p:sp>
    </p:spTree>
    <p:extLst>
      <p:ext uri="{BB962C8B-B14F-4D97-AF65-F5344CB8AC3E}">
        <p14:creationId xmlns:p14="http://schemas.microsoft.com/office/powerpoint/2010/main" val="1308642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0BEC1C-874D-A03F-D88A-E72B9A55A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l-GR" sz="3800" b="1"/>
              <a:t>Δοκιμές Λειτουργίας με </a:t>
            </a:r>
            <a:r>
              <a:rPr lang="en-US" sz="3800" b="1"/>
              <a:t>Postman</a:t>
            </a:r>
            <a:br>
              <a:rPr lang="en-US" sz="3800"/>
            </a:br>
            <a:endParaRPr lang="el-GR" sz="380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CC8C2-116D-5890-B5BB-9598C7A9F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000"/>
              <a:t>Η λειτουργικότητα του </a:t>
            </a:r>
            <a:r>
              <a:rPr lang="en-US" sz="2000"/>
              <a:t>backend </a:t>
            </a:r>
            <a:r>
              <a:rPr lang="el-GR" sz="2000"/>
              <a:t>δοκιμαστικέ με το </a:t>
            </a:r>
            <a:r>
              <a:rPr lang="en-US" sz="2000"/>
              <a:t>Postman</a:t>
            </a:r>
            <a:r>
              <a:rPr lang="el-GR" sz="2000"/>
              <a:t>, και κατά την διαδικασία του </a:t>
            </a:r>
            <a:r>
              <a:rPr lang="en-US" sz="2000"/>
              <a:t>testing </a:t>
            </a:r>
            <a:r>
              <a:rPr lang="el-GR" sz="2000"/>
              <a:t>πραγματοποιήθηκαν αιτήσεις προς όλα τα βασικά </a:t>
            </a:r>
            <a:r>
              <a:rPr lang="en-US" sz="2000"/>
              <a:t>endpoints</a:t>
            </a:r>
            <a:r>
              <a:rPr lang="el-GR" sz="2000"/>
              <a:t>, δηλαδή προς</a:t>
            </a:r>
            <a:r>
              <a:rPr lang="en-US" sz="2000"/>
              <a:t>: </a:t>
            </a:r>
          </a:p>
          <a:p>
            <a:r>
              <a:rPr lang="en-US" sz="2000"/>
              <a:t>POST /register (</a:t>
            </a:r>
            <a:r>
              <a:rPr lang="el-GR" sz="2000"/>
              <a:t>Επιτυχής εγγραφή με αποθήκευση </a:t>
            </a:r>
            <a:r>
              <a:rPr lang="en-US" sz="2000"/>
              <a:t>hashed</a:t>
            </a:r>
            <a:r>
              <a:rPr lang="el-GR" sz="2000"/>
              <a:t> κωδικού</a:t>
            </a:r>
            <a:r>
              <a:rPr lang="en-US" sz="2000"/>
              <a:t>)</a:t>
            </a:r>
          </a:p>
          <a:p>
            <a:r>
              <a:rPr lang="en-US" sz="2000"/>
              <a:t>POST /login (</a:t>
            </a:r>
            <a:r>
              <a:rPr lang="el-GR" sz="2000"/>
              <a:t>Επιστροφή JWT </a:t>
            </a:r>
            <a:r>
              <a:rPr lang="en-US" sz="2000"/>
              <a:t>token</a:t>
            </a:r>
            <a:r>
              <a:rPr lang="el-GR" sz="2000"/>
              <a:t> και δεδομένων χρήστη</a:t>
            </a:r>
            <a:r>
              <a:rPr lang="en-US" sz="2000"/>
              <a:t>)</a:t>
            </a:r>
          </a:p>
          <a:p>
            <a:r>
              <a:rPr lang="en-US" sz="2000"/>
              <a:t>GET /restaurants (</a:t>
            </a:r>
            <a:r>
              <a:rPr lang="el-GR" sz="2000"/>
              <a:t>Απόκριση με λίστα εστιατορίων</a:t>
            </a:r>
            <a:r>
              <a:rPr lang="en-US" sz="2000"/>
              <a:t>)</a:t>
            </a:r>
          </a:p>
          <a:p>
            <a:r>
              <a:rPr lang="en-US" sz="2000"/>
              <a:t>POST /reservations (</a:t>
            </a:r>
            <a:r>
              <a:rPr lang="el-GR" sz="2000"/>
              <a:t>Υποβολή κράτησης και έλεγχος </a:t>
            </a:r>
            <a:r>
              <a:rPr lang="en-US" sz="2000"/>
              <a:t>token)</a:t>
            </a:r>
          </a:p>
          <a:p>
            <a:r>
              <a:rPr lang="en-US" sz="2000"/>
              <a:t>GET /user/reservations (</a:t>
            </a:r>
            <a:r>
              <a:rPr lang="el-GR" sz="2000"/>
              <a:t>Προβολή ιστορικού κρατήσεων με έγκυρο </a:t>
            </a:r>
            <a:r>
              <a:rPr lang="en-US" sz="2000"/>
              <a:t>token)</a:t>
            </a:r>
            <a:endParaRPr lang="el-GR" sz="200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619EA59-570B-E1E8-74E3-6DCD7645D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906" y="475489"/>
            <a:ext cx="4297150" cy="2943547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30AC3E7-8648-57C2-8C94-4AB4521C2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907" y="3384810"/>
            <a:ext cx="4297150" cy="280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759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A91AB-F18E-2DD9-0FCB-EB3A35CCB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l-GR" sz="5400" b="1"/>
              <a:t>Ανάπτυξη, Δοκιμές και Διαχείριση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39DC7-7995-314F-3028-A641EAD74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000"/>
              <a:t>Σε αυτή τη διαφάνεια παρουσιάζεται πώς χρησιμοποιήθηκαν στην πράξη τα εργαλεία ανάπτυξης κατά τη διάρκεια του έργου</a:t>
            </a:r>
            <a:r>
              <a:rPr lang="en-US" sz="2000"/>
              <a:t>:</a:t>
            </a:r>
            <a:endParaRPr lang="el-GR" sz="2000"/>
          </a:p>
          <a:p>
            <a:r>
              <a:rPr lang="en-US" sz="2000"/>
              <a:t>Visual Studio Code – </a:t>
            </a:r>
            <a:r>
              <a:rPr lang="el-GR" sz="2000"/>
              <a:t>Για ανάπτυξη </a:t>
            </a:r>
            <a:r>
              <a:rPr lang="en-US" sz="2000"/>
              <a:t>frontend &amp; backend</a:t>
            </a:r>
            <a:endParaRPr lang="el-GR" sz="2000"/>
          </a:p>
          <a:p>
            <a:r>
              <a:rPr lang="en-US" sz="2000"/>
              <a:t>Node.js / npm – </a:t>
            </a:r>
            <a:r>
              <a:rPr lang="el-GR" sz="2000"/>
              <a:t>Για εκτέλεση του </a:t>
            </a:r>
            <a:r>
              <a:rPr lang="en-US" sz="2000"/>
              <a:t>backend server</a:t>
            </a:r>
            <a:endParaRPr lang="el-GR" sz="2000"/>
          </a:p>
          <a:p>
            <a:r>
              <a:rPr lang="en-US" sz="2000"/>
              <a:t>React Native</a:t>
            </a:r>
            <a:r>
              <a:rPr lang="el-GR" sz="2000"/>
              <a:t> &amp; Expo – Για το περιβάλλον του κινητού</a:t>
            </a:r>
            <a:endParaRPr lang="en-US" sz="2000"/>
          </a:p>
          <a:p>
            <a:r>
              <a:rPr lang="el-GR" sz="2000"/>
              <a:t>XAMPP &amp; </a:t>
            </a:r>
            <a:r>
              <a:rPr lang="en-US" sz="2000"/>
              <a:t>phpMyAdmin</a:t>
            </a:r>
            <a:r>
              <a:rPr lang="el-GR" sz="2000"/>
              <a:t> – Για την τοπική βάση δεδομένων (</a:t>
            </a:r>
            <a:r>
              <a:rPr lang="en-US" sz="2000"/>
              <a:t>MariaDB</a:t>
            </a:r>
            <a:r>
              <a:rPr lang="el-GR" sz="2000"/>
              <a:t>)</a:t>
            </a:r>
            <a:endParaRPr lang="en-US" sz="2000"/>
          </a:p>
          <a:p>
            <a:r>
              <a:rPr lang="en-US" sz="2000"/>
              <a:t>Postman – </a:t>
            </a:r>
            <a:r>
              <a:rPr lang="el-GR" sz="2000"/>
              <a:t>Για δοκιμές </a:t>
            </a:r>
            <a:r>
              <a:rPr lang="en-US" sz="2000"/>
              <a:t>API endpoints</a:t>
            </a:r>
          </a:p>
        </p:txBody>
      </p:sp>
      <p:pic>
        <p:nvPicPr>
          <p:cNvPr id="5" name="Picture 4" descr="A white logo on an orange square&#10;&#10;AI-generated content may be incorrect.">
            <a:extLst>
              <a:ext uri="{FF2B5EF4-FFF2-40B4-BE49-F238E27FC236}">
                <a16:creationId xmlns:a16="http://schemas.microsoft.com/office/drawing/2014/main" id="{086DC6BF-9E27-1DE5-AEB7-E9AE2D7C6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628" y="329183"/>
            <a:ext cx="3470640" cy="3429969"/>
          </a:xfrm>
          <a:prstGeom prst="rect">
            <a:avLst/>
          </a:prstGeom>
        </p:spPr>
      </p:pic>
      <p:pic>
        <p:nvPicPr>
          <p:cNvPr id="7" name="Picture 6" descr="A blue and black text with a cartoon animal&#10;&#10;AI-generated content may be incorrect.">
            <a:extLst>
              <a:ext uri="{FF2B5EF4-FFF2-40B4-BE49-F238E27FC236}">
                <a16:creationId xmlns:a16="http://schemas.microsoft.com/office/drawing/2014/main" id="{BB0E4148-1AEA-7430-A947-77E98A9D5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0" y="4597909"/>
            <a:ext cx="3995928" cy="113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52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880</Words>
  <Application>Microsoft Office PowerPoint</Application>
  <PresentationFormat>Widescreen</PresentationFormat>
  <Paragraphs>86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Times New Roman</vt:lpstr>
      <vt:lpstr>Office Theme</vt:lpstr>
      <vt:lpstr>Ανάπτυξη Εφαρμογής Κράτησης Θέσεων σε Εστιατόριο μέσω Κινητής Συσκευής</vt:lpstr>
      <vt:lpstr>Στόχος Εφαρμογής.</vt:lpstr>
      <vt:lpstr>Three-Tier Architecture</vt:lpstr>
      <vt:lpstr>Εργαλεία Ανάπτυξης Εφαρμογής</vt:lpstr>
      <vt:lpstr>Κύριες Λειτουργίες Εφαρμογής</vt:lpstr>
      <vt:lpstr>Δομή και Λειτουργία του Backend</vt:lpstr>
      <vt:lpstr>Σχεδίαση Βάσης Δεδομένων</vt:lpstr>
      <vt:lpstr>Δοκιμές Λειτουργίας με Postman </vt:lpstr>
      <vt:lpstr>Ανάπτυξη, Δοκιμές και Διαχείριση</vt:lpstr>
      <vt:lpstr>Προβλήματα και Τρόποι Αντιμετώπισης</vt:lpstr>
      <vt:lpstr>Αποτίμηση &amp; Συμπεράσματα</vt:lpstr>
      <vt:lpstr>Ευχαριστώ για την προσοχή σας!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SYMEONIDIS ELEFTHERIOS</dc:creator>
  <cp:lastModifiedBy>SYMEONIDIS ELEFTHERIOS</cp:lastModifiedBy>
  <cp:revision>1</cp:revision>
  <dcterms:created xsi:type="dcterms:W3CDTF">2025-05-18T23:59:28Z</dcterms:created>
  <dcterms:modified xsi:type="dcterms:W3CDTF">2025-05-19T02:36:44Z</dcterms:modified>
</cp:coreProperties>
</file>