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65" r:id="rId5"/>
    <p:sldId id="257" r:id="rId6"/>
    <p:sldId id="258" r:id="rId7"/>
    <p:sldId id="270" r:id="rId8"/>
    <p:sldId id="266" r:id="rId9"/>
    <p:sldId id="261" r:id="rId10"/>
    <p:sldId id="264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298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gradFill rotWithShape="0">
          <a:gsLst>
            <a:gs pos="46000">
              <a:srgbClr val="7030A0"/>
            </a:gs>
            <a:gs pos="0">
              <a:schemeClr val="accent1">
                <a:lumMod val="95000"/>
              </a:schemeClr>
            </a:gs>
          </a:gsLst>
          <a:lin ang="5400000" scaled="1"/>
        </a:gradFill>
        <a:ln>
          <a:noFill/>
        </a:ln>
      </dgm:spPr>
      <dgm:t>
        <a:bodyPr/>
        <a:lstStyle/>
        <a:p>
          <a:pPr marL="0" algn="ctr" rtl="0">
            <a:buNone/>
          </a:pPr>
          <a:r>
            <a:rPr kumimoji="0" lang="en-US" altLang="en-US" sz="2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Evaluation</a:t>
          </a:r>
          <a:endParaRPr lang="en-US" sz="2800" b="1" dirty="0">
            <a:solidFill>
              <a:schemeClr val="bg1"/>
            </a:solidFill>
            <a:latin typeface="+mj-lt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gradFill rotWithShape="0">
          <a:gsLst>
            <a:gs pos="46000">
              <a:srgbClr val="7030A0"/>
            </a:gs>
            <a:gs pos="0">
              <a:schemeClr val="accent1">
                <a:lumMod val="95000"/>
              </a:schemeClr>
            </a:gs>
          </a:gsLst>
          <a:lin ang="5400000" scaled="1"/>
        </a:gradFill>
        <a:ln>
          <a:noFill/>
        </a:ln>
      </dgm:spPr>
      <dgm:t>
        <a:bodyPr/>
        <a:lstStyle/>
        <a:p>
          <a:pPr marL="0" algn="ctr">
            <a:buNone/>
          </a:pPr>
          <a:r>
            <a:rPr kumimoji="0" lang="en-US" altLang="en-US" sz="2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Future Research</a:t>
          </a:r>
          <a:endParaRPr lang="en-US" sz="2800" b="1" dirty="0">
            <a:solidFill>
              <a:schemeClr val="bg1"/>
            </a:solidFill>
            <a:latin typeface="+mj-lt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gradFill rotWithShape="0">
          <a:gsLst>
            <a:gs pos="46000">
              <a:srgbClr val="7030A0"/>
            </a:gs>
            <a:gs pos="0">
              <a:schemeClr val="accent1">
                <a:lumMod val="95000"/>
              </a:schemeClr>
            </a:gs>
          </a:gsLst>
          <a:lin ang="5400000" scaled="1"/>
        </a:gradFill>
        <a:ln>
          <a:noFill/>
        </a:ln>
      </dgm:spPr>
      <dgm:t>
        <a:bodyPr/>
        <a:lstStyle/>
        <a:p>
          <a:pPr marL="0" algn="ctr">
            <a:buNone/>
          </a:pPr>
          <a:r>
            <a:rPr kumimoji="0" lang="en-US" altLang="en-US" sz="2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Ethical Considerations </a:t>
          </a:r>
          <a:endParaRPr lang="en-US" sz="2800" b="1" dirty="0">
            <a:solidFill>
              <a:schemeClr val="bg1"/>
            </a:solidFill>
            <a:latin typeface="+mj-lt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gradFill rotWithShape="0">
          <a:gsLst>
            <a:gs pos="46000">
              <a:srgbClr val="7030A0"/>
            </a:gs>
            <a:gs pos="0">
              <a:schemeClr val="accent1">
                <a:lumMod val="95000"/>
              </a:schemeClr>
            </a:gs>
          </a:gsLst>
          <a:lin ang="5400000" scaled="1"/>
        </a:gra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800" b="1" dirty="0"/>
            <a:t>Comparison with existing systems</a:t>
          </a:r>
          <a:endParaRPr lang="en-US" sz="2800" b="1" dirty="0">
            <a:solidFill>
              <a:schemeClr val="bg1"/>
            </a:solidFill>
            <a:latin typeface="+mj-lt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46561" custLinFactNeighborY="-1248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926433" cy="4367259"/>
        </a:xfrm>
        <a:prstGeom prst="rect">
          <a:avLst/>
        </a:prstGeom>
        <a:gradFill rotWithShape="0">
          <a:gsLst>
            <a:gs pos="46000">
              <a:srgbClr val="7030A0"/>
            </a:gs>
            <a:gs pos="0">
              <a:schemeClr val="accent1">
                <a:lumMod val="95000"/>
              </a:schemeClr>
            </a:gs>
          </a:gsLst>
          <a:lin ang="540000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800" b="1" i="0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Evaluation</a:t>
          </a:r>
          <a:endParaRPr lang="en-US" sz="2800" b="1" kern="1200" dirty="0">
            <a:solidFill>
              <a:schemeClr val="bg1"/>
            </a:solidFill>
            <a:latin typeface="+mj-lt"/>
          </a:endParaRPr>
        </a:p>
      </dsp:txBody>
      <dsp:txXfrm>
        <a:off x="0" y="1746903"/>
        <a:ext cx="2926433" cy="1746903"/>
      </dsp:txXfrm>
    </dsp:sp>
    <dsp:sp modelId="{A126BA88-D0F9-AF4A-A7BA-0638E32B45F8}">
      <dsp:nvSpPr>
        <dsp:cNvPr id="0" name=""/>
        <dsp:cNvSpPr/>
      </dsp:nvSpPr>
      <dsp:spPr>
        <a:xfrm>
          <a:off x="1007134" y="530309"/>
          <a:ext cx="917748" cy="91774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3013243" y="0"/>
          <a:ext cx="2926433" cy="4367259"/>
        </a:xfrm>
        <a:prstGeom prst="rect">
          <a:avLst/>
        </a:prstGeom>
        <a:gradFill rotWithShape="0">
          <a:gsLst>
            <a:gs pos="46000">
              <a:srgbClr val="7030A0"/>
            </a:gs>
            <a:gs pos="0">
              <a:schemeClr val="accent1">
                <a:lumMod val="95000"/>
              </a:schemeClr>
            </a:gs>
          </a:gsLst>
          <a:lin ang="540000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800" b="1" i="0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Future Research</a:t>
          </a:r>
          <a:endParaRPr lang="en-US" sz="2800" b="1" kern="1200" dirty="0">
            <a:solidFill>
              <a:schemeClr val="bg1"/>
            </a:solidFill>
            <a:latin typeface="+mj-lt"/>
          </a:endParaRPr>
        </a:p>
      </dsp:txBody>
      <dsp:txXfrm>
        <a:off x="3013243" y="1746903"/>
        <a:ext cx="2926433" cy="1746903"/>
      </dsp:txXfrm>
    </dsp:sp>
    <dsp:sp modelId="{EFEB790C-BD5C-F54D-9993-F81422A8AD8E}">
      <dsp:nvSpPr>
        <dsp:cNvPr id="0" name=""/>
        <dsp:cNvSpPr/>
      </dsp:nvSpPr>
      <dsp:spPr>
        <a:xfrm>
          <a:off x="4021360" y="530309"/>
          <a:ext cx="917748" cy="91774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6036570" y="0"/>
          <a:ext cx="2926433" cy="4367259"/>
        </a:xfrm>
        <a:prstGeom prst="rect">
          <a:avLst/>
        </a:prstGeom>
        <a:gradFill rotWithShape="0">
          <a:gsLst>
            <a:gs pos="46000">
              <a:srgbClr val="7030A0"/>
            </a:gs>
            <a:gs pos="0">
              <a:schemeClr val="accent1">
                <a:lumMod val="95000"/>
              </a:schemeClr>
            </a:gs>
          </a:gsLst>
          <a:lin ang="540000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800" b="1" i="0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rPr>
            <a:t>Ethical Considerations </a:t>
          </a:r>
          <a:endParaRPr lang="en-US" sz="2800" b="1" kern="1200" dirty="0">
            <a:solidFill>
              <a:schemeClr val="bg1"/>
            </a:solidFill>
            <a:latin typeface="+mj-lt"/>
          </a:endParaRPr>
        </a:p>
      </dsp:txBody>
      <dsp:txXfrm>
        <a:off x="6036570" y="1746903"/>
        <a:ext cx="2926433" cy="1746903"/>
      </dsp:txXfrm>
    </dsp:sp>
    <dsp:sp modelId="{CC076D56-4BB0-7246-9039-788AB439DAF0}">
      <dsp:nvSpPr>
        <dsp:cNvPr id="0" name=""/>
        <dsp:cNvSpPr/>
      </dsp:nvSpPr>
      <dsp:spPr>
        <a:xfrm>
          <a:off x="7035586" y="530309"/>
          <a:ext cx="917748" cy="91774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9045470" y="0"/>
          <a:ext cx="2926433" cy="4367259"/>
        </a:xfrm>
        <a:prstGeom prst="rect">
          <a:avLst/>
        </a:prstGeom>
        <a:gradFill rotWithShape="0">
          <a:gsLst>
            <a:gs pos="46000">
              <a:srgbClr val="7030A0"/>
            </a:gs>
            <a:gs pos="0">
              <a:schemeClr val="accent1">
                <a:lumMod val="95000"/>
              </a:schemeClr>
            </a:gs>
          </a:gsLst>
          <a:lin ang="5400000" scaled="1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Comparison with existing systems</a:t>
          </a:r>
          <a:endParaRPr lang="en-US" sz="2800" b="1" kern="1200" dirty="0">
            <a:solidFill>
              <a:schemeClr val="bg1"/>
            </a:solidFill>
            <a:latin typeface="+mj-lt"/>
          </a:endParaRPr>
        </a:p>
      </dsp:txBody>
      <dsp:txXfrm>
        <a:off x="9045470" y="1746903"/>
        <a:ext cx="2926433" cy="1746903"/>
      </dsp:txXfrm>
    </dsp:sp>
    <dsp:sp modelId="{FDF2BC93-305C-D94B-A6C2-ED9CE7F40C2F}">
      <dsp:nvSpPr>
        <dsp:cNvPr id="0" name=""/>
        <dsp:cNvSpPr/>
      </dsp:nvSpPr>
      <dsp:spPr>
        <a:xfrm>
          <a:off x="10049813" y="530309"/>
          <a:ext cx="917748" cy="91774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94411" y="3369333"/>
          <a:ext cx="11016720" cy="655088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03-Jun-23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03-Jun-23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F2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50;p35">
            <a:extLst>
              <a:ext uri="{FF2B5EF4-FFF2-40B4-BE49-F238E27FC236}">
                <a16:creationId xmlns:a16="http://schemas.microsoft.com/office/drawing/2014/main" id="{2231B409-5F4C-56CE-6B9D-0E0A42892B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410990" y="1005384"/>
            <a:ext cx="8740717" cy="1792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Intrusion Detection: A Comparative Study on Logistic Regression, KNN, and Light Gradient Boosting Machine Learning Techniques</a:t>
            </a:r>
            <a:endParaRPr sz="2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1251;p35">
            <a:extLst>
              <a:ext uri="{FF2B5EF4-FFF2-40B4-BE49-F238E27FC236}">
                <a16:creationId xmlns:a16="http://schemas.microsoft.com/office/drawing/2014/main" id="{D8FA3E41-82FE-BE4B-3B66-328360AB1F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26810" y="3532970"/>
            <a:ext cx="7509075" cy="945733"/>
          </a:xfrm>
          <a:prstGeom prst="rect">
            <a:avLst/>
          </a:prstGeom>
        </p:spPr>
        <p:txBody>
          <a:bodyPr spcFirstLastPara="1" vert="horz" wrap="square" lIns="91425" tIns="91425" rIns="91425" bIns="91425" numCol="2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26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Abdullah </a:t>
            </a:r>
          </a:p>
          <a:p>
            <a:pPr>
              <a:spcBef>
                <a:spcPts val="0"/>
              </a:spcBef>
            </a:pPr>
            <a:r>
              <a:rPr lang="en" sz="26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ID: 12-182-0006</a:t>
            </a:r>
          </a:p>
          <a:p>
            <a:pPr>
              <a:spcBef>
                <a:spcPts val="0"/>
              </a:spcBef>
            </a:pPr>
            <a:endParaRPr lang="en" sz="26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sz="2600" b="1" dirty="0"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Shahriar Islam Shifat</a:t>
            </a:r>
          </a:p>
          <a:p>
            <a:pPr>
              <a:spcBef>
                <a:spcPts val="0"/>
              </a:spcBef>
            </a:pPr>
            <a:r>
              <a:rPr lang="e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12-182-0004</a:t>
            </a:r>
            <a:endParaRPr lang="en" sz="2600" b="1" dirty="0"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>
              <a:spcBef>
                <a:spcPts val="0"/>
              </a:spcBef>
            </a:pPr>
            <a:endParaRPr lang="e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8E00E-B4C8-EA14-323E-D0BCB2D52A2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5796" y="4836891"/>
            <a:ext cx="49638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Shovan Kumar Paul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F2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: Diagonal Corners Snipped 143">
            <a:extLst>
              <a:ext uri="{FF2B5EF4-FFF2-40B4-BE49-F238E27FC236}">
                <a16:creationId xmlns:a16="http://schemas.microsoft.com/office/drawing/2014/main" id="{3BC62AD6-D383-2469-E7C3-098EE6E5CB2C}"/>
              </a:ext>
            </a:extLst>
          </p:cNvPr>
          <p:cNvSpPr/>
          <p:nvPr/>
        </p:nvSpPr>
        <p:spPr>
          <a:xfrm>
            <a:off x="1578917" y="1885646"/>
            <a:ext cx="3294780" cy="8626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275;p37">
            <a:extLst>
              <a:ext uri="{FF2B5EF4-FFF2-40B4-BE49-F238E27FC236}">
                <a16:creationId xmlns:a16="http://schemas.microsoft.com/office/drawing/2014/main" id="{48960F6E-19A5-F9DB-7B13-01DB33DE6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8917" y="749606"/>
            <a:ext cx="8367425" cy="860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cs typeface="Times New Roman" panose="02020603050405020304" pitchFamily="18" charset="0"/>
              </a:rPr>
              <a:t>TABLE OF CONTENTS</a:t>
            </a:r>
            <a:endParaRPr sz="4400" dirty="0">
              <a:cs typeface="Times New Roman" panose="02020603050405020304" pitchFamily="18" charset="0"/>
            </a:endParaRPr>
          </a:p>
        </p:txBody>
      </p:sp>
      <p:sp>
        <p:nvSpPr>
          <p:cNvPr id="146" name="Google Shape;1277;p37">
            <a:extLst>
              <a:ext uri="{FF2B5EF4-FFF2-40B4-BE49-F238E27FC236}">
                <a16:creationId xmlns:a16="http://schemas.microsoft.com/office/drawing/2014/main" id="{60F375AE-A166-EF3E-A480-9E291541446D}"/>
              </a:ext>
            </a:extLst>
          </p:cNvPr>
          <p:cNvSpPr txBox="1"/>
          <p:nvPr/>
        </p:nvSpPr>
        <p:spPr>
          <a:xfrm>
            <a:off x="1580594" y="2037093"/>
            <a:ext cx="579225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278;p37">
            <a:extLst>
              <a:ext uri="{FF2B5EF4-FFF2-40B4-BE49-F238E27FC236}">
                <a16:creationId xmlns:a16="http://schemas.microsoft.com/office/drawing/2014/main" id="{9BA13EFD-8F11-B844-3D51-1D4D9BD13416}"/>
              </a:ext>
            </a:extLst>
          </p:cNvPr>
          <p:cNvSpPr txBox="1"/>
          <p:nvPr/>
        </p:nvSpPr>
        <p:spPr>
          <a:xfrm>
            <a:off x="2592698" y="2041974"/>
            <a:ext cx="1861806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148" name="Google Shape;9682;p73">
            <a:extLst>
              <a:ext uri="{FF2B5EF4-FFF2-40B4-BE49-F238E27FC236}">
                <a16:creationId xmlns:a16="http://schemas.microsoft.com/office/drawing/2014/main" id="{22B4C07D-A57D-21A6-0D62-1C35F20987B5}"/>
              </a:ext>
            </a:extLst>
          </p:cNvPr>
          <p:cNvGrpSpPr/>
          <p:nvPr/>
        </p:nvGrpSpPr>
        <p:grpSpPr>
          <a:xfrm rot="5400000" flipH="1">
            <a:off x="1852780" y="2294117"/>
            <a:ext cx="641512" cy="45719"/>
            <a:chOff x="219558" y="4738465"/>
            <a:chExt cx="5852400" cy="102300"/>
          </a:xfrm>
        </p:grpSpPr>
        <p:cxnSp>
          <p:nvCxnSpPr>
            <p:cNvPr id="149" name="Google Shape;9683;p73">
              <a:extLst>
                <a:ext uri="{FF2B5EF4-FFF2-40B4-BE49-F238E27FC236}">
                  <a16:creationId xmlns:a16="http://schemas.microsoft.com/office/drawing/2014/main" id="{FA936351-057F-1E3A-35F1-681B25C00F1C}"/>
                </a:ext>
              </a:extLst>
            </p:cNvPr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Google Shape;9684;p73">
              <a:extLst>
                <a:ext uri="{FF2B5EF4-FFF2-40B4-BE49-F238E27FC236}">
                  <a16:creationId xmlns:a16="http://schemas.microsoft.com/office/drawing/2014/main" id="{DA0F5834-D100-EFBF-5B21-E9160F5850DA}"/>
                </a:ext>
              </a:extLst>
            </p:cNvPr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Google Shape;9685;p73">
              <a:extLst>
                <a:ext uri="{FF2B5EF4-FFF2-40B4-BE49-F238E27FC236}">
                  <a16:creationId xmlns:a16="http://schemas.microsoft.com/office/drawing/2014/main" id="{D459CE5D-59FF-14F1-89FE-7E9B92CB00BC}"/>
                </a:ext>
              </a:extLst>
            </p:cNvPr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Google Shape;9686;p73">
              <a:extLst>
                <a:ext uri="{FF2B5EF4-FFF2-40B4-BE49-F238E27FC236}">
                  <a16:creationId xmlns:a16="http://schemas.microsoft.com/office/drawing/2014/main" id="{2C11E807-EBC1-0921-1015-9F39466790DC}"/>
                </a:ext>
              </a:extLst>
            </p:cNvPr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Google Shape;9687;p73">
              <a:extLst>
                <a:ext uri="{FF2B5EF4-FFF2-40B4-BE49-F238E27FC236}">
                  <a16:creationId xmlns:a16="http://schemas.microsoft.com/office/drawing/2014/main" id="{A75F87CC-B562-05A8-6B35-5AB3140F96AC}"/>
                </a:ext>
              </a:extLst>
            </p:cNvPr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Google Shape;9688;p73">
              <a:extLst>
                <a:ext uri="{FF2B5EF4-FFF2-40B4-BE49-F238E27FC236}">
                  <a16:creationId xmlns:a16="http://schemas.microsoft.com/office/drawing/2014/main" id="{372F5CAA-D344-BA76-2851-A1830A09D53C}"/>
                </a:ext>
              </a:extLst>
            </p:cNvPr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5" name="Rectangle: Diagonal Corners Snipped 154">
            <a:extLst>
              <a:ext uri="{FF2B5EF4-FFF2-40B4-BE49-F238E27FC236}">
                <a16:creationId xmlns:a16="http://schemas.microsoft.com/office/drawing/2014/main" id="{B637066C-24C0-D386-8303-E7052630BEE7}"/>
              </a:ext>
            </a:extLst>
          </p:cNvPr>
          <p:cNvSpPr/>
          <p:nvPr/>
        </p:nvSpPr>
        <p:spPr>
          <a:xfrm>
            <a:off x="5620150" y="1881842"/>
            <a:ext cx="3294780" cy="8626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277;p37">
            <a:extLst>
              <a:ext uri="{FF2B5EF4-FFF2-40B4-BE49-F238E27FC236}">
                <a16:creationId xmlns:a16="http://schemas.microsoft.com/office/drawing/2014/main" id="{7343E795-9D18-C807-A3D4-619B09640D23}"/>
              </a:ext>
            </a:extLst>
          </p:cNvPr>
          <p:cNvSpPr txBox="1"/>
          <p:nvPr/>
        </p:nvSpPr>
        <p:spPr>
          <a:xfrm>
            <a:off x="5621827" y="2033289"/>
            <a:ext cx="579225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57" name="Google Shape;1278;p37">
            <a:extLst>
              <a:ext uri="{FF2B5EF4-FFF2-40B4-BE49-F238E27FC236}">
                <a16:creationId xmlns:a16="http://schemas.microsoft.com/office/drawing/2014/main" id="{E55FFACB-F810-59A2-4DD1-0102E10A799E}"/>
              </a:ext>
            </a:extLst>
          </p:cNvPr>
          <p:cNvSpPr txBox="1"/>
          <p:nvPr/>
        </p:nvSpPr>
        <p:spPr>
          <a:xfrm>
            <a:off x="6372563" y="2033289"/>
            <a:ext cx="2407433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study</a:t>
            </a:r>
          </a:p>
        </p:txBody>
      </p:sp>
      <p:grpSp>
        <p:nvGrpSpPr>
          <p:cNvPr id="158" name="Google Shape;9682;p73">
            <a:extLst>
              <a:ext uri="{FF2B5EF4-FFF2-40B4-BE49-F238E27FC236}">
                <a16:creationId xmlns:a16="http://schemas.microsoft.com/office/drawing/2014/main" id="{4CC5EFE2-CD0A-91B7-4736-CB0F6C392F16}"/>
              </a:ext>
            </a:extLst>
          </p:cNvPr>
          <p:cNvGrpSpPr/>
          <p:nvPr/>
        </p:nvGrpSpPr>
        <p:grpSpPr>
          <a:xfrm rot="5400000" flipH="1">
            <a:off x="5894013" y="2290313"/>
            <a:ext cx="641512" cy="45719"/>
            <a:chOff x="219558" y="4738465"/>
            <a:chExt cx="5852400" cy="102300"/>
          </a:xfrm>
        </p:grpSpPr>
        <p:cxnSp>
          <p:nvCxnSpPr>
            <p:cNvPr id="159" name="Google Shape;9683;p73">
              <a:extLst>
                <a:ext uri="{FF2B5EF4-FFF2-40B4-BE49-F238E27FC236}">
                  <a16:creationId xmlns:a16="http://schemas.microsoft.com/office/drawing/2014/main" id="{767DBE88-110F-780D-3977-0669197944F5}"/>
                </a:ext>
              </a:extLst>
            </p:cNvPr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Google Shape;9684;p73">
              <a:extLst>
                <a:ext uri="{FF2B5EF4-FFF2-40B4-BE49-F238E27FC236}">
                  <a16:creationId xmlns:a16="http://schemas.microsoft.com/office/drawing/2014/main" id="{5D620973-D9E2-012E-17E3-D16E0D9A74FB}"/>
                </a:ext>
              </a:extLst>
            </p:cNvPr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Google Shape;9685;p73">
              <a:extLst>
                <a:ext uri="{FF2B5EF4-FFF2-40B4-BE49-F238E27FC236}">
                  <a16:creationId xmlns:a16="http://schemas.microsoft.com/office/drawing/2014/main" id="{D9F1B5DB-ED3A-011B-4CBB-3C1F6277788F}"/>
                </a:ext>
              </a:extLst>
            </p:cNvPr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Google Shape;9686;p73">
              <a:extLst>
                <a:ext uri="{FF2B5EF4-FFF2-40B4-BE49-F238E27FC236}">
                  <a16:creationId xmlns:a16="http://schemas.microsoft.com/office/drawing/2014/main" id="{DD8B1FF4-1FD2-0415-40A3-0B6EC5A43BD9}"/>
                </a:ext>
              </a:extLst>
            </p:cNvPr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Google Shape;9687;p73">
              <a:extLst>
                <a:ext uri="{FF2B5EF4-FFF2-40B4-BE49-F238E27FC236}">
                  <a16:creationId xmlns:a16="http://schemas.microsoft.com/office/drawing/2014/main" id="{AF59B718-DD39-C4D8-9426-D9060A5FB7FD}"/>
                </a:ext>
              </a:extLst>
            </p:cNvPr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Google Shape;9688;p73">
              <a:extLst>
                <a:ext uri="{FF2B5EF4-FFF2-40B4-BE49-F238E27FC236}">
                  <a16:creationId xmlns:a16="http://schemas.microsoft.com/office/drawing/2014/main" id="{56BBBC0F-E6A0-4BFD-6922-8E5A9E30B4C1}"/>
                </a:ext>
              </a:extLst>
            </p:cNvPr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5" name="Rectangle: Diagonal Corners Snipped 164">
            <a:extLst>
              <a:ext uri="{FF2B5EF4-FFF2-40B4-BE49-F238E27FC236}">
                <a16:creationId xmlns:a16="http://schemas.microsoft.com/office/drawing/2014/main" id="{88093889-9EED-1D67-82EA-BEDB35A9E57D}"/>
              </a:ext>
            </a:extLst>
          </p:cNvPr>
          <p:cNvSpPr/>
          <p:nvPr/>
        </p:nvSpPr>
        <p:spPr>
          <a:xfrm>
            <a:off x="2150676" y="3184240"/>
            <a:ext cx="3294780" cy="8626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277;p37">
            <a:extLst>
              <a:ext uri="{FF2B5EF4-FFF2-40B4-BE49-F238E27FC236}">
                <a16:creationId xmlns:a16="http://schemas.microsoft.com/office/drawing/2014/main" id="{8F3E40FD-5574-2840-C2FE-1E25E3D30ACE}"/>
              </a:ext>
            </a:extLst>
          </p:cNvPr>
          <p:cNvSpPr txBox="1"/>
          <p:nvPr/>
        </p:nvSpPr>
        <p:spPr>
          <a:xfrm>
            <a:off x="2152353" y="3335687"/>
            <a:ext cx="579225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67" name="Google Shape;1278;p37">
            <a:extLst>
              <a:ext uri="{FF2B5EF4-FFF2-40B4-BE49-F238E27FC236}">
                <a16:creationId xmlns:a16="http://schemas.microsoft.com/office/drawing/2014/main" id="{19EA104C-D30B-E493-2539-C1294630E30E}"/>
              </a:ext>
            </a:extLst>
          </p:cNvPr>
          <p:cNvSpPr txBox="1"/>
          <p:nvPr/>
        </p:nvSpPr>
        <p:spPr>
          <a:xfrm>
            <a:off x="3099949" y="3331883"/>
            <a:ext cx="1996398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168" name="Google Shape;9682;p73">
            <a:extLst>
              <a:ext uri="{FF2B5EF4-FFF2-40B4-BE49-F238E27FC236}">
                <a16:creationId xmlns:a16="http://schemas.microsoft.com/office/drawing/2014/main" id="{8D97FBD5-426C-8F13-E80A-458F35BACF77}"/>
              </a:ext>
            </a:extLst>
          </p:cNvPr>
          <p:cNvGrpSpPr/>
          <p:nvPr/>
        </p:nvGrpSpPr>
        <p:grpSpPr>
          <a:xfrm rot="5400000" flipH="1">
            <a:off x="2424539" y="3592711"/>
            <a:ext cx="641512" cy="45719"/>
            <a:chOff x="219558" y="4738465"/>
            <a:chExt cx="5852400" cy="102300"/>
          </a:xfrm>
        </p:grpSpPr>
        <p:cxnSp>
          <p:nvCxnSpPr>
            <p:cNvPr id="169" name="Google Shape;9683;p73">
              <a:extLst>
                <a:ext uri="{FF2B5EF4-FFF2-40B4-BE49-F238E27FC236}">
                  <a16:creationId xmlns:a16="http://schemas.microsoft.com/office/drawing/2014/main" id="{FBCC8ECB-DDC7-7D2B-52AB-B183FD176DC2}"/>
                </a:ext>
              </a:extLst>
            </p:cNvPr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Google Shape;9684;p73">
              <a:extLst>
                <a:ext uri="{FF2B5EF4-FFF2-40B4-BE49-F238E27FC236}">
                  <a16:creationId xmlns:a16="http://schemas.microsoft.com/office/drawing/2014/main" id="{A45509A4-505E-2BA2-5C5C-096D28D2D2E2}"/>
                </a:ext>
              </a:extLst>
            </p:cNvPr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Google Shape;9685;p73">
              <a:extLst>
                <a:ext uri="{FF2B5EF4-FFF2-40B4-BE49-F238E27FC236}">
                  <a16:creationId xmlns:a16="http://schemas.microsoft.com/office/drawing/2014/main" id="{AB3BDE2E-B206-DF45-0796-057DE774C361}"/>
                </a:ext>
              </a:extLst>
            </p:cNvPr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Google Shape;9686;p73">
              <a:extLst>
                <a:ext uri="{FF2B5EF4-FFF2-40B4-BE49-F238E27FC236}">
                  <a16:creationId xmlns:a16="http://schemas.microsoft.com/office/drawing/2014/main" id="{4C3843A8-EDA4-6E22-9B1B-8BD83EA80BE9}"/>
                </a:ext>
              </a:extLst>
            </p:cNvPr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Google Shape;9687;p73">
              <a:extLst>
                <a:ext uri="{FF2B5EF4-FFF2-40B4-BE49-F238E27FC236}">
                  <a16:creationId xmlns:a16="http://schemas.microsoft.com/office/drawing/2014/main" id="{B936FA62-6E35-515B-7DB5-D4BAF462B57B}"/>
                </a:ext>
              </a:extLst>
            </p:cNvPr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Google Shape;9688;p73">
              <a:extLst>
                <a:ext uri="{FF2B5EF4-FFF2-40B4-BE49-F238E27FC236}">
                  <a16:creationId xmlns:a16="http://schemas.microsoft.com/office/drawing/2014/main" id="{FC317085-2DCD-2DCB-2DCF-4D9CEC86978F}"/>
                </a:ext>
              </a:extLst>
            </p:cNvPr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5" name="Rectangle: Diagonal Corners Snipped 174">
            <a:extLst>
              <a:ext uri="{FF2B5EF4-FFF2-40B4-BE49-F238E27FC236}">
                <a16:creationId xmlns:a16="http://schemas.microsoft.com/office/drawing/2014/main" id="{BCC5C30E-891C-764D-A3CC-F0F255B99F43}"/>
              </a:ext>
            </a:extLst>
          </p:cNvPr>
          <p:cNvSpPr/>
          <p:nvPr/>
        </p:nvSpPr>
        <p:spPr>
          <a:xfrm>
            <a:off x="6191909" y="3180436"/>
            <a:ext cx="3294780" cy="8626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277;p37">
            <a:extLst>
              <a:ext uri="{FF2B5EF4-FFF2-40B4-BE49-F238E27FC236}">
                <a16:creationId xmlns:a16="http://schemas.microsoft.com/office/drawing/2014/main" id="{B6CE50D5-69CF-3E20-4BAC-D4CEF5BE7B94}"/>
              </a:ext>
            </a:extLst>
          </p:cNvPr>
          <p:cNvSpPr txBox="1"/>
          <p:nvPr/>
        </p:nvSpPr>
        <p:spPr>
          <a:xfrm>
            <a:off x="6193586" y="3331883"/>
            <a:ext cx="579225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77" name="Google Shape;1278;p37">
            <a:extLst>
              <a:ext uri="{FF2B5EF4-FFF2-40B4-BE49-F238E27FC236}">
                <a16:creationId xmlns:a16="http://schemas.microsoft.com/office/drawing/2014/main" id="{809066A9-E26B-0EB4-2885-E8FC2CAE701D}"/>
              </a:ext>
            </a:extLst>
          </p:cNvPr>
          <p:cNvSpPr txBox="1"/>
          <p:nvPr/>
        </p:nvSpPr>
        <p:spPr>
          <a:xfrm>
            <a:off x="6944322" y="3331883"/>
            <a:ext cx="2407433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pSp>
        <p:nvGrpSpPr>
          <p:cNvPr id="178" name="Google Shape;9682;p73">
            <a:extLst>
              <a:ext uri="{FF2B5EF4-FFF2-40B4-BE49-F238E27FC236}">
                <a16:creationId xmlns:a16="http://schemas.microsoft.com/office/drawing/2014/main" id="{3BC32B21-AAD4-CEAD-F118-9B99D28E342F}"/>
              </a:ext>
            </a:extLst>
          </p:cNvPr>
          <p:cNvGrpSpPr/>
          <p:nvPr/>
        </p:nvGrpSpPr>
        <p:grpSpPr>
          <a:xfrm rot="5400000" flipH="1">
            <a:off x="6465772" y="3588907"/>
            <a:ext cx="641512" cy="45719"/>
            <a:chOff x="219558" y="4738465"/>
            <a:chExt cx="5852400" cy="102300"/>
          </a:xfrm>
        </p:grpSpPr>
        <p:cxnSp>
          <p:nvCxnSpPr>
            <p:cNvPr id="179" name="Google Shape;9683;p73">
              <a:extLst>
                <a:ext uri="{FF2B5EF4-FFF2-40B4-BE49-F238E27FC236}">
                  <a16:creationId xmlns:a16="http://schemas.microsoft.com/office/drawing/2014/main" id="{CC648EFC-7B59-EAC3-4CA2-5EFDFE284F5A}"/>
                </a:ext>
              </a:extLst>
            </p:cNvPr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Google Shape;9684;p73">
              <a:extLst>
                <a:ext uri="{FF2B5EF4-FFF2-40B4-BE49-F238E27FC236}">
                  <a16:creationId xmlns:a16="http://schemas.microsoft.com/office/drawing/2014/main" id="{91972625-F3E7-18F9-3948-07591BF655E9}"/>
                </a:ext>
              </a:extLst>
            </p:cNvPr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Google Shape;9685;p73">
              <a:extLst>
                <a:ext uri="{FF2B5EF4-FFF2-40B4-BE49-F238E27FC236}">
                  <a16:creationId xmlns:a16="http://schemas.microsoft.com/office/drawing/2014/main" id="{E48076CE-5478-8FA5-4F00-05B7C62C3F42}"/>
                </a:ext>
              </a:extLst>
            </p:cNvPr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Google Shape;9686;p73">
              <a:extLst>
                <a:ext uri="{FF2B5EF4-FFF2-40B4-BE49-F238E27FC236}">
                  <a16:creationId xmlns:a16="http://schemas.microsoft.com/office/drawing/2014/main" id="{D0E27ED2-19EF-5F32-601C-F569EF567E93}"/>
                </a:ext>
              </a:extLst>
            </p:cNvPr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Google Shape;9687;p73">
              <a:extLst>
                <a:ext uri="{FF2B5EF4-FFF2-40B4-BE49-F238E27FC236}">
                  <a16:creationId xmlns:a16="http://schemas.microsoft.com/office/drawing/2014/main" id="{805365F1-DD99-7AB2-C1F2-9C38962831C8}"/>
                </a:ext>
              </a:extLst>
            </p:cNvPr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Google Shape;9688;p73">
              <a:extLst>
                <a:ext uri="{FF2B5EF4-FFF2-40B4-BE49-F238E27FC236}">
                  <a16:creationId xmlns:a16="http://schemas.microsoft.com/office/drawing/2014/main" id="{4729F035-1F10-E1F8-D635-C829351B2A6B}"/>
                </a:ext>
              </a:extLst>
            </p:cNvPr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: Diagonal Corners Snipped 184">
            <a:extLst>
              <a:ext uri="{FF2B5EF4-FFF2-40B4-BE49-F238E27FC236}">
                <a16:creationId xmlns:a16="http://schemas.microsoft.com/office/drawing/2014/main" id="{86888BF2-DD08-CCD6-25E1-C55CB558431B}"/>
              </a:ext>
            </a:extLst>
          </p:cNvPr>
          <p:cNvSpPr/>
          <p:nvPr/>
        </p:nvSpPr>
        <p:spPr>
          <a:xfrm>
            <a:off x="2745264" y="4482834"/>
            <a:ext cx="3294780" cy="8626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277;p37">
            <a:extLst>
              <a:ext uri="{FF2B5EF4-FFF2-40B4-BE49-F238E27FC236}">
                <a16:creationId xmlns:a16="http://schemas.microsoft.com/office/drawing/2014/main" id="{E3E943D5-4F2B-9230-6EA2-ABEACBCE864D}"/>
              </a:ext>
            </a:extLst>
          </p:cNvPr>
          <p:cNvSpPr txBox="1"/>
          <p:nvPr/>
        </p:nvSpPr>
        <p:spPr>
          <a:xfrm>
            <a:off x="2746941" y="4634281"/>
            <a:ext cx="579225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87" name="Google Shape;1278;p37">
            <a:extLst>
              <a:ext uri="{FF2B5EF4-FFF2-40B4-BE49-F238E27FC236}">
                <a16:creationId xmlns:a16="http://schemas.microsoft.com/office/drawing/2014/main" id="{06C76BEB-A71B-8031-BE8A-29F60B22C312}"/>
              </a:ext>
            </a:extLst>
          </p:cNvPr>
          <p:cNvSpPr txBox="1"/>
          <p:nvPr/>
        </p:nvSpPr>
        <p:spPr>
          <a:xfrm>
            <a:off x="3694537" y="4630477"/>
            <a:ext cx="1996398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grpSp>
        <p:nvGrpSpPr>
          <p:cNvPr id="188" name="Google Shape;9682;p73">
            <a:extLst>
              <a:ext uri="{FF2B5EF4-FFF2-40B4-BE49-F238E27FC236}">
                <a16:creationId xmlns:a16="http://schemas.microsoft.com/office/drawing/2014/main" id="{A3677042-EBC8-92F4-A922-4EC5C46041B9}"/>
              </a:ext>
            </a:extLst>
          </p:cNvPr>
          <p:cNvGrpSpPr/>
          <p:nvPr/>
        </p:nvGrpSpPr>
        <p:grpSpPr>
          <a:xfrm rot="5400000" flipH="1">
            <a:off x="3019127" y="4891305"/>
            <a:ext cx="641512" cy="45719"/>
            <a:chOff x="219558" y="4738465"/>
            <a:chExt cx="5852400" cy="102300"/>
          </a:xfrm>
        </p:grpSpPr>
        <p:cxnSp>
          <p:nvCxnSpPr>
            <p:cNvPr id="189" name="Google Shape;9683;p73">
              <a:extLst>
                <a:ext uri="{FF2B5EF4-FFF2-40B4-BE49-F238E27FC236}">
                  <a16:creationId xmlns:a16="http://schemas.microsoft.com/office/drawing/2014/main" id="{516B2B13-107B-56C2-56FA-75B8FE1B9B9D}"/>
                </a:ext>
              </a:extLst>
            </p:cNvPr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Google Shape;9684;p73">
              <a:extLst>
                <a:ext uri="{FF2B5EF4-FFF2-40B4-BE49-F238E27FC236}">
                  <a16:creationId xmlns:a16="http://schemas.microsoft.com/office/drawing/2014/main" id="{251D23A8-847C-EC14-BF4B-5CE66B15E902}"/>
                </a:ext>
              </a:extLst>
            </p:cNvPr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Google Shape;9685;p73">
              <a:extLst>
                <a:ext uri="{FF2B5EF4-FFF2-40B4-BE49-F238E27FC236}">
                  <a16:creationId xmlns:a16="http://schemas.microsoft.com/office/drawing/2014/main" id="{12DFD4A0-421F-0258-43A9-85A975AFEFE1}"/>
                </a:ext>
              </a:extLst>
            </p:cNvPr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Google Shape;9686;p73">
              <a:extLst>
                <a:ext uri="{FF2B5EF4-FFF2-40B4-BE49-F238E27FC236}">
                  <a16:creationId xmlns:a16="http://schemas.microsoft.com/office/drawing/2014/main" id="{0E4DF757-66FD-5453-36D6-898B1D6E5DC3}"/>
                </a:ext>
              </a:extLst>
            </p:cNvPr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Google Shape;9687;p73">
              <a:extLst>
                <a:ext uri="{FF2B5EF4-FFF2-40B4-BE49-F238E27FC236}">
                  <a16:creationId xmlns:a16="http://schemas.microsoft.com/office/drawing/2014/main" id="{B38591AD-DC5D-E537-96A8-68BE2195F1DF}"/>
                </a:ext>
              </a:extLst>
            </p:cNvPr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Google Shape;9688;p73">
              <a:extLst>
                <a:ext uri="{FF2B5EF4-FFF2-40B4-BE49-F238E27FC236}">
                  <a16:creationId xmlns:a16="http://schemas.microsoft.com/office/drawing/2014/main" id="{3F808572-7AA5-57B9-3FDF-B907CF77A684}"/>
                </a:ext>
              </a:extLst>
            </p:cNvPr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5" name="Rectangle: Diagonal Corners Snipped 194">
            <a:extLst>
              <a:ext uri="{FF2B5EF4-FFF2-40B4-BE49-F238E27FC236}">
                <a16:creationId xmlns:a16="http://schemas.microsoft.com/office/drawing/2014/main" id="{AFD1D905-C21D-137A-E211-BAB1F230D8A8}"/>
              </a:ext>
            </a:extLst>
          </p:cNvPr>
          <p:cNvSpPr/>
          <p:nvPr/>
        </p:nvSpPr>
        <p:spPr>
          <a:xfrm>
            <a:off x="6786497" y="4479030"/>
            <a:ext cx="3294780" cy="862662"/>
          </a:xfrm>
          <a:prstGeom prst="snip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277;p37">
            <a:extLst>
              <a:ext uri="{FF2B5EF4-FFF2-40B4-BE49-F238E27FC236}">
                <a16:creationId xmlns:a16="http://schemas.microsoft.com/office/drawing/2014/main" id="{50F5D9EC-BDA7-5B90-D02E-C61465182107}"/>
              </a:ext>
            </a:extLst>
          </p:cNvPr>
          <p:cNvSpPr txBox="1"/>
          <p:nvPr/>
        </p:nvSpPr>
        <p:spPr>
          <a:xfrm>
            <a:off x="6788174" y="4630477"/>
            <a:ext cx="579225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197" name="Google Shape;1278;p37">
            <a:extLst>
              <a:ext uri="{FF2B5EF4-FFF2-40B4-BE49-F238E27FC236}">
                <a16:creationId xmlns:a16="http://schemas.microsoft.com/office/drawing/2014/main" id="{80E1FA6B-46BA-4D6A-BDE6-D81362A29AA7}"/>
              </a:ext>
            </a:extLst>
          </p:cNvPr>
          <p:cNvSpPr txBox="1"/>
          <p:nvPr/>
        </p:nvSpPr>
        <p:spPr>
          <a:xfrm>
            <a:off x="7538910" y="4630477"/>
            <a:ext cx="2407433" cy="48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98" name="Google Shape;9682;p73">
            <a:extLst>
              <a:ext uri="{FF2B5EF4-FFF2-40B4-BE49-F238E27FC236}">
                <a16:creationId xmlns:a16="http://schemas.microsoft.com/office/drawing/2014/main" id="{D5ED84EC-7DE0-1CB6-D6AB-2948A4FED6C2}"/>
              </a:ext>
            </a:extLst>
          </p:cNvPr>
          <p:cNvGrpSpPr/>
          <p:nvPr/>
        </p:nvGrpSpPr>
        <p:grpSpPr>
          <a:xfrm rot="5400000" flipH="1">
            <a:off x="7060360" y="4887501"/>
            <a:ext cx="641512" cy="45719"/>
            <a:chOff x="219558" y="4738465"/>
            <a:chExt cx="5852400" cy="102300"/>
          </a:xfrm>
        </p:grpSpPr>
        <p:cxnSp>
          <p:nvCxnSpPr>
            <p:cNvPr id="199" name="Google Shape;9683;p73">
              <a:extLst>
                <a:ext uri="{FF2B5EF4-FFF2-40B4-BE49-F238E27FC236}">
                  <a16:creationId xmlns:a16="http://schemas.microsoft.com/office/drawing/2014/main" id="{AD35A38F-7330-F758-27F5-4E4ED108456C}"/>
                </a:ext>
              </a:extLst>
            </p:cNvPr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Google Shape;9684;p73">
              <a:extLst>
                <a:ext uri="{FF2B5EF4-FFF2-40B4-BE49-F238E27FC236}">
                  <a16:creationId xmlns:a16="http://schemas.microsoft.com/office/drawing/2014/main" id="{86ABAE5A-27C8-77B8-4182-542023E00ABE}"/>
                </a:ext>
              </a:extLst>
            </p:cNvPr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Google Shape;9685;p73">
              <a:extLst>
                <a:ext uri="{FF2B5EF4-FFF2-40B4-BE49-F238E27FC236}">
                  <a16:creationId xmlns:a16="http://schemas.microsoft.com/office/drawing/2014/main" id="{45F72EA0-4D45-4629-57AF-24378B28857D}"/>
                </a:ext>
              </a:extLst>
            </p:cNvPr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Google Shape;9686;p73">
              <a:extLst>
                <a:ext uri="{FF2B5EF4-FFF2-40B4-BE49-F238E27FC236}">
                  <a16:creationId xmlns:a16="http://schemas.microsoft.com/office/drawing/2014/main" id="{E3FE2C9D-014B-C7E5-0A22-7F1732E42591}"/>
                </a:ext>
              </a:extLst>
            </p:cNvPr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Google Shape;9687;p73">
              <a:extLst>
                <a:ext uri="{FF2B5EF4-FFF2-40B4-BE49-F238E27FC236}">
                  <a16:creationId xmlns:a16="http://schemas.microsoft.com/office/drawing/2014/main" id="{767DB92E-311F-A3BA-AFCA-80D9AF8B7023}"/>
                </a:ext>
              </a:extLst>
            </p:cNvPr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Google Shape;9688;p73">
              <a:extLst>
                <a:ext uri="{FF2B5EF4-FFF2-40B4-BE49-F238E27FC236}">
                  <a16:creationId xmlns:a16="http://schemas.microsoft.com/office/drawing/2014/main" id="{D97E5961-08F6-B6E8-F9BC-06A97A1BBF5F}"/>
                </a:ext>
              </a:extLst>
            </p:cNvPr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F2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939CCC6C-823C-BA8E-B198-D6C251415C56}"/>
              </a:ext>
            </a:extLst>
          </p:cNvPr>
          <p:cNvSpPr txBox="1">
            <a:spLocks/>
          </p:cNvSpPr>
          <p:nvPr/>
        </p:nvSpPr>
        <p:spPr>
          <a:xfrm>
            <a:off x="1167491" y="2419248"/>
            <a:ext cx="9245471" cy="3776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  Network Intrusion Detection.</a:t>
            </a:r>
          </a:p>
          <a:p>
            <a:pPr algn="just">
              <a:buClr>
                <a:schemeClr val="bg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  Importance of  Network Intrusion Detection.</a:t>
            </a:r>
          </a:p>
          <a:p>
            <a:pPr>
              <a:buClr>
                <a:schemeClr val="bg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  Objectives of Our Research.</a:t>
            </a:r>
          </a:p>
          <a:p>
            <a:pPr>
              <a:buClr>
                <a:schemeClr val="bg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  Techniques Used for Network Intrusion Detection.</a:t>
            </a:r>
          </a:p>
          <a:p>
            <a:pPr>
              <a:buClr>
                <a:schemeClr val="bg1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  Motivation for Our Research.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3">
            <a:extLst>
              <a:ext uri="{FF2B5EF4-FFF2-40B4-BE49-F238E27FC236}">
                <a16:creationId xmlns:a16="http://schemas.microsoft.com/office/drawing/2014/main" id="{2520D401-2DD2-380F-F861-D18545E7045B}"/>
              </a:ext>
            </a:extLst>
          </p:cNvPr>
          <p:cNvSpPr txBox="1">
            <a:spLocks/>
          </p:cNvSpPr>
          <p:nvPr/>
        </p:nvSpPr>
        <p:spPr>
          <a:xfrm>
            <a:off x="997572" y="2737339"/>
            <a:ext cx="10196856" cy="2525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NID using ML and DL approach.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Aimed to get high accuracy and low false alarm rates.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Enhancing the result in the real world.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Limitations of the existing system.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74F22-91BF-A25E-027D-F6594DC1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72" y="959510"/>
            <a:ext cx="9779183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Previous study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9DC5FF"/>
            </a:gs>
            <a:gs pos="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3D43A987-650A-8229-7711-D23CB61B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03" y="914349"/>
            <a:ext cx="7437994" cy="5943651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FBCE3D32-A57E-ACAC-2C21-8103E706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003" y="194469"/>
            <a:ext cx="8329097" cy="7960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800" dirty="0">
                <a:solidFill>
                  <a:schemeClr val="bg1"/>
                </a:solidFill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2ECD6DF-0167-ADE2-87BF-7ADF1DB4B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269" y="1550504"/>
            <a:ext cx="11297479" cy="383020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sx="1000" sy="1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Subtitle 7">
            <a:extLst>
              <a:ext uri="{FF2B5EF4-FFF2-40B4-BE49-F238E27FC236}">
                <a16:creationId xmlns:a16="http://schemas.microsoft.com/office/drawing/2014/main" id="{BF20C661-16B3-9C4A-7A3D-25A469B451CB}"/>
              </a:ext>
            </a:extLst>
          </p:cNvPr>
          <p:cNvSpPr txBox="1"/>
          <p:nvPr/>
        </p:nvSpPr>
        <p:spPr>
          <a:xfrm>
            <a:off x="500269" y="658126"/>
            <a:ext cx="11191461" cy="81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20000"/>
                <a:lumOff val="80000"/>
              </a:schemeClr>
            </a:gs>
            <a:gs pos="0">
              <a:srgbClr val="9CF298">
                <a:alpha val="3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48" y="410066"/>
            <a:ext cx="3686103" cy="93827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Times New Roman" panose="02020603050405020304" pitchFamily="18" charset="0"/>
              </a:rPr>
              <a:t>Discussion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85767883"/>
              </p:ext>
            </p:extLst>
          </p:nvPr>
        </p:nvGraphicFramePr>
        <p:xfrm>
          <a:off x="82187" y="1722456"/>
          <a:ext cx="11974696" cy="436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1230712" y="2360078"/>
            <a:ext cx="62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254168" y="2360078"/>
            <a:ext cx="55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7383982" y="2356489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10399561" y="2356488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F2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19" y="698241"/>
            <a:ext cx="9779183" cy="1325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800" dirty="0"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4A1690D8-AA5A-2C1C-00DB-F5F8813D253F}"/>
              </a:ext>
            </a:extLst>
          </p:cNvPr>
          <p:cNvSpPr txBox="1">
            <a:spLocks/>
          </p:cNvSpPr>
          <p:nvPr/>
        </p:nvSpPr>
        <p:spPr>
          <a:xfrm>
            <a:off x="1082120" y="2351315"/>
            <a:ext cx="7809953" cy="4302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NID using KDD CUP 99 dataset.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three machine learning algorithms.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 the highest accuracy of 99.65% on LGBM.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feature selection.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Limitation of our study.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Work.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F2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4EC33CF-1621-34FA-D6B6-199D3BA2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74" y="2862262"/>
            <a:ext cx="4767652" cy="1133475"/>
          </a:xfrm>
          <a:noFill/>
          <a:effectLst>
            <a:reflection blurRad="6350" stA="50000" endA="300" endPos="55500" dist="101600" dir="5400000" sy="-100000" algn="bl" rotWithShape="0"/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800" kern="12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237</TotalTime>
  <Words>181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Montserrat</vt:lpstr>
      <vt:lpstr>Tenorite</vt:lpstr>
      <vt:lpstr>Times New Roman</vt:lpstr>
      <vt:lpstr>Wingdings</vt:lpstr>
      <vt:lpstr>Office Theme</vt:lpstr>
      <vt:lpstr>Network Intrusion Detection: A Comparative Study on Logistic Regression, KNN, and Light Gradient Boosting Machine Learning Techniques</vt:lpstr>
      <vt:lpstr>TABLE OF CONTENTS</vt:lpstr>
      <vt:lpstr>Introduction</vt:lpstr>
      <vt:lpstr>Previous study</vt:lpstr>
      <vt:lpstr>Methodology</vt:lpstr>
      <vt:lpstr>PowerPoint Presentation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Patwary</dc:creator>
  <cp:lastModifiedBy>Shahariar Islam Shifat</cp:lastModifiedBy>
  <cp:revision>4</cp:revision>
  <dcterms:created xsi:type="dcterms:W3CDTF">2023-04-06T16:41:53Z</dcterms:created>
  <dcterms:modified xsi:type="dcterms:W3CDTF">2023-06-03T18:07:55Z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2023-04-09T00:46:25Z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0ee84fcc-e179-4a65-ac29-23272c7c11c7</vt:lpwstr>
  </property>
  <property fmtid="{D5CDD505-2E9C-101B-9397-08002B2CF9AE}" pid="8" name="MSIP_Label_defa4170-0d19-0005-0004-bc88714345d2_ActionId">
    <vt:lpwstr>dfb74c95-0728-4533-aa12-11454e62b00a</vt:lpwstr>
  </property>
  <property fmtid="{D5CDD505-2E9C-101B-9397-08002B2CF9AE}" pid="9" name="MSIP_Label_defa4170-0d19-0005-0004-bc88714345d2_ContentBits">
    <vt:lpwstr>0</vt:lpwstr>
  </property>
</Properties>
</file>