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7" r:id="rId3"/>
    <p:sldId id="278" r:id="rId4"/>
    <p:sldId id="279" r:id="rId5"/>
    <p:sldId id="280" r:id="rId6"/>
    <p:sldId id="272" r:id="rId7"/>
    <p:sldId id="273" r:id="rId8"/>
    <p:sldId id="274" r:id="rId9"/>
    <p:sldId id="270" r:id="rId10"/>
    <p:sldId id="283" r:id="rId11"/>
    <p:sldId id="275" r:id="rId12"/>
    <p:sldId id="282" r:id="rId13"/>
    <p:sldId id="281" r:id="rId14"/>
    <p:sldId id="271" r:id="rId15"/>
  </p:sldIdLst>
  <p:sldSz cx="9144000" cy="6858000" type="screen4x3"/>
  <p:notesSz cx="9926638" cy="67976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4F81BD"/>
    <a:srgbClr val="FDFFAF"/>
    <a:srgbClr val="E1F8FF"/>
    <a:srgbClr val="DDFFED"/>
    <a:srgbClr val="F8FFD5"/>
    <a:srgbClr val="EBF6F9"/>
    <a:srgbClr val="CCFFFF"/>
    <a:srgbClr val="4FD1FF"/>
    <a:srgbClr val="FFF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91" autoAdjust="0"/>
    <p:restoredTop sz="95893" autoAdjust="0"/>
  </p:normalViewPr>
  <p:slideViewPr>
    <p:cSldViewPr>
      <p:cViewPr varScale="1">
        <p:scale>
          <a:sx n="60" d="100"/>
          <a:sy n="60" d="100"/>
        </p:scale>
        <p:origin x="78" y="1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39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39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2DB3C-8781-4F84-9D9B-58627D979E77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56978"/>
            <a:ext cx="4301543" cy="339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2798" y="6456978"/>
            <a:ext cx="4301543" cy="339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17C6-00FE-46F5-8329-A78C15FF45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885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49760-3FE4-4AE5-AC4D-BD690B61701C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2664" y="3228895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BFDED-636D-46DA-9BD9-6B0A43CA7E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62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DED-636D-46DA-9BD9-6B0A43CA7E3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738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DED-636D-46DA-9BD9-6B0A43CA7E3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709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DED-636D-46DA-9BD9-6B0A43CA7E3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290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DED-636D-46DA-9BD9-6B0A43CA7E3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947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DED-636D-46DA-9BD9-6B0A43CA7E3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957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DED-636D-46DA-9BD9-6B0A43CA7E3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458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DED-636D-46DA-9BD9-6B0A43CA7E3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768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DED-636D-46DA-9BD9-6B0A43CA7E3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190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DED-636D-46DA-9BD9-6B0A43CA7E3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362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139952" y="4725144"/>
            <a:ext cx="4600600" cy="13205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611560" y="3717032"/>
            <a:ext cx="7920880" cy="0"/>
          </a:xfrm>
          <a:prstGeom prst="line">
            <a:avLst/>
          </a:prstGeom>
          <a:ln w="92075" cmpd="thickThin">
            <a:solidFill>
              <a:srgbClr val="F7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\\asgard\Lab\ShimalabLogoV1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370684"/>
            <a:ext cx="3168352" cy="121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455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4F32-4FC0-4269-B9D4-A47462A5D36D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93A1-A7E8-4393-BCE2-FEDA379E62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42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4F32-4FC0-4269-B9D4-A47462A5D36D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93A1-A7E8-4393-BCE2-FEDA379E62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685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4F32-4FC0-4269-B9D4-A47462A5D36D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93A1-A7E8-4393-BCE2-FEDA379E62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940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4F32-4FC0-4269-B9D4-A47462A5D36D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93A1-A7E8-4393-BCE2-FEDA379E625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flipV="1">
            <a:off x="-25189" y="6858000"/>
            <a:ext cx="9144000" cy="878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95250" cmpd="thickThin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034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4F32-4FC0-4269-B9D4-A47462A5D36D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93A1-A7E8-4393-BCE2-FEDA379E625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flipV="1">
            <a:off x="-25189" y="6858000"/>
            <a:ext cx="9144000" cy="878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95250" cmpd="thickThin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069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4F32-4FC0-4269-B9D4-A47462A5D36D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93A1-A7E8-4393-BCE2-FEDA379E62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18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4F32-4FC0-4269-B9D4-A47462A5D36D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93A1-A7E8-4393-BCE2-FEDA379E62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379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4F32-4FC0-4269-B9D4-A47462A5D36D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93A1-A7E8-4393-BCE2-FEDA379E62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057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4F32-4FC0-4269-B9D4-A47462A5D36D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93A1-A7E8-4393-BCE2-FEDA379E62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806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4F32-4FC0-4269-B9D4-A47462A5D36D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93A1-A7E8-4393-BCE2-FEDA379E62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07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4F32-4FC0-4269-B9D4-A47462A5D36D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93A1-A7E8-4393-BCE2-FEDA379E62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581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64F32-4FC0-4269-B9D4-A47462A5D36D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693A1-A7E8-4393-BCE2-FEDA379E62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65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isdom.sakura.ne.jp/system/winapi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://www.kumei.ne.jp/c_la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708920"/>
            <a:ext cx="7772400" cy="891530"/>
          </a:xfrm>
        </p:spPr>
        <p:txBody>
          <a:bodyPr>
            <a:normAutofit/>
          </a:bodyPr>
          <a:lstStyle/>
          <a:p>
            <a:r>
              <a:rPr lang="en-US" altLang="ja-JP" sz="3600" b="1" dirty="0" smtClean="0"/>
              <a:t>API</a:t>
            </a:r>
            <a:endParaRPr kumimoji="1" lang="ja-JP" altLang="en-US" sz="3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189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新規プロジェクトの作成手順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22437" t="1000" r="44488" b="59800"/>
          <a:stretch/>
        </p:blipFill>
        <p:spPr>
          <a:xfrm>
            <a:off x="457200" y="1412776"/>
            <a:ext cx="3024336" cy="201622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36521" t="17637" r="13080" b="20764"/>
          <a:stretch/>
        </p:blipFill>
        <p:spPr>
          <a:xfrm>
            <a:off x="35496" y="3637984"/>
            <a:ext cx="4608512" cy="316835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l="22839" t="7410" r="28337" b="37991"/>
          <a:stretch/>
        </p:blipFill>
        <p:spPr>
          <a:xfrm>
            <a:off x="4661537" y="3933056"/>
            <a:ext cx="4464496" cy="2808313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457200" y="107705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③新しい項目の追加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63888" y="2179504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ヘッダーファイル</a:t>
            </a:r>
            <a:endParaRPr kumimoji="1" lang="en-US" altLang="ja-JP" dirty="0" smtClean="0"/>
          </a:p>
          <a:p>
            <a:r>
              <a:rPr kumimoji="1" lang="en-US" altLang="ja-JP" dirty="0" smtClean="0"/>
              <a:t>C++</a:t>
            </a:r>
            <a:r>
              <a:rPr kumimoji="1" lang="ja-JP" altLang="en-US" dirty="0" smtClean="0"/>
              <a:t>ファイル</a:t>
            </a:r>
            <a:endParaRPr lang="en-US" altLang="ja-JP" dirty="0"/>
          </a:p>
          <a:p>
            <a:r>
              <a:rPr kumimoji="1" lang="ja-JP" altLang="en-US" dirty="0" smtClean="0"/>
              <a:t>リソースファイルを追加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44008" y="356372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④ダイアログの追加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794046" y="4314115"/>
            <a:ext cx="20313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右クリック</a:t>
            </a:r>
            <a:endParaRPr kumimoji="1" lang="en-US" altLang="ja-JP" dirty="0" smtClean="0"/>
          </a:p>
          <a:p>
            <a:r>
              <a:rPr lang="ja-JP" altLang="en-US" dirty="0" smtClean="0"/>
              <a:t>→リソースの追加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4645462" y="4083848"/>
            <a:ext cx="1065837" cy="1931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711299" y="5798488"/>
            <a:ext cx="15055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Dialog</a:t>
            </a:r>
            <a:r>
              <a:rPr kumimoji="1" lang="ja-JP" altLang="en-US" dirty="0" smtClean="0"/>
              <a:t>を選択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941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補足：ダイアログについて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13" y="1340768"/>
            <a:ext cx="5462867" cy="417646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3284984"/>
            <a:ext cx="1948805" cy="3267813"/>
          </a:xfrm>
          <a:prstGeom prst="rect">
            <a:avLst/>
          </a:prstGeom>
        </p:spPr>
      </p:pic>
      <p:sp>
        <p:nvSpPr>
          <p:cNvPr id="11" name="円/楕円 10"/>
          <p:cNvSpPr/>
          <p:nvPr/>
        </p:nvSpPr>
        <p:spPr>
          <a:xfrm>
            <a:off x="2557792" y="3609020"/>
            <a:ext cx="1512168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7690620" y="1556792"/>
            <a:ext cx="470346" cy="100811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3485512" y="5144935"/>
            <a:ext cx="584448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>
            <a:stCxn id="12" idx="5"/>
            <a:endCxn id="10" idx="0"/>
          </p:cNvCxnSpPr>
          <p:nvPr/>
        </p:nvCxnSpPr>
        <p:spPr>
          <a:xfrm flipH="1">
            <a:off x="7994675" y="2417269"/>
            <a:ext cx="97410" cy="867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107504" y="1556791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リソースから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確認可能</a:t>
            </a:r>
            <a:endParaRPr kumimoji="1" lang="ja-JP" altLang="en-US" sz="2400" dirty="0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1907704" y="2060848"/>
            <a:ext cx="1152128" cy="326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V="1">
            <a:off x="4932040" y="6021288"/>
            <a:ext cx="2016224" cy="90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7311430" y="4904273"/>
            <a:ext cx="61436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7207435" y="3822367"/>
            <a:ext cx="52987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259632" y="5649633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ツールボックスから追加可能</a:t>
            </a:r>
            <a:endParaRPr kumimoji="1" lang="en-US" altLang="ja-JP" dirty="0" smtClean="0"/>
          </a:p>
          <a:p>
            <a:r>
              <a:rPr lang="ja-JP" altLang="en-US" dirty="0" smtClean="0"/>
              <a:t>（波形描画に必要なのは，ボタンと</a:t>
            </a:r>
            <a:r>
              <a:rPr lang="en-US" altLang="ja-JP" dirty="0" smtClean="0"/>
              <a:t>Picture Box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359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補足：ダイアログについて②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22437" t="2401" r="15350" b="8001"/>
          <a:stretch/>
        </p:blipFill>
        <p:spPr>
          <a:xfrm>
            <a:off x="323528" y="1196752"/>
            <a:ext cx="6912768" cy="5600217"/>
          </a:xfrm>
          <a:prstGeom prst="rect">
            <a:avLst/>
          </a:prstGeom>
        </p:spPr>
      </p:pic>
      <p:sp>
        <p:nvSpPr>
          <p:cNvPr id="6" name="円/楕円 5"/>
          <p:cNvSpPr/>
          <p:nvPr/>
        </p:nvSpPr>
        <p:spPr>
          <a:xfrm>
            <a:off x="5940152" y="1772816"/>
            <a:ext cx="144016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6012160" y="2521998"/>
            <a:ext cx="129614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5132" y="1593666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プロパティで</a:t>
            </a:r>
            <a:endParaRPr kumimoji="1" lang="en-US" altLang="ja-JP" dirty="0" smtClean="0"/>
          </a:p>
          <a:p>
            <a:r>
              <a:rPr lang="ja-JP" altLang="en-US" dirty="0" smtClean="0"/>
              <a:t>色々いじれます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327113" y="255379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を決めて</a:t>
            </a:r>
            <a:endParaRPr kumimoji="1" lang="en-US" altLang="ja-JP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4"/>
          <a:srcRect l="40281" t="28538" r="42913" b="69600"/>
          <a:stretch/>
        </p:blipFill>
        <p:spPr>
          <a:xfrm>
            <a:off x="5554461" y="2923126"/>
            <a:ext cx="3466836" cy="2160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7189715" y="312382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こんな感じで使う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1088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補足：リソースビューの表示</a:t>
            </a:r>
            <a:endParaRPr kumimoji="1" lang="ja-JP" altLang="en-US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2195736" y="1196752"/>
            <a:ext cx="1403327" cy="5626241"/>
            <a:chOff x="1963567" y="1196752"/>
            <a:chExt cx="1403327" cy="562624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2"/>
            <a:srcRect t="9401" r="88587" b="3800"/>
            <a:stretch/>
          </p:blipFill>
          <p:spPr>
            <a:xfrm>
              <a:off x="2051720" y="1196752"/>
              <a:ext cx="1315174" cy="5626241"/>
            </a:xfrm>
            <a:prstGeom prst="rect">
              <a:avLst/>
            </a:prstGeom>
          </p:spPr>
        </p:pic>
        <p:sp>
          <p:nvSpPr>
            <p:cNvPr id="7" name="円/楕円 6"/>
            <p:cNvSpPr/>
            <p:nvPr/>
          </p:nvSpPr>
          <p:spPr>
            <a:xfrm>
              <a:off x="1963567" y="6453336"/>
              <a:ext cx="80047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6516216" y="1179248"/>
            <a:ext cx="1592560" cy="5661248"/>
            <a:chOff x="4499992" y="1196752"/>
            <a:chExt cx="1592560" cy="5661248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3"/>
            <a:srcRect t="9002" r="88188" b="4200"/>
            <a:stretch/>
          </p:blipFill>
          <p:spPr>
            <a:xfrm>
              <a:off x="4499992" y="1196752"/>
              <a:ext cx="1369657" cy="5661248"/>
            </a:xfrm>
            <a:prstGeom prst="rect">
              <a:avLst/>
            </a:prstGeom>
          </p:spPr>
        </p:pic>
        <p:sp>
          <p:nvSpPr>
            <p:cNvPr id="9" name="円/楕円 8"/>
            <p:cNvSpPr/>
            <p:nvPr/>
          </p:nvSpPr>
          <p:spPr>
            <a:xfrm>
              <a:off x="5292080" y="6453336"/>
              <a:ext cx="80047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21731" y="59376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ソリューション表示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44008" y="60212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①リソース表示</a:t>
            </a:r>
            <a:endParaRPr kumimoji="1" lang="ja-JP" altLang="en-US" dirty="0"/>
          </a:p>
        </p:txBody>
      </p:sp>
      <p:cxnSp>
        <p:nvCxnSpPr>
          <p:cNvPr id="15" name="直線コネクタ 14"/>
          <p:cNvCxnSpPr>
            <a:stCxn id="11" idx="2"/>
          </p:cNvCxnSpPr>
          <p:nvPr/>
        </p:nvCxnSpPr>
        <p:spPr>
          <a:xfrm>
            <a:off x="1152810" y="6307000"/>
            <a:ext cx="970918" cy="290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5861221" y="6376928"/>
            <a:ext cx="1447083" cy="202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/>
        </p:nvSpPr>
        <p:spPr>
          <a:xfrm>
            <a:off x="6908068" y="1556792"/>
            <a:ext cx="112031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342380" y="11792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②ダイアログ</a:t>
            </a:r>
            <a:r>
              <a:rPr lang="ja-JP" altLang="en-US" dirty="0"/>
              <a:t>表示</a:t>
            </a:r>
            <a:endParaRPr kumimoji="1" lang="ja-JP" altLang="en-US" dirty="0"/>
          </a:p>
        </p:txBody>
      </p:sp>
      <p:cxnSp>
        <p:nvCxnSpPr>
          <p:cNvPr id="22" name="直線コネクタ 21"/>
          <p:cNvCxnSpPr>
            <a:endCxn id="19" idx="2"/>
          </p:cNvCxnSpPr>
          <p:nvPr/>
        </p:nvCxnSpPr>
        <p:spPr>
          <a:xfrm>
            <a:off x="5852991" y="1538320"/>
            <a:ext cx="1055077" cy="1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878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ja-JP" dirty="0" smtClean="0"/>
              <a:t>API</a:t>
            </a:r>
            <a:r>
              <a:rPr lang="ja-JP" altLang="en-US" dirty="0" smtClean="0"/>
              <a:t>の参考</a:t>
            </a:r>
            <a:r>
              <a:rPr lang="ja-JP" altLang="en-US" dirty="0"/>
              <a:t>資料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400" b="1" dirty="0" smtClean="0"/>
              <a:t>◎　</a:t>
            </a:r>
            <a:r>
              <a:rPr lang="en-US" altLang="ja-JP" sz="2400" b="1" dirty="0" smtClean="0"/>
              <a:t>Win </a:t>
            </a:r>
            <a:r>
              <a:rPr lang="en-US" altLang="ja-JP" sz="2400" b="1" dirty="0"/>
              <a:t>32</a:t>
            </a:r>
            <a:r>
              <a:rPr lang="ja-JP" altLang="ja-JP" sz="2400" b="1" dirty="0"/>
              <a:t>　</a:t>
            </a:r>
            <a:r>
              <a:rPr lang="en-US" altLang="ja-JP" sz="2400" b="1" dirty="0"/>
              <a:t>API</a:t>
            </a:r>
            <a:r>
              <a:rPr lang="ja-JP" altLang="ja-JP" sz="2400" b="1" dirty="0"/>
              <a:t>入門</a:t>
            </a:r>
            <a:endParaRPr lang="ja-JP" altLang="ja-JP" sz="2400" dirty="0"/>
          </a:p>
          <a:p>
            <a:r>
              <a:rPr kumimoji="1" lang="ja-JP" altLang="en-US" dirty="0" smtClean="0"/>
              <a:t>　　　　</a:t>
            </a:r>
            <a:r>
              <a:rPr lang="en-US" altLang="ja-JP" sz="2000" u="sng" dirty="0">
                <a:hlinkClick r:id="rId3"/>
              </a:rPr>
              <a:t>http://wisdom.sakura.ne.jp/system/winapi/</a:t>
            </a:r>
            <a:endParaRPr lang="ja-JP" altLang="ja-JP" sz="2000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ja-JP" sz="2400" b="1" dirty="0"/>
              <a:t>猫でもわかる</a:t>
            </a:r>
            <a:r>
              <a:rPr lang="ja-JP" altLang="ja-JP" sz="2400" b="1" dirty="0" smtClean="0"/>
              <a:t>プログラミング</a:t>
            </a:r>
            <a:r>
              <a:rPr lang="ja-JP" altLang="en-US" sz="2400" dirty="0"/>
              <a:t>　</a:t>
            </a:r>
            <a:r>
              <a:rPr lang="en-US" altLang="ja-JP" sz="2000" b="1" u="sng" dirty="0" smtClean="0">
                <a:hlinkClick r:id="rId4"/>
              </a:rPr>
              <a:t>http</a:t>
            </a:r>
            <a:r>
              <a:rPr lang="en-US" altLang="ja-JP" sz="2000" b="1" u="sng" dirty="0">
                <a:hlinkClick r:id="rId4"/>
              </a:rPr>
              <a:t>://www.kumei.ne.jp/c_lang/</a:t>
            </a:r>
            <a:endParaRPr lang="ja-JP" altLang="ja-JP" sz="2000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58" y="2132856"/>
            <a:ext cx="10763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0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251520" y="1268760"/>
            <a:ext cx="8532948" cy="41044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API</a:t>
            </a:r>
            <a:r>
              <a:rPr lang="ja-JP" altLang="en-US" dirty="0" smtClean="0"/>
              <a:t>とは</a:t>
            </a:r>
            <a:r>
              <a:rPr lang="ja-JP" altLang="en-US" sz="2400" dirty="0" smtClean="0"/>
              <a:t>（</a:t>
            </a:r>
            <a:r>
              <a:rPr lang="en-US" altLang="ja-JP" sz="2400" dirty="0" smtClean="0"/>
              <a:t>Win 32API</a:t>
            </a:r>
            <a:r>
              <a:rPr lang="ja-JP" altLang="en-US" sz="2400" dirty="0" smtClean="0"/>
              <a:t>入門より引用）</a:t>
            </a:r>
            <a:endParaRPr kumimoji="1" lang="ja-JP" altLang="en-US" sz="2400" dirty="0"/>
          </a:p>
        </p:txBody>
      </p:sp>
      <p:sp>
        <p:nvSpPr>
          <p:cNvPr id="4" name="正方形/長方形 3"/>
          <p:cNvSpPr/>
          <p:nvPr/>
        </p:nvSpPr>
        <p:spPr>
          <a:xfrm>
            <a:off x="359532" y="1340768"/>
            <a:ext cx="84249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API </a:t>
            </a:r>
            <a:r>
              <a:rPr lang="ja-JP" altLang="en-US" dirty="0"/>
              <a:t>とは </a:t>
            </a:r>
            <a:r>
              <a:rPr lang="en-US" altLang="ja-JP" dirty="0"/>
              <a:t>Application Programming Interfaces </a:t>
            </a:r>
            <a:r>
              <a:rPr lang="ja-JP" altLang="en-US" dirty="0"/>
              <a:t>のことで</a:t>
            </a:r>
          </a:p>
          <a:p>
            <a:r>
              <a:rPr lang="ja-JP" altLang="en-US" dirty="0"/>
              <a:t>アプリケーションから</a:t>
            </a:r>
            <a:r>
              <a:rPr lang="en-US" altLang="ja-JP" dirty="0"/>
              <a:t>OS</a:t>
            </a:r>
            <a:r>
              <a:rPr lang="ja-JP" altLang="en-US" dirty="0"/>
              <a:t>を操作するための手段</a:t>
            </a:r>
            <a:r>
              <a:rPr lang="ja-JP" altLang="en-US" dirty="0" smtClean="0"/>
              <a:t>です</a:t>
            </a:r>
            <a:endParaRPr lang="ja-JP" altLang="en-US" dirty="0"/>
          </a:p>
          <a:p>
            <a:r>
              <a:rPr lang="ja-JP" altLang="en-US" dirty="0"/>
              <a:t>ネイティブな </a:t>
            </a:r>
            <a:r>
              <a:rPr lang="en-US" altLang="ja-JP" dirty="0"/>
              <a:t>Windows API </a:t>
            </a:r>
            <a:r>
              <a:rPr lang="ja-JP" altLang="en-US" dirty="0"/>
              <a:t>を操作することは、</a:t>
            </a:r>
            <a:r>
              <a:rPr lang="en-US" altLang="ja-JP" dirty="0"/>
              <a:t>Windows</a:t>
            </a:r>
            <a:r>
              <a:rPr lang="ja-JP" altLang="en-US" dirty="0"/>
              <a:t>プログラミング及び</a:t>
            </a:r>
          </a:p>
          <a:p>
            <a:r>
              <a:rPr lang="en-US" altLang="ja-JP" dirty="0"/>
              <a:t>Windows </a:t>
            </a:r>
            <a:r>
              <a:rPr lang="ja-JP" altLang="en-US" dirty="0"/>
              <a:t>という</a:t>
            </a:r>
            <a:r>
              <a:rPr lang="en-US" altLang="ja-JP" dirty="0"/>
              <a:t>OS</a:t>
            </a:r>
            <a:r>
              <a:rPr lang="ja-JP" altLang="en-US" dirty="0"/>
              <a:t>の仕組みを理解するうえで非常に重要です</a:t>
            </a:r>
          </a:p>
          <a:p>
            <a:r>
              <a:rPr lang="ja-JP" altLang="en-US" dirty="0"/>
              <a:t>しかし、それと同時に困難で理解に苦しむ部分も多く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r>
              <a:rPr lang="ja-JP" altLang="en-US" dirty="0" smtClean="0"/>
              <a:t>それなり</a:t>
            </a:r>
            <a:r>
              <a:rPr lang="ja-JP" altLang="en-US" dirty="0"/>
              <a:t>のプログラム経験が問われます</a:t>
            </a:r>
          </a:p>
          <a:p>
            <a:endParaRPr lang="ja-JP" altLang="en-US" dirty="0"/>
          </a:p>
          <a:p>
            <a:r>
              <a:rPr lang="en-US" altLang="ja-JP" dirty="0"/>
              <a:t>Windows API</a:t>
            </a:r>
            <a:r>
              <a:rPr lang="ja-JP" altLang="en-US" dirty="0"/>
              <a:t>を学ぶには、多くの基本知識を必要とします</a:t>
            </a:r>
          </a:p>
          <a:p>
            <a:r>
              <a:rPr lang="ja-JP" altLang="en-US" dirty="0"/>
              <a:t>この講座を閲覧するには、最低でも</a:t>
            </a:r>
            <a:r>
              <a:rPr lang="en-US" altLang="ja-JP" dirty="0"/>
              <a:t>C</a:t>
            </a:r>
            <a:r>
              <a:rPr lang="ja-JP" altLang="en-US" dirty="0"/>
              <a:t>言語の知識は必要になります</a:t>
            </a:r>
          </a:p>
          <a:p>
            <a:r>
              <a:rPr lang="ja-JP" altLang="en-US" dirty="0"/>
              <a:t>また、</a:t>
            </a:r>
            <a:r>
              <a:rPr lang="en-US" altLang="ja-JP" dirty="0"/>
              <a:t>Windows </a:t>
            </a:r>
            <a:r>
              <a:rPr lang="ja-JP" altLang="en-US" dirty="0"/>
              <a:t>オペレーティングシステム（</a:t>
            </a:r>
            <a:r>
              <a:rPr lang="en-US" altLang="ja-JP" dirty="0"/>
              <a:t>9x</a:t>
            </a:r>
            <a:r>
              <a:rPr lang="ja-JP" altLang="en-US" dirty="0"/>
              <a:t>系、</a:t>
            </a:r>
            <a:r>
              <a:rPr lang="en-US" altLang="ja-JP" dirty="0"/>
              <a:t>NT</a:t>
            </a:r>
            <a:r>
              <a:rPr lang="ja-JP" altLang="en-US" dirty="0"/>
              <a:t>系のいずれか）を熟知しているものとします</a:t>
            </a:r>
          </a:p>
          <a:p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に文字コードやコンピュータアーキテクチャにも詳しくなければいけません</a:t>
            </a:r>
          </a:p>
          <a:p>
            <a:r>
              <a:rPr lang="en-US" altLang="ja-JP" dirty="0"/>
              <a:t>Unicode</a:t>
            </a:r>
            <a:r>
              <a:rPr lang="ja-JP" altLang="en-US" dirty="0"/>
              <a:t>や</a:t>
            </a:r>
            <a:r>
              <a:rPr lang="en-US" altLang="ja-JP" dirty="0"/>
              <a:t>CISC</a:t>
            </a:r>
            <a:r>
              <a:rPr lang="ja-JP" altLang="en-US" dirty="0" err="1"/>
              <a:t>、</a:t>
            </a:r>
            <a:r>
              <a:rPr lang="en-US" altLang="ja-JP" dirty="0"/>
              <a:t>RISC </a:t>
            </a:r>
            <a:r>
              <a:rPr lang="ja-JP" altLang="en-US" dirty="0"/>
              <a:t>という言葉を聞いて理解できなければ</a:t>
            </a:r>
          </a:p>
          <a:p>
            <a:r>
              <a:rPr lang="ja-JP" altLang="en-US" dirty="0"/>
              <a:t>まずは情報技術に関する基礎知識を身につけてほしいと思います</a:t>
            </a:r>
          </a:p>
        </p:txBody>
      </p:sp>
      <p:sp>
        <p:nvSpPr>
          <p:cNvPr id="5" name="右矢印 4"/>
          <p:cNvSpPr/>
          <p:nvPr/>
        </p:nvSpPr>
        <p:spPr>
          <a:xfrm>
            <a:off x="539552" y="5661248"/>
            <a:ext cx="936104" cy="64807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91680" y="5661248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要約すると，これまでのプログラミングからは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レベルがあがる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390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最終的な課題の完成例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17" y="1412776"/>
            <a:ext cx="8081983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5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波形</a:t>
            </a:r>
            <a:r>
              <a:rPr lang="ja-JP" altLang="en-US" dirty="0" smtClean="0"/>
              <a:t>描画システムに必要な知識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9592" y="1700808"/>
            <a:ext cx="424847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ダイアログについて</a:t>
            </a:r>
            <a:endParaRPr kumimoji="1" lang="en-US" altLang="ja-JP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ハンドルの取得</a:t>
            </a:r>
            <a:endParaRPr kumimoji="1" lang="en-US" altLang="ja-JP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 smtClean="0"/>
              <a:t>Picture Box</a:t>
            </a:r>
            <a:r>
              <a:rPr lang="ja-JP" altLang="en-US" sz="2400" dirty="0" smtClean="0"/>
              <a:t> への描画の方法</a:t>
            </a:r>
            <a:endParaRPr lang="en-US" altLang="ja-JP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ペン</a:t>
            </a:r>
            <a:r>
              <a:rPr lang="en-US" altLang="ja-JP" sz="2400" dirty="0" smtClean="0"/>
              <a:t>+</a:t>
            </a:r>
            <a:r>
              <a:rPr lang="ja-JP" altLang="en-US" sz="2400" dirty="0" smtClean="0"/>
              <a:t>ブラシの取得と破棄</a:t>
            </a:r>
            <a:endParaRPr lang="en-US" altLang="ja-JP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ボタン</a:t>
            </a:r>
            <a:endParaRPr lang="en-US" altLang="ja-JP" sz="2400" dirty="0" smtClean="0"/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9592" y="3573016"/>
            <a:ext cx="41044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マルチスレッド</a:t>
            </a:r>
            <a:endParaRPr kumimoji="1" lang="en-US" altLang="ja-JP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タイマーの使用方法</a:t>
            </a:r>
            <a:endParaRPr lang="en-US" altLang="ja-JP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 smtClean="0"/>
              <a:t>Edit Control</a:t>
            </a:r>
            <a:r>
              <a:rPr lang="ja-JP" altLang="en-US" sz="2400" dirty="0" smtClean="0"/>
              <a:t>や</a:t>
            </a:r>
            <a:r>
              <a:rPr lang="en-US" altLang="ja-JP" sz="2400" dirty="0" smtClean="0"/>
              <a:t>Text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Control</a:t>
            </a:r>
          </a:p>
          <a:p>
            <a:r>
              <a:rPr lang="ja-JP" altLang="en-US" sz="2400" dirty="0" smtClean="0"/>
              <a:t>　への数値表示  </a:t>
            </a:r>
            <a:endParaRPr lang="en-US" altLang="ja-JP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スレッドの停止方法</a:t>
            </a:r>
            <a:endParaRPr kumimoji="1" lang="en-US" altLang="ja-JP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サスペンドカウント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</p:txBody>
      </p:sp>
      <p:sp>
        <p:nvSpPr>
          <p:cNvPr id="7" name="左中かっこ 6"/>
          <p:cNvSpPr/>
          <p:nvPr/>
        </p:nvSpPr>
        <p:spPr>
          <a:xfrm>
            <a:off x="385576" y="1670390"/>
            <a:ext cx="360040" cy="432048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98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2987824" y="2204864"/>
            <a:ext cx="5838750" cy="43924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57200" y="2204864"/>
            <a:ext cx="2530624" cy="43924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ホームベース 8"/>
          <p:cNvSpPr/>
          <p:nvPr/>
        </p:nvSpPr>
        <p:spPr>
          <a:xfrm>
            <a:off x="2483767" y="1268760"/>
            <a:ext cx="6768753" cy="936104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Picture Box</a:t>
            </a:r>
            <a:r>
              <a:rPr lang="ja-JP" altLang="en-US" sz="2400" dirty="0" smtClean="0"/>
              <a:t>とタイマーを基に作成</a:t>
            </a:r>
            <a:endParaRPr lang="ja-JP" altLang="en-US" sz="2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演習の流れ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64" y="3838756"/>
            <a:ext cx="2232248" cy="159611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310" y="4221088"/>
            <a:ext cx="1969508" cy="104747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245" y="4221088"/>
            <a:ext cx="2886423" cy="1800200"/>
          </a:xfrm>
          <a:prstGeom prst="rect">
            <a:avLst/>
          </a:prstGeom>
        </p:spPr>
      </p:pic>
      <p:sp>
        <p:nvSpPr>
          <p:cNvPr id="8" name="ホームベース 7"/>
          <p:cNvSpPr/>
          <p:nvPr/>
        </p:nvSpPr>
        <p:spPr>
          <a:xfrm>
            <a:off x="457200" y="1268760"/>
            <a:ext cx="2962672" cy="936104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穴埋め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93987" y="3190006"/>
            <a:ext cx="1645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Picture</a:t>
            </a:r>
            <a:r>
              <a:rPr kumimoji="1" lang="ja-JP" altLang="en-US" sz="2400" dirty="0" smtClean="0"/>
              <a:t> </a:t>
            </a:r>
            <a:r>
              <a:rPr kumimoji="1" lang="en-US" altLang="ja-JP" sz="2400" dirty="0" smtClean="0"/>
              <a:t>Box</a:t>
            </a:r>
            <a:endParaRPr kumimoji="1" lang="ja-JP" altLang="en-US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480109" y="319000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タイマー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391570" y="320562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波形描画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88090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Picture </a:t>
            </a:r>
            <a:r>
              <a:rPr lang="en-US" altLang="ja-JP" dirty="0"/>
              <a:t>Box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555" y="1916832"/>
            <a:ext cx="4706007" cy="336279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95535" y="2060848"/>
            <a:ext cx="37444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 smtClean="0"/>
              <a:t>ダイアログについて</a:t>
            </a:r>
            <a:endParaRPr kumimoji="1" lang="en-US" altLang="ja-JP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 smtClean="0"/>
              <a:t>ハンドルの取得</a:t>
            </a:r>
            <a:endParaRPr kumimoji="1" lang="en-US" altLang="ja-JP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 smtClean="0"/>
              <a:t>Picture Box</a:t>
            </a:r>
            <a:r>
              <a:rPr lang="ja-JP" altLang="en-US" sz="2000" dirty="0" smtClean="0"/>
              <a:t> への描画の方法</a:t>
            </a:r>
            <a:endParaRPr lang="en-US" altLang="ja-JP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 smtClean="0"/>
              <a:t>ペン</a:t>
            </a:r>
            <a:r>
              <a:rPr lang="en-US" altLang="ja-JP" sz="2000" dirty="0" smtClean="0"/>
              <a:t>+</a:t>
            </a:r>
            <a:r>
              <a:rPr lang="ja-JP" altLang="en-US" sz="2000" dirty="0" smtClean="0"/>
              <a:t>ブラシの取得と破棄</a:t>
            </a:r>
            <a:endParaRPr lang="en-US" altLang="ja-JP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 smtClean="0"/>
              <a:t>ボタン</a:t>
            </a:r>
            <a:endParaRPr lang="en-US" altLang="ja-JP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 smtClean="0"/>
              <a:t>ラジオボタン</a:t>
            </a:r>
            <a:endParaRPr lang="en-US" altLang="ja-JP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6" name="左中かっこ 5"/>
          <p:cNvSpPr/>
          <p:nvPr/>
        </p:nvSpPr>
        <p:spPr>
          <a:xfrm>
            <a:off x="251520" y="2060848"/>
            <a:ext cx="72007" cy="208823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47664" y="4139363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の使用法の確認</a:t>
            </a:r>
            <a:endParaRPr kumimoji="1"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55576" y="5513110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＊プログラムのコメントをみて穴埋めしてください．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80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78098"/>
          </a:xfrm>
        </p:spPr>
        <p:txBody>
          <a:bodyPr/>
          <a:lstStyle/>
          <a:p>
            <a:r>
              <a:rPr lang="ja-JP" altLang="en-US" dirty="0" smtClean="0"/>
              <a:t>タイマー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916832"/>
            <a:ext cx="3010320" cy="1571844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28" y="3600929"/>
            <a:ext cx="2991268" cy="159089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55576" y="2132856"/>
            <a:ext cx="41044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マルチスレッド</a:t>
            </a:r>
            <a:endParaRPr kumimoji="1" lang="en-US" altLang="ja-JP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タイマーの使用方法</a:t>
            </a:r>
            <a:endParaRPr lang="en-US" altLang="ja-JP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 smtClean="0"/>
              <a:t>Edit Control</a:t>
            </a:r>
            <a:r>
              <a:rPr lang="ja-JP" altLang="en-US" sz="2400" dirty="0" smtClean="0"/>
              <a:t>や</a:t>
            </a:r>
            <a:r>
              <a:rPr lang="en-US" altLang="ja-JP" sz="2400" dirty="0" smtClean="0"/>
              <a:t>Text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Control</a:t>
            </a:r>
          </a:p>
          <a:p>
            <a:r>
              <a:rPr lang="ja-JP" altLang="en-US" sz="2400" dirty="0" smtClean="0"/>
              <a:t>　への数値表示  </a:t>
            </a:r>
            <a:endParaRPr lang="en-US" altLang="ja-JP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スレッドの停止方法</a:t>
            </a:r>
            <a:endParaRPr kumimoji="1" lang="en-US" altLang="ja-JP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サスペンドカウント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</p:txBody>
      </p:sp>
      <p:sp>
        <p:nvSpPr>
          <p:cNvPr id="7" name="左中かっこ 6"/>
          <p:cNvSpPr/>
          <p:nvPr/>
        </p:nvSpPr>
        <p:spPr>
          <a:xfrm>
            <a:off x="576953" y="2132856"/>
            <a:ext cx="144015" cy="223224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99792" y="4584488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の使用法の確認</a:t>
            </a:r>
            <a:endParaRPr kumimoji="1"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39244" y="5396790"/>
            <a:ext cx="5169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＊すでにあるので、中身を見ながら</a:t>
            </a:r>
            <a:endParaRPr lang="en-US" altLang="ja-JP" sz="2400" dirty="0" smtClean="0"/>
          </a:p>
          <a:p>
            <a:r>
              <a:rPr lang="ja-JP" altLang="en-US" sz="2400" dirty="0" smtClean="0"/>
              <a:t>波形描画プログラムの作成に利用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186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r="65750" b="61200"/>
          <a:stretch/>
        </p:blipFill>
        <p:spPr>
          <a:xfrm>
            <a:off x="3203848" y="2636912"/>
            <a:ext cx="5537632" cy="352871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 </a:t>
            </a:r>
            <a:r>
              <a:rPr lang="en-US" altLang="ja-JP" dirty="0" smtClean="0"/>
              <a:t>- </a:t>
            </a:r>
            <a:r>
              <a:rPr lang="ja-JP" altLang="en-US" dirty="0" smtClean="0"/>
              <a:t>波形</a:t>
            </a:r>
            <a:r>
              <a:rPr lang="ja-JP" altLang="en-US" dirty="0"/>
              <a:t>描画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1913" y="1227820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・</a:t>
            </a:r>
            <a:r>
              <a:rPr kumimoji="1" lang="en-US" altLang="ja-JP" sz="2000" dirty="0" smtClean="0"/>
              <a:t>Picture Box</a:t>
            </a:r>
            <a:r>
              <a:rPr kumimoji="1" lang="ja-JP" altLang="en-US" sz="2000" dirty="0" smtClean="0"/>
              <a:t>と</a:t>
            </a:r>
            <a:r>
              <a:rPr lang="ja-JP" altLang="en-US" sz="2000" dirty="0"/>
              <a:t>タイマ</a:t>
            </a:r>
            <a:r>
              <a:rPr lang="ja-JP" altLang="en-US" sz="2000" dirty="0" smtClean="0"/>
              <a:t>ー</a:t>
            </a:r>
            <a:r>
              <a:rPr kumimoji="1" lang="ja-JP" altLang="en-US" sz="2000" dirty="0" smtClean="0"/>
              <a:t>のプログラムを参考にしてつくる</a:t>
            </a:r>
            <a:endParaRPr kumimoji="1" lang="ja-JP" altLang="en-US" sz="2000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195736" y="2852936"/>
            <a:ext cx="1296144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97555" y="242088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軸の端までいったら，</a:t>
            </a:r>
            <a:endParaRPr kumimoji="1" lang="en-US" altLang="ja-JP" dirty="0" smtClean="0"/>
          </a:p>
          <a:p>
            <a:r>
              <a:rPr kumimoji="1" lang="ja-JP" altLang="en-US" dirty="0" smtClean="0"/>
              <a:t>背景をかき直す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2267744" y="5229200"/>
            <a:ext cx="1224136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97555" y="5085184"/>
            <a:ext cx="2070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FPS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61.5</a:t>
            </a:r>
            <a:r>
              <a:rPr kumimoji="1" lang="ja-JP" altLang="en-US" dirty="0" smtClean="0"/>
              <a:t>になるように，データ</a:t>
            </a:r>
            <a:endParaRPr kumimoji="1" lang="en-US" altLang="ja-JP" dirty="0" smtClean="0"/>
          </a:p>
          <a:p>
            <a:r>
              <a:rPr lang="ja-JP" altLang="en-US" dirty="0" smtClean="0"/>
              <a:t>を読み込む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1913" y="1639553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・読み込みデータはフォルダ内にある「</a:t>
            </a:r>
            <a:r>
              <a:rPr kumimoji="1" lang="en-US" altLang="ja-JP" sz="2000" dirty="0" smtClean="0"/>
              <a:t>data.txt</a:t>
            </a:r>
            <a:r>
              <a:rPr kumimoji="1" lang="ja-JP" altLang="en-US" sz="2000" dirty="0" smtClean="0"/>
              <a:t>」とする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0193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新規プロジェクトの作成手順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20888"/>
            <a:ext cx="3978563" cy="2758248"/>
          </a:xfr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658856"/>
            <a:ext cx="3961138" cy="2520280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395536" y="1413646"/>
            <a:ext cx="4727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Win32</a:t>
            </a:r>
            <a:r>
              <a:rPr kumimoji="1" lang="ja-JP" altLang="en-US" dirty="0" smtClean="0"/>
              <a:t>コンソールアプリケーションを選択</a:t>
            </a:r>
            <a:endParaRPr kumimoji="1" lang="en-US" altLang="ja-JP" dirty="0" smtClean="0"/>
          </a:p>
          <a:p>
            <a:r>
              <a:rPr lang="ja-JP" altLang="en-US" dirty="0" smtClean="0"/>
              <a:t>②プロジェクト名を入力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5576" y="5778015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PC</a:t>
            </a:r>
            <a:r>
              <a:rPr lang="ja-JP" altLang="en-US" dirty="0" smtClean="0"/>
              <a:t>に入っている</a:t>
            </a:r>
            <a:r>
              <a:rPr lang="en-US" altLang="ja-JP" dirty="0" smtClean="0"/>
              <a:t>Visual </a:t>
            </a:r>
            <a:r>
              <a:rPr lang="en-US" altLang="ja-JP" dirty="0" err="1" smtClean="0"/>
              <a:t>Stadio</a:t>
            </a:r>
            <a:r>
              <a:rPr lang="ja-JP" altLang="en-US" dirty="0" smtClean="0"/>
              <a:t>のバージョンによって違うかもしれないので，わからなければネットで調べる，</a:t>
            </a:r>
            <a:r>
              <a:rPr lang="en-US" altLang="ja-JP" dirty="0" smtClean="0"/>
              <a:t>TA</a:t>
            </a:r>
            <a:r>
              <a:rPr lang="ja-JP" altLang="en-US" dirty="0" smtClean="0"/>
              <a:t>に聞くな</a:t>
            </a:r>
            <a:r>
              <a:rPr lang="ja-JP" altLang="en-US" dirty="0"/>
              <a:t>ど</a:t>
            </a:r>
            <a:r>
              <a:rPr lang="ja-JP" altLang="en-US" dirty="0" smtClean="0"/>
              <a:t>してください．</a:t>
            </a:r>
            <a:endParaRPr lang="en-US" altLang="ja-JP" dirty="0" smtClean="0"/>
          </a:p>
          <a:p>
            <a:r>
              <a:rPr kumimoji="1" lang="en-US" altLang="ja-JP" dirty="0" smtClean="0"/>
              <a:t>(Picture Box</a:t>
            </a:r>
            <a:r>
              <a:rPr kumimoji="1" lang="ja-JP" altLang="en-US" smtClean="0"/>
              <a:t>や</a:t>
            </a:r>
            <a:r>
              <a:rPr kumimoji="1" lang="en-US" altLang="ja-JP" smtClean="0"/>
              <a:t>Timer</a:t>
            </a:r>
            <a:r>
              <a:rPr kumimoji="1" lang="ja-JP" altLang="en-US" dirty="0" smtClean="0"/>
              <a:t>をもとに作るのもあり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28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Times New Roman"/>
        <a:ea typeface="HG丸ｺﾞｼｯｸM-PRO"/>
        <a:cs typeface=""/>
      </a:majorFont>
      <a:minorFont>
        <a:latin typeface="Times New Roman"/>
        <a:ea typeface="HG丸ｺﾞｼｯｸM-PR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13437</TotalTime>
  <Words>519</Words>
  <Application>Microsoft Office PowerPoint</Application>
  <PresentationFormat>画面に合わせる (4:3)</PresentationFormat>
  <Paragraphs>106</Paragraphs>
  <Slides>14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HG丸ｺﾞｼｯｸM-PRO</vt:lpstr>
      <vt:lpstr>ＭＳ Ｐゴシック</vt:lpstr>
      <vt:lpstr>Arial</vt:lpstr>
      <vt:lpstr>Calibri</vt:lpstr>
      <vt:lpstr>Times New Roman</vt:lpstr>
      <vt:lpstr>Office ​​テーマ</vt:lpstr>
      <vt:lpstr>API</vt:lpstr>
      <vt:lpstr>APIとは（Win 32API入門より引用）</vt:lpstr>
      <vt:lpstr>最終的な課題の完成例</vt:lpstr>
      <vt:lpstr>波形描画システムに必要な知識</vt:lpstr>
      <vt:lpstr>API演習の流れ</vt:lpstr>
      <vt:lpstr>Picture Box</vt:lpstr>
      <vt:lpstr>タイマー</vt:lpstr>
      <vt:lpstr>課題 - 波形描画</vt:lpstr>
      <vt:lpstr>新規プロジェクトの作成手順</vt:lpstr>
      <vt:lpstr>新規プロジェクトの作成手順</vt:lpstr>
      <vt:lpstr>補足：ダイアログについて</vt:lpstr>
      <vt:lpstr>補足：ダイアログについて②</vt:lpstr>
      <vt:lpstr>補足：リソースビューの表示</vt:lpstr>
      <vt:lpstr>APIの参考資料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mami</dc:creator>
  <cp:lastModifiedBy>ShimaLab</cp:lastModifiedBy>
  <cp:revision>660</cp:revision>
  <cp:lastPrinted>2015-05-15T03:30:11Z</cp:lastPrinted>
  <dcterms:created xsi:type="dcterms:W3CDTF">2014-07-09T18:57:18Z</dcterms:created>
  <dcterms:modified xsi:type="dcterms:W3CDTF">2020-04-02T12:33:20Z</dcterms:modified>
</cp:coreProperties>
</file>