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7" r:id="rId2"/>
    <p:sldId id="659" r:id="rId3"/>
    <p:sldId id="660" r:id="rId4"/>
    <p:sldId id="667" r:id="rId5"/>
    <p:sldId id="668" r:id="rId6"/>
    <p:sldId id="669" r:id="rId7"/>
    <p:sldId id="670" r:id="rId8"/>
  </p:sldIdLst>
  <p:sldSz cx="9144000" cy="6858000" type="screen4x3"/>
  <p:notesSz cx="10234613" cy="7099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maLab"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a:srgbClr val="CCECFF"/>
    <a:srgbClr val="FFFFCC"/>
    <a:srgbClr val="FFCC66"/>
    <a:srgbClr val="FEE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1567" autoAdjust="0"/>
  </p:normalViewPr>
  <p:slideViewPr>
    <p:cSldViewPr snapToGrid="0">
      <p:cViewPr varScale="1">
        <p:scale>
          <a:sx n="115" d="100"/>
          <a:sy n="115" d="100"/>
        </p:scale>
        <p:origin x="1530" y="84"/>
      </p:cViewPr>
      <p:guideLst>
        <p:guide orient="horz" pos="2160"/>
        <p:guide pos="2880"/>
      </p:guideLst>
    </p:cSldViewPr>
  </p:slideViewPr>
  <p:outlineViewPr>
    <p:cViewPr>
      <p:scale>
        <a:sx n="33" d="100"/>
        <a:sy n="33" d="100"/>
      </p:scale>
      <p:origin x="0" y="-1812"/>
    </p:cViewPr>
  </p:outlineViewPr>
  <p:notesTextViewPr>
    <p:cViewPr>
      <p:scale>
        <a:sx n="100" d="100"/>
        <a:sy n="100" d="100"/>
      </p:scale>
      <p:origin x="0" y="0"/>
    </p:cViewPr>
  </p:notesTextViewPr>
  <p:sorterViewPr>
    <p:cViewPr>
      <p:scale>
        <a:sx n="200" d="100"/>
        <a:sy n="200" d="100"/>
      </p:scale>
      <p:origin x="0" y="-19134"/>
    </p:cViewPr>
  </p:sorterViewPr>
  <p:notesViewPr>
    <p:cSldViewPr snapToGrid="0">
      <p:cViewPr varScale="1">
        <p:scale>
          <a:sx n="113" d="100"/>
          <a:sy n="113" d="100"/>
        </p:scale>
        <p:origin x="208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kumimoji="1" lang="ja-JP" altLang="en-US" dirty="0"/>
          </a:p>
        </p:txBody>
      </p:sp>
      <p:sp>
        <p:nvSpPr>
          <p:cNvPr id="3" name="日付プレースホルダー 2"/>
          <p:cNvSpPr>
            <a:spLocks noGrp="1"/>
          </p:cNvSpPr>
          <p:nvPr>
            <p:ph type="dt" sz="quarter" idx="1"/>
          </p:nvPr>
        </p:nvSpPr>
        <p:spPr>
          <a:xfrm>
            <a:off x="5797246" y="0"/>
            <a:ext cx="4434999" cy="356198"/>
          </a:xfrm>
          <a:prstGeom prst="rect">
            <a:avLst/>
          </a:prstGeom>
        </p:spPr>
        <p:txBody>
          <a:bodyPr vert="horz" lIns="99048" tIns="49524" rIns="99048" bIns="49524" rtlCol="0"/>
          <a:lstStyle>
            <a:lvl1pPr algn="r">
              <a:defRPr sz="1300"/>
            </a:lvl1pPr>
          </a:lstStyle>
          <a:p>
            <a:fld id="{A463967E-AC64-4EE7-B8DF-6C99518E032C}" type="datetimeFigureOut">
              <a:rPr kumimoji="1" lang="ja-JP" altLang="en-US" smtClean="0"/>
              <a:t>2020/4/3</a:t>
            </a:fld>
            <a:endParaRPr kumimoji="1" lang="ja-JP" altLang="en-US" dirty="0"/>
          </a:p>
        </p:txBody>
      </p:sp>
      <p:sp>
        <p:nvSpPr>
          <p:cNvPr id="4" name="フッター プレースホルダー 3"/>
          <p:cNvSpPr>
            <a:spLocks noGrp="1"/>
          </p:cNvSpPr>
          <p:nvPr>
            <p:ph type="ftr" sz="quarter" idx="2"/>
          </p:nvPr>
        </p:nvSpPr>
        <p:spPr>
          <a:xfrm>
            <a:off x="0" y="6743103"/>
            <a:ext cx="4434999" cy="356197"/>
          </a:xfrm>
          <a:prstGeom prst="rect">
            <a:avLst/>
          </a:prstGeom>
        </p:spPr>
        <p:txBody>
          <a:bodyPr vert="horz" lIns="99048" tIns="49524" rIns="99048" bIns="49524" rtlCol="0" anchor="b"/>
          <a:lstStyle>
            <a:lvl1pPr algn="l">
              <a:defRPr sz="1300"/>
            </a:lvl1pPr>
          </a:lstStyle>
          <a:p>
            <a:endParaRPr kumimoji="1" lang="ja-JP" altLang="en-US" dirty="0"/>
          </a:p>
        </p:txBody>
      </p:sp>
      <p:sp>
        <p:nvSpPr>
          <p:cNvPr id="5" name="スライド番号プレースホルダー 4"/>
          <p:cNvSpPr>
            <a:spLocks noGrp="1"/>
          </p:cNvSpPr>
          <p:nvPr>
            <p:ph type="sldNum" sz="quarter" idx="3"/>
          </p:nvPr>
        </p:nvSpPr>
        <p:spPr>
          <a:xfrm>
            <a:off x="5797246" y="6743103"/>
            <a:ext cx="4434999" cy="356197"/>
          </a:xfrm>
          <a:prstGeom prst="rect">
            <a:avLst/>
          </a:prstGeom>
        </p:spPr>
        <p:txBody>
          <a:bodyPr vert="horz" lIns="99048" tIns="49524" rIns="99048" bIns="49524" rtlCol="0" anchor="b"/>
          <a:lstStyle>
            <a:lvl1pPr algn="r">
              <a:defRPr sz="1300"/>
            </a:lvl1pPr>
          </a:lstStyle>
          <a:p>
            <a:fld id="{7C0A9F8A-2A4F-492E-8CA1-5D674B9B3E9D}" type="slidenum">
              <a:rPr kumimoji="1" lang="ja-JP" altLang="en-US" smtClean="0"/>
              <a:t>‹#›</a:t>
            </a:fld>
            <a:endParaRPr kumimoji="1" lang="ja-JP" altLang="en-US" dirty="0"/>
          </a:p>
        </p:txBody>
      </p:sp>
    </p:spTree>
    <p:extLst>
      <p:ext uri="{BB962C8B-B14F-4D97-AF65-F5344CB8AC3E}">
        <p14:creationId xmlns:p14="http://schemas.microsoft.com/office/powerpoint/2010/main" val="4118984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797246" y="0"/>
            <a:ext cx="4434999" cy="356198"/>
          </a:xfrm>
          <a:prstGeom prst="rect">
            <a:avLst/>
          </a:prstGeom>
        </p:spPr>
        <p:txBody>
          <a:bodyPr vert="horz" lIns="99048" tIns="49524" rIns="99048" bIns="49524" rtlCol="0"/>
          <a:lstStyle>
            <a:lvl1pPr algn="r">
              <a:defRPr sz="1300"/>
            </a:lvl1pPr>
          </a:lstStyle>
          <a:p>
            <a:fld id="{D5F76B55-062C-4009-A190-1E4ACD655751}" type="datetimeFigureOut">
              <a:rPr kumimoji="1" lang="ja-JP" altLang="en-US" smtClean="0"/>
              <a:t>2020/4/3</a:t>
            </a:fld>
            <a:endParaRPr kumimoji="1" lang="ja-JP" altLang="en-US" dirty="0"/>
          </a:p>
        </p:txBody>
      </p:sp>
      <p:sp>
        <p:nvSpPr>
          <p:cNvPr id="4" name="スライド イメージ プレースホルダー 3"/>
          <p:cNvSpPr>
            <a:spLocks noGrp="1" noRot="1" noChangeAspect="1"/>
          </p:cNvSpPr>
          <p:nvPr>
            <p:ph type="sldImg" idx="2"/>
          </p:nvPr>
        </p:nvSpPr>
        <p:spPr>
          <a:xfrm>
            <a:off x="3519488" y="887413"/>
            <a:ext cx="3195637" cy="2395537"/>
          </a:xfrm>
          <a:prstGeom prst="rect">
            <a:avLst/>
          </a:prstGeom>
          <a:noFill/>
          <a:ln w="12700">
            <a:solidFill>
              <a:prstClr val="black"/>
            </a:solidFill>
          </a:ln>
        </p:spPr>
        <p:txBody>
          <a:bodyPr vert="horz" lIns="99048" tIns="49524" rIns="99048" bIns="49524" rtlCol="0" anchor="ctr"/>
          <a:lstStyle/>
          <a:p>
            <a:endParaRPr lang="ja-JP" altLang="en-US" dirty="0"/>
          </a:p>
        </p:txBody>
      </p:sp>
      <p:sp>
        <p:nvSpPr>
          <p:cNvPr id="5" name="ノート プレースホルダー 4"/>
          <p:cNvSpPr>
            <a:spLocks noGrp="1"/>
          </p:cNvSpPr>
          <p:nvPr>
            <p:ph type="body" sz="quarter" idx="3"/>
          </p:nvPr>
        </p:nvSpPr>
        <p:spPr>
          <a:xfrm>
            <a:off x="1023462" y="3416538"/>
            <a:ext cx="8187690" cy="2795350"/>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743103"/>
            <a:ext cx="4434999" cy="356197"/>
          </a:xfrm>
          <a:prstGeom prst="rect">
            <a:avLst/>
          </a:prstGeom>
        </p:spPr>
        <p:txBody>
          <a:bodyPr vert="horz" lIns="99048" tIns="49524" rIns="99048" bIns="49524"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797246" y="6743103"/>
            <a:ext cx="4434999" cy="356197"/>
          </a:xfrm>
          <a:prstGeom prst="rect">
            <a:avLst/>
          </a:prstGeom>
        </p:spPr>
        <p:txBody>
          <a:bodyPr vert="horz" lIns="99048" tIns="49524" rIns="99048" bIns="49524" rtlCol="0" anchor="b"/>
          <a:lstStyle>
            <a:lvl1pPr algn="r">
              <a:defRPr sz="1300"/>
            </a:lvl1pPr>
          </a:lstStyle>
          <a:p>
            <a:fld id="{F0C21CCC-E24A-407D-BB73-6BB98786B7EF}" type="slidenum">
              <a:rPr kumimoji="1" lang="ja-JP" altLang="en-US" smtClean="0"/>
              <a:t>‹#›</a:t>
            </a:fld>
            <a:endParaRPr kumimoji="1" lang="ja-JP" altLang="en-US" dirty="0"/>
          </a:p>
        </p:txBody>
      </p:sp>
    </p:spTree>
    <p:extLst>
      <p:ext uri="{BB962C8B-B14F-4D97-AF65-F5344CB8AC3E}">
        <p14:creationId xmlns:p14="http://schemas.microsoft.com/office/powerpoint/2010/main" val="152644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519488" y="887413"/>
            <a:ext cx="3195637" cy="2395537"/>
          </a:xfrm>
        </p:spPr>
      </p:sp>
      <p:sp>
        <p:nvSpPr>
          <p:cNvPr id="3" name="ノート プレースホルダー 2"/>
          <p:cNvSpPr>
            <a:spLocks noGrp="1"/>
          </p:cNvSpPr>
          <p:nvPr>
            <p:ph type="body" idx="1"/>
          </p:nvPr>
        </p:nvSpPr>
        <p:spPr/>
        <p:txBody>
          <a:bodyPr/>
          <a:lstStyle/>
          <a:p>
            <a:r>
              <a:rPr kumimoji="1" lang="ja-JP" altLang="en-US" dirty="0"/>
              <a:t>運動学習支援を目的とした機能的電気刺激の知覚特性評価と題して</a:t>
            </a:r>
            <a:r>
              <a:rPr kumimoji="1" lang="en-US" altLang="ja-JP" dirty="0"/>
              <a:t>B4</a:t>
            </a:r>
            <a:r>
              <a:rPr kumimoji="1" lang="ja-JP" altLang="en-US" dirty="0"/>
              <a:t>の内山が発表させていただきます</a:t>
            </a:r>
          </a:p>
        </p:txBody>
      </p:sp>
      <p:sp>
        <p:nvSpPr>
          <p:cNvPr id="4" name="スライド番号プレースホルダー 3"/>
          <p:cNvSpPr>
            <a:spLocks noGrp="1"/>
          </p:cNvSpPr>
          <p:nvPr>
            <p:ph type="sldNum" sz="quarter" idx="10"/>
          </p:nvPr>
        </p:nvSpPr>
        <p:spPr/>
        <p:txBody>
          <a:bodyPr/>
          <a:lstStyle/>
          <a:p>
            <a:fld id="{1CEBFDED-636D-46DA-9BD9-6B0A43CA7E3B}" type="slidenum">
              <a:rPr lang="ja-JP" altLang="en-US" smtClean="0">
                <a:solidFill>
                  <a:prstClr val="black"/>
                </a:solidFill>
              </a:rPr>
              <a:pPr/>
              <a:t>1</a:t>
            </a:fld>
            <a:endParaRPr lang="ja-JP" altLang="en-US" dirty="0">
              <a:solidFill>
                <a:prstClr val="black"/>
              </a:solidFill>
            </a:endParaRPr>
          </a:p>
        </p:txBody>
      </p:sp>
    </p:spTree>
    <p:extLst>
      <p:ext uri="{BB962C8B-B14F-4D97-AF65-F5344CB8AC3E}">
        <p14:creationId xmlns:p14="http://schemas.microsoft.com/office/powerpoint/2010/main" val="26028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0C21CCC-E24A-407D-BB73-6BB98786B7EF}" type="slidenum">
              <a:rPr kumimoji="1" lang="ja-JP" altLang="en-US" smtClean="0"/>
              <a:t>3</a:t>
            </a:fld>
            <a:endParaRPr kumimoji="1" lang="ja-JP" altLang="en-US" dirty="0"/>
          </a:p>
        </p:txBody>
      </p:sp>
    </p:spTree>
    <p:extLst>
      <p:ext uri="{BB962C8B-B14F-4D97-AF65-F5344CB8AC3E}">
        <p14:creationId xmlns:p14="http://schemas.microsoft.com/office/powerpoint/2010/main" val="2120094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4139952" y="4725144"/>
            <a:ext cx="4600600" cy="1320552"/>
          </a:xfrm>
        </p:spPr>
        <p:txBody>
          <a:bodyPr>
            <a:normAutofit/>
          </a:bodyPr>
          <a:lstStyle>
            <a:lvl1pPr marL="0" indent="0" algn="ctr">
              <a:buNone/>
              <a:defRPr sz="21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kumimoji="1" lang="ja-JP" altLang="en-US" dirty="0"/>
              <a:t>マスター サブタイトルの書式設定</a:t>
            </a:r>
          </a:p>
        </p:txBody>
      </p:sp>
      <p:cxnSp>
        <p:nvCxnSpPr>
          <p:cNvPr id="8" name="直線コネクタ 7"/>
          <p:cNvCxnSpPr/>
          <p:nvPr userDrawn="1"/>
        </p:nvCxnSpPr>
        <p:spPr>
          <a:xfrm>
            <a:off x="611562" y="3717032"/>
            <a:ext cx="7920880" cy="0"/>
          </a:xfrm>
          <a:prstGeom prst="line">
            <a:avLst/>
          </a:prstGeom>
          <a:ln w="92075" cmpd="thickThin">
            <a:solidFill>
              <a:srgbClr val="F79646"/>
            </a:solidFill>
          </a:ln>
        </p:spPr>
        <p:style>
          <a:lnRef idx="1">
            <a:schemeClr val="accent1"/>
          </a:lnRef>
          <a:fillRef idx="0">
            <a:schemeClr val="accent1"/>
          </a:fillRef>
          <a:effectRef idx="0">
            <a:schemeClr val="accent1"/>
          </a:effectRef>
          <a:fontRef idx="minor">
            <a:schemeClr val="tx1"/>
          </a:fontRef>
        </p:style>
      </p:cxnSp>
      <p:pic>
        <p:nvPicPr>
          <p:cNvPr id="9" name="Picture 4" descr="\\asgard\Lab\ShimalabLogoV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5370684"/>
            <a:ext cx="3168352" cy="1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01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92447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50776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4"/>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4"/>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66812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lvl1pPr>
              <a:defRPr sz="2700"/>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normAutofit/>
          </a:bodyPr>
          <a:lstStyle>
            <a:lvl1pPr marL="0" indent="0">
              <a:buNone/>
              <a:defRPr sz="2100"/>
            </a:lvl1pPr>
            <a:lvl2pPr marL="342892" indent="0">
              <a:buNone/>
              <a:defRPr sz="1800"/>
            </a:lvl2pPr>
            <a:lvl3pPr marL="685783" indent="0">
              <a:buNone/>
              <a:defRPr sz="1500"/>
            </a:lvl3pPr>
            <a:lvl4pPr marL="1028675" indent="0">
              <a:buNone/>
              <a:defRPr sz="1350"/>
            </a:lvl4pPr>
            <a:lvl5pPr marL="1371566" indent="0">
              <a:buNone/>
              <a:defRPr sz="135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a:xfrm>
            <a:off x="3124200" y="6309326"/>
            <a:ext cx="2895600" cy="365125"/>
          </a:xfrm>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9" name="正方形/長方形 8"/>
          <p:cNvSpPr/>
          <p:nvPr userDrawn="1"/>
        </p:nvSpPr>
        <p:spPr>
          <a:xfrm flipV="1">
            <a:off x="-25189" y="6858000"/>
            <a:ext cx="9144000" cy="878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solidFill>
                <a:prstClr val="white"/>
              </a:solidFill>
            </a:endParaRPr>
          </a:p>
        </p:txBody>
      </p:sp>
      <p:cxnSp>
        <p:nvCxnSpPr>
          <p:cNvPr id="11" name="直線コネクタ 10"/>
          <p:cNvCxnSpPr/>
          <p:nvPr userDrawn="1"/>
        </p:nvCxnSpPr>
        <p:spPr>
          <a:xfrm>
            <a:off x="0" y="1052736"/>
            <a:ext cx="9144000" cy="0"/>
          </a:xfrm>
          <a:prstGeom prst="line">
            <a:avLst/>
          </a:prstGeom>
          <a:ln w="95250" cmpd="thickThi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4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lvl1pPr>
              <a:defRPr sz="2700">
                <a:solidFill>
                  <a:schemeClr val="bg1"/>
                </a:solidFill>
              </a:defRPr>
            </a:lvl1pPr>
          </a:lstStyle>
          <a:p>
            <a:r>
              <a:rPr kumimoji="1" lang="ja-JP" altLang="en-US" dirty="0"/>
              <a:t>マスター タイトルの書式設定</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a:xfrm>
            <a:off x="3124200" y="6309326"/>
            <a:ext cx="2895600" cy="365125"/>
          </a:xfrm>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9" name="正方形/長方形 8"/>
          <p:cNvSpPr/>
          <p:nvPr userDrawn="1"/>
        </p:nvSpPr>
        <p:spPr>
          <a:xfrm flipV="1">
            <a:off x="-25189" y="6858000"/>
            <a:ext cx="9144000" cy="878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solidFill>
                <a:prstClr val="white"/>
              </a:solidFill>
            </a:endParaRPr>
          </a:p>
        </p:txBody>
      </p:sp>
      <p:cxnSp>
        <p:nvCxnSpPr>
          <p:cNvPr id="11" name="直線コネクタ 10"/>
          <p:cNvCxnSpPr/>
          <p:nvPr userDrawn="1"/>
        </p:nvCxnSpPr>
        <p:spPr>
          <a:xfrm>
            <a:off x="0" y="1052736"/>
            <a:ext cx="9144000" cy="0"/>
          </a:xfrm>
          <a:prstGeom prst="line">
            <a:avLst/>
          </a:prstGeom>
          <a:ln w="95250" cmpd="thickThi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4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3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8614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2635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8"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10075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80998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8857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15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2662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40858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kumimoji="1"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783" rtl="0" eaLnBrk="1" latinLnBrk="0" hangingPunct="1">
        <a:defRPr kumimoji="1" sz="1350" kern="1200">
          <a:solidFill>
            <a:schemeClr val="tx1"/>
          </a:solidFill>
          <a:latin typeface="+mn-lt"/>
          <a:ea typeface="+mn-ea"/>
          <a:cs typeface="+mn-cs"/>
        </a:defRPr>
      </a:lvl1pPr>
      <a:lvl2pPr marL="342892" algn="l" defTabSz="685783" rtl="0" eaLnBrk="1" latinLnBrk="0" hangingPunct="1">
        <a:defRPr kumimoji="1" sz="1350" kern="1200">
          <a:solidFill>
            <a:schemeClr val="tx1"/>
          </a:solidFill>
          <a:latin typeface="+mn-lt"/>
          <a:ea typeface="+mn-ea"/>
          <a:cs typeface="+mn-cs"/>
        </a:defRPr>
      </a:lvl2pPr>
      <a:lvl3pPr marL="685783" algn="l" defTabSz="685783" rtl="0" eaLnBrk="1" latinLnBrk="0" hangingPunct="1">
        <a:defRPr kumimoji="1" sz="1350" kern="1200">
          <a:solidFill>
            <a:schemeClr val="tx1"/>
          </a:solidFill>
          <a:latin typeface="+mn-lt"/>
          <a:ea typeface="+mn-ea"/>
          <a:cs typeface="+mn-cs"/>
        </a:defRPr>
      </a:lvl3pPr>
      <a:lvl4pPr marL="1028675" algn="l" defTabSz="685783" rtl="0" eaLnBrk="1" latinLnBrk="0" hangingPunct="1">
        <a:defRPr kumimoji="1" sz="1350" kern="1200">
          <a:solidFill>
            <a:schemeClr val="tx1"/>
          </a:solidFill>
          <a:latin typeface="+mn-lt"/>
          <a:ea typeface="+mn-ea"/>
          <a:cs typeface="+mn-cs"/>
        </a:defRPr>
      </a:lvl4pPr>
      <a:lvl5pPr marL="1371566" algn="l" defTabSz="685783" rtl="0" eaLnBrk="1" latinLnBrk="0" hangingPunct="1">
        <a:defRPr kumimoji="1" sz="1350" kern="1200">
          <a:solidFill>
            <a:schemeClr val="tx1"/>
          </a:solidFill>
          <a:latin typeface="+mn-lt"/>
          <a:ea typeface="+mn-ea"/>
          <a:cs typeface="+mn-cs"/>
        </a:defRPr>
      </a:lvl5pPr>
      <a:lvl6pPr marL="1714457" algn="l" defTabSz="685783" rtl="0" eaLnBrk="1" latinLnBrk="0" hangingPunct="1">
        <a:defRPr kumimoji="1" sz="1350" kern="1200">
          <a:solidFill>
            <a:schemeClr val="tx1"/>
          </a:solidFill>
          <a:latin typeface="+mn-lt"/>
          <a:ea typeface="+mn-ea"/>
          <a:cs typeface="+mn-cs"/>
        </a:defRPr>
      </a:lvl6pPr>
      <a:lvl7pPr marL="2057348" algn="l" defTabSz="685783" rtl="0" eaLnBrk="1" latinLnBrk="0" hangingPunct="1">
        <a:defRPr kumimoji="1" sz="1350" kern="1200">
          <a:solidFill>
            <a:schemeClr val="tx1"/>
          </a:solidFill>
          <a:latin typeface="+mn-lt"/>
          <a:ea typeface="+mn-ea"/>
          <a:cs typeface="+mn-cs"/>
        </a:defRPr>
      </a:lvl7pPr>
      <a:lvl8pPr marL="2400240" algn="l" defTabSz="685783" rtl="0" eaLnBrk="1" latinLnBrk="0" hangingPunct="1">
        <a:defRPr kumimoji="1" sz="1350" kern="1200">
          <a:solidFill>
            <a:schemeClr val="tx1"/>
          </a:solidFill>
          <a:latin typeface="+mn-lt"/>
          <a:ea typeface="+mn-ea"/>
          <a:cs typeface="+mn-cs"/>
        </a:defRPr>
      </a:lvl8pPr>
      <a:lvl9pPr marL="2743132" algn="l" defTabSz="685783"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emf"/><Relationship Id="rId1" Type="http://schemas.openxmlformats.org/officeDocument/2006/relationships/slideLayout" Target="../slideLayouts/slideLayout8.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8.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3136" y="1996616"/>
            <a:ext cx="7772400" cy="1470025"/>
          </a:xfrm>
        </p:spPr>
        <p:txBody>
          <a:bodyPr>
            <a:normAutofit/>
          </a:bodyPr>
          <a:lstStyle/>
          <a:p>
            <a:r>
              <a:rPr lang="ja-JP" altLang="en-US" sz="4000" dirty="0">
                <a:latin typeface="+mj-ea"/>
              </a:rPr>
              <a:t>信号処理課題</a:t>
            </a:r>
          </a:p>
        </p:txBody>
      </p:sp>
      <p:sp>
        <p:nvSpPr>
          <p:cNvPr id="3" name="サブタイトル 2"/>
          <p:cNvSpPr>
            <a:spLocks noGrp="1"/>
          </p:cNvSpPr>
          <p:nvPr>
            <p:ph type="subTitle" idx="1"/>
          </p:nvPr>
        </p:nvSpPr>
        <p:spPr>
          <a:xfrm>
            <a:off x="4022484" y="4831730"/>
            <a:ext cx="4718071" cy="1279281"/>
          </a:xfrm>
        </p:spPr>
        <p:txBody>
          <a:bodyPr>
            <a:noAutofit/>
          </a:bodyPr>
          <a:lstStyle/>
          <a:p>
            <a:r>
              <a:rPr lang="ja-JP" altLang="en-US" sz="2400" dirty="0">
                <a:solidFill>
                  <a:schemeClr val="tx1"/>
                </a:solidFill>
              </a:rPr>
              <a:t>理工学府 数物・電子情報系学科</a:t>
            </a:r>
            <a:endParaRPr lang="en-US" altLang="ja-JP" sz="2400" dirty="0">
              <a:solidFill>
                <a:schemeClr val="tx1"/>
              </a:solidFill>
            </a:endParaRPr>
          </a:p>
          <a:p>
            <a:r>
              <a:rPr lang="ja-JP" altLang="en-US" sz="2400" dirty="0">
                <a:solidFill>
                  <a:schemeClr val="tx1"/>
                </a:solidFill>
              </a:rPr>
              <a:t>情報システム</a:t>
            </a:r>
            <a:r>
              <a:rPr lang="en-US" altLang="ja-JP" sz="2400" dirty="0">
                <a:solidFill>
                  <a:schemeClr val="tx1"/>
                </a:solidFill>
              </a:rPr>
              <a:t>EP </a:t>
            </a:r>
            <a:r>
              <a:rPr lang="ja-JP" altLang="en-US" sz="2400" dirty="0">
                <a:solidFill>
                  <a:schemeClr val="tx1"/>
                </a:solidFill>
              </a:rPr>
              <a:t>島</a:t>
            </a:r>
            <a:r>
              <a:rPr lang="ja-JP" altLang="en-US" sz="2400" dirty="0" smtClean="0">
                <a:solidFill>
                  <a:schemeClr val="tx1"/>
                </a:solidFill>
              </a:rPr>
              <a:t>研究室</a:t>
            </a:r>
            <a:endParaRPr lang="en-US" altLang="ja-JP" sz="2400" dirty="0">
              <a:solidFill>
                <a:schemeClr val="tx1"/>
              </a:solidFill>
            </a:endParaRPr>
          </a:p>
        </p:txBody>
      </p:sp>
    </p:spTree>
    <p:extLst>
      <p:ext uri="{BB962C8B-B14F-4D97-AF65-F5344CB8AC3E}">
        <p14:creationId xmlns:p14="http://schemas.microsoft.com/office/powerpoint/2010/main" val="367366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a:t>課題</a:t>
            </a:r>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2</a:t>
            </a:fld>
            <a:endParaRPr lang="ja-JP" altLang="en-US" dirty="0">
              <a:solidFill>
                <a:prstClr val="black">
                  <a:tint val="75000"/>
                </a:prstClr>
              </a:solidFill>
            </a:endParaRPr>
          </a:p>
        </p:txBody>
      </p:sp>
      <p:sp>
        <p:nvSpPr>
          <p:cNvPr id="5" name="テキスト ボックス 4"/>
          <p:cNvSpPr txBox="1"/>
          <p:nvPr/>
        </p:nvSpPr>
        <p:spPr>
          <a:xfrm>
            <a:off x="315719" y="1360449"/>
            <a:ext cx="7904728" cy="4939814"/>
          </a:xfrm>
          <a:prstGeom prst="rect">
            <a:avLst/>
          </a:prstGeom>
          <a:noFill/>
        </p:spPr>
        <p:txBody>
          <a:bodyPr wrap="none" rtlCol="0">
            <a:spAutoFit/>
          </a:bodyPr>
          <a:lstStyle/>
          <a:p>
            <a:pPr marL="457200" indent="-457200">
              <a:spcBef>
                <a:spcPts val="1800"/>
              </a:spcBef>
              <a:buFont typeface="+mj-lt"/>
              <a:buAutoNum type="arabicPeriod"/>
            </a:pPr>
            <a:r>
              <a:rPr kumimoji="1" lang="en-US" altLang="ja-JP" sz="2400" smtClean="0"/>
              <a:t>3</a:t>
            </a:r>
            <a:r>
              <a:rPr kumimoji="1" lang="ja-JP" altLang="en-US" sz="2400" dirty="0" err="1"/>
              <a:t>つの</a:t>
            </a:r>
            <a:r>
              <a:rPr kumimoji="1" lang="ja-JP" altLang="en-US" sz="2400" dirty="0"/>
              <a:t>周波数の異なる任意の</a:t>
            </a:r>
            <a:r>
              <a:rPr kumimoji="1" lang="en-US" altLang="ja-JP" sz="2400" dirty="0"/>
              <a:t>sin</a:t>
            </a:r>
            <a:r>
              <a:rPr kumimoji="1" lang="ja-JP" altLang="en-US" sz="2400" dirty="0"/>
              <a:t>波</a:t>
            </a:r>
            <a:r>
              <a:rPr kumimoji="1" lang="en-US" altLang="ja-JP" sz="2400" dirty="0"/>
              <a:t>(5Hz,50Hz,80Hz)</a:t>
            </a:r>
            <a:r>
              <a:rPr kumimoji="1" lang="ja-JP" altLang="en-US" sz="2400" dirty="0"/>
              <a:t>を</a:t>
            </a:r>
            <a:r>
              <a:rPr kumimoji="1" lang="en-US" altLang="ja-JP" sz="2400" dirty="0"/>
              <a:t/>
            </a:r>
            <a:br>
              <a:rPr kumimoji="1" lang="en-US" altLang="ja-JP" sz="2400" dirty="0"/>
            </a:br>
            <a:r>
              <a:rPr kumimoji="1" lang="ja-JP" altLang="en-US" sz="2400" dirty="0"/>
              <a:t>合成し，合成波形を生成</a:t>
            </a:r>
            <a:endParaRPr kumimoji="1" lang="en-US" altLang="ja-JP" sz="2400" dirty="0"/>
          </a:p>
          <a:p>
            <a:pPr marL="457200" indent="-457200">
              <a:spcBef>
                <a:spcPts val="1800"/>
              </a:spcBef>
              <a:buFont typeface="+mj-lt"/>
              <a:buAutoNum type="arabicPeriod"/>
            </a:pPr>
            <a:r>
              <a:rPr lang="ja-JP" altLang="en-US" sz="2400" dirty="0"/>
              <a:t>フーリエ変換</a:t>
            </a:r>
            <a:r>
              <a:rPr lang="en-US" altLang="ja-JP" sz="2400" dirty="0"/>
              <a:t>(FFT)</a:t>
            </a:r>
            <a:r>
              <a:rPr lang="ja-JP" altLang="en-US" sz="2400" dirty="0"/>
              <a:t>することで周波数解析</a:t>
            </a:r>
            <a:endParaRPr kumimoji="1" lang="en-US" altLang="ja-JP" sz="2400" dirty="0"/>
          </a:p>
          <a:p>
            <a:pPr marL="457200" indent="-457200">
              <a:spcBef>
                <a:spcPts val="1800"/>
              </a:spcBef>
              <a:buFont typeface="+mj-lt"/>
              <a:buAutoNum type="arabicPeriod"/>
            </a:pPr>
            <a:r>
              <a:rPr kumimoji="1" lang="ja-JP" altLang="en-US" sz="2400" dirty="0"/>
              <a:t>バターワースフィルターで</a:t>
            </a:r>
            <a:r>
              <a:rPr kumimoji="1" lang="en-US" altLang="ja-JP" sz="2400" dirty="0"/>
              <a:t>3</a:t>
            </a:r>
            <a:r>
              <a:rPr kumimoji="1" lang="ja-JP" altLang="en-US" sz="2400" dirty="0" err="1"/>
              <a:t>つの</a:t>
            </a:r>
            <a:r>
              <a:rPr kumimoji="1" lang="ja-JP" altLang="en-US" sz="2400" dirty="0"/>
              <a:t>フィルタ</a:t>
            </a:r>
            <a:r>
              <a:rPr lang="en-US" altLang="ja-JP" sz="2400" dirty="0"/>
              <a:t/>
            </a:r>
            <a:br>
              <a:rPr lang="en-US" altLang="ja-JP" sz="2400" dirty="0"/>
            </a:br>
            <a:r>
              <a:rPr kumimoji="1" lang="en-US" altLang="ja-JP" sz="2400" dirty="0"/>
              <a:t>(</a:t>
            </a:r>
            <a:r>
              <a:rPr kumimoji="1" lang="ja-JP" altLang="en-US" sz="2400" dirty="0"/>
              <a:t>ローパス，ハイパス，バンドパス</a:t>
            </a:r>
            <a:r>
              <a:rPr kumimoji="1" lang="en-US" altLang="ja-JP" sz="2400" dirty="0"/>
              <a:t>)</a:t>
            </a:r>
            <a:r>
              <a:rPr kumimoji="1" lang="ja-JP" altLang="en-US" sz="2400" dirty="0"/>
              <a:t>を作成，適用．</a:t>
            </a:r>
            <a:endParaRPr lang="en-US" altLang="ja-JP" sz="2400" dirty="0"/>
          </a:p>
          <a:p>
            <a:pPr marL="457200" indent="-457200">
              <a:spcBef>
                <a:spcPts val="1800"/>
              </a:spcBef>
              <a:buFont typeface="+mj-lt"/>
              <a:buAutoNum type="arabicPeriod"/>
            </a:pPr>
            <a:r>
              <a:rPr lang="en-US" altLang="ja-JP" sz="2400" dirty="0"/>
              <a:t>FFT</a:t>
            </a:r>
            <a:r>
              <a:rPr lang="ja-JP" altLang="en-US" sz="2400" dirty="0"/>
              <a:t>でフィルタができているか確認</a:t>
            </a:r>
            <a:r>
              <a:rPr lang="en-US" altLang="ja-JP" sz="2400" dirty="0"/>
              <a:t>(</a:t>
            </a:r>
            <a:r>
              <a:rPr lang="ja-JP" altLang="en-US" sz="2400" dirty="0"/>
              <a:t>グラフ作成</a:t>
            </a:r>
            <a:r>
              <a:rPr lang="en-US" altLang="ja-JP" sz="2400" dirty="0"/>
              <a:t>)</a:t>
            </a:r>
          </a:p>
          <a:p>
            <a:pPr marL="457200" indent="-457200">
              <a:spcBef>
                <a:spcPts val="1800"/>
              </a:spcBef>
              <a:buFont typeface="+mj-lt"/>
              <a:buAutoNum type="arabicPeriod"/>
            </a:pPr>
            <a:r>
              <a:rPr lang="ja-JP" altLang="en-US" sz="2400" dirty="0"/>
              <a:t>ダウンサンプリングを実行し，サンプル数を減らす</a:t>
            </a:r>
            <a:r>
              <a:rPr lang="en-US" altLang="ja-JP" sz="2400" dirty="0"/>
              <a:t/>
            </a:r>
            <a:br>
              <a:rPr lang="en-US" altLang="ja-JP" sz="2400" dirty="0"/>
            </a:br>
            <a:r>
              <a:rPr lang="ja-JP" altLang="en-US" sz="2400" dirty="0"/>
              <a:t>（論文作成時などに使用）</a:t>
            </a:r>
            <a:endParaRPr lang="en-US" altLang="ja-JP" sz="2400" dirty="0"/>
          </a:p>
          <a:p>
            <a:pPr marL="457200" indent="-457200">
              <a:spcBef>
                <a:spcPts val="1800"/>
              </a:spcBef>
              <a:buFont typeface="+mj-lt"/>
              <a:buAutoNum type="arabicPeriod"/>
            </a:pPr>
            <a:r>
              <a:rPr lang="en-US" altLang="ja-JP" sz="2400" dirty="0"/>
              <a:t>3</a:t>
            </a:r>
            <a:r>
              <a:rPr lang="ja-JP" altLang="en-US" sz="2400" dirty="0"/>
              <a:t>次スプライン補間を利用したアップサンプリング</a:t>
            </a:r>
            <a:r>
              <a:rPr lang="en-US" altLang="ja-JP" sz="2400" dirty="0"/>
              <a:t/>
            </a:r>
            <a:br>
              <a:rPr lang="en-US" altLang="ja-JP" sz="2400" dirty="0"/>
            </a:br>
            <a:r>
              <a:rPr lang="ja-JP" altLang="en-US" sz="2400" dirty="0"/>
              <a:t>（データ解析時などに使用）</a:t>
            </a:r>
            <a:endParaRPr lang="en-US" altLang="ja-JP" sz="2400" dirty="0"/>
          </a:p>
        </p:txBody>
      </p:sp>
    </p:spTree>
    <p:extLst>
      <p:ext uri="{BB962C8B-B14F-4D97-AF65-F5344CB8AC3E}">
        <p14:creationId xmlns:p14="http://schemas.microsoft.com/office/powerpoint/2010/main" val="71720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a:t>結果</a:t>
            </a:r>
            <a:r>
              <a:rPr kumimoji="1" lang="en-US" altLang="ja-JP" sz="3200" dirty="0"/>
              <a:t>1,2</a:t>
            </a:r>
            <a:endParaRPr kumimoji="1" lang="ja-JP" altLang="en-US" sz="3200" dirty="0"/>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3</a:t>
            </a:fld>
            <a:endParaRPr lang="ja-JP" altLang="en-US" dirty="0">
              <a:solidFill>
                <a:prstClr val="black">
                  <a:tint val="75000"/>
                </a:prstClr>
              </a:solidFill>
            </a:endParaRPr>
          </a:p>
        </p:txBody>
      </p:sp>
      <p:grpSp>
        <p:nvGrpSpPr>
          <p:cNvPr id="9" name="グループ化 8"/>
          <p:cNvGrpSpPr/>
          <p:nvPr/>
        </p:nvGrpSpPr>
        <p:grpSpPr>
          <a:xfrm>
            <a:off x="0" y="1333500"/>
            <a:ext cx="4400550" cy="3943350"/>
            <a:chOff x="590550" y="1600200"/>
            <a:chExt cx="3676650" cy="3257610"/>
          </a:xfrm>
        </p:grpSpPr>
        <p:pic>
          <p:nvPicPr>
            <p:cNvPr id="5" name="図 4"/>
            <p:cNvPicPr>
              <a:picLocks noChangeAspect="1"/>
            </p:cNvPicPr>
            <p:nvPr/>
          </p:nvPicPr>
          <p:blipFill rotWithShape="1">
            <a:blip r:embed="rId3"/>
            <a:srcRect l="9353" t="5621" r="51891" b="54197"/>
            <a:stretch/>
          </p:blipFill>
          <p:spPr>
            <a:xfrm>
              <a:off x="590550" y="1600200"/>
              <a:ext cx="3676650" cy="2857500"/>
            </a:xfrm>
            <a:prstGeom prst="rect">
              <a:avLst/>
            </a:prstGeom>
          </p:spPr>
        </p:pic>
        <p:sp>
          <p:nvSpPr>
            <p:cNvPr id="6" name="テキスト ボックス 5"/>
            <p:cNvSpPr txBox="1"/>
            <p:nvPr/>
          </p:nvSpPr>
          <p:spPr>
            <a:xfrm>
              <a:off x="2057400" y="4457700"/>
              <a:ext cx="966931" cy="400110"/>
            </a:xfrm>
            <a:prstGeom prst="rect">
              <a:avLst/>
            </a:prstGeom>
            <a:noFill/>
          </p:spPr>
          <p:txBody>
            <a:bodyPr wrap="none" rtlCol="0">
              <a:spAutoFit/>
            </a:bodyPr>
            <a:lstStyle/>
            <a:p>
              <a:r>
                <a:rPr kumimoji="1" lang="ja-JP" altLang="en-US" sz="2000" dirty="0"/>
                <a:t>時間</a:t>
              </a:r>
              <a:r>
                <a:rPr kumimoji="1" lang="en-US" altLang="ja-JP" sz="2000" dirty="0"/>
                <a:t>[s]</a:t>
              </a:r>
              <a:endParaRPr kumimoji="1" lang="ja-JP" altLang="en-US" sz="2000" dirty="0"/>
            </a:p>
          </p:txBody>
        </p:sp>
      </p:grpSp>
      <p:sp>
        <p:nvSpPr>
          <p:cNvPr id="10" name="テキスト ボックス 9"/>
          <p:cNvSpPr txBox="1"/>
          <p:nvPr/>
        </p:nvSpPr>
        <p:spPr>
          <a:xfrm>
            <a:off x="841260" y="5268765"/>
            <a:ext cx="2800767" cy="461665"/>
          </a:xfrm>
          <a:prstGeom prst="rect">
            <a:avLst/>
          </a:prstGeom>
          <a:noFill/>
        </p:spPr>
        <p:txBody>
          <a:bodyPr wrap="none" rtlCol="0">
            <a:spAutoFit/>
          </a:bodyPr>
          <a:lstStyle/>
          <a:p>
            <a:r>
              <a:rPr lang="en-US" altLang="ja-JP" sz="2400" dirty="0"/>
              <a:t>3</a:t>
            </a:r>
            <a:r>
              <a:rPr lang="ja-JP" altLang="en-US" sz="2400" dirty="0"/>
              <a:t>周波数の</a:t>
            </a:r>
            <a:r>
              <a:rPr kumimoji="1" lang="ja-JP" altLang="en-US" sz="2400" dirty="0"/>
              <a:t>合成波形</a:t>
            </a:r>
          </a:p>
        </p:txBody>
      </p:sp>
      <p:pic>
        <p:nvPicPr>
          <p:cNvPr id="14" name="図 13"/>
          <p:cNvPicPr>
            <a:picLocks/>
          </p:cNvPicPr>
          <p:nvPr/>
        </p:nvPicPr>
        <p:blipFill rotWithShape="1">
          <a:blip r:embed="rId4"/>
          <a:srcRect l="6947" t="51424" r="50712" b="6807"/>
          <a:stretch/>
        </p:blipFill>
        <p:spPr>
          <a:xfrm>
            <a:off x="4572000" y="1219201"/>
            <a:ext cx="4572000" cy="3600000"/>
          </a:xfrm>
          <a:prstGeom prst="rect">
            <a:avLst/>
          </a:prstGeom>
        </p:spPr>
      </p:pic>
      <p:sp>
        <p:nvSpPr>
          <p:cNvPr id="15" name="テキスト ボックス 14"/>
          <p:cNvSpPr txBox="1"/>
          <p:nvPr/>
        </p:nvSpPr>
        <p:spPr>
          <a:xfrm>
            <a:off x="5794260" y="5249715"/>
            <a:ext cx="2254143" cy="461665"/>
          </a:xfrm>
          <a:prstGeom prst="rect">
            <a:avLst/>
          </a:prstGeom>
          <a:noFill/>
        </p:spPr>
        <p:txBody>
          <a:bodyPr wrap="none" rtlCol="0">
            <a:spAutoFit/>
          </a:bodyPr>
          <a:lstStyle/>
          <a:p>
            <a:r>
              <a:rPr kumimoji="1" lang="ja-JP" altLang="en-US" sz="2400" dirty="0"/>
              <a:t>合成波形の</a:t>
            </a:r>
            <a:r>
              <a:rPr kumimoji="1" lang="en-US" altLang="ja-JP" sz="2400" dirty="0"/>
              <a:t>FFT</a:t>
            </a:r>
            <a:endParaRPr kumimoji="1" lang="ja-JP" altLang="en-US" sz="2400" dirty="0"/>
          </a:p>
        </p:txBody>
      </p:sp>
    </p:spTree>
    <p:extLst>
      <p:ext uri="{BB962C8B-B14F-4D97-AF65-F5344CB8AC3E}">
        <p14:creationId xmlns:p14="http://schemas.microsoft.com/office/powerpoint/2010/main" val="186275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4</a:t>
            </a:fld>
            <a:endParaRPr lang="ja-JP" altLang="en-US" dirty="0">
              <a:solidFill>
                <a:prstClr val="black">
                  <a:tint val="75000"/>
                </a:prstClr>
              </a:solidFill>
            </a:endParaRPr>
          </a:p>
        </p:txBody>
      </p:sp>
      <p:sp>
        <p:nvSpPr>
          <p:cNvPr id="5" name="テキスト ボックス 4"/>
          <p:cNvSpPr txBox="1"/>
          <p:nvPr/>
        </p:nvSpPr>
        <p:spPr>
          <a:xfrm>
            <a:off x="519589" y="3382815"/>
            <a:ext cx="3877985" cy="461665"/>
          </a:xfrm>
          <a:prstGeom prst="rect">
            <a:avLst/>
          </a:prstGeom>
          <a:noFill/>
        </p:spPr>
        <p:txBody>
          <a:bodyPr wrap="none" rtlCol="0">
            <a:spAutoFit/>
          </a:bodyPr>
          <a:lstStyle/>
          <a:p>
            <a:r>
              <a:rPr lang="ja-JP" altLang="en-US" sz="2400" dirty="0"/>
              <a:t>ハイパス通過後の</a:t>
            </a:r>
            <a:r>
              <a:rPr kumimoji="1" lang="ja-JP" altLang="en-US" sz="2400" dirty="0"/>
              <a:t>合成波形</a:t>
            </a:r>
          </a:p>
        </p:txBody>
      </p:sp>
      <p:sp>
        <p:nvSpPr>
          <p:cNvPr id="6" name="テキスト ボックス 5"/>
          <p:cNvSpPr txBox="1"/>
          <p:nvPr/>
        </p:nvSpPr>
        <p:spPr>
          <a:xfrm>
            <a:off x="4958239" y="3420915"/>
            <a:ext cx="4185761" cy="461665"/>
          </a:xfrm>
          <a:prstGeom prst="rect">
            <a:avLst/>
          </a:prstGeom>
          <a:noFill/>
        </p:spPr>
        <p:txBody>
          <a:bodyPr wrap="none" rtlCol="0">
            <a:spAutoFit/>
          </a:bodyPr>
          <a:lstStyle/>
          <a:p>
            <a:r>
              <a:rPr lang="ja-JP" altLang="en-US" sz="2400" dirty="0"/>
              <a:t>バンドパス通過後の</a:t>
            </a:r>
            <a:r>
              <a:rPr kumimoji="1" lang="ja-JP" altLang="en-US" sz="2400" dirty="0"/>
              <a:t>合成波形</a:t>
            </a:r>
          </a:p>
        </p:txBody>
      </p:sp>
      <p:pic>
        <p:nvPicPr>
          <p:cNvPr id="8" name="図 7"/>
          <p:cNvPicPr>
            <a:picLocks noChangeAspect="1"/>
          </p:cNvPicPr>
          <p:nvPr/>
        </p:nvPicPr>
        <p:blipFill rotWithShape="1">
          <a:blip r:embed="rId2"/>
          <a:srcRect l="53202" t="5384" r="7659" b="53322"/>
          <a:stretch/>
        </p:blipFill>
        <p:spPr>
          <a:xfrm>
            <a:off x="323850" y="3740554"/>
            <a:ext cx="3941599" cy="3117446"/>
          </a:xfrm>
          <a:prstGeom prst="rect">
            <a:avLst/>
          </a:prstGeom>
        </p:spPr>
      </p:pic>
      <p:pic>
        <p:nvPicPr>
          <p:cNvPr id="9" name="図 8"/>
          <p:cNvPicPr>
            <a:picLocks noChangeAspect="1"/>
          </p:cNvPicPr>
          <p:nvPr/>
        </p:nvPicPr>
        <p:blipFill rotWithShape="1">
          <a:blip r:embed="rId3"/>
          <a:srcRect l="52847" t="5384" r="8015" b="52848"/>
          <a:stretch/>
        </p:blipFill>
        <p:spPr>
          <a:xfrm>
            <a:off x="4830106" y="3738354"/>
            <a:ext cx="3875744" cy="3100595"/>
          </a:xfrm>
          <a:prstGeom prst="rect">
            <a:avLst/>
          </a:prstGeom>
        </p:spPr>
      </p:pic>
      <p:grpSp>
        <p:nvGrpSpPr>
          <p:cNvPr id="14" name="グループ化 13"/>
          <p:cNvGrpSpPr/>
          <p:nvPr/>
        </p:nvGrpSpPr>
        <p:grpSpPr>
          <a:xfrm>
            <a:off x="2400301" y="0"/>
            <a:ext cx="4267200" cy="3486150"/>
            <a:chOff x="-7086600" y="-827235"/>
            <a:chExt cx="4541391" cy="3894285"/>
          </a:xfrm>
        </p:grpSpPr>
        <p:pic>
          <p:nvPicPr>
            <p:cNvPr id="11" name="図 10"/>
            <p:cNvPicPr>
              <a:picLocks noChangeAspect="1"/>
            </p:cNvPicPr>
            <p:nvPr/>
          </p:nvPicPr>
          <p:blipFill rotWithShape="1">
            <a:blip r:embed="rId4"/>
            <a:srcRect l="52847" t="4909" r="7303" b="52848"/>
            <a:stretch/>
          </p:blipFill>
          <p:spPr>
            <a:xfrm>
              <a:off x="-7086600" y="-541734"/>
              <a:ext cx="4541391" cy="3608784"/>
            </a:xfrm>
            <a:prstGeom prst="rect">
              <a:avLst/>
            </a:prstGeom>
          </p:spPr>
        </p:pic>
        <p:sp>
          <p:nvSpPr>
            <p:cNvPr id="12" name="テキスト ボックス 11"/>
            <p:cNvSpPr txBox="1"/>
            <p:nvPr/>
          </p:nvSpPr>
          <p:spPr>
            <a:xfrm>
              <a:off x="-6600441" y="-827235"/>
              <a:ext cx="3877985" cy="461665"/>
            </a:xfrm>
            <a:prstGeom prst="rect">
              <a:avLst/>
            </a:prstGeom>
            <a:noFill/>
          </p:spPr>
          <p:txBody>
            <a:bodyPr wrap="none" rtlCol="0">
              <a:spAutoFit/>
            </a:bodyPr>
            <a:lstStyle/>
            <a:p>
              <a:r>
                <a:rPr lang="ja-JP" altLang="en-US" sz="2400" dirty="0"/>
                <a:t>ローパス通過後の</a:t>
              </a:r>
              <a:r>
                <a:rPr kumimoji="1" lang="ja-JP" altLang="en-US" sz="2400" dirty="0"/>
                <a:t>合成波形</a:t>
              </a:r>
            </a:p>
          </p:txBody>
        </p:sp>
      </p:grpSp>
      <p:sp>
        <p:nvSpPr>
          <p:cNvPr id="15" name="正方形/長方形 14"/>
          <p:cNvSpPr/>
          <p:nvPr/>
        </p:nvSpPr>
        <p:spPr>
          <a:xfrm>
            <a:off x="0" y="0"/>
            <a:ext cx="211455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000" dirty="0"/>
              <a:t>結果</a:t>
            </a:r>
            <a:r>
              <a:rPr kumimoji="1" lang="en-US" altLang="ja-JP" sz="4000" dirty="0"/>
              <a:t>3</a:t>
            </a:r>
            <a:endParaRPr kumimoji="1" lang="ja-JP" altLang="en-US" sz="4000" dirty="0"/>
          </a:p>
        </p:txBody>
      </p:sp>
    </p:spTree>
    <p:extLst>
      <p:ext uri="{BB962C8B-B14F-4D97-AF65-F5344CB8AC3E}">
        <p14:creationId xmlns:p14="http://schemas.microsoft.com/office/powerpoint/2010/main" val="130937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5</a:t>
            </a:fld>
            <a:endParaRPr lang="ja-JP" altLang="en-US" dirty="0">
              <a:solidFill>
                <a:prstClr val="black">
                  <a:tint val="75000"/>
                </a:prstClr>
              </a:solidFill>
            </a:endParaRPr>
          </a:p>
        </p:txBody>
      </p:sp>
      <p:sp>
        <p:nvSpPr>
          <p:cNvPr id="15" name="正方形/長方形 14"/>
          <p:cNvSpPr/>
          <p:nvPr/>
        </p:nvSpPr>
        <p:spPr>
          <a:xfrm>
            <a:off x="0" y="0"/>
            <a:ext cx="211455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000" dirty="0"/>
              <a:t>結果</a:t>
            </a:r>
            <a:r>
              <a:rPr kumimoji="1" lang="en-US" altLang="ja-JP" sz="4000" dirty="0"/>
              <a:t>4</a:t>
            </a:r>
            <a:endParaRPr kumimoji="1" lang="ja-JP" altLang="en-US" sz="4000" dirty="0"/>
          </a:p>
        </p:txBody>
      </p:sp>
      <p:grpSp>
        <p:nvGrpSpPr>
          <p:cNvPr id="13" name="グループ化 12"/>
          <p:cNvGrpSpPr/>
          <p:nvPr/>
        </p:nvGrpSpPr>
        <p:grpSpPr>
          <a:xfrm>
            <a:off x="2647950" y="0"/>
            <a:ext cx="3888000" cy="3437085"/>
            <a:chOff x="2190750" y="1173015"/>
            <a:chExt cx="4572000" cy="3741885"/>
          </a:xfrm>
        </p:grpSpPr>
        <p:pic>
          <p:nvPicPr>
            <p:cNvPr id="16" name="図 15"/>
            <p:cNvPicPr>
              <a:picLocks noChangeAspect="1"/>
            </p:cNvPicPr>
            <p:nvPr/>
          </p:nvPicPr>
          <p:blipFill rotWithShape="1">
            <a:blip r:embed="rId2"/>
            <a:srcRect l="50712" t="51424" r="6591" b="5384"/>
            <a:stretch/>
          </p:blipFill>
          <p:spPr>
            <a:xfrm>
              <a:off x="2190750" y="1447798"/>
              <a:ext cx="4572000" cy="3467102"/>
            </a:xfrm>
            <a:prstGeom prst="rect">
              <a:avLst/>
            </a:prstGeom>
          </p:spPr>
        </p:pic>
        <p:sp>
          <p:nvSpPr>
            <p:cNvPr id="17" name="テキスト ボックス 16"/>
            <p:cNvSpPr txBox="1"/>
            <p:nvPr/>
          </p:nvSpPr>
          <p:spPr>
            <a:xfrm>
              <a:off x="3336810" y="1173015"/>
              <a:ext cx="2561920" cy="461665"/>
            </a:xfrm>
            <a:prstGeom prst="rect">
              <a:avLst/>
            </a:prstGeom>
            <a:noFill/>
          </p:spPr>
          <p:txBody>
            <a:bodyPr wrap="none" rtlCol="0">
              <a:spAutoFit/>
            </a:bodyPr>
            <a:lstStyle/>
            <a:p>
              <a:r>
                <a:rPr lang="ja-JP" altLang="en-US" sz="2400" dirty="0"/>
                <a:t>ローパス後の</a:t>
              </a:r>
              <a:r>
                <a:rPr kumimoji="1" lang="en-US" altLang="ja-JP" sz="2400" dirty="0"/>
                <a:t>FFT</a:t>
              </a:r>
              <a:endParaRPr kumimoji="1" lang="ja-JP" altLang="en-US" sz="2400" dirty="0"/>
            </a:p>
          </p:txBody>
        </p:sp>
      </p:grpSp>
      <p:pic>
        <p:nvPicPr>
          <p:cNvPr id="18" name="図 17"/>
          <p:cNvPicPr>
            <a:picLocks noChangeAspect="1"/>
          </p:cNvPicPr>
          <p:nvPr/>
        </p:nvPicPr>
        <p:blipFill rotWithShape="1">
          <a:blip r:embed="rId3"/>
          <a:srcRect l="51068" t="51899" r="6947" b="6807"/>
          <a:stretch/>
        </p:blipFill>
        <p:spPr>
          <a:xfrm>
            <a:off x="5122650" y="3991422"/>
            <a:ext cx="3888000" cy="2866578"/>
          </a:xfrm>
          <a:prstGeom prst="rect">
            <a:avLst/>
          </a:prstGeom>
        </p:spPr>
      </p:pic>
      <p:sp>
        <p:nvSpPr>
          <p:cNvPr id="19" name="テキスト ボックス 18"/>
          <p:cNvSpPr txBox="1"/>
          <p:nvPr/>
        </p:nvSpPr>
        <p:spPr>
          <a:xfrm>
            <a:off x="5813302" y="3657600"/>
            <a:ext cx="2869696" cy="461665"/>
          </a:xfrm>
          <a:prstGeom prst="rect">
            <a:avLst/>
          </a:prstGeom>
          <a:noFill/>
        </p:spPr>
        <p:txBody>
          <a:bodyPr wrap="none" rtlCol="0">
            <a:spAutoFit/>
          </a:bodyPr>
          <a:lstStyle/>
          <a:p>
            <a:r>
              <a:rPr lang="ja-JP" altLang="en-US" sz="2400" dirty="0"/>
              <a:t>バンドパス後の</a:t>
            </a:r>
            <a:r>
              <a:rPr kumimoji="1" lang="en-US" altLang="ja-JP" sz="2400" dirty="0"/>
              <a:t>FFT</a:t>
            </a:r>
            <a:endParaRPr kumimoji="1" lang="ja-JP" altLang="en-US" sz="2400" dirty="0"/>
          </a:p>
        </p:txBody>
      </p:sp>
      <p:pic>
        <p:nvPicPr>
          <p:cNvPr id="20" name="図 19"/>
          <p:cNvPicPr>
            <a:picLocks noChangeAspect="1"/>
          </p:cNvPicPr>
          <p:nvPr/>
        </p:nvPicPr>
        <p:blipFill rotWithShape="1">
          <a:blip r:embed="rId4"/>
          <a:srcRect l="50712" t="52373" r="6947" b="6333"/>
          <a:stretch/>
        </p:blipFill>
        <p:spPr>
          <a:xfrm>
            <a:off x="552450" y="4015511"/>
            <a:ext cx="3888000" cy="2842489"/>
          </a:xfrm>
          <a:prstGeom prst="rect">
            <a:avLst/>
          </a:prstGeom>
        </p:spPr>
      </p:pic>
      <p:sp>
        <p:nvSpPr>
          <p:cNvPr id="21" name="テキスト ボックス 20"/>
          <p:cNvSpPr txBox="1"/>
          <p:nvPr/>
        </p:nvSpPr>
        <p:spPr>
          <a:xfrm>
            <a:off x="1260352" y="3619500"/>
            <a:ext cx="2561920" cy="461665"/>
          </a:xfrm>
          <a:prstGeom prst="rect">
            <a:avLst/>
          </a:prstGeom>
          <a:noFill/>
        </p:spPr>
        <p:txBody>
          <a:bodyPr wrap="none" rtlCol="0">
            <a:spAutoFit/>
          </a:bodyPr>
          <a:lstStyle/>
          <a:p>
            <a:r>
              <a:rPr lang="ja-JP" altLang="en-US" sz="2400" dirty="0"/>
              <a:t>ハイパス後の</a:t>
            </a:r>
            <a:r>
              <a:rPr kumimoji="1" lang="en-US" altLang="ja-JP" sz="2400" dirty="0"/>
              <a:t>FFT</a:t>
            </a:r>
            <a:endParaRPr kumimoji="1" lang="ja-JP" altLang="en-US" sz="2400" dirty="0"/>
          </a:p>
        </p:txBody>
      </p:sp>
    </p:spTree>
    <p:extLst>
      <p:ext uri="{BB962C8B-B14F-4D97-AF65-F5344CB8AC3E}">
        <p14:creationId xmlns:p14="http://schemas.microsoft.com/office/powerpoint/2010/main" val="21942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052DF4-5CB0-426E-BAB1-E4B2E4CA77ED}"/>
              </a:ext>
            </a:extLst>
          </p:cNvPr>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6</a:t>
            </a:fld>
            <a:endParaRPr lang="ja-JP" altLang="en-US" dirty="0">
              <a:solidFill>
                <a:prstClr val="black">
                  <a:tint val="75000"/>
                </a:prstClr>
              </a:solidFill>
            </a:endParaRPr>
          </a:p>
        </p:txBody>
      </p:sp>
      <p:sp>
        <p:nvSpPr>
          <p:cNvPr id="5" name="正方形/長方形 4">
            <a:extLst>
              <a:ext uri="{FF2B5EF4-FFF2-40B4-BE49-F238E27FC236}">
                <a16:creationId xmlns:a16="http://schemas.microsoft.com/office/drawing/2014/main" id="{3D5A95A0-457E-445B-9E00-A09B1E780948}"/>
              </a:ext>
            </a:extLst>
          </p:cNvPr>
          <p:cNvSpPr/>
          <p:nvPr/>
        </p:nvSpPr>
        <p:spPr>
          <a:xfrm>
            <a:off x="0" y="0"/>
            <a:ext cx="211455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000" dirty="0"/>
              <a:t>結果</a:t>
            </a:r>
            <a:r>
              <a:rPr kumimoji="1" lang="en-US" altLang="ja-JP" sz="4000" dirty="0"/>
              <a:t>5,6</a:t>
            </a:r>
            <a:endParaRPr kumimoji="1" lang="ja-JP" altLang="en-US" sz="4000" dirty="0"/>
          </a:p>
        </p:txBody>
      </p:sp>
      <p:pic>
        <p:nvPicPr>
          <p:cNvPr id="10" name="図 9">
            <a:extLst>
              <a:ext uri="{FF2B5EF4-FFF2-40B4-BE49-F238E27FC236}">
                <a16:creationId xmlns:a16="http://schemas.microsoft.com/office/drawing/2014/main" id="{7018A973-B574-4F3F-AFD9-9F1563DEAF79}"/>
              </a:ext>
            </a:extLst>
          </p:cNvPr>
          <p:cNvPicPr>
            <a:picLocks noChangeAspect="1"/>
          </p:cNvPicPr>
          <p:nvPr/>
        </p:nvPicPr>
        <p:blipFill>
          <a:blip r:embed="rId2"/>
          <a:stretch>
            <a:fillRect/>
          </a:stretch>
        </p:blipFill>
        <p:spPr>
          <a:xfrm>
            <a:off x="2506818" y="528200"/>
            <a:ext cx="4130363" cy="2900800"/>
          </a:xfrm>
          <a:prstGeom prst="rect">
            <a:avLst/>
          </a:prstGeom>
        </p:spPr>
      </p:pic>
      <p:pic>
        <p:nvPicPr>
          <p:cNvPr id="11" name="図 10">
            <a:extLst>
              <a:ext uri="{FF2B5EF4-FFF2-40B4-BE49-F238E27FC236}">
                <a16:creationId xmlns:a16="http://schemas.microsoft.com/office/drawing/2014/main" id="{9C67877F-3CDA-4134-BCC8-B78B06559A69}"/>
              </a:ext>
            </a:extLst>
          </p:cNvPr>
          <p:cNvPicPr>
            <a:picLocks noChangeAspect="1"/>
          </p:cNvPicPr>
          <p:nvPr/>
        </p:nvPicPr>
        <p:blipFill>
          <a:blip r:embed="rId3"/>
          <a:stretch>
            <a:fillRect/>
          </a:stretch>
        </p:blipFill>
        <p:spPr>
          <a:xfrm>
            <a:off x="173382" y="3653972"/>
            <a:ext cx="4190549" cy="3204028"/>
          </a:xfrm>
          <a:prstGeom prst="rect">
            <a:avLst/>
          </a:prstGeom>
        </p:spPr>
      </p:pic>
      <p:pic>
        <p:nvPicPr>
          <p:cNvPr id="12" name="図 11">
            <a:extLst>
              <a:ext uri="{FF2B5EF4-FFF2-40B4-BE49-F238E27FC236}">
                <a16:creationId xmlns:a16="http://schemas.microsoft.com/office/drawing/2014/main" id="{3E5A7C98-2BCB-449A-981D-9661B947448E}"/>
              </a:ext>
            </a:extLst>
          </p:cNvPr>
          <p:cNvPicPr>
            <a:picLocks noChangeAspect="1"/>
          </p:cNvPicPr>
          <p:nvPr/>
        </p:nvPicPr>
        <p:blipFill>
          <a:blip r:embed="rId4"/>
          <a:stretch>
            <a:fillRect/>
          </a:stretch>
        </p:blipFill>
        <p:spPr>
          <a:xfrm>
            <a:off x="4780070" y="3610775"/>
            <a:ext cx="4363930" cy="3247225"/>
          </a:xfrm>
          <a:prstGeom prst="rect">
            <a:avLst/>
          </a:prstGeom>
        </p:spPr>
      </p:pic>
      <p:sp>
        <p:nvSpPr>
          <p:cNvPr id="13" name="テキスト ボックス 12">
            <a:extLst>
              <a:ext uri="{FF2B5EF4-FFF2-40B4-BE49-F238E27FC236}">
                <a16:creationId xmlns:a16="http://schemas.microsoft.com/office/drawing/2014/main" id="{7371CBA0-AA9F-4ECC-BF63-8C2A3B73BCE1}"/>
              </a:ext>
            </a:extLst>
          </p:cNvPr>
          <p:cNvSpPr txBox="1"/>
          <p:nvPr/>
        </p:nvSpPr>
        <p:spPr>
          <a:xfrm>
            <a:off x="3285639" y="165468"/>
            <a:ext cx="2634712" cy="461665"/>
          </a:xfrm>
          <a:prstGeom prst="rect">
            <a:avLst/>
          </a:prstGeom>
          <a:noFill/>
        </p:spPr>
        <p:txBody>
          <a:bodyPr wrap="square" rtlCol="0">
            <a:spAutoFit/>
          </a:bodyPr>
          <a:lstStyle/>
          <a:p>
            <a:pPr algn="ctr"/>
            <a:r>
              <a:rPr lang="ja-JP" altLang="en-US" sz="2400" dirty="0"/>
              <a:t>元信号</a:t>
            </a:r>
            <a:endParaRPr kumimoji="1" lang="ja-JP" altLang="en-US" sz="2400" dirty="0"/>
          </a:p>
        </p:txBody>
      </p:sp>
      <p:sp>
        <p:nvSpPr>
          <p:cNvPr id="14" name="テキスト ボックス 13">
            <a:extLst>
              <a:ext uri="{FF2B5EF4-FFF2-40B4-BE49-F238E27FC236}">
                <a16:creationId xmlns:a16="http://schemas.microsoft.com/office/drawing/2014/main" id="{242173A3-7D5C-43F2-92A7-6B4554469A8E}"/>
              </a:ext>
            </a:extLst>
          </p:cNvPr>
          <p:cNvSpPr txBox="1"/>
          <p:nvPr/>
        </p:nvSpPr>
        <p:spPr>
          <a:xfrm>
            <a:off x="-26720" y="3379942"/>
            <a:ext cx="4483170" cy="461665"/>
          </a:xfrm>
          <a:prstGeom prst="rect">
            <a:avLst/>
          </a:prstGeom>
          <a:noFill/>
        </p:spPr>
        <p:txBody>
          <a:bodyPr wrap="square" rtlCol="0">
            <a:spAutoFit/>
          </a:bodyPr>
          <a:lstStyle/>
          <a:p>
            <a:pPr algn="ctr"/>
            <a:r>
              <a:rPr lang="ja-JP" altLang="en-US" sz="2400" dirty="0"/>
              <a:t>ダウンサンプリングされた信号</a:t>
            </a:r>
            <a:endParaRPr kumimoji="1" lang="ja-JP" altLang="en-US" sz="2400" dirty="0"/>
          </a:p>
        </p:txBody>
      </p:sp>
      <p:sp>
        <p:nvSpPr>
          <p:cNvPr id="15" name="テキスト ボックス 14">
            <a:extLst>
              <a:ext uri="{FF2B5EF4-FFF2-40B4-BE49-F238E27FC236}">
                <a16:creationId xmlns:a16="http://schemas.microsoft.com/office/drawing/2014/main" id="{3BA62585-2D77-4412-BD60-D4B0DD2971EE}"/>
              </a:ext>
            </a:extLst>
          </p:cNvPr>
          <p:cNvSpPr txBox="1"/>
          <p:nvPr/>
        </p:nvSpPr>
        <p:spPr>
          <a:xfrm>
            <a:off x="4602995" y="3362471"/>
            <a:ext cx="4483170" cy="461665"/>
          </a:xfrm>
          <a:prstGeom prst="rect">
            <a:avLst/>
          </a:prstGeom>
          <a:noFill/>
        </p:spPr>
        <p:txBody>
          <a:bodyPr wrap="square" rtlCol="0">
            <a:spAutoFit/>
          </a:bodyPr>
          <a:lstStyle/>
          <a:p>
            <a:pPr algn="ctr"/>
            <a:r>
              <a:rPr lang="ja-JP" altLang="en-US" sz="2400" dirty="0"/>
              <a:t>アップサンプリングされた信号</a:t>
            </a:r>
            <a:endParaRPr kumimoji="1" lang="ja-JP" altLang="en-US" sz="2400" dirty="0"/>
          </a:p>
        </p:txBody>
      </p:sp>
    </p:spTree>
    <p:extLst>
      <p:ext uri="{BB962C8B-B14F-4D97-AF65-F5344CB8AC3E}">
        <p14:creationId xmlns:p14="http://schemas.microsoft.com/office/powerpoint/2010/main" val="281645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F2359EE-ACC5-443E-A2EA-2D3FB6CEAC74}"/>
              </a:ext>
            </a:extLst>
          </p:cNvPr>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7</a:t>
            </a:fld>
            <a:endParaRPr lang="ja-JP" altLang="en-US" dirty="0">
              <a:solidFill>
                <a:prstClr val="black">
                  <a:tint val="75000"/>
                </a:prstClr>
              </a:solidFill>
            </a:endParaRPr>
          </a:p>
        </p:txBody>
      </p:sp>
      <p:sp>
        <p:nvSpPr>
          <p:cNvPr id="10" name="正方形/長方形 9">
            <a:extLst>
              <a:ext uri="{FF2B5EF4-FFF2-40B4-BE49-F238E27FC236}">
                <a16:creationId xmlns:a16="http://schemas.microsoft.com/office/drawing/2014/main" id="{A85B2151-4DB6-4E37-96F0-0082114254A1}"/>
              </a:ext>
            </a:extLst>
          </p:cNvPr>
          <p:cNvSpPr/>
          <p:nvPr/>
        </p:nvSpPr>
        <p:spPr>
          <a:xfrm>
            <a:off x="513431" y="1120676"/>
            <a:ext cx="6538298" cy="3139321"/>
          </a:xfrm>
          <a:prstGeom prst="rect">
            <a:avLst/>
          </a:prstGeom>
        </p:spPr>
        <p:txBody>
          <a:bodyPr wrap="square">
            <a:spAutoFit/>
          </a:bodyPr>
          <a:lstStyle/>
          <a:p>
            <a:pPr>
              <a:lnSpc>
                <a:spcPct val="150000"/>
              </a:lnSpc>
            </a:pPr>
            <a:r>
              <a:rPr lang="ja-JP" altLang="en-US" dirty="0"/>
              <a:t>バタワース フィルターの設計</a:t>
            </a:r>
            <a:endParaRPr lang="en-US" altLang="ja-JP" dirty="0"/>
          </a:p>
          <a:p>
            <a:pPr>
              <a:lnSpc>
                <a:spcPct val="150000"/>
              </a:lnSpc>
            </a:pPr>
            <a:r>
              <a:rPr lang="ja-JP" altLang="en-US" dirty="0"/>
              <a:t>https://jp.mathworks.com/help/signal/ref/butter.html</a:t>
            </a:r>
          </a:p>
          <a:p>
            <a:pPr>
              <a:lnSpc>
                <a:spcPct val="150000"/>
              </a:lnSpc>
            </a:pPr>
            <a:r>
              <a:rPr lang="ja-JP" altLang="en-US" dirty="0"/>
              <a:t>間引き </a:t>
            </a:r>
            <a:r>
              <a:rPr lang="en-US" altLang="ja-JP" dirty="0"/>
              <a:t>— </a:t>
            </a:r>
            <a:r>
              <a:rPr lang="ja-JP" altLang="en-US" dirty="0"/>
              <a:t>整数係数単位でのサンプルレートの低減</a:t>
            </a:r>
          </a:p>
          <a:p>
            <a:pPr>
              <a:lnSpc>
                <a:spcPct val="150000"/>
              </a:lnSpc>
            </a:pPr>
            <a:r>
              <a:rPr lang="ja-JP" altLang="en-US" dirty="0"/>
              <a:t>https://jp.mathworks.com/help/signal/ref/decimate.html</a:t>
            </a:r>
          </a:p>
          <a:p>
            <a:pPr>
              <a:lnSpc>
                <a:spcPct val="150000"/>
              </a:lnSpc>
            </a:pPr>
            <a:r>
              <a:rPr lang="en-US" altLang="ja-JP" dirty="0"/>
              <a:t>3 </a:t>
            </a:r>
            <a:r>
              <a:rPr lang="ja-JP" altLang="en-US" dirty="0"/>
              <a:t>次スプライン データ内挿</a:t>
            </a:r>
          </a:p>
          <a:p>
            <a:pPr>
              <a:lnSpc>
                <a:spcPct val="150000"/>
              </a:lnSpc>
            </a:pPr>
            <a:r>
              <a:rPr lang="ja-JP" altLang="en-US" dirty="0"/>
              <a:t>https://jp.mathworks.com/help/matlab/ref/spline.html</a:t>
            </a:r>
          </a:p>
          <a:p>
            <a:endParaRPr lang="en-US" altLang="ja-JP" dirty="0"/>
          </a:p>
          <a:p>
            <a:endParaRPr lang="ja-JP" altLang="en-US" dirty="0"/>
          </a:p>
        </p:txBody>
      </p:sp>
      <p:sp>
        <p:nvSpPr>
          <p:cNvPr id="12" name="テキスト ボックス 11">
            <a:extLst>
              <a:ext uri="{FF2B5EF4-FFF2-40B4-BE49-F238E27FC236}">
                <a16:creationId xmlns:a16="http://schemas.microsoft.com/office/drawing/2014/main" id="{2B353855-C476-45AE-A66E-FF9F6FBBCEAC}"/>
              </a:ext>
            </a:extLst>
          </p:cNvPr>
          <p:cNvSpPr txBox="1"/>
          <p:nvPr/>
        </p:nvSpPr>
        <p:spPr>
          <a:xfrm>
            <a:off x="513430" y="602791"/>
            <a:ext cx="4260047" cy="461665"/>
          </a:xfrm>
          <a:prstGeom prst="rect">
            <a:avLst/>
          </a:prstGeom>
          <a:noFill/>
        </p:spPr>
        <p:txBody>
          <a:bodyPr wrap="square" rtlCol="0">
            <a:spAutoFit/>
          </a:bodyPr>
          <a:lstStyle/>
          <a:p>
            <a:r>
              <a:rPr kumimoji="1" lang="ja-JP" altLang="en-US" sz="2400" dirty="0"/>
              <a:t>参考文献</a:t>
            </a:r>
          </a:p>
        </p:txBody>
      </p:sp>
    </p:spTree>
    <p:extLst>
      <p:ext uri="{BB962C8B-B14F-4D97-AF65-F5344CB8AC3E}">
        <p14:creationId xmlns:p14="http://schemas.microsoft.com/office/powerpoint/2010/main" val="22294878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Times New Roman"/>
        <a:ea typeface="HG丸ｺﾞｼｯｸM-PRO"/>
        <a:cs typeface=""/>
      </a:majorFont>
      <a:minorFont>
        <a:latin typeface="Times New Roman"/>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16071</TotalTime>
  <Words>192</Words>
  <Application>Microsoft Office PowerPoint</Application>
  <PresentationFormat>画面に合わせる (4:3)</PresentationFormat>
  <Paragraphs>42</Paragraphs>
  <Slides>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HG丸ｺﾞｼｯｸM-PRO</vt:lpstr>
      <vt:lpstr>ＭＳ Ｐゴシック</vt:lpstr>
      <vt:lpstr>Arial</vt:lpstr>
      <vt:lpstr>Calibri</vt:lpstr>
      <vt:lpstr>Times New Roman</vt:lpstr>
      <vt:lpstr>Office ​​テーマ</vt:lpstr>
      <vt:lpstr>信号処理課題</vt:lpstr>
      <vt:lpstr>課題</vt:lpstr>
      <vt:lpstr>結果1,2</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運動学習支援を目的とした機能的電気刺激の知覚特性評価</dc:title>
  <dc:creator>ShimaLab</dc:creator>
  <cp:lastModifiedBy>ShimaLab</cp:lastModifiedBy>
  <cp:revision>1230</cp:revision>
  <cp:lastPrinted>2018-02-19T23:46:23Z</cp:lastPrinted>
  <dcterms:created xsi:type="dcterms:W3CDTF">2017-05-08T01:04:40Z</dcterms:created>
  <dcterms:modified xsi:type="dcterms:W3CDTF">2020-04-03T06:22:00Z</dcterms:modified>
</cp:coreProperties>
</file>