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7" r:id="rId2"/>
    <p:sldId id="659" r:id="rId3"/>
    <p:sldId id="660" r:id="rId4"/>
    <p:sldId id="667" r:id="rId5"/>
    <p:sldId id="668" r:id="rId6"/>
    <p:sldId id="669" r:id="rId7"/>
    <p:sldId id="284" r:id="rId8"/>
  </p:sldIdLst>
  <p:sldSz cx="9144000" cy="6858000" type="screen4x3"/>
  <p:notesSz cx="10234613" cy="7099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maLab" initials="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FFFF"/>
    <a:srgbClr val="CCECFF"/>
    <a:srgbClr val="FFFFCC"/>
    <a:srgbClr val="FFCC66"/>
    <a:srgbClr val="FEE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autoAdjust="0"/>
    <p:restoredTop sz="81567" autoAdjust="0"/>
  </p:normalViewPr>
  <p:slideViewPr>
    <p:cSldViewPr snapToGrid="0">
      <p:cViewPr varScale="1">
        <p:scale>
          <a:sx n="74" d="100"/>
          <a:sy n="74" d="100"/>
        </p:scale>
        <p:origin x="396" y="54"/>
      </p:cViewPr>
      <p:guideLst>
        <p:guide orient="horz" pos="2160"/>
        <p:guide pos="2880"/>
      </p:guideLst>
    </p:cSldViewPr>
  </p:slideViewPr>
  <p:outlineViewPr>
    <p:cViewPr>
      <p:scale>
        <a:sx n="33" d="100"/>
        <a:sy n="33" d="100"/>
      </p:scale>
      <p:origin x="0" y="-1812"/>
    </p:cViewPr>
  </p:outlineViewPr>
  <p:notesTextViewPr>
    <p:cViewPr>
      <p:scale>
        <a:sx n="100" d="100"/>
        <a:sy n="100" d="100"/>
      </p:scale>
      <p:origin x="0" y="0"/>
    </p:cViewPr>
  </p:notesTextViewPr>
  <p:sorterViewPr>
    <p:cViewPr>
      <p:scale>
        <a:sx n="200" d="100"/>
        <a:sy n="200" d="100"/>
      </p:scale>
      <p:origin x="0" y="-19134"/>
    </p:cViewPr>
  </p:sorterViewPr>
  <p:notesViewPr>
    <p:cSldViewPr snapToGrid="0">
      <p:cViewPr varScale="1">
        <p:scale>
          <a:sx n="113" d="100"/>
          <a:sy n="113" d="100"/>
        </p:scale>
        <p:origin x="208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46"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434999" cy="356198"/>
          </a:xfrm>
          <a:prstGeom prst="rect">
            <a:avLst/>
          </a:prstGeom>
        </p:spPr>
        <p:txBody>
          <a:bodyPr vert="horz" lIns="99048" tIns="49524" rIns="99048" bIns="49524" rtlCol="0"/>
          <a:lstStyle>
            <a:lvl1pPr algn="l">
              <a:defRPr sz="1300"/>
            </a:lvl1pPr>
          </a:lstStyle>
          <a:p>
            <a:endParaRPr kumimoji="1" lang="ja-JP" altLang="en-US" dirty="0"/>
          </a:p>
        </p:txBody>
      </p:sp>
      <p:sp>
        <p:nvSpPr>
          <p:cNvPr id="3" name="日付プレースホルダー 2"/>
          <p:cNvSpPr>
            <a:spLocks noGrp="1"/>
          </p:cNvSpPr>
          <p:nvPr>
            <p:ph type="dt" sz="quarter" idx="1"/>
          </p:nvPr>
        </p:nvSpPr>
        <p:spPr>
          <a:xfrm>
            <a:off x="5797246" y="0"/>
            <a:ext cx="4434999" cy="356198"/>
          </a:xfrm>
          <a:prstGeom prst="rect">
            <a:avLst/>
          </a:prstGeom>
        </p:spPr>
        <p:txBody>
          <a:bodyPr vert="horz" lIns="99048" tIns="49524" rIns="99048" bIns="49524" rtlCol="0"/>
          <a:lstStyle>
            <a:lvl1pPr algn="r">
              <a:defRPr sz="1300"/>
            </a:lvl1pPr>
          </a:lstStyle>
          <a:p>
            <a:fld id="{A463967E-AC64-4EE7-B8DF-6C99518E032C}" type="datetimeFigureOut">
              <a:rPr kumimoji="1" lang="ja-JP" altLang="en-US" smtClean="0"/>
              <a:t>2018/4/5</a:t>
            </a:fld>
            <a:endParaRPr kumimoji="1" lang="ja-JP" altLang="en-US" dirty="0"/>
          </a:p>
        </p:txBody>
      </p:sp>
      <p:sp>
        <p:nvSpPr>
          <p:cNvPr id="4" name="フッター プレースホルダー 3"/>
          <p:cNvSpPr>
            <a:spLocks noGrp="1"/>
          </p:cNvSpPr>
          <p:nvPr>
            <p:ph type="ftr" sz="quarter" idx="2"/>
          </p:nvPr>
        </p:nvSpPr>
        <p:spPr>
          <a:xfrm>
            <a:off x="0" y="6743103"/>
            <a:ext cx="4434999" cy="356197"/>
          </a:xfrm>
          <a:prstGeom prst="rect">
            <a:avLst/>
          </a:prstGeom>
        </p:spPr>
        <p:txBody>
          <a:bodyPr vert="horz" lIns="99048" tIns="49524" rIns="99048" bIns="49524" rtlCol="0" anchor="b"/>
          <a:lstStyle>
            <a:lvl1pPr algn="l">
              <a:defRPr sz="1300"/>
            </a:lvl1pPr>
          </a:lstStyle>
          <a:p>
            <a:endParaRPr kumimoji="1" lang="ja-JP" altLang="en-US" dirty="0"/>
          </a:p>
        </p:txBody>
      </p:sp>
      <p:sp>
        <p:nvSpPr>
          <p:cNvPr id="5" name="スライド番号プレースホルダー 4"/>
          <p:cNvSpPr>
            <a:spLocks noGrp="1"/>
          </p:cNvSpPr>
          <p:nvPr>
            <p:ph type="sldNum" sz="quarter" idx="3"/>
          </p:nvPr>
        </p:nvSpPr>
        <p:spPr>
          <a:xfrm>
            <a:off x="5797246" y="6743103"/>
            <a:ext cx="4434999" cy="356197"/>
          </a:xfrm>
          <a:prstGeom prst="rect">
            <a:avLst/>
          </a:prstGeom>
        </p:spPr>
        <p:txBody>
          <a:bodyPr vert="horz" lIns="99048" tIns="49524" rIns="99048" bIns="49524" rtlCol="0" anchor="b"/>
          <a:lstStyle>
            <a:lvl1pPr algn="r">
              <a:defRPr sz="1300"/>
            </a:lvl1pPr>
          </a:lstStyle>
          <a:p>
            <a:fld id="{7C0A9F8A-2A4F-492E-8CA1-5D674B9B3E9D}" type="slidenum">
              <a:rPr kumimoji="1" lang="ja-JP" altLang="en-US" smtClean="0"/>
              <a:t>‹#›</a:t>
            </a:fld>
            <a:endParaRPr kumimoji="1" lang="ja-JP" altLang="en-US" dirty="0"/>
          </a:p>
        </p:txBody>
      </p:sp>
    </p:spTree>
    <p:extLst>
      <p:ext uri="{BB962C8B-B14F-4D97-AF65-F5344CB8AC3E}">
        <p14:creationId xmlns:p14="http://schemas.microsoft.com/office/powerpoint/2010/main" val="4118984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434999" cy="356198"/>
          </a:xfrm>
          <a:prstGeom prst="rect">
            <a:avLst/>
          </a:prstGeom>
        </p:spPr>
        <p:txBody>
          <a:bodyPr vert="horz" lIns="99048" tIns="49524" rIns="99048" bIns="49524"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797246" y="0"/>
            <a:ext cx="4434999" cy="356198"/>
          </a:xfrm>
          <a:prstGeom prst="rect">
            <a:avLst/>
          </a:prstGeom>
        </p:spPr>
        <p:txBody>
          <a:bodyPr vert="horz" lIns="99048" tIns="49524" rIns="99048" bIns="49524" rtlCol="0"/>
          <a:lstStyle>
            <a:lvl1pPr algn="r">
              <a:defRPr sz="1300"/>
            </a:lvl1pPr>
          </a:lstStyle>
          <a:p>
            <a:fld id="{D5F76B55-062C-4009-A190-1E4ACD655751}" type="datetimeFigureOut">
              <a:rPr kumimoji="1" lang="ja-JP" altLang="en-US" smtClean="0"/>
              <a:t>2018/4/5</a:t>
            </a:fld>
            <a:endParaRPr kumimoji="1" lang="ja-JP" altLang="en-US" dirty="0"/>
          </a:p>
        </p:txBody>
      </p:sp>
      <p:sp>
        <p:nvSpPr>
          <p:cNvPr id="4" name="スライド イメージ プレースホルダー 3"/>
          <p:cNvSpPr>
            <a:spLocks noGrp="1" noRot="1" noChangeAspect="1"/>
          </p:cNvSpPr>
          <p:nvPr>
            <p:ph type="sldImg" idx="2"/>
          </p:nvPr>
        </p:nvSpPr>
        <p:spPr>
          <a:xfrm>
            <a:off x="3519488" y="887413"/>
            <a:ext cx="3195637" cy="2395537"/>
          </a:xfrm>
          <a:prstGeom prst="rect">
            <a:avLst/>
          </a:prstGeom>
          <a:noFill/>
          <a:ln w="12700">
            <a:solidFill>
              <a:prstClr val="black"/>
            </a:solidFill>
          </a:ln>
        </p:spPr>
        <p:txBody>
          <a:bodyPr vert="horz" lIns="99048" tIns="49524" rIns="99048" bIns="49524" rtlCol="0" anchor="ctr"/>
          <a:lstStyle/>
          <a:p>
            <a:endParaRPr lang="ja-JP" altLang="en-US" dirty="0"/>
          </a:p>
        </p:txBody>
      </p:sp>
      <p:sp>
        <p:nvSpPr>
          <p:cNvPr id="5" name="ノート プレースホルダー 4"/>
          <p:cNvSpPr>
            <a:spLocks noGrp="1"/>
          </p:cNvSpPr>
          <p:nvPr>
            <p:ph type="body" sz="quarter" idx="3"/>
          </p:nvPr>
        </p:nvSpPr>
        <p:spPr>
          <a:xfrm>
            <a:off x="1023462" y="3416538"/>
            <a:ext cx="8187690" cy="2795350"/>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743103"/>
            <a:ext cx="4434999" cy="356197"/>
          </a:xfrm>
          <a:prstGeom prst="rect">
            <a:avLst/>
          </a:prstGeom>
        </p:spPr>
        <p:txBody>
          <a:bodyPr vert="horz" lIns="99048" tIns="49524" rIns="99048" bIns="49524"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797246" y="6743103"/>
            <a:ext cx="4434999" cy="356197"/>
          </a:xfrm>
          <a:prstGeom prst="rect">
            <a:avLst/>
          </a:prstGeom>
        </p:spPr>
        <p:txBody>
          <a:bodyPr vert="horz" lIns="99048" tIns="49524" rIns="99048" bIns="49524" rtlCol="0" anchor="b"/>
          <a:lstStyle>
            <a:lvl1pPr algn="r">
              <a:defRPr sz="1300"/>
            </a:lvl1pPr>
          </a:lstStyle>
          <a:p>
            <a:fld id="{F0C21CCC-E24A-407D-BB73-6BB98786B7EF}" type="slidenum">
              <a:rPr kumimoji="1" lang="ja-JP" altLang="en-US" smtClean="0"/>
              <a:t>‹#›</a:t>
            </a:fld>
            <a:endParaRPr kumimoji="1" lang="ja-JP" altLang="en-US" dirty="0"/>
          </a:p>
        </p:txBody>
      </p:sp>
    </p:spTree>
    <p:extLst>
      <p:ext uri="{BB962C8B-B14F-4D97-AF65-F5344CB8AC3E}">
        <p14:creationId xmlns:p14="http://schemas.microsoft.com/office/powerpoint/2010/main" val="152644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519488" y="887413"/>
            <a:ext cx="3195637" cy="2395537"/>
          </a:xfrm>
        </p:spPr>
      </p:sp>
      <p:sp>
        <p:nvSpPr>
          <p:cNvPr id="3" name="ノート プレースホルダー 2"/>
          <p:cNvSpPr>
            <a:spLocks noGrp="1"/>
          </p:cNvSpPr>
          <p:nvPr>
            <p:ph type="body" idx="1"/>
          </p:nvPr>
        </p:nvSpPr>
        <p:spPr/>
        <p:txBody>
          <a:bodyPr/>
          <a:lstStyle/>
          <a:p>
            <a:r>
              <a:rPr kumimoji="1" lang="ja-JP" altLang="en-US" dirty="0"/>
              <a:t>運動学習支援を目的とした機能的電気刺激の知覚特性評価と題して</a:t>
            </a:r>
            <a:r>
              <a:rPr kumimoji="1" lang="en-US" altLang="ja-JP" dirty="0"/>
              <a:t>B4</a:t>
            </a:r>
            <a:r>
              <a:rPr kumimoji="1" lang="ja-JP" altLang="en-US" dirty="0"/>
              <a:t>の内山が発表させていただきます</a:t>
            </a:r>
          </a:p>
        </p:txBody>
      </p:sp>
      <p:sp>
        <p:nvSpPr>
          <p:cNvPr id="4" name="スライド番号プレースホルダー 3"/>
          <p:cNvSpPr>
            <a:spLocks noGrp="1"/>
          </p:cNvSpPr>
          <p:nvPr>
            <p:ph type="sldNum" sz="quarter" idx="10"/>
          </p:nvPr>
        </p:nvSpPr>
        <p:spPr/>
        <p:txBody>
          <a:bodyPr/>
          <a:lstStyle/>
          <a:p>
            <a:fld id="{1CEBFDED-636D-46DA-9BD9-6B0A43CA7E3B}" type="slidenum">
              <a:rPr lang="ja-JP" altLang="en-US" smtClean="0">
                <a:solidFill>
                  <a:prstClr val="black"/>
                </a:solidFill>
              </a:rPr>
              <a:pPr/>
              <a:t>1</a:t>
            </a:fld>
            <a:endParaRPr lang="ja-JP" altLang="en-US" dirty="0">
              <a:solidFill>
                <a:prstClr val="black"/>
              </a:solidFill>
            </a:endParaRPr>
          </a:p>
        </p:txBody>
      </p:sp>
    </p:spTree>
    <p:extLst>
      <p:ext uri="{BB962C8B-B14F-4D97-AF65-F5344CB8AC3E}">
        <p14:creationId xmlns:p14="http://schemas.microsoft.com/office/powerpoint/2010/main" val="260283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519488" y="887413"/>
            <a:ext cx="3195637" cy="239553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CEBFDED-636D-46DA-9BD9-6B0A43CA7E3B}" type="slidenum">
              <a:rPr lang="ja-JP" altLang="en-US" smtClean="0">
                <a:solidFill>
                  <a:prstClr val="black"/>
                </a:solidFill>
              </a:rPr>
              <a:pPr/>
              <a:t>7</a:t>
            </a:fld>
            <a:endParaRPr lang="ja-JP" altLang="en-US" dirty="0">
              <a:solidFill>
                <a:prstClr val="black"/>
              </a:solidFill>
            </a:endParaRPr>
          </a:p>
        </p:txBody>
      </p:sp>
    </p:spTree>
    <p:extLst>
      <p:ext uri="{BB962C8B-B14F-4D97-AF65-F5344CB8AC3E}">
        <p14:creationId xmlns:p14="http://schemas.microsoft.com/office/powerpoint/2010/main" val="1144796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1"/>
            <a:ext cx="7772400" cy="1470025"/>
          </a:xfr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4139952" y="4725144"/>
            <a:ext cx="4600600" cy="1320552"/>
          </a:xfrm>
        </p:spPr>
        <p:txBody>
          <a:bodyPr>
            <a:normAutofit/>
          </a:bodyPr>
          <a:lstStyle>
            <a:lvl1pPr marL="0" indent="0" algn="ctr">
              <a:buNone/>
              <a:defRPr sz="21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kumimoji="1" lang="ja-JP" altLang="en-US" dirty="0"/>
              <a:t>マスター サブタイトルの書式設定</a:t>
            </a:r>
          </a:p>
        </p:txBody>
      </p:sp>
      <p:cxnSp>
        <p:nvCxnSpPr>
          <p:cNvPr id="8" name="直線コネクタ 7"/>
          <p:cNvCxnSpPr/>
          <p:nvPr userDrawn="1"/>
        </p:nvCxnSpPr>
        <p:spPr>
          <a:xfrm>
            <a:off x="611562" y="3717032"/>
            <a:ext cx="7920880" cy="0"/>
          </a:xfrm>
          <a:prstGeom prst="line">
            <a:avLst/>
          </a:prstGeom>
          <a:ln w="92075" cmpd="thickThin">
            <a:solidFill>
              <a:srgbClr val="F79646"/>
            </a:solidFill>
          </a:ln>
        </p:spPr>
        <p:style>
          <a:lnRef idx="1">
            <a:schemeClr val="accent1"/>
          </a:lnRef>
          <a:fillRef idx="0">
            <a:schemeClr val="accent1"/>
          </a:fillRef>
          <a:effectRef idx="0">
            <a:schemeClr val="accent1"/>
          </a:effectRef>
          <a:fontRef idx="minor">
            <a:schemeClr val="tx1"/>
          </a:fontRef>
        </p:style>
      </p:cxnSp>
      <p:pic>
        <p:nvPicPr>
          <p:cNvPr id="9" name="Picture 4" descr="\\asgard\Lab\ShimalabLogoV1.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7544" y="5370684"/>
            <a:ext cx="3168352" cy="1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01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15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92447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50776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4"/>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4"/>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66812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lvl1pPr>
              <a:defRPr sz="2700"/>
            </a:lvl1p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normAutofit/>
          </a:bodyPr>
          <a:lstStyle>
            <a:lvl1pPr marL="0" indent="0">
              <a:buNone/>
              <a:defRPr sz="2100"/>
            </a:lvl1pPr>
            <a:lvl2pPr marL="342892" indent="0">
              <a:buNone/>
              <a:defRPr sz="1800"/>
            </a:lvl2pPr>
            <a:lvl3pPr marL="685783" indent="0">
              <a:buNone/>
              <a:defRPr sz="1500"/>
            </a:lvl3pPr>
            <a:lvl4pPr marL="1028675" indent="0">
              <a:buNone/>
              <a:defRPr sz="1350"/>
            </a:lvl4pPr>
            <a:lvl5pPr marL="1371566" indent="0">
              <a:buNone/>
              <a:defRPr sz="135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a:xfrm>
            <a:off x="3124200" y="6309326"/>
            <a:ext cx="2895600" cy="365125"/>
          </a:xfrm>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
        <p:nvSpPr>
          <p:cNvPr id="9" name="正方形/長方形 8"/>
          <p:cNvSpPr/>
          <p:nvPr userDrawn="1"/>
        </p:nvSpPr>
        <p:spPr>
          <a:xfrm flipV="1">
            <a:off x="-25189" y="6858000"/>
            <a:ext cx="9144000" cy="878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solidFill>
                <a:prstClr val="white"/>
              </a:solidFill>
            </a:endParaRPr>
          </a:p>
        </p:txBody>
      </p:sp>
      <p:cxnSp>
        <p:nvCxnSpPr>
          <p:cNvPr id="11" name="直線コネクタ 10"/>
          <p:cNvCxnSpPr/>
          <p:nvPr userDrawn="1"/>
        </p:nvCxnSpPr>
        <p:spPr>
          <a:xfrm>
            <a:off x="0" y="1052736"/>
            <a:ext cx="9144000" cy="0"/>
          </a:xfrm>
          <a:prstGeom prst="line">
            <a:avLst/>
          </a:prstGeom>
          <a:ln w="95250" cmpd="thickThi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41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lvl1pPr>
              <a:defRPr sz="2700">
                <a:solidFill>
                  <a:schemeClr val="bg1"/>
                </a:solidFill>
              </a:defRPr>
            </a:lvl1pPr>
          </a:lstStyle>
          <a:p>
            <a:r>
              <a:rPr kumimoji="1" lang="ja-JP" altLang="en-US" dirty="0"/>
              <a:t>マスター タイトルの書式設定</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a:xfrm>
            <a:off x="3124200" y="6309326"/>
            <a:ext cx="2895600" cy="365125"/>
          </a:xfrm>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
        <p:nvSpPr>
          <p:cNvPr id="9" name="正方形/長方形 8"/>
          <p:cNvSpPr/>
          <p:nvPr userDrawn="1"/>
        </p:nvSpPr>
        <p:spPr>
          <a:xfrm flipV="1">
            <a:off x="-25189" y="6858000"/>
            <a:ext cx="9144000" cy="878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solidFill>
                <a:prstClr val="white"/>
              </a:solidFill>
            </a:endParaRPr>
          </a:p>
        </p:txBody>
      </p:sp>
      <p:cxnSp>
        <p:nvCxnSpPr>
          <p:cNvPr id="11" name="直線コネクタ 10"/>
          <p:cNvCxnSpPr/>
          <p:nvPr userDrawn="1"/>
        </p:nvCxnSpPr>
        <p:spPr>
          <a:xfrm>
            <a:off x="0" y="1052736"/>
            <a:ext cx="9144000" cy="0"/>
          </a:xfrm>
          <a:prstGeom prst="line">
            <a:avLst/>
          </a:prstGeom>
          <a:ln w="95250" cmpd="thickThi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4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6"/>
            <a:ext cx="7772400" cy="1362075"/>
          </a:xfrm>
        </p:spPr>
        <p:txBody>
          <a:bodyPr anchor="t"/>
          <a:lstStyle>
            <a:lvl1pPr algn="l">
              <a:defRPr sz="3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48614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26358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8"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lang="ja-JP" altLang="en-US" dirty="0">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dirty="0">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10075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lang="ja-JP" altLang="en-US" dirty="0">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80998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lang="ja-JP" altLang="en-US" dirty="0">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dirty="0">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88579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50"/>
            <a:ext cx="3008313" cy="1162050"/>
          </a:xfrm>
        </p:spPr>
        <p:txBody>
          <a:bodyPr anchor="b"/>
          <a:lstStyle>
            <a:lvl1pPr algn="l">
              <a:defRPr sz="15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2662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1693A1-A7E8-4393-BCE2-FEDA379E625F}"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408588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783" rtl="0" eaLnBrk="1" latinLnBrk="0" hangingPunct="1">
        <a:spcBef>
          <a:spcPct val="0"/>
        </a:spcBef>
        <a:buNone/>
        <a:defRPr kumimoji="1"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783" rtl="0" eaLnBrk="1" latinLnBrk="0" hangingPunct="1">
        <a:defRPr kumimoji="1" sz="1350" kern="1200">
          <a:solidFill>
            <a:schemeClr val="tx1"/>
          </a:solidFill>
          <a:latin typeface="+mn-lt"/>
          <a:ea typeface="+mn-ea"/>
          <a:cs typeface="+mn-cs"/>
        </a:defRPr>
      </a:lvl1pPr>
      <a:lvl2pPr marL="342892" algn="l" defTabSz="685783" rtl="0" eaLnBrk="1" latinLnBrk="0" hangingPunct="1">
        <a:defRPr kumimoji="1" sz="1350" kern="1200">
          <a:solidFill>
            <a:schemeClr val="tx1"/>
          </a:solidFill>
          <a:latin typeface="+mn-lt"/>
          <a:ea typeface="+mn-ea"/>
          <a:cs typeface="+mn-cs"/>
        </a:defRPr>
      </a:lvl2pPr>
      <a:lvl3pPr marL="685783" algn="l" defTabSz="685783" rtl="0" eaLnBrk="1" latinLnBrk="0" hangingPunct="1">
        <a:defRPr kumimoji="1" sz="1350" kern="1200">
          <a:solidFill>
            <a:schemeClr val="tx1"/>
          </a:solidFill>
          <a:latin typeface="+mn-lt"/>
          <a:ea typeface="+mn-ea"/>
          <a:cs typeface="+mn-cs"/>
        </a:defRPr>
      </a:lvl3pPr>
      <a:lvl4pPr marL="1028675" algn="l" defTabSz="685783" rtl="0" eaLnBrk="1" latinLnBrk="0" hangingPunct="1">
        <a:defRPr kumimoji="1" sz="1350" kern="1200">
          <a:solidFill>
            <a:schemeClr val="tx1"/>
          </a:solidFill>
          <a:latin typeface="+mn-lt"/>
          <a:ea typeface="+mn-ea"/>
          <a:cs typeface="+mn-cs"/>
        </a:defRPr>
      </a:lvl4pPr>
      <a:lvl5pPr marL="1371566" algn="l" defTabSz="685783" rtl="0" eaLnBrk="1" latinLnBrk="0" hangingPunct="1">
        <a:defRPr kumimoji="1" sz="1350" kern="1200">
          <a:solidFill>
            <a:schemeClr val="tx1"/>
          </a:solidFill>
          <a:latin typeface="+mn-lt"/>
          <a:ea typeface="+mn-ea"/>
          <a:cs typeface="+mn-cs"/>
        </a:defRPr>
      </a:lvl5pPr>
      <a:lvl6pPr marL="1714457" algn="l" defTabSz="685783" rtl="0" eaLnBrk="1" latinLnBrk="0" hangingPunct="1">
        <a:defRPr kumimoji="1" sz="1350" kern="1200">
          <a:solidFill>
            <a:schemeClr val="tx1"/>
          </a:solidFill>
          <a:latin typeface="+mn-lt"/>
          <a:ea typeface="+mn-ea"/>
          <a:cs typeface="+mn-cs"/>
        </a:defRPr>
      </a:lvl6pPr>
      <a:lvl7pPr marL="2057348" algn="l" defTabSz="685783" rtl="0" eaLnBrk="1" latinLnBrk="0" hangingPunct="1">
        <a:defRPr kumimoji="1" sz="1350" kern="1200">
          <a:solidFill>
            <a:schemeClr val="tx1"/>
          </a:solidFill>
          <a:latin typeface="+mn-lt"/>
          <a:ea typeface="+mn-ea"/>
          <a:cs typeface="+mn-cs"/>
        </a:defRPr>
      </a:lvl7pPr>
      <a:lvl8pPr marL="2400240" algn="l" defTabSz="685783" rtl="0" eaLnBrk="1" latinLnBrk="0" hangingPunct="1">
        <a:defRPr kumimoji="1" sz="1350" kern="1200">
          <a:solidFill>
            <a:schemeClr val="tx1"/>
          </a:solidFill>
          <a:latin typeface="+mn-lt"/>
          <a:ea typeface="+mn-ea"/>
          <a:cs typeface="+mn-cs"/>
        </a:defRPr>
      </a:lvl8pPr>
      <a:lvl9pPr marL="2743132" algn="l" defTabSz="685783"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emf"/><Relationship Id="rId1" Type="http://schemas.openxmlformats.org/officeDocument/2006/relationships/slideLayout" Target="../slideLayouts/slideLayout8.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hyperlink" Target="http://www.mk.ecei.tohoku.ac.jp/jspmatlab/" TargetMode="External"/><Relationship Id="rId2" Type="http://schemas.openxmlformats.org/officeDocument/2006/relationships/hyperlink" Target="https://jp.mathworks.com/help/signal/ref/butte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63136" y="1996616"/>
            <a:ext cx="7772400" cy="1470025"/>
          </a:xfrm>
        </p:spPr>
        <p:txBody>
          <a:bodyPr>
            <a:normAutofit/>
          </a:bodyPr>
          <a:lstStyle/>
          <a:p>
            <a:r>
              <a:rPr lang="ja-JP" altLang="en-US" sz="4000" dirty="0" smtClean="0">
                <a:latin typeface="+mj-ea"/>
              </a:rPr>
              <a:t>信号処理課題</a:t>
            </a:r>
            <a:endParaRPr lang="ja-JP" altLang="en-US" sz="4000" dirty="0">
              <a:latin typeface="+mj-ea"/>
            </a:endParaRPr>
          </a:p>
        </p:txBody>
      </p:sp>
      <p:sp>
        <p:nvSpPr>
          <p:cNvPr id="3" name="サブタイトル 2"/>
          <p:cNvSpPr>
            <a:spLocks noGrp="1"/>
          </p:cNvSpPr>
          <p:nvPr>
            <p:ph type="subTitle" idx="1"/>
          </p:nvPr>
        </p:nvSpPr>
        <p:spPr>
          <a:xfrm>
            <a:off x="4022484" y="4831730"/>
            <a:ext cx="4718071" cy="1279281"/>
          </a:xfrm>
        </p:spPr>
        <p:txBody>
          <a:bodyPr>
            <a:noAutofit/>
          </a:bodyPr>
          <a:lstStyle/>
          <a:p>
            <a:r>
              <a:rPr lang="ja-JP" altLang="en-US" sz="2400" dirty="0">
                <a:solidFill>
                  <a:schemeClr val="tx1"/>
                </a:solidFill>
              </a:rPr>
              <a:t>理工学府 数物・電子情報系学科</a:t>
            </a:r>
            <a:endParaRPr lang="en-US" altLang="ja-JP" sz="2400" dirty="0">
              <a:solidFill>
                <a:schemeClr val="tx1"/>
              </a:solidFill>
            </a:endParaRPr>
          </a:p>
          <a:p>
            <a:r>
              <a:rPr lang="ja-JP" altLang="en-US" sz="2400" dirty="0">
                <a:solidFill>
                  <a:schemeClr val="tx1"/>
                </a:solidFill>
              </a:rPr>
              <a:t>情報システム</a:t>
            </a:r>
            <a:r>
              <a:rPr lang="en-US" altLang="ja-JP" sz="2400" dirty="0">
                <a:solidFill>
                  <a:schemeClr val="tx1"/>
                </a:solidFill>
              </a:rPr>
              <a:t>EP </a:t>
            </a:r>
            <a:r>
              <a:rPr lang="ja-JP" altLang="en-US" sz="2400" dirty="0">
                <a:solidFill>
                  <a:schemeClr val="tx1"/>
                </a:solidFill>
              </a:rPr>
              <a:t>島研究室</a:t>
            </a:r>
            <a:endParaRPr lang="en-US" altLang="ja-JP" sz="2400" dirty="0">
              <a:solidFill>
                <a:schemeClr val="tx1"/>
              </a:solidFill>
            </a:endParaRPr>
          </a:p>
          <a:p>
            <a:r>
              <a:rPr lang="en-US" altLang="ja-JP" sz="2400" dirty="0">
                <a:solidFill>
                  <a:schemeClr val="tx1"/>
                </a:solidFill>
              </a:rPr>
              <a:t>M1 </a:t>
            </a:r>
            <a:r>
              <a:rPr lang="ja-JP" altLang="en-US" sz="2400" dirty="0">
                <a:solidFill>
                  <a:schemeClr val="tx1"/>
                </a:solidFill>
              </a:rPr>
              <a:t>内山政哉</a:t>
            </a:r>
            <a:endParaRPr lang="en-US" altLang="ja-JP" sz="2400" dirty="0">
              <a:solidFill>
                <a:schemeClr val="tx1"/>
              </a:solidFill>
            </a:endParaRPr>
          </a:p>
        </p:txBody>
      </p:sp>
    </p:spTree>
    <p:extLst>
      <p:ext uri="{BB962C8B-B14F-4D97-AF65-F5344CB8AC3E}">
        <p14:creationId xmlns:p14="http://schemas.microsoft.com/office/powerpoint/2010/main" val="367366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課題</a:t>
            </a:r>
            <a:endParaRPr kumimoji="1" lang="ja-JP" altLang="en-US" sz="3200" dirty="0"/>
          </a:p>
        </p:txBody>
      </p:sp>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2</a:t>
            </a:fld>
            <a:endParaRPr lang="ja-JP" altLang="en-US" dirty="0">
              <a:solidFill>
                <a:prstClr val="black">
                  <a:tint val="75000"/>
                </a:prstClr>
              </a:solidFill>
            </a:endParaRPr>
          </a:p>
        </p:txBody>
      </p:sp>
      <p:sp>
        <p:nvSpPr>
          <p:cNvPr id="5" name="テキスト ボックス 4"/>
          <p:cNvSpPr txBox="1"/>
          <p:nvPr/>
        </p:nvSpPr>
        <p:spPr>
          <a:xfrm>
            <a:off x="469831" y="1360449"/>
            <a:ext cx="8674169" cy="3416320"/>
          </a:xfrm>
          <a:prstGeom prst="rect">
            <a:avLst/>
          </a:prstGeom>
          <a:noFill/>
        </p:spPr>
        <p:txBody>
          <a:bodyPr wrap="none" rtlCol="0">
            <a:spAutoFit/>
          </a:bodyPr>
          <a:lstStyle/>
          <a:p>
            <a:r>
              <a:rPr kumimoji="1" lang="en-US" altLang="ja-JP" sz="2400" dirty="0" smtClean="0"/>
              <a:t>1.3</a:t>
            </a:r>
            <a:r>
              <a:rPr kumimoji="1" lang="ja-JP" altLang="en-US" sz="2400" dirty="0" err="1" smtClean="0"/>
              <a:t>つの</a:t>
            </a:r>
            <a:r>
              <a:rPr kumimoji="1" lang="ja-JP" altLang="en-US" sz="2400" dirty="0" smtClean="0"/>
              <a:t>周波数の異なる任意の</a:t>
            </a:r>
            <a:r>
              <a:rPr kumimoji="1" lang="en-US" altLang="ja-JP" sz="2400" dirty="0" smtClean="0"/>
              <a:t>sin</a:t>
            </a:r>
            <a:r>
              <a:rPr kumimoji="1" lang="ja-JP" altLang="en-US" sz="2400" dirty="0" smtClean="0"/>
              <a:t>波</a:t>
            </a:r>
            <a:r>
              <a:rPr kumimoji="1" lang="en-US" altLang="ja-JP" sz="2400" dirty="0" smtClean="0"/>
              <a:t>(5Hz,50Hz,80Hz)</a:t>
            </a:r>
            <a:r>
              <a:rPr kumimoji="1" lang="ja-JP" altLang="en-US" sz="2400" dirty="0" smtClean="0"/>
              <a:t>を合成し，</a:t>
            </a:r>
            <a:endParaRPr lang="en-US" altLang="ja-JP" sz="2400" dirty="0" smtClean="0"/>
          </a:p>
          <a:p>
            <a:r>
              <a:rPr kumimoji="1" lang="ja-JP" altLang="en-US" sz="2400" dirty="0" smtClean="0"/>
              <a:t>合成</a:t>
            </a:r>
            <a:r>
              <a:rPr kumimoji="1" lang="ja-JP" altLang="en-US" sz="2400" dirty="0"/>
              <a:t>波形</a:t>
            </a:r>
            <a:r>
              <a:rPr kumimoji="1" lang="ja-JP" altLang="en-US" sz="2400" dirty="0" smtClean="0"/>
              <a:t>を生成</a:t>
            </a:r>
            <a:endParaRPr kumimoji="1" lang="en-US" altLang="ja-JP" sz="2400" dirty="0" smtClean="0"/>
          </a:p>
          <a:p>
            <a:endParaRPr kumimoji="1" lang="en-US" altLang="ja-JP" sz="2400" dirty="0" smtClean="0"/>
          </a:p>
          <a:p>
            <a:r>
              <a:rPr lang="en-US" altLang="ja-JP" sz="2400" dirty="0" smtClean="0"/>
              <a:t>2.</a:t>
            </a:r>
            <a:r>
              <a:rPr lang="ja-JP" altLang="en-US" sz="2400" dirty="0" smtClean="0"/>
              <a:t>フーリエ変換</a:t>
            </a:r>
            <a:r>
              <a:rPr lang="en-US" altLang="ja-JP" sz="2400" dirty="0" smtClean="0"/>
              <a:t>(FFT)</a:t>
            </a:r>
            <a:r>
              <a:rPr lang="ja-JP" altLang="en-US" sz="2400" dirty="0" smtClean="0"/>
              <a:t>することで周波数解析</a:t>
            </a:r>
            <a:endParaRPr lang="en-US" altLang="ja-JP" sz="2400" dirty="0" smtClean="0"/>
          </a:p>
          <a:p>
            <a:endParaRPr kumimoji="1" lang="en-US" altLang="ja-JP" sz="2400" dirty="0" smtClean="0"/>
          </a:p>
          <a:p>
            <a:r>
              <a:rPr kumimoji="1" lang="en-US" altLang="ja-JP" sz="2400" dirty="0" smtClean="0"/>
              <a:t>3.</a:t>
            </a:r>
            <a:r>
              <a:rPr kumimoji="1" lang="ja-JP" altLang="en-US" sz="2400" dirty="0" smtClean="0"/>
              <a:t>バターワースフィルターで</a:t>
            </a:r>
            <a:r>
              <a:rPr kumimoji="1" lang="en-US" altLang="ja-JP" sz="2400" dirty="0" smtClean="0"/>
              <a:t>3</a:t>
            </a:r>
            <a:r>
              <a:rPr kumimoji="1" lang="ja-JP" altLang="en-US" sz="2400" dirty="0" err="1" smtClean="0"/>
              <a:t>つの</a:t>
            </a:r>
            <a:r>
              <a:rPr kumimoji="1" lang="ja-JP" altLang="en-US" sz="2400" dirty="0" smtClean="0"/>
              <a:t>フィルタ</a:t>
            </a:r>
            <a:endParaRPr lang="en-US" altLang="ja-JP" sz="2400" dirty="0"/>
          </a:p>
          <a:p>
            <a:r>
              <a:rPr kumimoji="1" lang="en-US" altLang="ja-JP" sz="2400" dirty="0" smtClean="0"/>
              <a:t>(</a:t>
            </a:r>
            <a:r>
              <a:rPr kumimoji="1" lang="ja-JP" altLang="en-US" sz="2400" dirty="0" smtClean="0"/>
              <a:t>ローパス，ハイパス，バンドパス</a:t>
            </a:r>
            <a:r>
              <a:rPr kumimoji="1" lang="en-US" altLang="ja-JP" sz="2400" dirty="0" smtClean="0"/>
              <a:t>)</a:t>
            </a:r>
            <a:r>
              <a:rPr kumimoji="1" lang="ja-JP" altLang="en-US" sz="2400" dirty="0" smtClean="0"/>
              <a:t>を作成，適用．</a:t>
            </a:r>
            <a:endParaRPr kumimoji="1" lang="en-US" altLang="ja-JP" sz="2400" dirty="0" smtClean="0"/>
          </a:p>
          <a:p>
            <a:endParaRPr lang="en-US" altLang="ja-JP" sz="2400" dirty="0" smtClean="0"/>
          </a:p>
          <a:p>
            <a:r>
              <a:rPr lang="en-US" altLang="ja-JP" sz="2400" dirty="0" smtClean="0"/>
              <a:t>4.FFT</a:t>
            </a:r>
            <a:r>
              <a:rPr lang="ja-JP" altLang="en-US" sz="2400" dirty="0" smtClean="0"/>
              <a:t>でフィルタができているか確認</a:t>
            </a:r>
            <a:r>
              <a:rPr lang="en-US" altLang="ja-JP" sz="2400" dirty="0" smtClean="0"/>
              <a:t>(</a:t>
            </a:r>
            <a:r>
              <a:rPr lang="ja-JP" altLang="en-US" sz="2400" dirty="0" smtClean="0"/>
              <a:t>グラフ作成</a:t>
            </a:r>
            <a:r>
              <a:rPr lang="en-US" altLang="ja-JP" sz="2400" dirty="0" smtClean="0"/>
              <a:t>)</a:t>
            </a:r>
            <a:endParaRPr kumimoji="1" lang="en-US" altLang="ja-JP" sz="2400" dirty="0" smtClean="0"/>
          </a:p>
        </p:txBody>
      </p:sp>
    </p:spTree>
    <p:extLst>
      <p:ext uri="{BB962C8B-B14F-4D97-AF65-F5344CB8AC3E}">
        <p14:creationId xmlns:p14="http://schemas.microsoft.com/office/powerpoint/2010/main" val="71720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結果</a:t>
            </a:r>
            <a:r>
              <a:rPr kumimoji="1" lang="en-US" altLang="ja-JP" sz="3200" dirty="0" smtClean="0"/>
              <a:t>1,2</a:t>
            </a:r>
            <a:endParaRPr kumimoji="1" lang="ja-JP" altLang="en-US" sz="3200" dirty="0"/>
          </a:p>
        </p:txBody>
      </p:sp>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3</a:t>
            </a:fld>
            <a:endParaRPr lang="ja-JP" altLang="en-US" dirty="0">
              <a:solidFill>
                <a:prstClr val="black">
                  <a:tint val="75000"/>
                </a:prstClr>
              </a:solidFill>
            </a:endParaRPr>
          </a:p>
        </p:txBody>
      </p:sp>
      <p:grpSp>
        <p:nvGrpSpPr>
          <p:cNvPr id="9" name="グループ化 8"/>
          <p:cNvGrpSpPr/>
          <p:nvPr/>
        </p:nvGrpSpPr>
        <p:grpSpPr>
          <a:xfrm>
            <a:off x="0" y="1333500"/>
            <a:ext cx="4400550" cy="3943350"/>
            <a:chOff x="590550" y="1600200"/>
            <a:chExt cx="3676650" cy="3257610"/>
          </a:xfrm>
        </p:grpSpPr>
        <p:pic>
          <p:nvPicPr>
            <p:cNvPr id="5" name="図 4"/>
            <p:cNvPicPr>
              <a:picLocks noChangeAspect="1"/>
            </p:cNvPicPr>
            <p:nvPr/>
          </p:nvPicPr>
          <p:blipFill rotWithShape="1">
            <a:blip r:embed="rId2"/>
            <a:srcRect l="9353" t="5621" r="51891" b="54197"/>
            <a:stretch/>
          </p:blipFill>
          <p:spPr>
            <a:xfrm>
              <a:off x="590550" y="1600200"/>
              <a:ext cx="3676650" cy="2857500"/>
            </a:xfrm>
            <a:prstGeom prst="rect">
              <a:avLst/>
            </a:prstGeom>
          </p:spPr>
        </p:pic>
        <p:sp>
          <p:nvSpPr>
            <p:cNvPr id="6" name="テキスト ボックス 5"/>
            <p:cNvSpPr txBox="1"/>
            <p:nvPr/>
          </p:nvSpPr>
          <p:spPr>
            <a:xfrm>
              <a:off x="2057400" y="4457700"/>
              <a:ext cx="966931" cy="400110"/>
            </a:xfrm>
            <a:prstGeom prst="rect">
              <a:avLst/>
            </a:prstGeom>
            <a:noFill/>
          </p:spPr>
          <p:txBody>
            <a:bodyPr wrap="none" rtlCol="0">
              <a:spAutoFit/>
            </a:bodyPr>
            <a:lstStyle/>
            <a:p>
              <a:r>
                <a:rPr kumimoji="1" lang="ja-JP" altLang="en-US" sz="2000" dirty="0" smtClean="0"/>
                <a:t>時間</a:t>
              </a:r>
              <a:r>
                <a:rPr kumimoji="1" lang="en-US" altLang="ja-JP" sz="2000" dirty="0" smtClean="0"/>
                <a:t>[s]</a:t>
              </a:r>
              <a:endParaRPr kumimoji="1" lang="ja-JP" altLang="en-US" sz="2000" dirty="0"/>
            </a:p>
          </p:txBody>
        </p:sp>
      </p:grpSp>
      <p:sp>
        <p:nvSpPr>
          <p:cNvPr id="10" name="テキスト ボックス 9"/>
          <p:cNvSpPr txBox="1"/>
          <p:nvPr/>
        </p:nvSpPr>
        <p:spPr>
          <a:xfrm>
            <a:off x="841260" y="5268765"/>
            <a:ext cx="2800767" cy="461665"/>
          </a:xfrm>
          <a:prstGeom prst="rect">
            <a:avLst/>
          </a:prstGeom>
          <a:noFill/>
        </p:spPr>
        <p:txBody>
          <a:bodyPr wrap="none" rtlCol="0">
            <a:spAutoFit/>
          </a:bodyPr>
          <a:lstStyle/>
          <a:p>
            <a:r>
              <a:rPr lang="en-US" altLang="ja-JP" sz="2400" dirty="0" smtClean="0"/>
              <a:t>3</a:t>
            </a:r>
            <a:r>
              <a:rPr lang="ja-JP" altLang="en-US" sz="2400" dirty="0" smtClean="0"/>
              <a:t>周波数の</a:t>
            </a:r>
            <a:r>
              <a:rPr kumimoji="1" lang="ja-JP" altLang="en-US" sz="2400" dirty="0" smtClean="0"/>
              <a:t>合成波形</a:t>
            </a:r>
            <a:endParaRPr kumimoji="1" lang="ja-JP" altLang="en-US" sz="2400" dirty="0"/>
          </a:p>
        </p:txBody>
      </p:sp>
      <p:pic>
        <p:nvPicPr>
          <p:cNvPr id="14" name="図 13"/>
          <p:cNvPicPr>
            <a:picLocks/>
          </p:cNvPicPr>
          <p:nvPr/>
        </p:nvPicPr>
        <p:blipFill rotWithShape="1">
          <a:blip r:embed="rId3"/>
          <a:srcRect l="6947" t="51424" r="50712" b="6807"/>
          <a:stretch/>
        </p:blipFill>
        <p:spPr>
          <a:xfrm>
            <a:off x="4572000" y="1219201"/>
            <a:ext cx="4572000" cy="3600000"/>
          </a:xfrm>
          <a:prstGeom prst="rect">
            <a:avLst/>
          </a:prstGeom>
        </p:spPr>
      </p:pic>
      <p:sp>
        <p:nvSpPr>
          <p:cNvPr id="15" name="テキスト ボックス 14"/>
          <p:cNvSpPr txBox="1"/>
          <p:nvPr/>
        </p:nvSpPr>
        <p:spPr>
          <a:xfrm>
            <a:off x="5794260" y="5249715"/>
            <a:ext cx="2254143" cy="461665"/>
          </a:xfrm>
          <a:prstGeom prst="rect">
            <a:avLst/>
          </a:prstGeom>
          <a:noFill/>
        </p:spPr>
        <p:txBody>
          <a:bodyPr wrap="none" rtlCol="0">
            <a:spAutoFit/>
          </a:bodyPr>
          <a:lstStyle/>
          <a:p>
            <a:r>
              <a:rPr kumimoji="1" lang="ja-JP" altLang="en-US" sz="2400" dirty="0" smtClean="0"/>
              <a:t>合成波形の</a:t>
            </a:r>
            <a:r>
              <a:rPr kumimoji="1" lang="en-US" altLang="ja-JP" sz="2400" dirty="0" smtClean="0"/>
              <a:t>FFT</a:t>
            </a:r>
            <a:endParaRPr kumimoji="1" lang="ja-JP" altLang="en-US" sz="2400" dirty="0"/>
          </a:p>
        </p:txBody>
      </p:sp>
    </p:spTree>
    <p:extLst>
      <p:ext uri="{BB962C8B-B14F-4D97-AF65-F5344CB8AC3E}">
        <p14:creationId xmlns:p14="http://schemas.microsoft.com/office/powerpoint/2010/main" val="186275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4</a:t>
            </a:fld>
            <a:endParaRPr lang="ja-JP" altLang="en-US" dirty="0">
              <a:solidFill>
                <a:prstClr val="black">
                  <a:tint val="75000"/>
                </a:prstClr>
              </a:solidFill>
            </a:endParaRPr>
          </a:p>
        </p:txBody>
      </p:sp>
      <p:sp>
        <p:nvSpPr>
          <p:cNvPr id="5" name="テキスト ボックス 4"/>
          <p:cNvSpPr txBox="1"/>
          <p:nvPr/>
        </p:nvSpPr>
        <p:spPr>
          <a:xfrm>
            <a:off x="519589" y="3382815"/>
            <a:ext cx="3877985" cy="461665"/>
          </a:xfrm>
          <a:prstGeom prst="rect">
            <a:avLst/>
          </a:prstGeom>
          <a:noFill/>
        </p:spPr>
        <p:txBody>
          <a:bodyPr wrap="none" rtlCol="0">
            <a:spAutoFit/>
          </a:bodyPr>
          <a:lstStyle/>
          <a:p>
            <a:r>
              <a:rPr lang="ja-JP" altLang="en-US" sz="2400" dirty="0" smtClean="0"/>
              <a:t>ハイパス通過</a:t>
            </a:r>
            <a:r>
              <a:rPr lang="ja-JP" altLang="en-US" sz="2400" dirty="0"/>
              <a:t>後</a:t>
            </a:r>
            <a:r>
              <a:rPr lang="ja-JP" altLang="en-US" sz="2400" dirty="0" smtClean="0"/>
              <a:t>の</a:t>
            </a:r>
            <a:r>
              <a:rPr kumimoji="1" lang="ja-JP" altLang="en-US" sz="2400" dirty="0" smtClean="0"/>
              <a:t>合成波形</a:t>
            </a:r>
            <a:endParaRPr kumimoji="1" lang="ja-JP" altLang="en-US" sz="2400" dirty="0"/>
          </a:p>
        </p:txBody>
      </p:sp>
      <p:sp>
        <p:nvSpPr>
          <p:cNvPr id="6" name="テキスト ボックス 5"/>
          <p:cNvSpPr txBox="1"/>
          <p:nvPr/>
        </p:nvSpPr>
        <p:spPr>
          <a:xfrm>
            <a:off x="4958239" y="3420915"/>
            <a:ext cx="4185761" cy="461665"/>
          </a:xfrm>
          <a:prstGeom prst="rect">
            <a:avLst/>
          </a:prstGeom>
          <a:noFill/>
        </p:spPr>
        <p:txBody>
          <a:bodyPr wrap="none" rtlCol="0">
            <a:spAutoFit/>
          </a:bodyPr>
          <a:lstStyle/>
          <a:p>
            <a:r>
              <a:rPr lang="ja-JP" altLang="en-US" sz="2400" dirty="0"/>
              <a:t>バンド</a:t>
            </a:r>
            <a:r>
              <a:rPr lang="ja-JP" altLang="en-US" sz="2400" dirty="0" smtClean="0"/>
              <a:t>パス通過後の</a:t>
            </a:r>
            <a:r>
              <a:rPr kumimoji="1" lang="ja-JP" altLang="en-US" sz="2400" dirty="0" smtClean="0"/>
              <a:t>合成波形</a:t>
            </a:r>
            <a:endParaRPr kumimoji="1" lang="ja-JP" altLang="en-US" sz="2400" dirty="0"/>
          </a:p>
        </p:txBody>
      </p:sp>
      <p:pic>
        <p:nvPicPr>
          <p:cNvPr id="8" name="図 7"/>
          <p:cNvPicPr>
            <a:picLocks noChangeAspect="1"/>
          </p:cNvPicPr>
          <p:nvPr/>
        </p:nvPicPr>
        <p:blipFill rotWithShape="1">
          <a:blip r:embed="rId2"/>
          <a:srcRect l="53202" t="5384" r="7659" b="53322"/>
          <a:stretch/>
        </p:blipFill>
        <p:spPr>
          <a:xfrm>
            <a:off x="323850" y="3740554"/>
            <a:ext cx="3941599" cy="3117446"/>
          </a:xfrm>
          <a:prstGeom prst="rect">
            <a:avLst/>
          </a:prstGeom>
        </p:spPr>
      </p:pic>
      <p:pic>
        <p:nvPicPr>
          <p:cNvPr id="9" name="図 8"/>
          <p:cNvPicPr>
            <a:picLocks noChangeAspect="1"/>
          </p:cNvPicPr>
          <p:nvPr/>
        </p:nvPicPr>
        <p:blipFill rotWithShape="1">
          <a:blip r:embed="rId3"/>
          <a:srcRect l="52847" t="5384" r="8015" b="52848"/>
          <a:stretch/>
        </p:blipFill>
        <p:spPr>
          <a:xfrm>
            <a:off x="4830106" y="3738354"/>
            <a:ext cx="3875744" cy="3100595"/>
          </a:xfrm>
          <a:prstGeom prst="rect">
            <a:avLst/>
          </a:prstGeom>
        </p:spPr>
      </p:pic>
      <p:grpSp>
        <p:nvGrpSpPr>
          <p:cNvPr id="14" name="グループ化 13"/>
          <p:cNvGrpSpPr/>
          <p:nvPr/>
        </p:nvGrpSpPr>
        <p:grpSpPr>
          <a:xfrm>
            <a:off x="2400301" y="0"/>
            <a:ext cx="4267200" cy="3486150"/>
            <a:chOff x="-7086600" y="-827235"/>
            <a:chExt cx="4541391" cy="3894285"/>
          </a:xfrm>
        </p:grpSpPr>
        <p:pic>
          <p:nvPicPr>
            <p:cNvPr id="11" name="図 10"/>
            <p:cNvPicPr>
              <a:picLocks noChangeAspect="1"/>
            </p:cNvPicPr>
            <p:nvPr/>
          </p:nvPicPr>
          <p:blipFill rotWithShape="1">
            <a:blip r:embed="rId4"/>
            <a:srcRect l="52847" t="4909" r="7303" b="52848"/>
            <a:stretch/>
          </p:blipFill>
          <p:spPr>
            <a:xfrm>
              <a:off x="-7086600" y="-541734"/>
              <a:ext cx="4541391" cy="3608784"/>
            </a:xfrm>
            <a:prstGeom prst="rect">
              <a:avLst/>
            </a:prstGeom>
          </p:spPr>
        </p:pic>
        <p:sp>
          <p:nvSpPr>
            <p:cNvPr id="12" name="テキスト ボックス 11"/>
            <p:cNvSpPr txBox="1"/>
            <p:nvPr/>
          </p:nvSpPr>
          <p:spPr>
            <a:xfrm>
              <a:off x="-6600441" y="-827235"/>
              <a:ext cx="3877985" cy="461665"/>
            </a:xfrm>
            <a:prstGeom prst="rect">
              <a:avLst/>
            </a:prstGeom>
            <a:noFill/>
          </p:spPr>
          <p:txBody>
            <a:bodyPr wrap="none" rtlCol="0">
              <a:spAutoFit/>
            </a:bodyPr>
            <a:lstStyle/>
            <a:p>
              <a:r>
                <a:rPr lang="ja-JP" altLang="en-US" sz="2400" dirty="0" smtClean="0"/>
                <a:t>ローパス通過後の</a:t>
              </a:r>
              <a:r>
                <a:rPr kumimoji="1" lang="ja-JP" altLang="en-US" sz="2400" dirty="0" smtClean="0"/>
                <a:t>合成波形</a:t>
              </a:r>
              <a:endParaRPr kumimoji="1" lang="ja-JP" altLang="en-US" sz="2400" dirty="0"/>
            </a:p>
          </p:txBody>
        </p:sp>
      </p:grpSp>
      <p:sp>
        <p:nvSpPr>
          <p:cNvPr id="15" name="正方形/長方形 14"/>
          <p:cNvSpPr/>
          <p:nvPr/>
        </p:nvSpPr>
        <p:spPr>
          <a:xfrm>
            <a:off x="0" y="0"/>
            <a:ext cx="211455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4000" dirty="0" smtClean="0"/>
              <a:t>結果</a:t>
            </a:r>
            <a:r>
              <a:rPr kumimoji="1" lang="en-US" altLang="ja-JP" sz="4000" dirty="0" smtClean="0"/>
              <a:t>3</a:t>
            </a:r>
            <a:endParaRPr kumimoji="1" lang="ja-JP" altLang="en-US" sz="4000" dirty="0"/>
          </a:p>
        </p:txBody>
      </p:sp>
    </p:spTree>
    <p:extLst>
      <p:ext uri="{BB962C8B-B14F-4D97-AF65-F5344CB8AC3E}">
        <p14:creationId xmlns:p14="http://schemas.microsoft.com/office/powerpoint/2010/main" val="130937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5</a:t>
            </a:fld>
            <a:endParaRPr lang="ja-JP" altLang="en-US" dirty="0">
              <a:solidFill>
                <a:prstClr val="black">
                  <a:tint val="75000"/>
                </a:prstClr>
              </a:solidFill>
            </a:endParaRPr>
          </a:p>
        </p:txBody>
      </p:sp>
      <p:sp>
        <p:nvSpPr>
          <p:cNvPr id="15" name="正方形/長方形 14"/>
          <p:cNvSpPr/>
          <p:nvPr/>
        </p:nvSpPr>
        <p:spPr>
          <a:xfrm>
            <a:off x="0" y="0"/>
            <a:ext cx="211455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4000" dirty="0" smtClean="0"/>
              <a:t>結果</a:t>
            </a:r>
            <a:r>
              <a:rPr kumimoji="1" lang="en-US" altLang="ja-JP" sz="4000" dirty="0" smtClean="0"/>
              <a:t>4</a:t>
            </a:r>
            <a:endParaRPr kumimoji="1" lang="ja-JP" altLang="en-US" sz="4000" dirty="0"/>
          </a:p>
        </p:txBody>
      </p:sp>
      <p:grpSp>
        <p:nvGrpSpPr>
          <p:cNvPr id="13" name="グループ化 12"/>
          <p:cNvGrpSpPr/>
          <p:nvPr/>
        </p:nvGrpSpPr>
        <p:grpSpPr>
          <a:xfrm>
            <a:off x="2647950" y="0"/>
            <a:ext cx="3888000" cy="3437085"/>
            <a:chOff x="2190750" y="1173015"/>
            <a:chExt cx="4572000" cy="3741885"/>
          </a:xfrm>
        </p:grpSpPr>
        <p:pic>
          <p:nvPicPr>
            <p:cNvPr id="16" name="図 15"/>
            <p:cNvPicPr>
              <a:picLocks noChangeAspect="1"/>
            </p:cNvPicPr>
            <p:nvPr/>
          </p:nvPicPr>
          <p:blipFill rotWithShape="1">
            <a:blip r:embed="rId2"/>
            <a:srcRect l="50712" t="51424" r="6591" b="5384"/>
            <a:stretch/>
          </p:blipFill>
          <p:spPr>
            <a:xfrm>
              <a:off x="2190750" y="1447798"/>
              <a:ext cx="4572000" cy="3467102"/>
            </a:xfrm>
            <a:prstGeom prst="rect">
              <a:avLst/>
            </a:prstGeom>
          </p:spPr>
        </p:pic>
        <p:sp>
          <p:nvSpPr>
            <p:cNvPr id="17" name="テキスト ボックス 16"/>
            <p:cNvSpPr txBox="1"/>
            <p:nvPr/>
          </p:nvSpPr>
          <p:spPr>
            <a:xfrm>
              <a:off x="3336810" y="1173015"/>
              <a:ext cx="2561920" cy="461665"/>
            </a:xfrm>
            <a:prstGeom prst="rect">
              <a:avLst/>
            </a:prstGeom>
            <a:noFill/>
          </p:spPr>
          <p:txBody>
            <a:bodyPr wrap="none" rtlCol="0">
              <a:spAutoFit/>
            </a:bodyPr>
            <a:lstStyle/>
            <a:p>
              <a:r>
                <a:rPr lang="ja-JP" altLang="en-US" sz="2400" dirty="0" smtClean="0"/>
                <a:t>ローパス</a:t>
              </a:r>
              <a:r>
                <a:rPr lang="ja-JP" altLang="en-US" sz="2400" dirty="0"/>
                <a:t>後</a:t>
              </a:r>
              <a:r>
                <a:rPr lang="ja-JP" altLang="en-US" sz="2400" dirty="0" smtClean="0"/>
                <a:t>の</a:t>
              </a:r>
              <a:r>
                <a:rPr kumimoji="1" lang="en-US" altLang="ja-JP" sz="2400" dirty="0" smtClean="0"/>
                <a:t>FFT</a:t>
              </a:r>
              <a:endParaRPr kumimoji="1" lang="ja-JP" altLang="en-US" sz="2400" dirty="0"/>
            </a:p>
          </p:txBody>
        </p:sp>
      </p:grpSp>
      <p:pic>
        <p:nvPicPr>
          <p:cNvPr id="18" name="図 17"/>
          <p:cNvPicPr>
            <a:picLocks noChangeAspect="1"/>
          </p:cNvPicPr>
          <p:nvPr/>
        </p:nvPicPr>
        <p:blipFill rotWithShape="1">
          <a:blip r:embed="rId3"/>
          <a:srcRect l="51068" t="51899" r="6947" b="6807"/>
          <a:stretch/>
        </p:blipFill>
        <p:spPr>
          <a:xfrm>
            <a:off x="5122650" y="3991422"/>
            <a:ext cx="3888000" cy="2866578"/>
          </a:xfrm>
          <a:prstGeom prst="rect">
            <a:avLst/>
          </a:prstGeom>
        </p:spPr>
      </p:pic>
      <p:sp>
        <p:nvSpPr>
          <p:cNvPr id="19" name="テキスト ボックス 18"/>
          <p:cNvSpPr txBox="1"/>
          <p:nvPr/>
        </p:nvSpPr>
        <p:spPr>
          <a:xfrm>
            <a:off x="5813302" y="3657600"/>
            <a:ext cx="2869696" cy="461665"/>
          </a:xfrm>
          <a:prstGeom prst="rect">
            <a:avLst/>
          </a:prstGeom>
          <a:noFill/>
        </p:spPr>
        <p:txBody>
          <a:bodyPr wrap="none" rtlCol="0">
            <a:spAutoFit/>
          </a:bodyPr>
          <a:lstStyle/>
          <a:p>
            <a:r>
              <a:rPr lang="ja-JP" altLang="en-US" sz="2400" dirty="0"/>
              <a:t>バンド</a:t>
            </a:r>
            <a:r>
              <a:rPr lang="ja-JP" altLang="en-US" sz="2400" dirty="0" smtClean="0"/>
              <a:t>パス後の</a:t>
            </a:r>
            <a:r>
              <a:rPr kumimoji="1" lang="en-US" altLang="ja-JP" sz="2400" dirty="0" smtClean="0"/>
              <a:t>FFT</a:t>
            </a:r>
            <a:endParaRPr kumimoji="1" lang="ja-JP" altLang="en-US" sz="2400" dirty="0"/>
          </a:p>
        </p:txBody>
      </p:sp>
      <p:pic>
        <p:nvPicPr>
          <p:cNvPr id="20" name="図 19"/>
          <p:cNvPicPr>
            <a:picLocks noChangeAspect="1"/>
          </p:cNvPicPr>
          <p:nvPr/>
        </p:nvPicPr>
        <p:blipFill rotWithShape="1">
          <a:blip r:embed="rId4"/>
          <a:srcRect l="50712" t="52373" r="6947" b="6333"/>
          <a:stretch/>
        </p:blipFill>
        <p:spPr>
          <a:xfrm>
            <a:off x="552450" y="4015511"/>
            <a:ext cx="3888000" cy="2842489"/>
          </a:xfrm>
          <a:prstGeom prst="rect">
            <a:avLst/>
          </a:prstGeom>
        </p:spPr>
      </p:pic>
      <p:sp>
        <p:nvSpPr>
          <p:cNvPr id="21" name="テキスト ボックス 20"/>
          <p:cNvSpPr txBox="1"/>
          <p:nvPr/>
        </p:nvSpPr>
        <p:spPr>
          <a:xfrm>
            <a:off x="1260352" y="3619500"/>
            <a:ext cx="2561920" cy="461665"/>
          </a:xfrm>
          <a:prstGeom prst="rect">
            <a:avLst/>
          </a:prstGeom>
          <a:noFill/>
        </p:spPr>
        <p:txBody>
          <a:bodyPr wrap="none" rtlCol="0">
            <a:spAutoFit/>
          </a:bodyPr>
          <a:lstStyle/>
          <a:p>
            <a:r>
              <a:rPr lang="ja-JP" altLang="en-US" sz="2400" dirty="0" smtClean="0"/>
              <a:t>ハイパス後の</a:t>
            </a:r>
            <a:r>
              <a:rPr kumimoji="1" lang="en-US" altLang="ja-JP" sz="2400" dirty="0" smtClean="0"/>
              <a:t>FFT</a:t>
            </a:r>
            <a:endParaRPr kumimoji="1" lang="ja-JP" altLang="en-US" sz="2400" dirty="0"/>
          </a:p>
        </p:txBody>
      </p:sp>
    </p:spTree>
    <p:extLst>
      <p:ext uri="{BB962C8B-B14F-4D97-AF65-F5344CB8AC3E}">
        <p14:creationId xmlns:p14="http://schemas.microsoft.com/office/powerpoint/2010/main" val="219425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endParaRPr kumimoji="1" lang="ja-JP" altLang="en-US" dirty="0"/>
          </a:p>
        </p:txBody>
      </p:sp>
      <p:sp>
        <p:nvSpPr>
          <p:cNvPr id="4" name="スライド番号プレースホルダー 3"/>
          <p:cNvSpPr>
            <a:spLocks noGrp="1"/>
          </p:cNvSpPr>
          <p:nvPr>
            <p:ph type="sldNum" sz="quarter" idx="12"/>
          </p:nvPr>
        </p:nvSpPr>
        <p:spPr/>
        <p:txBody>
          <a:bodyPr/>
          <a:lstStyle/>
          <a:p>
            <a:fld id="{001693A1-A7E8-4393-BCE2-FEDA379E625F}" type="slidenum">
              <a:rPr lang="ja-JP" altLang="en-US" smtClean="0">
                <a:solidFill>
                  <a:prstClr val="black">
                    <a:tint val="75000"/>
                  </a:prstClr>
                </a:solidFill>
              </a:rPr>
              <a:pPr/>
              <a:t>6</a:t>
            </a:fld>
            <a:endParaRPr lang="ja-JP" altLang="en-US" dirty="0">
              <a:solidFill>
                <a:prstClr val="black">
                  <a:tint val="75000"/>
                </a:prstClr>
              </a:solidFill>
            </a:endParaRPr>
          </a:p>
        </p:txBody>
      </p:sp>
      <p:sp>
        <p:nvSpPr>
          <p:cNvPr id="5" name="正方形/長方形 4"/>
          <p:cNvSpPr/>
          <p:nvPr/>
        </p:nvSpPr>
        <p:spPr>
          <a:xfrm>
            <a:off x="659112" y="1546163"/>
            <a:ext cx="5162504" cy="1477328"/>
          </a:xfrm>
          <a:prstGeom prst="rect">
            <a:avLst/>
          </a:prstGeom>
        </p:spPr>
        <p:txBody>
          <a:bodyPr wrap="none">
            <a:spAutoFit/>
          </a:bodyPr>
          <a:lstStyle/>
          <a:p>
            <a:r>
              <a:rPr lang="ja-JP" altLang="en-US" dirty="0" smtClean="0"/>
              <a:t>「</a:t>
            </a:r>
            <a:r>
              <a:rPr lang="en-US" altLang="ja-JP" dirty="0" err="1" smtClean="0"/>
              <a:t>MathWorks</a:t>
            </a:r>
            <a:r>
              <a:rPr lang="en-US" altLang="ja-JP" dirty="0" smtClean="0"/>
              <a:t>-</a:t>
            </a:r>
            <a:r>
              <a:rPr lang="ja-JP" altLang="en-US" dirty="0" smtClean="0"/>
              <a:t>バターワースフィルターの設計」</a:t>
            </a:r>
            <a:endParaRPr lang="en-US" altLang="ja-JP" dirty="0" smtClean="0"/>
          </a:p>
          <a:p>
            <a:r>
              <a:rPr lang="en-US" altLang="ja-JP" dirty="0">
                <a:hlinkClick r:id="rId2"/>
              </a:rPr>
              <a:t>https://</a:t>
            </a:r>
            <a:r>
              <a:rPr lang="en-US" altLang="ja-JP" dirty="0" smtClean="0">
                <a:hlinkClick r:id="rId2"/>
              </a:rPr>
              <a:t>jp.mathworks.com/help/signal/ref/butter.html</a:t>
            </a:r>
            <a:endParaRPr lang="en-US" altLang="ja-JP" dirty="0" smtClean="0"/>
          </a:p>
          <a:p>
            <a:endParaRPr lang="en-US" altLang="ja-JP" dirty="0" smtClean="0"/>
          </a:p>
          <a:p>
            <a:r>
              <a:rPr lang="ja-JP" altLang="en-US" dirty="0"/>
              <a:t>「</a:t>
            </a:r>
            <a:r>
              <a:rPr lang="ja-JP" altLang="en-US" b="1" dirty="0"/>
              <a:t> </a:t>
            </a:r>
            <a:r>
              <a:rPr lang="en-US" altLang="ja-JP" b="1" dirty="0"/>
              <a:t>MATLAB</a:t>
            </a:r>
            <a:r>
              <a:rPr lang="ja-JP" altLang="en-US" dirty="0"/>
              <a:t>で学ぶディジタル信号処理の基礎」</a:t>
            </a:r>
            <a:endParaRPr lang="en-US" altLang="ja-JP" dirty="0">
              <a:hlinkClick r:id="rId3"/>
            </a:endParaRPr>
          </a:p>
          <a:p>
            <a:r>
              <a:rPr lang="ja-JP" altLang="en-US" dirty="0">
                <a:hlinkClick r:id="rId3"/>
              </a:rPr>
              <a:t>http://www.mk.ecei.tohoku.ac.jp/</a:t>
            </a:r>
            <a:r>
              <a:rPr lang="ja-JP" altLang="en-US">
                <a:hlinkClick r:id="rId3"/>
              </a:rPr>
              <a:t>jspmatlab</a:t>
            </a:r>
            <a:r>
              <a:rPr lang="ja-JP" altLang="en-US" smtClean="0">
                <a:hlinkClick r:id="rId3"/>
              </a:rPr>
              <a:t>/</a:t>
            </a:r>
            <a:endParaRPr lang="en-US" altLang="ja-JP" dirty="0"/>
          </a:p>
        </p:txBody>
      </p:sp>
    </p:spTree>
    <p:extLst>
      <p:ext uri="{BB962C8B-B14F-4D97-AF65-F5344CB8AC3E}">
        <p14:creationId xmlns:p14="http://schemas.microsoft.com/office/powerpoint/2010/main" val="101722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022484" y="4794659"/>
            <a:ext cx="4718071" cy="1964487"/>
          </a:xfrm>
        </p:spPr>
        <p:txBody>
          <a:bodyPr>
            <a:noAutofit/>
          </a:bodyPr>
          <a:lstStyle/>
          <a:p>
            <a:r>
              <a:rPr lang="ja-JP" altLang="en-US" sz="2400" dirty="0">
                <a:solidFill>
                  <a:schemeClr val="tx1"/>
                </a:solidFill>
              </a:rPr>
              <a:t>理工学府 数物・電子情報系学科</a:t>
            </a:r>
            <a:endParaRPr lang="en-US" altLang="ja-JP" sz="2400" dirty="0">
              <a:solidFill>
                <a:schemeClr val="tx1"/>
              </a:solidFill>
            </a:endParaRPr>
          </a:p>
          <a:p>
            <a:r>
              <a:rPr lang="ja-JP" altLang="en-US" sz="2400" dirty="0">
                <a:solidFill>
                  <a:schemeClr val="tx1"/>
                </a:solidFill>
              </a:rPr>
              <a:t>情報システム</a:t>
            </a:r>
            <a:r>
              <a:rPr lang="en-US" altLang="ja-JP" sz="2400" dirty="0">
                <a:solidFill>
                  <a:schemeClr val="tx1"/>
                </a:solidFill>
              </a:rPr>
              <a:t>EP </a:t>
            </a:r>
            <a:r>
              <a:rPr lang="ja-JP" altLang="en-US" sz="2400" dirty="0">
                <a:solidFill>
                  <a:schemeClr val="tx1"/>
                </a:solidFill>
              </a:rPr>
              <a:t>島研究室</a:t>
            </a:r>
            <a:endParaRPr lang="en-US" altLang="ja-JP" sz="2400" dirty="0">
              <a:solidFill>
                <a:schemeClr val="tx1"/>
              </a:solidFill>
            </a:endParaRPr>
          </a:p>
          <a:p>
            <a:r>
              <a:rPr lang="en-US" altLang="ja-JP" sz="2400" dirty="0">
                <a:solidFill>
                  <a:schemeClr val="tx1"/>
                </a:solidFill>
              </a:rPr>
              <a:t>M1 </a:t>
            </a:r>
            <a:r>
              <a:rPr lang="ja-JP" altLang="en-US" sz="2400" dirty="0">
                <a:solidFill>
                  <a:schemeClr val="tx1"/>
                </a:solidFill>
              </a:rPr>
              <a:t>内山政哉</a:t>
            </a:r>
            <a:endParaRPr lang="en-US" altLang="ja-JP" sz="2400" dirty="0">
              <a:solidFill>
                <a:schemeClr val="tx1"/>
              </a:solidFill>
            </a:endParaRPr>
          </a:p>
        </p:txBody>
      </p:sp>
      <p:sp>
        <p:nvSpPr>
          <p:cNvPr id="6" name="タイトル 1"/>
          <p:cNvSpPr txBox="1">
            <a:spLocks/>
          </p:cNvSpPr>
          <p:nvPr/>
        </p:nvSpPr>
        <p:spPr>
          <a:xfrm>
            <a:off x="604024" y="2037504"/>
            <a:ext cx="7772400" cy="1470025"/>
          </a:xfrm>
          <a:prstGeom prst="rect">
            <a:avLst/>
          </a:prstGeom>
        </p:spPr>
        <p:txBody>
          <a:bodyPr vert="horz" lIns="91440" tIns="45720" rIns="91440" bIns="45720" rtlCol="0" anchor="ctr">
            <a:normAutofit/>
          </a:bodyPr>
          <a:lstStyle>
            <a:lvl1pPr algn="ctr" defTabSz="685783" rtl="0" eaLnBrk="1" latinLnBrk="0" hangingPunct="1">
              <a:spcBef>
                <a:spcPct val="0"/>
              </a:spcBef>
              <a:buNone/>
              <a:defRPr kumimoji="1" sz="3300" kern="1200">
                <a:solidFill>
                  <a:schemeClr val="tx1"/>
                </a:solidFill>
                <a:latin typeface="+mj-lt"/>
                <a:ea typeface="+mj-ea"/>
                <a:cs typeface="+mj-cs"/>
              </a:defRPr>
            </a:lvl1pPr>
          </a:lstStyle>
          <a:p>
            <a:r>
              <a:rPr lang="ja-JP" altLang="en-US" sz="4000" dirty="0">
                <a:latin typeface="+mj-ea"/>
              </a:rPr>
              <a:t>信号処理課題</a:t>
            </a:r>
          </a:p>
        </p:txBody>
      </p:sp>
    </p:spTree>
    <p:extLst>
      <p:ext uri="{BB962C8B-B14F-4D97-AF65-F5344CB8AC3E}">
        <p14:creationId xmlns:p14="http://schemas.microsoft.com/office/powerpoint/2010/main" val="30340558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Times New Roman"/>
        <a:ea typeface="HG丸ｺﾞｼｯｸM-PRO"/>
        <a:cs typeface=""/>
      </a:majorFont>
      <a:minorFont>
        <a:latin typeface="Times New Roman"/>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14685</TotalTime>
  <Words>216</Words>
  <Application>Microsoft Office PowerPoint</Application>
  <PresentationFormat>画面に合わせる (4:3)</PresentationFormat>
  <Paragraphs>44</Paragraphs>
  <Slides>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HG丸ｺﾞｼｯｸM-PRO</vt:lpstr>
      <vt:lpstr>ＭＳ Ｐゴシック</vt:lpstr>
      <vt:lpstr>Arial</vt:lpstr>
      <vt:lpstr>Calibri</vt:lpstr>
      <vt:lpstr>Times New Roman</vt:lpstr>
      <vt:lpstr>Office ​​テーマ</vt:lpstr>
      <vt:lpstr>信号処理課題</vt:lpstr>
      <vt:lpstr>課題</vt:lpstr>
      <vt:lpstr>結果1,2</vt:lpstr>
      <vt:lpstr>PowerPoint プレゼンテーション</vt:lpstr>
      <vt:lpstr>PowerPoint プレゼンテーション</vt:lpstr>
      <vt:lpstr>参考</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運動学習支援を目的とした機能的電気刺激の知覚特性評価</dc:title>
  <dc:creator>ShimaLab</dc:creator>
  <cp:lastModifiedBy>ShimaLab</cp:lastModifiedBy>
  <cp:revision>1217</cp:revision>
  <cp:lastPrinted>2018-02-19T23:46:23Z</cp:lastPrinted>
  <dcterms:created xsi:type="dcterms:W3CDTF">2017-05-08T01:04:40Z</dcterms:created>
  <dcterms:modified xsi:type="dcterms:W3CDTF">2018-04-05T08:17:23Z</dcterms:modified>
</cp:coreProperties>
</file>