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Baskerville"/>
      <p:regular r:id="rId21"/>
      <p:bold r:id="rId22"/>
      <p: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pNf0zJrGE/7nBHmE/3XEJXMNf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ibreBaskerville-bold.fntdata"/><Relationship Id="rId10" Type="http://schemas.openxmlformats.org/officeDocument/2006/relationships/slide" Target="slides/slide6.xml"/><Relationship Id="rId21" Type="http://schemas.openxmlformats.org/officeDocument/2006/relationships/font" Target="fonts/LibreBaskerville-regular.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ibreBaskervill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80a1abc57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80a1abc57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080a1abc57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80a1abc57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80a1abc57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080a1abc57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80a1abc57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80a1abc57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080a1abc57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80a1abc57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080a1abc57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080a1abc57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80a1abc5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80a1abc57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080a1abc57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80a1abc57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80a1abc57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080a1abc57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97" name="Google Shape;19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80a1abc5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80a1abc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3080a1abc5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80a1abc5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80a1abc5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3080a1abc5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80a1abc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80a1abc57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3080a1abc57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80a1abc5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80a1abc5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080a1abc57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80a1abc5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80a1abc5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080a1abc57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80a1abc57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80a1abc57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080a1abc57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80a1abc57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80a1abc57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080a1abc57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2472904" y="3717986"/>
            <a:ext cx="72462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b="1" lang="en-IN" sz="3600">
                <a:solidFill>
                  <a:schemeClr val="dk1"/>
                </a:solidFill>
                <a:latin typeface="Calibri"/>
                <a:ea typeface="Calibri"/>
                <a:cs typeface="Calibri"/>
                <a:sym typeface="Calibri"/>
              </a:rPr>
              <a:t>AMCAT ANALYSIS </a:t>
            </a:r>
            <a:endParaRPr b="1" i="0" sz="3600" u="none" cap="none" strike="noStrike">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080a1abc57_0_49"/>
          <p:cNvSpPr txBox="1"/>
          <p:nvPr>
            <p:ph idx="1" type="body"/>
          </p:nvPr>
        </p:nvSpPr>
        <p:spPr>
          <a:xfrm>
            <a:off x="838200" y="296200"/>
            <a:ext cx="10515600" cy="5880600"/>
          </a:xfrm>
          <a:prstGeom prst="rect">
            <a:avLst/>
          </a:prstGeom>
        </p:spPr>
        <p:txBody>
          <a:bodyPr anchorCtr="0" anchor="t" bIns="45700" lIns="91425" spcFirstLastPara="1" rIns="91425" wrap="square" tIns="45700">
            <a:normAutofit lnSpcReduction="10000"/>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rPr b="1" lang="en-IN"/>
              <a:t>b</a:t>
            </a:r>
            <a:r>
              <a:rPr lang="en-IN"/>
              <a:t>. </a:t>
            </a:r>
            <a:r>
              <a:rPr b="1" lang="en-IN"/>
              <a:t>Bivariate Analysis</a:t>
            </a:r>
            <a:endParaRPr b="1"/>
          </a:p>
          <a:p>
            <a:pPr indent="0" lvl="0" marL="457200" rtl="0" algn="l">
              <a:spcBef>
                <a:spcPts val="1000"/>
              </a:spcBef>
              <a:spcAft>
                <a:spcPts val="0"/>
              </a:spcAft>
              <a:buNone/>
            </a:pPr>
            <a:r>
              <a:t/>
            </a:r>
            <a:endParaRPr b="1"/>
          </a:p>
          <a:p>
            <a:pPr indent="0" lvl="0" marL="457200" rtl="0" algn="l">
              <a:spcBef>
                <a:spcPts val="1000"/>
              </a:spcBef>
              <a:spcAft>
                <a:spcPts val="0"/>
              </a:spcAft>
              <a:buNone/>
            </a:pPr>
            <a:r>
              <a:rPr b="1" lang="en-IN" sz="2645"/>
              <a:t>Analysis of designations with more salary</a:t>
            </a:r>
            <a:endParaRPr b="1" sz="2645"/>
          </a:p>
          <a:p>
            <a:pPr indent="-342900" lvl="0" marL="914400" rtl="0" algn="l">
              <a:lnSpc>
                <a:spcPct val="150000"/>
              </a:lnSpc>
              <a:spcBef>
                <a:spcPts val="1000"/>
              </a:spcBef>
              <a:spcAft>
                <a:spcPts val="0"/>
              </a:spcAft>
              <a:buSzPts val="1800"/>
              <a:buChar char="•"/>
            </a:pPr>
            <a:r>
              <a:rPr lang="en-IN" sz="1800"/>
              <a:t>T</a:t>
            </a:r>
            <a:r>
              <a:rPr lang="en-IN" sz="1800"/>
              <a:t>he </a:t>
            </a:r>
            <a:r>
              <a:rPr b="1" lang="en-IN" sz="1800"/>
              <a:t>highest salary designation</a:t>
            </a:r>
            <a:r>
              <a:rPr lang="en-IN" sz="1800"/>
              <a:t> is Junior Manager, with an average salary of </a:t>
            </a:r>
            <a:r>
              <a:rPr b="1" lang="en-IN" sz="1800"/>
              <a:t>₹1,300,000</a:t>
            </a:r>
            <a:r>
              <a:rPr lang="en-IN" sz="1800"/>
              <a:t>.</a:t>
            </a:r>
            <a:endParaRPr sz="1800"/>
          </a:p>
          <a:p>
            <a:pPr indent="-342900" lvl="0" marL="914400" rtl="0" algn="l">
              <a:lnSpc>
                <a:spcPct val="150000"/>
              </a:lnSpc>
              <a:spcBef>
                <a:spcPts val="0"/>
              </a:spcBef>
              <a:spcAft>
                <a:spcPts val="0"/>
              </a:spcAft>
              <a:buSzPts val="1800"/>
              <a:buChar char="•"/>
            </a:pPr>
            <a:r>
              <a:rPr lang="en-IN" sz="1800"/>
              <a:t>The </a:t>
            </a:r>
            <a:r>
              <a:rPr b="1" lang="en-IN" sz="1800"/>
              <a:t>Senior Developer</a:t>
            </a:r>
            <a:r>
              <a:rPr lang="en-IN" sz="1800"/>
              <a:t> designation follows closely, offering an average salary of </a:t>
            </a:r>
            <a:r>
              <a:rPr b="1" lang="en-IN" sz="1800"/>
              <a:t>₹1,110,000</a:t>
            </a:r>
            <a:r>
              <a:rPr lang="en-IN" sz="1800"/>
              <a:t>.</a:t>
            </a:r>
            <a:endParaRPr sz="1800"/>
          </a:p>
          <a:p>
            <a:pPr indent="-342900" lvl="0" marL="914400" rtl="0" algn="l">
              <a:lnSpc>
                <a:spcPct val="150000"/>
              </a:lnSpc>
              <a:spcBef>
                <a:spcPts val="0"/>
              </a:spcBef>
              <a:spcAft>
                <a:spcPts val="0"/>
              </a:spcAft>
              <a:buSzPts val="1800"/>
              <a:buChar char="•"/>
            </a:pPr>
            <a:r>
              <a:rPr lang="en-IN" sz="1800"/>
              <a:t>Data Scientists earn an average salary of </a:t>
            </a:r>
            <a:r>
              <a:rPr b="1" lang="en-IN" sz="1800"/>
              <a:t>₹896,667</a:t>
            </a:r>
            <a:r>
              <a:rPr lang="en-IN" sz="1800"/>
              <a:t>, ranking them among the top earners.</a:t>
            </a:r>
            <a:endParaRPr sz="1800"/>
          </a:p>
          <a:p>
            <a:pPr indent="-342900" lvl="0" marL="914400" rtl="0" algn="l">
              <a:lnSpc>
                <a:spcPct val="150000"/>
              </a:lnSpc>
              <a:spcBef>
                <a:spcPts val="0"/>
              </a:spcBef>
              <a:spcAft>
                <a:spcPts val="0"/>
              </a:spcAft>
              <a:buSzPts val="1800"/>
              <a:buChar char="•"/>
            </a:pPr>
            <a:r>
              <a:rPr lang="en-IN" sz="1800"/>
              <a:t>Other notable designations include Field Engineer (</a:t>
            </a:r>
            <a:r>
              <a:rPr b="1" lang="en-IN" sz="1800"/>
              <a:t>₹801,667</a:t>
            </a:r>
            <a:r>
              <a:rPr lang="en-IN" sz="1800"/>
              <a:t>) and Assistant Manager (</a:t>
            </a:r>
            <a:r>
              <a:rPr b="1" lang="en-IN" sz="1800"/>
              <a:t>₹800,000</a:t>
            </a:r>
            <a:r>
              <a:rPr lang="en-IN" sz="1800"/>
              <a:t>).</a:t>
            </a:r>
            <a:endParaRPr sz="1800"/>
          </a:p>
          <a:p>
            <a:pPr indent="0" lvl="0" marL="457200" rtl="0" algn="l">
              <a:spcBef>
                <a:spcPts val="1000"/>
              </a:spcBef>
              <a:spcAft>
                <a:spcPts val="0"/>
              </a:spcAft>
              <a:buNone/>
            </a:pPr>
            <a:r>
              <a:t/>
            </a:r>
            <a:endParaRPr sz="1100">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b="1" lang="en-IN" sz="2550"/>
              <a:t>Analysis of average College GPA among high-salaried roles</a:t>
            </a:r>
            <a:endParaRPr sz="2550">
              <a:latin typeface="Arial"/>
              <a:ea typeface="Arial"/>
              <a:cs typeface="Arial"/>
              <a:sym typeface="Arial"/>
            </a:endParaRPr>
          </a:p>
          <a:p>
            <a:pPr indent="-342900" lvl="0" marL="914400" marR="0" rtl="0" algn="l">
              <a:lnSpc>
                <a:spcPct val="150000"/>
              </a:lnSpc>
              <a:spcBef>
                <a:spcPts val="1000"/>
              </a:spcBef>
              <a:spcAft>
                <a:spcPts val="0"/>
              </a:spcAft>
              <a:buSzPts val="1800"/>
              <a:buChar char="•"/>
            </a:pPr>
            <a:r>
              <a:rPr lang="en-IN" sz="1800"/>
              <a:t>An </a:t>
            </a:r>
            <a:r>
              <a:rPr lang="en-IN" sz="1800"/>
              <a:t>a</a:t>
            </a:r>
            <a:r>
              <a:rPr lang="en-IN" sz="1800"/>
              <a:t>nalysis of average college GPA among high-salaried roles reveals that Electrical Design Engineers have the highest average GPA of 88.60.</a:t>
            </a:r>
            <a:endParaRPr sz="1800"/>
          </a:p>
          <a:p>
            <a:pPr indent="-342900" lvl="0" marL="914400" marR="0" rtl="0" algn="l">
              <a:lnSpc>
                <a:spcPct val="150000"/>
              </a:lnSpc>
              <a:spcBef>
                <a:spcPts val="0"/>
              </a:spcBef>
              <a:spcAft>
                <a:spcPts val="0"/>
              </a:spcAft>
              <a:buSzPts val="1800"/>
              <a:buChar char="•"/>
            </a:pPr>
            <a:r>
              <a:rPr lang="en-IN" sz="1800"/>
              <a:t>Game Developers and Engineering Managers also exhibit high GPAs of 87.10 and 86.10, respectively.</a:t>
            </a:r>
            <a:endParaRPr sz="1800"/>
          </a:p>
          <a:p>
            <a:pPr indent="0" lvl="0" marL="914400" marR="0" rtl="0" algn="l">
              <a:lnSpc>
                <a:spcPct val="150000"/>
              </a:lnSpc>
              <a:spcBef>
                <a:spcPts val="10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080a1abc57_0_55"/>
          <p:cNvSpPr txBox="1"/>
          <p:nvPr>
            <p:ph idx="1" type="body"/>
          </p:nvPr>
        </p:nvSpPr>
        <p:spPr>
          <a:xfrm>
            <a:off x="838200" y="398475"/>
            <a:ext cx="10515600" cy="5778300"/>
          </a:xfrm>
          <a:prstGeom prst="rect">
            <a:avLst/>
          </a:prstGeom>
        </p:spPr>
        <p:txBody>
          <a:bodyPr anchorCtr="0" anchor="t" bIns="45700" lIns="91425" spcFirstLastPara="1" rIns="91425" wrap="square" tIns="45700">
            <a:normAutofit fontScale="70000" lnSpcReduction="20000"/>
          </a:bodyPr>
          <a:lstStyle/>
          <a:p>
            <a:pPr indent="0" lvl="0" marL="0" rtl="0" algn="l">
              <a:lnSpc>
                <a:spcPct val="150000"/>
              </a:lnSpc>
              <a:spcBef>
                <a:spcPts val="1000"/>
              </a:spcBef>
              <a:spcAft>
                <a:spcPts val="0"/>
              </a:spcAft>
              <a:buNone/>
            </a:pPr>
            <a:r>
              <a:rPr b="1" lang="en-IN" sz="2352"/>
              <a:t>Analysis of Salary Variation in Job Locations</a:t>
            </a:r>
            <a:endParaRPr b="1" sz="2352"/>
          </a:p>
          <a:p>
            <a:pPr indent="0" lvl="0" marL="0" rtl="0" algn="l">
              <a:lnSpc>
                <a:spcPct val="150000"/>
              </a:lnSpc>
              <a:spcBef>
                <a:spcPts val="1000"/>
              </a:spcBef>
              <a:spcAft>
                <a:spcPts val="0"/>
              </a:spcAft>
              <a:buNone/>
            </a:pPr>
            <a:r>
              <a:rPr lang="en-IN" sz="1800"/>
              <a:t>The cities with the highest average salaries were identified, indicating significant geographical salary variations.</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t/>
            </a:r>
            <a:endParaRPr sz="1800"/>
          </a:p>
          <a:p>
            <a:pPr indent="0" lvl="0" marL="0" rtl="0" algn="l">
              <a:lnSpc>
                <a:spcPct val="150000"/>
              </a:lnSpc>
              <a:spcBef>
                <a:spcPts val="1000"/>
              </a:spcBef>
              <a:spcAft>
                <a:spcPts val="0"/>
              </a:spcAft>
              <a:buNone/>
            </a:pPr>
            <a:r>
              <a:rPr b="1" lang="en-IN" sz="2388"/>
              <a:t>Analysis on how specialization influencing salary</a:t>
            </a:r>
            <a:endParaRPr b="1" sz="2388"/>
          </a:p>
          <a:p>
            <a:pPr indent="-308610" lvl="0" marL="914400" rtl="0" algn="l">
              <a:lnSpc>
                <a:spcPct val="150000"/>
              </a:lnSpc>
              <a:spcBef>
                <a:spcPts val="1000"/>
              </a:spcBef>
              <a:spcAft>
                <a:spcPts val="0"/>
              </a:spcAft>
              <a:buSzPct val="100000"/>
              <a:buChar char="•"/>
            </a:pPr>
            <a:r>
              <a:rPr lang="en-IN" sz="1800"/>
              <a:t>Specializations such as Polymer Technology and Computer Networking are associated with higher average salaries of ₹700,000 and ₹565,000, respectively.</a:t>
            </a:r>
            <a:endParaRPr sz="1800"/>
          </a:p>
          <a:p>
            <a:pPr indent="-308610" lvl="0" marL="914400" rtl="0" algn="l">
              <a:lnSpc>
                <a:spcPct val="150000"/>
              </a:lnSpc>
              <a:spcBef>
                <a:spcPts val="0"/>
              </a:spcBef>
              <a:spcAft>
                <a:spcPts val="0"/>
              </a:spcAft>
              <a:buSzPct val="100000"/>
              <a:buChar char="•"/>
            </a:pPr>
            <a:r>
              <a:rPr lang="en-IN" sz="1800"/>
              <a:t>Information Science and Instrumentation and Control Engineering specializations also show strong average salaries of ₹460,000 and ₹394,000.</a:t>
            </a:r>
            <a:endParaRPr sz="1800"/>
          </a:p>
          <a:p>
            <a:pPr indent="0" lvl="0" marL="457200" marR="0" rtl="0" algn="l">
              <a:lnSpc>
                <a:spcPct val="90000"/>
              </a:lnSpc>
              <a:spcBef>
                <a:spcPts val="1000"/>
              </a:spcBef>
              <a:spcAft>
                <a:spcPts val="0"/>
              </a:spcAft>
              <a:buNone/>
            </a:pPr>
            <a:r>
              <a:t/>
            </a:r>
            <a:endParaRPr b="1"/>
          </a:p>
        </p:txBody>
      </p:sp>
      <p:pic>
        <p:nvPicPr>
          <p:cNvPr id="168" name="Google Shape;168;g3080a1abc57_0_55"/>
          <p:cNvPicPr preferRelativeResize="0"/>
          <p:nvPr/>
        </p:nvPicPr>
        <p:blipFill>
          <a:blip r:embed="rId3">
            <a:alphaModFix/>
          </a:blip>
          <a:stretch>
            <a:fillRect/>
          </a:stretch>
        </p:blipFill>
        <p:spPr>
          <a:xfrm>
            <a:off x="1329975" y="1353875"/>
            <a:ext cx="7216301" cy="2756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080a1abc57_0_65"/>
          <p:cNvSpPr txBox="1"/>
          <p:nvPr>
            <p:ph idx="1" type="body"/>
          </p:nvPr>
        </p:nvSpPr>
        <p:spPr>
          <a:xfrm>
            <a:off x="838200" y="566250"/>
            <a:ext cx="10515600" cy="477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t/>
            </a:r>
            <a:endParaRPr/>
          </a:p>
          <a:p>
            <a:pPr indent="0" lvl="0" marL="0" rtl="0" algn="l">
              <a:spcBef>
                <a:spcPts val="1000"/>
              </a:spcBef>
              <a:spcAft>
                <a:spcPts val="0"/>
              </a:spcAft>
              <a:buNone/>
            </a:pPr>
            <a:r>
              <a:rPr b="1" lang="en-IN" sz="2899"/>
              <a:t>Analysis of Degree and Designation</a:t>
            </a:r>
            <a:endParaRPr b="1" sz="2899"/>
          </a:p>
          <a:p>
            <a:pPr indent="0" lvl="0" marL="0" rtl="0" algn="l">
              <a:spcBef>
                <a:spcPts val="1000"/>
              </a:spcBef>
              <a:spcAft>
                <a:spcPts val="0"/>
              </a:spcAft>
              <a:buNone/>
            </a:pPr>
            <a:r>
              <a:t/>
            </a:r>
            <a:endParaRPr b="1" sz="2470"/>
          </a:p>
          <a:p>
            <a:pPr indent="-359346" lvl="0" marL="457200" rtl="0" algn="l">
              <a:lnSpc>
                <a:spcPct val="150000"/>
              </a:lnSpc>
              <a:spcBef>
                <a:spcPts val="1000"/>
              </a:spcBef>
              <a:spcAft>
                <a:spcPts val="0"/>
              </a:spcAft>
              <a:buSzPct val="100000"/>
              <a:buFont typeface="Arial"/>
              <a:buChar char="•"/>
            </a:pPr>
            <a:r>
              <a:rPr lang="en-IN" sz="2941"/>
              <a:t>For </a:t>
            </a:r>
            <a:r>
              <a:rPr b="1" lang="en-IN" sz="2941"/>
              <a:t>B.Tech/B.E.</a:t>
            </a:r>
            <a:r>
              <a:rPr lang="en-IN" sz="2941"/>
              <a:t> graduates, the leading designations are </a:t>
            </a:r>
            <a:r>
              <a:rPr b="1" lang="en-IN" sz="2941"/>
              <a:t>Software Engineer</a:t>
            </a:r>
            <a:r>
              <a:rPr lang="en-IN" sz="2941"/>
              <a:t> with </a:t>
            </a:r>
            <a:r>
              <a:rPr b="1" lang="en-IN" sz="2941"/>
              <a:t>502</a:t>
            </a:r>
            <a:r>
              <a:rPr lang="en-IN" sz="2941"/>
              <a:t> positions and </a:t>
            </a:r>
            <a:r>
              <a:rPr b="1" lang="en-IN" sz="2941"/>
              <a:t>Software Developer</a:t>
            </a:r>
            <a:r>
              <a:rPr lang="en-IN" sz="2941"/>
              <a:t> with </a:t>
            </a:r>
            <a:r>
              <a:rPr b="1" lang="en-IN" sz="2941"/>
              <a:t>226</a:t>
            </a:r>
            <a:r>
              <a:rPr lang="en-IN" sz="2941"/>
              <a:t> positions.</a:t>
            </a:r>
            <a:endParaRPr sz="2941"/>
          </a:p>
          <a:p>
            <a:pPr indent="-359346" lvl="0" marL="457200" rtl="0" algn="l">
              <a:lnSpc>
                <a:spcPct val="150000"/>
              </a:lnSpc>
              <a:spcBef>
                <a:spcPts val="0"/>
              </a:spcBef>
              <a:spcAft>
                <a:spcPts val="0"/>
              </a:spcAft>
              <a:buSzPct val="100000"/>
              <a:buFont typeface="Arial"/>
              <a:buChar char="•"/>
            </a:pPr>
            <a:r>
              <a:rPr lang="en-IN" sz="2941"/>
              <a:t>In the case of </a:t>
            </a:r>
            <a:r>
              <a:rPr b="1" lang="en-IN" sz="2941"/>
              <a:t>M.Sc. (Tech.)</a:t>
            </a:r>
            <a:r>
              <a:rPr lang="en-IN" sz="2941"/>
              <a:t> graduates, both </a:t>
            </a:r>
            <a:r>
              <a:rPr b="1" lang="en-IN" sz="2941"/>
              <a:t>Programmer</a:t>
            </a:r>
            <a:r>
              <a:rPr lang="en-IN" sz="2941"/>
              <a:t> and </a:t>
            </a:r>
            <a:r>
              <a:rPr b="1" lang="en-IN" sz="2941"/>
              <a:t>Software Engineer</a:t>
            </a:r>
            <a:r>
              <a:rPr lang="en-IN" sz="2941"/>
              <a:t> have </a:t>
            </a:r>
            <a:r>
              <a:rPr b="1" lang="en-IN" sz="2941"/>
              <a:t>1</a:t>
            </a:r>
            <a:r>
              <a:rPr lang="en-IN" sz="2941"/>
              <a:t> position each.</a:t>
            </a:r>
            <a:endParaRPr sz="2941"/>
          </a:p>
          <a:p>
            <a:pPr indent="-359346" lvl="0" marL="457200" rtl="0" algn="l">
              <a:lnSpc>
                <a:spcPct val="150000"/>
              </a:lnSpc>
              <a:spcBef>
                <a:spcPts val="0"/>
              </a:spcBef>
              <a:spcAft>
                <a:spcPts val="0"/>
              </a:spcAft>
              <a:buSzPct val="100000"/>
              <a:buFont typeface="Arial"/>
              <a:buChar char="•"/>
            </a:pPr>
            <a:r>
              <a:rPr lang="en-IN" sz="2941"/>
              <a:t>Among </a:t>
            </a:r>
            <a:r>
              <a:rPr b="1" lang="en-IN" sz="2941"/>
              <a:t>M.Tech./M.E.</a:t>
            </a:r>
            <a:r>
              <a:rPr lang="en-IN" sz="2941"/>
              <a:t> graduates, the top designations are </a:t>
            </a:r>
            <a:r>
              <a:rPr b="1" lang="en-IN" sz="2941"/>
              <a:t>Software Engineer</a:t>
            </a:r>
            <a:r>
              <a:rPr lang="en-IN" sz="2941"/>
              <a:t> with </a:t>
            </a:r>
            <a:r>
              <a:rPr b="1" lang="en-IN" sz="2941"/>
              <a:t>7</a:t>
            </a:r>
            <a:r>
              <a:rPr lang="en-IN" sz="2941"/>
              <a:t> positions and </a:t>
            </a:r>
            <a:r>
              <a:rPr b="1" lang="en-IN" sz="2941"/>
              <a:t>Assistant Professor</a:t>
            </a:r>
            <a:r>
              <a:rPr lang="en-IN" sz="2941"/>
              <a:t> with </a:t>
            </a:r>
            <a:r>
              <a:rPr b="1" lang="en-IN" sz="2941"/>
              <a:t>4</a:t>
            </a:r>
            <a:r>
              <a:rPr lang="en-IN" sz="2941"/>
              <a:t> positions.</a:t>
            </a:r>
            <a:endParaRPr sz="2941"/>
          </a:p>
          <a:p>
            <a:pPr indent="-359346" lvl="0" marL="457200" rtl="0" algn="l">
              <a:lnSpc>
                <a:spcPct val="150000"/>
              </a:lnSpc>
              <a:spcBef>
                <a:spcPts val="0"/>
              </a:spcBef>
              <a:spcAft>
                <a:spcPts val="0"/>
              </a:spcAft>
              <a:buSzPct val="100000"/>
              <a:buFont typeface="Arial"/>
              <a:buChar char="•"/>
            </a:pPr>
            <a:r>
              <a:rPr lang="en-IN" sz="2941"/>
              <a:t>For </a:t>
            </a:r>
            <a:r>
              <a:rPr b="1" lang="en-IN" sz="2941"/>
              <a:t>MCA</a:t>
            </a:r>
            <a:r>
              <a:rPr lang="en-IN" sz="2941"/>
              <a:t> graduates, the most common designations are </a:t>
            </a:r>
            <a:r>
              <a:rPr b="1" lang="en-IN" sz="2941"/>
              <a:t>Software Developer</a:t>
            </a:r>
            <a:r>
              <a:rPr lang="en-IN" sz="2941"/>
              <a:t> with </a:t>
            </a:r>
            <a:r>
              <a:rPr b="1" lang="en-IN" sz="2941"/>
              <a:t>38</a:t>
            </a:r>
            <a:r>
              <a:rPr lang="en-IN" sz="2941"/>
              <a:t> positions and </a:t>
            </a:r>
            <a:r>
              <a:rPr b="1" lang="en-IN" sz="2941"/>
              <a:t>Software Engineer</a:t>
            </a:r>
            <a:r>
              <a:rPr lang="en-IN" sz="2941"/>
              <a:t> with </a:t>
            </a:r>
            <a:r>
              <a:rPr b="1" lang="en-IN" sz="2941"/>
              <a:t>29</a:t>
            </a:r>
            <a:r>
              <a:rPr lang="en-IN" sz="2941"/>
              <a:t> positions</a:t>
            </a:r>
            <a:endParaRPr sz="2941"/>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080a1abc57_0_78"/>
          <p:cNvSpPr txBox="1"/>
          <p:nvPr>
            <p:ph idx="1" type="body"/>
          </p:nvPr>
        </p:nvSpPr>
        <p:spPr>
          <a:xfrm>
            <a:off x="838200" y="419450"/>
            <a:ext cx="10515600" cy="57573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t/>
            </a:r>
            <a:endParaRPr/>
          </a:p>
          <a:p>
            <a:pPr indent="0" lvl="0" marL="0" rtl="0" algn="l">
              <a:spcBef>
                <a:spcPts val="1000"/>
              </a:spcBef>
              <a:spcAft>
                <a:spcPts val="0"/>
              </a:spcAft>
              <a:buNone/>
            </a:pPr>
            <a:r>
              <a:rPr b="1" lang="en-IN" sz="2400"/>
              <a:t>C. Multivariate Analysis</a:t>
            </a:r>
            <a:endParaRPr b="1" sz="2400"/>
          </a:p>
          <a:p>
            <a:pPr indent="0" lvl="0" marL="0" rtl="0" algn="l">
              <a:spcBef>
                <a:spcPts val="1000"/>
              </a:spcBef>
              <a:spcAft>
                <a:spcPts val="0"/>
              </a:spcAft>
              <a:buNone/>
            </a:pPr>
            <a:r>
              <a:t/>
            </a:r>
            <a:endParaRPr b="1" sz="2400"/>
          </a:p>
          <a:p>
            <a:pPr indent="0" lvl="0" marL="0" rtl="0" algn="l">
              <a:lnSpc>
                <a:spcPct val="115000"/>
              </a:lnSpc>
              <a:spcBef>
                <a:spcPts val="1400"/>
              </a:spcBef>
              <a:spcAft>
                <a:spcPts val="0"/>
              </a:spcAft>
              <a:buClr>
                <a:schemeClr val="dk1"/>
              </a:buClr>
              <a:buSzPct val="55000"/>
              <a:buFont typeface="Arial"/>
              <a:buNone/>
            </a:pPr>
            <a:r>
              <a:rPr b="1" lang="en-IN" sz="2000"/>
              <a:t>Correlation between Personality Traits and Salary</a:t>
            </a:r>
            <a:endParaRPr b="1" sz="2000"/>
          </a:p>
          <a:p>
            <a:pPr indent="-334327" lvl="0" marL="457200" rtl="0" algn="l">
              <a:lnSpc>
                <a:spcPct val="115000"/>
              </a:lnSpc>
              <a:spcBef>
                <a:spcPts val="1200"/>
              </a:spcBef>
              <a:spcAft>
                <a:spcPts val="0"/>
              </a:spcAft>
              <a:buSzPct val="100000"/>
              <a:buChar char="●"/>
            </a:pPr>
            <a:r>
              <a:rPr b="1" lang="en-IN" sz="1800"/>
              <a:t>Conscientiousness</a:t>
            </a:r>
            <a:r>
              <a:rPr lang="en-IN" sz="1800"/>
              <a:t> shows a strong positive correlation with salary, indicating higher salaries for more conscientious individuals.</a:t>
            </a:r>
            <a:endParaRPr sz="1800"/>
          </a:p>
          <a:p>
            <a:pPr indent="-334327" lvl="0" marL="457200" rtl="0" algn="l">
              <a:lnSpc>
                <a:spcPct val="115000"/>
              </a:lnSpc>
              <a:spcBef>
                <a:spcPts val="0"/>
              </a:spcBef>
              <a:spcAft>
                <a:spcPts val="0"/>
              </a:spcAft>
              <a:buSzPct val="100000"/>
              <a:buChar char="●"/>
            </a:pPr>
            <a:r>
              <a:rPr b="1" lang="en-IN" sz="1800"/>
              <a:t>Agreeableness</a:t>
            </a:r>
            <a:r>
              <a:rPr lang="en-IN" sz="1800"/>
              <a:t> and </a:t>
            </a:r>
            <a:r>
              <a:rPr b="1" lang="en-IN" sz="1800"/>
              <a:t>extraversion</a:t>
            </a:r>
            <a:r>
              <a:rPr lang="en-IN" sz="1800"/>
              <a:t> exhibit positive correlations with salary, though weaker than conscientiousness.</a:t>
            </a:r>
            <a:endParaRPr sz="1800"/>
          </a:p>
          <a:p>
            <a:pPr indent="-334327" lvl="0" marL="457200" rtl="0" algn="l">
              <a:lnSpc>
                <a:spcPct val="115000"/>
              </a:lnSpc>
              <a:spcBef>
                <a:spcPts val="0"/>
              </a:spcBef>
              <a:spcAft>
                <a:spcPts val="0"/>
              </a:spcAft>
              <a:buSzPct val="100000"/>
              <a:buChar char="●"/>
            </a:pPr>
            <a:r>
              <a:rPr b="1" lang="en-IN" sz="1800"/>
              <a:t>Neuroticism</a:t>
            </a:r>
            <a:r>
              <a:rPr lang="en-IN" sz="1800"/>
              <a:t> has a negative correlation with salary, suggesting that more neurotic individuals tend to earn lower salaries.</a:t>
            </a:r>
            <a:endParaRPr sz="1800"/>
          </a:p>
          <a:p>
            <a:pPr indent="-334327" lvl="0" marL="457200" rtl="0" algn="l">
              <a:lnSpc>
                <a:spcPct val="115000"/>
              </a:lnSpc>
              <a:spcBef>
                <a:spcPts val="0"/>
              </a:spcBef>
              <a:spcAft>
                <a:spcPts val="0"/>
              </a:spcAft>
              <a:buSzPct val="100000"/>
              <a:buChar char="●"/>
            </a:pPr>
            <a:r>
              <a:rPr b="1" lang="en-IN" sz="1800"/>
              <a:t>Openness to experience</a:t>
            </a:r>
            <a:r>
              <a:rPr lang="en-IN" sz="1800"/>
              <a:t> does not demonstrate a significant correlation with salary.</a:t>
            </a:r>
            <a:endParaRPr sz="1800"/>
          </a:p>
          <a:p>
            <a:pPr indent="0" lvl="0" marL="0" rtl="0" algn="l">
              <a:lnSpc>
                <a:spcPct val="115000"/>
              </a:lnSpc>
              <a:spcBef>
                <a:spcPts val="1400"/>
              </a:spcBef>
              <a:spcAft>
                <a:spcPts val="0"/>
              </a:spcAft>
              <a:buClr>
                <a:schemeClr val="dk1"/>
              </a:buClr>
              <a:buSzPct val="55000"/>
              <a:buFont typeface="Arial"/>
              <a:buNone/>
            </a:pPr>
            <a:r>
              <a:rPr b="1" lang="en-IN" sz="2000"/>
              <a:t>Relationship between Total AMCAT Score and Salary</a:t>
            </a:r>
            <a:endParaRPr b="1" sz="2000"/>
          </a:p>
          <a:p>
            <a:pPr indent="-334327" lvl="0" marL="457200" rtl="0" algn="l">
              <a:lnSpc>
                <a:spcPct val="115000"/>
              </a:lnSpc>
              <a:spcBef>
                <a:spcPts val="1200"/>
              </a:spcBef>
              <a:spcAft>
                <a:spcPts val="0"/>
              </a:spcAft>
              <a:buSzPct val="100000"/>
              <a:buChar char="●"/>
            </a:pPr>
            <a:r>
              <a:rPr lang="en-IN" sz="1800"/>
              <a:t>A weak positive correlation of </a:t>
            </a:r>
            <a:r>
              <a:rPr b="1" lang="en-IN" sz="1800"/>
              <a:t>0.25</a:t>
            </a:r>
            <a:r>
              <a:rPr lang="en-IN" sz="1800"/>
              <a:t> is observed between AMCAT Total Score and salary.</a:t>
            </a:r>
            <a:endParaRPr sz="1800"/>
          </a:p>
          <a:p>
            <a:pPr indent="-334327" lvl="0" marL="457200" rtl="0" algn="l">
              <a:lnSpc>
                <a:spcPct val="115000"/>
              </a:lnSpc>
              <a:spcBef>
                <a:spcPts val="0"/>
              </a:spcBef>
              <a:spcAft>
                <a:spcPts val="0"/>
              </a:spcAft>
              <a:buSzPct val="100000"/>
              <a:buFont typeface="Calibri"/>
              <a:buChar char="●"/>
            </a:pPr>
            <a:r>
              <a:rPr lang="en-IN" sz="1800"/>
              <a:t>As the AMCAT Total Score increases, there is a slight tendency for salary to increase, but the relationship is not strong.</a:t>
            </a:r>
            <a:endParaRPr sz="1800"/>
          </a:p>
          <a:p>
            <a:pPr indent="-334327" lvl="0" marL="457200" rtl="0" algn="l">
              <a:lnSpc>
                <a:spcPct val="115000"/>
              </a:lnSpc>
              <a:spcBef>
                <a:spcPts val="0"/>
              </a:spcBef>
              <a:spcAft>
                <a:spcPts val="0"/>
              </a:spcAft>
              <a:buSzPct val="100000"/>
              <a:buFont typeface="Calibri"/>
              <a:buChar char="●"/>
            </a:pPr>
            <a:r>
              <a:rPr lang="en-IN" sz="1800"/>
              <a:t>Significant variation in salary exists for a given AMCAT Total Score, indicating other influencing factors.</a:t>
            </a:r>
            <a:endParaRPr sz="1800"/>
          </a:p>
          <a:p>
            <a:pPr indent="-334327" lvl="0" marL="457200" rtl="0" algn="l">
              <a:lnSpc>
                <a:spcPct val="115000"/>
              </a:lnSpc>
              <a:spcBef>
                <a:spcPts val="0"/>
              </a:spcBef>
              <a:spcAft>
                <a:spcPts val="0"/>
              </a:spcAft>
              <a:buSzPct val="100000"/>
              <a:buFont typeface="Calibri"/>
              <a:buChar char="●"/>
            </a:pPr>
            <a:r>
              <a:rPr lang="en-IN" sz="1800"/>
              <a:t>The presence of outliers in the higher salary range may affect the correlation.</a:t>
            </a:r>
            <a:endParaRPr sz="1800"/>
          </a:p>
          <a:p>
            <a:pPr indent="0" lvl="0" marL="0" rtl="0" algn="l">
              <a:spcBef>
                <a:spcPts val="1200"/>
              </a:spcBef>
              <a:spcAft>
                <a:spcPts val="0"/>
              </a:spcAft>
              <a:buNone/>
            </a:pPr>
            <a:r>
              <a:t/>
            </a:r>
            <a:endParaRPr b="1"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080a1abc57_0_8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600"/>
              <a:t>Research Question and Findings</a:t>
            </a:r>
            <a:endParaRPr b="1" sz="3600"/>
          </a:p>
        </p:txBody>
      </p:sp>
      <p:sp>
        <p:nvSpPr>
          <p:cNvPr id="187" name="Google Shape;187;g3080a1abc57_0_85"/>
          <p:cNvSpPr txBox="1"/>
          <p:nvPr>
            <p:ph idx="1" type="body"/>
          </p:nvPr>
        </p:nvSpPr>
        <p:spPr>
          <a:xfrm>
            <a:off x="608200" y="1447100"/>
            <a:ext cx="11146800" cy="4729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IN" sz="1500"/>
              <a:t>Research Question 1: </a:t>
            </a:r>
            <a:r>
              <a:rPr lang="en-IN" sz="1500">
                <a:highlight>
                  <a:srgbClr val="FFFFFF"/>
                </a:highlight>
              </a:rPr>
              <a:t>Times of India article (dated Jan 18, 2019) states: “After doing your Computer Science Engineering if you take up jobs as a Programming Analyst, Software Engineer, Hardware Engineer, or Associate Engineer, you can earn up to 2.5-3 lakhs as a fresh graduate.”</a:t>
            </a:r>
            <a:endParaRPr b="1" sz="1500"/>
          </a:p>
          <a:p>
            <a:pPr indent="0" lvl="0" marL="0" rtl="0" algn="l">
              <a:lnSpc>
                <a:spcPct val="115000"/>
              </a:lnSpc>
              <a:spcBef>
                <a:spcPts val="1200"/>
              </a:spcBef>
              <a:spcAft>
                <a:spcPts val="0"/>
              </a:spcAft>
              <a:buNone/>
            </a:pPr>
            <a:r>
              <a:rPr lang="en-IN" sz="1500"/>
              <a:t>The average salary for specific roles after completing Computer Science Engineering was found to be significantly different from </a:t>
            </a:r>
            <a:r>
              <a:rPr b="1" lang="en-IN" sz="1500"/>
              <a:t>₹275,000</a:t>
            </a:r>
            <a:r>
              <a:rPr lang="en-IN" sz="1500"/>
              <a:t>.</a:t>
            </a:r>
            <a:endParaRPr sz="1500"/>
          </a:p>
          <a:p>
            <a:pPr indent="-323850" lvl="0" marL="457200" rtl="0" algn="l">
              <a:lnSpc>
                <a:spcPct val="115000"/>
              </a:lnSpc>
              <a:spcBef>
                <a:spcPts val="1200"/>
              </a:spcBef>
              <a:spcAft>
                <a:spcPts val="0"/>
              </a:spcAft>
              <a:buSzPts val="1500"/>
              <a:buChar char="●"/>
            </a:pPr>
            <a:r>
              <a:rPr b="1" lang="en-IN" sz="1500"/>
              <a:t>T-statistic</a:t>
            </a:r>
            <a:r>
              <a:rPr lang="en-IN" sz="1500"/>
              <a:t>: </a:t>
            </a:r>
            <a:r>
              <a:rPr b="1" lang="en-IN" sz="1500"/>
              <a:t>5.99</a:t>
            </a:r>
            <a:endParaRPr b="1" sz="1500"/>
          </a:p>
          <a:p>
            <a:pPr indent="-323850" lvl="0" marL="457200" rtl="0" algn="l">
              <a:lnSpc>
                <a:spcPct val="115000"/>
              </a:lnSpc>
              <a:spcBef>
                <a:spcPts val="0"/>
              </a:spcBef>
              <a:spcAft>
                <a:spcPts val="0"/>
              </a:spcAft>
              <a:buSzPts val="1500"/>
              <a:buChar char="●"/>
            </a:pPr>
            <a:r>
              <a:rPr b="1" lang="en-IN" sz="1500"/>
              <a:t>P-value</a:t>
            </a:r>
            <a:r>
              <a:rPr lang="en-IN" sz="1500"/>
              <a:t>: </a:t>
            </a:r>
            <a:r>
              <a:rPr b="1" lang="en-IN" sz="1500"/>
              <a:t>9.89e-09</a:t>
            </a:r>
            <a:endParaRPr b="1" sz="1500"/>
          </a:p>
          <a:p>
            <a:pPr indent="0" lvl="0" marL="0" rtl="0" algn="l">
              <a:lnSpc>
                <a:spcPct val="115000"/>
              </a:lnSpc>
              <a:spcBef>
                <a:spcPts val="1200"/>
              </a:spcBef>
              <a:spcAft>
                <a:spcPts val="0"/>
              </a:spcAft>
              <a:buNone/>
            </a:pPr>
            <a:r>
              <a:rPr b="1" lang="en-IN" sz="1500"/>
              <a:t>Research Question 2: Preference of Specialization and Gender</a:t>
            </a:r>
            <a:endParaRPr b="1" sz="1500"/>
          </a:p>
          <a:p>
            <a:pPr indent="-323850" lvl="0" marL="457200" rtl="0" algn="l">
              <a:lnSpc>
                <a:spcPct val="115000"/>
              </a:lnSpc>
              <a:spcBef>
                <a:spcPts val="1200"/>
              </a:spcBef>
              <a:spcAft>
                <a:spcPts val="0"/>
              </a:spcAft>
              <a:buSzPts val="1500"/>
              <a:buFont typeface="Calibri"/>
              <a:buChar char="●"/>
            </a:pPr>
            <a:r>
              <a:rPr lang="en-IN" sz="1500"/>
              <a:t>The preference of specialization is dependent on gender.</a:t>
            </a:r>
            <a:endParaRPr sz="1500"/>
          </a:p>
          <a:p>
            <a:pPr indent="-323850" lvl="0" marL="457200" rtl="0" algn="l">
              <a:lnSpc>
                <a:spcPct val="115000"/>
              </a:lnSpc>
              <a:spcBef>
                <a:spcPts val="0"/>
              </a:spcBef>
              <a:spcAft>
                <a:spcPts val="0"/>
              </a:spcAft>
              <a:buSzPts val="1500"/>
              <a:buChar char="●"/>
            </a:pPr>
            <a:r>
              <a:rPr b="1" lang="en-IN" sz="1500"/>
              <a:t>Chi-Square Statistic</a:t>
            </a:r>
            <a:r>
              <a:rPr lang="en-IN" sz="1500"/>
              <a:t>: </a:t>
            </a:r>
            <a:r>
              <a:rPr b="1" lang="en-IN" sz="1500"/>
              <a:t>104.47</a:t>
            </a:r>
            <a:endParaRPr b="1" sz="1500"/>
          </a:p>
          <a:p>
            <a:pPr indent="-323850" lvl="0" marL="457200" rtl="0" algn="l">
              <a:lnSpc>
                <a:spcPct val="115000"/>
              </a:lnSpc>
              <a:spcBef>
                <a:spcPts val="0"/>
              </a:spcBef>
              <a:spcAft>
                <a:spcPts val="0"/>
              </a:spcAft>
              <a:buSzPts val="1500"/>
              <a:buChar char="●"/>
            </a:pPr>
            <a:r>
              <a:rPr b="1" lang="en-IN" sz="1500"/>
              <a:t>P-value</a:t>
            </a:r>
            <a:r>
              <a:rPr lang="en-IN" sz="1500"/>
              <a:t>: </a:t>
            </a:r>
            <a:r>
              <a:rPr b="1" lang="en-IN" sz="1500"/>
              <a:t>1.25e-06</a:t>
            </a:r>
            <a:endParaRPr b="1" sz="1500"/>
          </a:p>
          <a:p>
            <a:pPr indent="0" lvl="0" marL="0" rtl="0" algn="l">
              <a:lnSpc>
                <a:spcPct val="115000"/>
              </a:lnSpc>
              <a:spcBef>
                <a:spcPts val="1200"/>
              </a:spcBef>
              <a:spcAft>
                <a:spcPts val="0"/>
              </a:spcAft>
              <a:buNone/>
            </a:pPr>
            <a:r>
              <a:rPr b="1" lang="en-IN" sz="1500"/>
              <a:t>Research Question 3: Relationship between Gender and Salary</a:t>
            </a:r>
            <a:endParaRPr b="1" sz="1500"/>
          </a:p>
          <a:p>
            <a:pPr indent="-323850" lvl="0" marL="457200" rtl="0" algn="l">
              <a:lnSpc>
                <a:spcPct val="115000"/>
              </a:lnSpc>
              <a:spcBef>
                <a:spcPts val="1200"/>
              </a:spcBef>
              <a:spcAft>
                <a:spcPts val="0"/>
              </a:spcAft>
              <a:buSzPts val="1500"/>
              <a:buFont typeface="Calibri"/>
              <a:buChar char="●"/>
            </a:pPr>
            <a:r>
              <a:rPr lang="en-IN" sz="1500">
                <a:highlight>
                  <a:srgbClr val="FFFFFF"/>
                </a:highlight>
              </a:rPr>
              <a:t>There is a significant difference in salary based on gender.</a:t>
            </a:r>
            <a:endParaRPr sz="1500">
              <a:highlight>
                <a:srgbClr val="FFFFFF"/>
              </a:highlight>
            </a:endParaRPr>
          </a:p>
          <a:p>
            <a:pPr indent="-323850" lvl="0" marL="457200" rtl="0" algn="l">
              <a:lnSpc>
                <a:spcPct val="115000"/>
              </a:lnSpc>
              <a:spcBef>
                <a:spcPts val="0"/>
              </a:spcBef>
              <a:spcAft>
                <a:spcPts val="0"/>
              </a:spcAft>
              <a:buSzPts val="1500"/>
              <a:buChar char="●"/>
            </a:pPr>
            <a:r>
              <a:rPr b="1" lang="en-IN" sz="1500"/>
              <a:t>T-statistic</a:t>
            </a:r>
            <a:r>
              <a:rPr lang="en-IN" sz="1500"/>
              <a:t>: </a:t>
            </a:r>
            <a:r>
              <a:rPr b="1" lang="en-IN" sz="1500"/>
              <a:t>2.13</a:t>
            </a:r>
            <a:endParaRPr b="1" sz="1500"/>
          </a:p>
          <a:p>
            <a:pPr indent="-323850" lvl="0" marL="457200" rtl="0" algn="l">
              <a:lnSpc>
                <a:spcPct val="115000"/>
              </a:lnSpc>
              <a:spcBef>
                <a:spcPts val="0"/>
              </a:spcBef>
              <a:spcAft>
                <a:spcPts val="0"/>
              </a:spcAft>
              <a:buSzPts val="1500"/>
              <a:buChar char="●"/>
            </a:pPr>
            <a:r>
              <a:rPr b="1" lang="en-IN" sz="1500"/>
              <a:t>P-value</a:t>
            </a:r>
            <a:r>
              <a:rPr lang="en-IN" sz="1500"/>
              <a:t>: </a:t>
            </a:r>
            <a:r>
              <a:rPr b="1" lang="en-IN" sz="1500"/>
              <a:t>0.033</a:t>
            </a:r>
            <a:endParaRPr b="1" sz="1500"/>
          </a:p>
          <a:p>
            <a:pPr indent="0" lvl="0" marL="0" rtl="0" algn="l">
              <a:spcBef>
                <a:spcPts val="1200"/>
              </a:spcBef>
              <a:spcAft>
                <a:spcPts val="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080a1abc57_0_9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3900"/>
              <a:t>Conclusion</a:t>
            </a:r>
            <a:endParaRPr b="1" sz="3900"/>
          </a:p>
        </p:txBody>
      </p:sp>
      <p:sp>
        <p:nvSpPr>
          <p:cNvPr id="194" name="Google Shape;194;g3080a1abc57_0_95"/>
          <p:cNvSpPr txBox="1"/>
          <p:nvPr>
            <p:ph idx="1" type="body"/>
          </p:nvPr>
        </p:nvSpPr>
        <p:spPr>
          <a:xfrm>
            <a:off x="450900" y="1321275"/>
            <a:ext cx="10758900" cy="4855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IN" sz="1600"/>
              <a:t>The analysis conducted on the dataset reveals several significant insights regarding the factors influencing salary among students.</a:t>
            </a:r>
            <a:endParaRPr sz="1600"/>
          </a:p>
          <a:p>
            <a:pPr indent="0" lvl="0" marL="0" rtl="0" algn="l">
              <a:lnSpc>
                <a:spcPct val="115000"/>
              </a:lnSpc>
              <a:spcBef>
                <a:spcPts val="1200"/>
              </a:spcBef>
              <a:spcAft>
                <a:spcPts val="0"/>
              </a:spcAft>
              <a:buNone/>
            </a:pPr>
            <a:r>
              <a:rPr b="1" lang="en-IN" sz="1600"/>
              <a:t>Personality Traits</a:t>
            </a:r>
            <a:r>
              <a:rPr lang="en-IN" sz="1600"/>
              <a:t>: A strong positive correlation was observed between salary and the personality trait of conscientiousness, suggesting that individuals with higher conscientiousness tend to earn more. Agreeableness and extraversion also showed positive correlations, albeit weaker, while neuroticism had a negative correlation with salary.</a:t>
            </a:r>
            <a:endParaRPr sz="1600"/>
          </a:p>
          <a:p>
            <a:pPr indent="-330200" lvl="0" marL="457200" rtl="0" algn="l">
              <a:lnSpc>
                <a:spcPct val="115000"/>
              </a:lnSpc>
              <a:spcBef>
                <a:spcPts val="1200"/>
              </a:spcBef>
              <a:spcAft>
                <a:spcPts val="0"/>
              </a:spcAft>
              <a:buSzPts val="1600"/>
              <a:buAutoNum type="arabicPeriod"/>
            </a:pPr>
            <a:r>
              <a:rPr b="1" lang="en-IN" sz="1600"/>
              <a:t>AMCAT Total Score</a:t>
            </a:r>
            <a:r>
              <a:rPr lang="en-IN" sz="1600"/>
              <a:t>: There exists a weak positive correlation (0.25) between the AMCAT Total Score and salary, indicating that higher AMCAT scores are associated with higher salaries. However, the scatter plot reveals considerable variation in salaries at similar score levels, implying that additional factors affect salary outcomes.</a:t>
            </a:r>
            <a:endParaRPr sz="1600"/>
          </a:p>
          <a:p>
            <a:pPr indent="-330200" lvl="0" marL="457200" rtl="0" algn="l">
              <a:lnSpc>
                <a:spcPct val="115000"/>
              </a:lnSpc>
              <a:spcBef>
                <a:spcPts val="0"/>
              </a:spcBef>
              <a:spcAft>
                <a:spcPts val="0"/>
              </a:spcAft>
              <a:buSzPts val="1600"/>
              <a:buAutoNum type="arabicPeriod"/>
            </a:pPr>
            <a:r>
              <a:rPr b="1" lang="en-IN" sz="1600"/>
              <a:t>Statistical Testing on Salaries</a:t>
            </a:r>
            <a:r>
              <a:rPr lang="en-IN" sz="1600"/>
              <a:t>:</a:t>
            </a:r>
            <a:endParaRPr sz="1600"/>
          </a:p>
          <a:p>
            <a:pPr indent="-330200" lvl="1" marL="914400" rtl="0" algn="l">
              <a:lnSpc>
                <a:spcPct val="115000"/>
              </a:lnSpc>
              <a:spcBef>
                <a:spcPts val="0"/>
              </a:spcBef>
              <a:spcAft>
                <a:spcPts val="0"/>
              </a:spcAft>
              <a:buSzPts val="1600"/>
              <a:buFont typeface="Calibri"/>
              <a:buChar char="○"/>
            </a:pPr>
            <a:r>
              <a:rPr lang="en-IN" sz="1600"/>
              <a:t>The t-test for fresh graduates in roles such as Programming Analyst and Software Engineer indicated that the average salary is significantly different from the claimed ₹275,000, rejecting the null hypothesis.</a:t>
            </a:r>
            <a:endParaRPr sz="1600"/>
          </a:p>
          <a:p>
            <a:pPr indent="-330200" lvl="1" marL="914400" rtl="0" algn="l">
              <a:lnSpc>
                <a:spcPct val="115000"/>
              </a:lnSpc>
              <a:spcBef>
                <a:spcPts val="0"/>
              </a:spcBef>
              <a:spcAft>
                <a:spcPts val="0"/>
              </a:spcAft>
              <a:buSzPts val="1600"/>
              <a:buFont typeface="Calibri"/>
              <a:buChar char="○"/>
            </a:pPr>
            <a:r>
              <a:rPr lang="en-IN" sz="1600"/>
              <a:t>The Chi-Square test demonstrated that the preference for specialization is influenced by gender, suggesting non-independence between these variables.</a:t>
            </a:r>
            <a:endParaRPr sz="1600"/>
          </a:p>
          <a:p>
            <a:pPr indent="-330200" lvl="1" marL="914400" rtl="0" algn="l">
              <a:lnSpc>
                <a:spcPct val="115000"/>
              </a:lnSpc>
              <a:spcBef>
                <a:spcPts val="0"/>
              </a:spcBef>
              <a:spcAft>
                <a:spcPts val="0"/>
              </a:spcAft>
              <a:buSzPts val="1600"/>
              <a:buFont typeface="Calibri"/>
              <a:buChar char="○"/>
            </a:pPr>
            <a:r>
              <a:rPr lang="en-IN" sz="1600"/>
              <a:t>An independent t-test revealed a significant difference in average salaries between males and females, with the analysis supporting the rejection of the null hypothesis.</a:t>
            </a:r>
            <a:endParaRPr sz="1600"/>
          </a:p>
          <a:p>
            <a:pPr indent="0" lvl="0" marL="0" rtl="0" algn="l">
              <a:spcBef>
                <a:spcPts val="1200"/>
              </a:spcBef>
              <a:spcAft>
                <a:spcPts val="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200" name="Google Shape;200;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a:t>
            </a:r>
            <a:endParaRPr b="1">
              <a:solidFill>
                <a:srgbClr val="FF0000"/>
              </a:solidFill>
            </a:endParaRPr>
          </a:p>
        </p:txBody>
      </p:sp>
      <p:sp>
        <p:nvSpPr>
          <p:cNvPr id="105" name="Google Shape;105;p4"/>
          <p:cNvSpPr txBox="1"/>
          <p:nvPr>
            <p:ph idx="1" type="body"/>
          </p:nvPr>
        </p:nvSpPr>
        <p:spPr>
          <a:xfrm>
            <a:off x="341750" y="1412600"/>
            <a:ext cx="10813200" cy="4789200"/>
          </a:xfrm>
          <a:prstGeom prst="rect">
            <a:avLst/>
          </a:prstGeom>
          <a:noFill/>
          <a:ln>
            <a:noFill/>
          </a:ln>
        </p:spPr>
        <p:txBody>
          <a:bodyPr anchorCtr="0" anchor="t" bIns="45700" lIns="91425" spcFirstLastPara="1" rIns="91425" wrap="square" tIns="45700">
            <a:normAutofit fontScale="32500" lnSpcReduction="20000"/>
          </a:bodyPr>
          <a:lstStyle/>
          <a:p>
            <a:pPr indent="-235823" lvl="0" marL="228600" rtl="0" algn="l">
              <a:lnSpc>
                <a:spcPct val="90000"/>
              </a:lnSpc>
              <a:spcBef>
                <a:spcPts val="0"/>
              </a:spcBef>
              <a:spcAft>
                <a:spcPts val="0"/>
              </a:spcAft>
              <a:buClr>
                <a:schemeClr val="dk1"/>
              </a:buClr>
              <a:buSzPct val="100000"/>
              <a:buChar char="•"/>
            </a:pPr>
            <a:r>
              <a:rPr b="1" lang="en-IN" sz="5088"/>
              <a:t>Introduction</a:t>
            </a:r>
            <a:endParaRPr sz="5088"/>
          </a:p>
          <a:p>
            <a:pPr indent="-235823" lvl="0" marL="228600" rtl="0" algn="l">
              <a:lnSpc>
                <a:spcPct val="90000"/>
              </a:lnSpc>
              <a:spcBef>
                <a:spcPts val="1000"/>
              </a:spcBef>
              <a:spcAft>
                <a:spcPts val="0"/>
              </a:spcAft>
              <a:buClr>
                <a:schemeClr val="dk1"/>
              </a:buClr>
              <a:buSzPct val="100000"/>
              <a:buChar char="•"/>
            </a:pPr>
            <a:r>
              <a:rPr b="1" lang="en-IN" sz="5088"/>
              <a:t>Objective of the Project</a:t>
            </a:r>
            <a:endParaRPr sz="5088"/>
          </a:p>
          <a:p>
            <a:pPr indent="-235823" lvl="0" marL="228600" rtl="0" algn="l">
              <a:lnSpc>
                <a:spcPct val="90000"/>
              </a:lnSpc>
              <a:spcBef>
                <a:spcPts val="1000"/>
              </a:spcBef>
              <a:spcAft>
                <a:spcPts val="0"/>
              </a:spcAft>
              <a:buClr>
                <a:schemeClr val="dk1"/>
              </a:buClr>
              <a:buSzPct val="100000"/>
              <a:buChar char="•"/>
            </a:pPr>
            <a:r>
              <a:rPr b="1" lang="en-IN" sz="5088"/>
              <a:t>Dataset Description</a:t>
            </a:r>
            <a:endParaRPr sz="5088"/>
          </a:p>
          <a:p>
            <a:pPr indent="-235823" lvl="0" marL="228600" rtl="0" algn="l">
              <a:lnSpc>
                <a:spcPct val="90000"/>
              </a:lnSpc>
              <a:spcBef>
                <a:spcPts val="1000"/>
              </a:spcBef>
              <a:spcAft>
                <a:spcPts val="0"/>
              </a:spcAft>
              <a:buClr>
                <a:schemeClr val="dk1"/>
              </a:buClr>
              <a:buSzPct val="100000"/>
              <a:buChar char="•"/>
            </a:pPr>
            <a:r>
              <a:rPr b="1" lang="en-IN" sz="5088"/>
              <a:t>Data Preprocessing</a:t>
            </a:r>
            <a:endParaRPr b="1" sz="5088"/>
          </a:p>
          <a:p>
            <a:pPr indent="0" lvl="0" marL="0" rtl="0" algn="l">
              <a:lnSpc>
                <a:spcPct val="90000"/>
              </a:lnSpc>
              <a:spcBef>
                <a:spcPts val="1000"/>
              </a:spcBef>
              <a:spcAft>
                <a:spcPts val="0"/>
              </a:spcAft>
              <a:buClr>
                <a:schemeClr val="dk1"/>
              </a:buClr>
              <a:buSzPct val="62596"/>
              <a:buNone/>
            </a:pPr>
            <a:r>
              <a:t/>
            </a:r>
            <a:endParaRPr b="1" sz="4473"/>
          </a:p>
          <a:p>
            <a:pPr indent="-223123" lvl="0" marL="228600" rtl="0" algn="l">
              <a:lnSpc>
                <a:spcPct val="90000"/>
              </a:lnSpc>
              <a:spcBef>
                <a:spcPts val="1000"/>
              </a:spcBef>
              <a:spcAft>
                <a:spcPts val="0"/>
              </a:spcAft>
              <a:buClr>
                <a:srgbClr val="FF0000"/>
              </a:buClr>
              <a:buSzPct val="100000"/>
              <a:buChar char="•"/>
            </a:pPr>
            <a:r>
              <a:rPr b="1" lang="en-IN" sz="4473" u="sng">
                <a:solidFill>
                  <a:srgbClr val="FF0000"/>
                </a:solidFill>
              </a:rPr>
              <a:t>Exploratory Data Analysis: </a:t>
            </a:r>
            <a:endParaRPr sz="4473"/>
          </a:p>
          <a:p>
            <a:pPr indent="0" lvl="0" marL="457200" rtl="0" algn="just">
              <a:lnSpc>
                <a:spcPct val="90000"/>
              </a:lnSpc>
              <a:spcBef>
                <a:spcPts val="1000"/>
              </a:spcBef>
              <a:spcAft>
                <a:spcPts val="0"/>
              </a:spcAft>
              <a:buNone/>
            </a:pPr>
            <a:r>
              <a:t/>
            </a:r>
            <a:endParaRPr sz="4473"/>
          </a:p>
          <a:p>
            <a:pPr indent="-521573" lvl="0" marL="514350" rtl="0" algn="just">
              <a:lnSpc>
                <a:spcPct val="90000"/>
              </a:lnSpc>
              <a:spcBef>
                <a:spcPts val="1000"/>
              </a:spcBef>
              <a:spcAft>
                <a:spcPts val="0"/>
              </a:spcAft>
              <a:buClr>
                <a:schemeClr val="dk1"/>
              </a:buClr>
              <a:buSzPct val="100000"/>
              <a:buFont typeface="Calibri"/>
              <a:buAutoNum type="alphaLcPeriod"/>
            </a:pPr>
            <a:r>
              <a:rPr b="1" i="1" lang="en-IN" sz="5088"/>
              <a:t>Univariate Analysis  </a:t>
            </a:r>
            <a:endParaRPr b="1" i="1" sz="5088"/>
          </a:p>
          <a:p>
            <a:pPr indent="-521573" lvl="0" marL="514350" rtl="0" algn="just">
              <a:lnSpc>
                <a:spcPct val="90000"/>
              </a:lnSpc>
              <a:spcBef>
                <a:spcPts val="1000"/>
              </a:spcBef>
              <a:spcAft>
                <a:spcPts val="0"/>
              </a:spcAft>
              <a:buClr>
                <a:schemeClr val="dk1"/>
              </a:buClr>
              <a:buSzPct val="100000"/>
              <a:buFont typeface="Calibri"/>
              <a:buAutoNum type="alphaLcPeriod"/>
            </a:pPr>
            <a:r>
              <a:rPr b="1" i="1" lang="en-IN" sz="5088"/>
              <a:t>Bivariate Analysis  </a:t>
            </a:r>
            <a:endParaRPr b="1" i="1" sz="5088"/>
          </a:p>
          <a:p>
            <a:pPr indent="-519985" lvl="0" marL="514350" rtl="0" algn="just">
              <a:lnSpc>
                <a:spcPct val="90000"/>
              </a:lnSpc>
              <a:spcBef>
                <a:spcPts val="1000"/>
              </a:spcBef>
              <a:spcAft>
                <a:spcPts val="0"/>
              </a:spcAft>
              <a:buSzPct val="98488"/>
              <a:buFont typeface="Calibri"/>
              <a:buAutoNum type="alphaLcPeriod"/>
            </a:pPr>
            <a:r>
              <a:rPr b="1" i="1" lang="en-IN" sz="5088"/>
              <a:t>Multivariate Analysis</a:t>
            </a:r>
            <a:br>
              <a:rPr b="1" i="1" lang="en-IN" sz="5088"/>
            </a:br>
            <a:endParaRPr b="1" i="1" sz="5088"/>
          </a:p>
          <a:p>
            <a:pPr indent="0" lvl="0" marL="0" rtl="0" algn="just">
              <a:lnSpc>
                <a:spcPct val="90000"/>
              </a:lnSpc>
              <a:spcBef>
                <a:spcPts val="1000"/>
              </a:spcBef>
              <a:spcAft>
                <a:spcPts val="0"/>
              </a:spcAft>
              <a:buClr>
                <a:schemeClr val="dk1"/>
              </a:buClr>
              <a:buSzPct val="100000"/>
              <a:buNone/>
            </a:pPr>
            <a:r>
              <a:t/>
            </a:r>
            <a:endParaRPr b="1"/>
          </a:p>
          <a:p>
            <a:pPr indent="-233045" lvl="0" marL="228600" rtl="0" algn="l">
              <a:lnSpc>
                <a:spcPct val="90000"/>
              </a:lnSpc>
              <a:spcBef>
                <a:spcPts val="1000"/>
              </a:spcBef>
              <a:spcAft>
                <a:spcPts val="0"/>
              </a:spcAft>
              <a:buClr>
                <a:schemeClr val="dk1"/>
              </a:buClr>
              <a:buSzPct val="100000"/>
              <a:buChar char="•"/>
            </a:pPr>
            <a:r>
              <a:rPr b="1" lang="en-IN" sz="4953"/>
              <a:t>Research Question and findings</a:t>
            </a:r>
            <a:endParaRPr b="1" sz="4953"/>
          </a:p>
          <a:p>
            <a:pPr indent="-233045" lvl="0" marL="228600" rtl="0" algn="l">
              <a:lnSpc>
                <a:spcPct val="90000"/>
              </a:lnSpc>
              <a:spcBef>
                <a:spcPts val="1000"/>
              </a:spcBef>
              <a:spcAft>
                <a:spcPts val="0"/>
              </a:spcAft>
              <a:buClr>
                <a:schemeClr val="dk1"/>
              </a:buClr>
              <a:buSzPct val="100000"/>
              <a:buChar char="•"/>
            </a:pPr>
            <a:r>
              <a:rPr b="1" lang="en-IN" sz="4953"/>
              <a:t>Conclusion (Key finding overall) </a:t>
            </a:r>
            <a:endParaRPr b="1" sz="4953"/>
          </a:p>
          <a:p>
            <a:pPr indent="0" lvl="0" marL="457200" rtl="0" algn="l">
              <a:lnSpc>
                <a:spcPct val="90000"/>
              </a:lnSpc>
              <a:spcBef>
                <a:spcPts val="1000"/>
              </a:spcBef>
              <a:spcAft>
                <a:spcPts val="0"/>
              </a:spcAft>
              <a:buNone/>
            </a:pPr>
            <a:r>
              <a:t/>
            </a:r>
            <a:endParaRPr b="1" sz="4953"/>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080a1abc5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300"/>
              <a:t>Introduction</a:t>
            </a:r>
            <a:endParaRPr b="1" sz="3900"/>
          </a:p>
        </p:txBody>
      </p:sp>
      <p:sp>
        <p:nvSpPr>
          <p:cNvPr id="112" name="Google Shape;112;g3080a1abc5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IN" sz="2400"/>
              <a:t>This project involves the analysis of a dataset containing student and job-related information, including demographics, education details, salary, job roles, and personality traits. The main aim of the analysis is to explore relationships between various factors like salary, specialization, and gender, as well as assess the impact of personality traits on salary outcomes. We performed Exploratory Data Analysis (EDA) to uncover insights and applied statistical testing to validate claims and assumptions about salary distribution and role-specific averages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080a1abc57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Objective</a:t>
            </a:r>
            <a:r>
              <a:rPr b="1" lang="en-IN" sz="4000"/>
              <a:t> of the Project</a:t>
            </a:r>
            <a:endParaRPr b="1" sz="4000"/>
          </a:p>
        </p:txBody>
      </p:sp>
      <p:sp>
        <p:nvSpPr>
          <p:cNvPr id="119" name="Google Shape;119;g3080a1abc57_0_6"/>
          <p:cNvSpPr txBox="1"/>
          <p:nvPr>
            <p:ph idx="1" type="body"/>
          </p:nvPr>
        </p:nvSpPr>
        <p:spPr>
          <a:xfrm>
            <a:off x="838200" y="1825625"/>
            <a:ext cx="10515600" cy="27255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lang="en-IN" sz="2400"/>
              <a:t>To explore and determine key factors that influence student salary outcomes, specifically analyzing relationships between job roles, education background, gender, and personality traits.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080a1abc57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a:t>Dataset Description</a:t>
            </a:r>
            <a:endParaRPr b="1" sz="4000"/>
          </a:p>
        </p:txBody>
      </p:sp>
      <p:sp>
        <p:nvSpPr>
          <p:cNvPr id="126" name="Google Shape;126;g3080a1abc57_0_14"/>
          <p:cNvSpPr txBox="1"/>
          <p:nvPr>
            <p:ph idx="1" type="body"/>
          </p:nvPr>
        </p:nvSpPr>
        <p:spPr>
          <a:xfrm>
            <a:off x="471875" y="1690825"/>
            <a:ext cx="10881900" cy="4485900"/>
          </a:xfrm>
          <a:prstGeom prst="rect">
            <a:avLst/>
          </a:prstGeom>
        </p:spPr>
        <p:txBody>
          <a:bodyPr anchorCtr="0" anchor="t" bIns="45700" lIns="91425" spcFirstLastPara="1" rIns="91425" wrap="square" tIns="45700">
            <a:normAutofit/>
          </a:bodyPr>
          <a:lstStyle/>
          <a:p>
            <a:pPr indent="0" lvl="0" marL="0" rtl="0" algn="l">
              <a:lnSpc>
                <a:spcPct val="130000"/>
              </a:lnSpc>
              <a:spcBef>
                <a:spcPts val="1000"/>
              </a:spcBef>
              <a:spcAft>
                <a:spcPts val="0"/>
              </a:spcAft>
              <a:buNone/>
            </a:pPr>
            <a:r>
              <a:rPr lang="en-IN" sz="2200"/>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skills.The dataset also contains demographic features. The dataset contains around 40 independent variables and 4000 data points. The independent variables are both continuous and categorical in nature. The dataset contains a unique identifier for each candidate.</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080a1abc57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457200" rtl="0" algn="l">
              <a:spcBef>
                <a:spcPts val="1000"/>
              </a:spcBef>
              <a:spcAft>
                <a:spcPts val="0"/>
              </a:spcAft>
              <a:buSzPts val="990"/>
              <a:buNone/>
            </a:pPr>
            <a:r>
              <a:rPr lang="en-IN" sz="4079"/>
              <a:t>Data </a:t>
            </a:r>
            <a:r>
              <a:rPr lang="en-IN" sz="4079"/>
              <a:t>Preprocessing</a:t>
            </a:r>
            <a:endParaRPr sz="4079"/>
          </a:p>
          <a:p>
            <a:pPr indent="0" lvl="0" marL="0" rtl="0" algn="l">
              <a:spcBef>
                <a:spcPts val="0"/>
              </a:spcBef>
              <a:spcAft>
                <a:spcPts val="0"/>
              </a:spcAft>
              <a:buSzPts val="990"/>
              <a:buNone/>
            </a:pPr>
            <a:r>
              <a:t/>
            </a:r>
            <a:endParaRPr sz="3959"/>
          </a:p>
        </p:txBody>
      </p:sp>
      <p:sp>
        <p:nvSpPr>
          <p:cNvPr id="133" name="Google Shape;133;g3080a1abc57_0_21"/>
          <p:cNvSpPr txBox="1"/>
          <p:nvPr>
            <p:ph idx="1" type="body"/>
          </p:nvPr>
        </p:nvSpPr>
        <p:spPr>
          <a:xfrm>
            <a:off x="429225" y="1772175"/>
            <a:ext cx="10515600" cy="3554700"/>
          </a:xfrm>
          <a:prstGeom prst="rect">
            <a:avLst/>
          </a:prstGeom>
        </p:spPr>
        <p:txBody>
          <a:bodyPr anchorCtr="0" anchor="t" bIns="45700" lIns="91425" spcFirstLastPara="1" rIns="91425" wrap="square" tIns="45700">
            <a:normAutofit/>
          </a:bodyPr>
          <a:lstStyle/>
          <a:p>
            <a:pPr indent="-342900" lvl="0" marL="457200" rtl="0" algn="l">
              <a:lnSpc>
                <a:spcPct val="200000"/>
              </a:lnSpc>
              <a:spcBef>
                <a:spcPts val="1000"/>
              </a:spcBef>
              <a:spcAft>
                <a:spcPts val="0"/>
              </a:spcAft>
              <a:buSzPts val="1800"/>
              <a:buChar char="•"/>
            </a:pPr>
            <a:r>
              <a:rPr b="1" lang="en-IN" sz="2300"/>
              <a:t>Checked for missing values</a:t>
            </a:r>
            <a:endParaRPr b="1" sz="2300"/>
          </a:p>
          <a:p>
            <a:pPr indent="-311150" lvl="0" marL="457200" rtl="0" algn="l">
              <a:lnSpc>
                <a:spcPct val="200000"/>
              </a:lnSpc>
              <a:spcBef>
                <a:spcPts val="0"/>
              </a:spcBef>
              <a:spcAft>
                <a:spcPts val="0"/>
              </a:spcAft>
              <a:buSzPts val="1300"/>
              <a:buChar char="•"/>
            </a:pPr>
            <a:r>
              <a:rPr b="1" lang="en-IN" sz="2300"/>
              <a:t>Handled Duplicates</a:t>
            </a:r>
            <a:endParaRPr b="1" sz="2300"/>
          </a:p>
          <a:p>
            <a:pPr indent="-311150" lvl="0" marL="457200" rtl="0" algn="l">
              <a:lnSpc>
                <a:spcPct val="200000"/>
              </a:lnSpc>
              <a:spcBef>
                <a:spcPts val="0"/>
              </a:spcBef>
              <a:spcAft>
                <a:spcPts val="0"/>
              </a:spcAft>
              <a:buSzPts val="1300"/>
              <a:buChar char="•"/>
            </a:pPr>
            <a:r>
              <a:rPr b="1" lang="en-IN" sz="2300"/>
              <a:t>Outlier Detection in numerical Columns using Interquartile Range Method.</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80a1abc57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IN" sz="4000"/>
              <a:t>Exploratory Data Analysis</a:t>
            </a:r>
            <a:endParaRPr b="1" sz="4000"/>
          </a:p>
        </p:txBody>
      </p:sp>
      <p:sp>
        <p:nvSpPr>
          <p:cNvPr id="140" name="Google Shape;140;g3080a1abc57_0_27"/>
          <p:cNvSpPr txBox="1"/>
          <p:nvPr>
            <p:ph idx="1" type="body"/>
          </p:nvPr>
        </p:nvSpPr>
        <p:spPr>
          <a:xfrm>
            <a:off x="371100" y="1690825"/>
            <a:ext cx="10515600" cy="4351200"/>
          </a:xfrm>
          <a:prstGeom prst="rect">
            <a:avLst/>
          </a:prstGeom>
        </p:spPr>
        <p:txBody>
          <a:bodyPr anchorCtr="0" anchor="t" bIns="45700" lIns="91425" spcFirstLastPara="1" rIns="91425" wrap="square" tIns="45700">
            <a:normAutofit fontScale="40000" lnSpcReduction="20000"/>
          </a:bodyPr>
          <a:lstStyle/>
          <a:p>
            <a:pPr indent="-382270" lvl="0" marL="457200" rtl="0" algn="l">
              <a:spcBef>
                <a:spcPts val="1000"/>
              </a:spcBef>
              <a:spcAft>
                <a:spcPts val="0"/>
              </a:spcAft>
              <a:buSzPct val="85815"/>
              <a:buAutoNum type="alphaLcPeriod"/>
            </a:pPr>
            <a:r>
              <a:rPr b="1" lang="en-IN" sz="7050"/>
              <a:t>Univariate Analysis</a:t>
            </a:r>
            <a:endParaRPr b="1" sz="7050"/>
          </a:p>
          <a:p>
            <a:pPr indent="0" lvl="0" marL="0" rtl="0" algn="l">
              <a:spcBef>
                <a:spcPts val="1000"/>
              </a:spcBef>
              <a:spcAft>
                <a:spcPts val="0"/>
              </a:spcAft>
              <a:buNone/>
            </a:pPr>
            <a:r>
              <a:t/>
            </a:r>
            <a:endParaRPr/>
          </a:p>
          <a:p>
            <a:pPr indent="-375920" lvl="0" marL="457200" rtl="0" algn="l">
              <a:spcBef>
                <a:spcPts val="1000"/>
              </a:spcBef>
              <a:spcAft>
                <a:spcPts val="0"/>
              </a:spcAft>
              <a:buSzPct val="100000"/>
              <a:buChar char="•"/>
            </a:pPr>
            <a:r>
              <a:rPr lang="en-IN" sz="5800"/>
              <a:t> </a:t>
            </a:r>
            <a:r>
              <a:rPr b="1" lang="en-IN" sz="5800"/>
              <a:t>Distribution of Salary</a:t>
            </a:r>
            <a:endParaRPr b="1" sz="5800"/>
          </a:p>
          <a:p>
            <a:pPr indent="0" lvl="0" marL="0" rtl="0" algn="l">
              <a:spcBef>
                <a:spcPts val="1000"/>
              </a:spcBef>
              <a:spcAft>
                <a:spcPts val="0"/>
              </a:spcAft>
              <a:buNone/>
            </a:pPr>
            <a:r>
              <a:t/>
            </a:r>
            <a:endParaRPr/>
          </a:p>
          <a:p>
            <a:pPr indent="0" lvl="0" marL="0" rtl="0" algn="l">
              <a:lnSpc>
                <a:spcPct val="150000"/>
              </a:lnSpc>
              <a:spcBef>
                <a:spcPts val="0"/>
              </a:spcBef>
              <a:spcAft>
                <a:spcPts val="0"/>
              </a:spcAft>
              <a:buNone/>
            </a:pPr>
            <a:r>
              <a:rPr lang="en-IN" sz="4573">
                <a:highlight>
                  <a:srgbClr val="FFFFFF"/>
                </a:highlight>
              </a:rPr>
              <a:t>The IQR, which represents the spread of the </a:t>
            </a:r>
            <a:endParaRPr sz="4573">
              <a:highlight>
                <a:srgbClr val="FFFFFF"/>
              </a:highlight>
            </a:endParaRPr>
          </a:p>
          <a:p>
            <a:pPr indent="0" lvl="0" marL="0" rtl="0" algn="l">
              <a:lnSpc>
                <a:spcPct val="150000"/>
              </a:lnSpc>
              <a:spcBef>
                <a:spcPts val="0"/>
              </a:spcBef>
              <a:spcAft>
                <a:spcPts val="0"/>
              </a:spcAft>
              <a:buNone/>
            </a:pPr>
            <a:r>
              <a:rPr lang="en-IN" sz="4573">
                <a:highlight>
                  <a:srgbClr val="FFFFFF"/>
                </a:highlight>
              </a:rPr>
              <a:t>middle 50% of the data, is relatively small. </a:t>
            </a:r>
            <a:endParaRPr sz="4573">
              <a:highlight>
                <a:srgbClr val="FFFFFF"/>
              </a:highlight>
            </a:endParaRPr>
          </a:p>
          <a:p>
            <a:pPr indent="0" lvl="0" marL="0" rtl="0" algn="l">
              <a:lnSpc>
                <a:spcPct val="150000"/>
              </a:lnSpc>
              <a:spcBef>
                <a:spcPts val="0"/>
              </a:spcBef>
              <a:spcAft>
                <a:spcPts val="0"/>
              </a:spcAft>
              <a:buNone/>
            </a:pPr>
            <a:r>
              <a:rPr lang="en-IN" sz="4573">
                <a:highlight>
                  <a:srgbClr val="FFFFFF"/>
                </a:highlight>
              </a:rPr>
              <a:t>This indicates that a majority of the salaries are </a:t>
            </a:r>
            <a:endParaRPr sz="4573">
              <a:highlight>
                <a:srgbClr val="FFFFFF"/>
              </a:highlight>
            </a:endParaRPr>
          </a:p>
          <a:p>
            <a:pPr indent="0" lvl="0" marL="0" rtl="0" algn="l">
              <a:lnSpc>
                <a:spcPct val="150000"/>
              </a:lnSpc>
              <a:spcBef>
                <a:spcPts val="0"/>
              </a:spcBef>
              <a:spcAft>
                <a:spcPts val="0"/>
              </a:spcAft>
              <a:buNone/>
            </a:pPr>
            <a:r>
              <a:rPr lang="en-IN" sz="4573">
                <a:highlight>
                  <a:srgbClr val="FFFFFF"/>
                </a:highlight>
              </a:rPr>
              <a:t>clustered around the median.There are several </a:t>
            </a:r>
            <a:endParaRPr sz="4573">
              <a:highlight>
                <a:srgbClr val="FFFFFF"/>
              </a:highlight>
            </a:endParaRPr>
          </a:p>
          <a:p>
            <a:pPr indent="0" lvl="0" marL="0" rtl="0" algn="l">
              <a:lnSpc>
                <a:spcPct val="150000"/>
              </a:lnSpc>
              <a:spcBef>
                <a:spcPts val="0"/>
              </a:spcBef>
              <a:spcAft>
                <a:spcPts val="0"/>
              </a:spcAft>
              <a:buNone/>
            </a:pPr>
            <a:r>
              <a:rPr lang="en-IN" sz="4573">
                <a:highlight>
                  <a:srgbClr val="FFFFFF"/>
                </a:highlight>
              </a:rPr>
              <a:t>outliers, indicated by the individual dots. </a:t>
            </a:r>
            <a:endParaRPr sz="4573">
              <a:highlight>
                <a:srgbClr val="FFFFFF"/>
              </a:highlight>
            </a:endParaRPr>
          </a:p>
          <a:p>
            <a:pPr indent="0" lvl="0" marL="0" rtl="0" algn="l">
              <a:lnSpc>
                <a:spcPct val="150000"/>
              </a:lnSpc>
              <a:spcBef>
                <a:spcPts val="0"/>
              </a:spcBef>
              <a:spcAft>
                <a:spcPts val="0"/>
              </a:spcAft>
              <a:buNone/>
            </a:pPr>
            <a:r>
              <a:rPr lang="en-IN" sz="4573">
                <a:highlight>
                  <a:srgbClr val="FFFFFF"/>
                </a:highlight>
              </a:rPr>
              <a:t>These are salaries that are significantly higher or </a:t>
            </a:r>
            <a:endParaRPr sz="4573">
              <a:highlight>
                <a:srgbClr val="FFFFFF"/>
              </a:highlight>
            </a:endParaRPr>
          </a:p>
          <a:p>
            <a:pPr indent="0" lvl="0" marL="0" rtl="0" algn="l">
              <a:lnSpc>
                <a:spcPct val="150000"/>
              </a:lnSpc>
              <a:spcBef>
                <a:spcPts val="0"/>
              </a:spcBef>
              <a:spcAft>
                <a:spcPts val="0"/>
              </a:spcAft>
              <a:buClr>
                <a:schemeClr val="dk1"/>
              </a:buClr>
              <a:buSzPts val="440"/>
              <a:buFont typeface="Arial"/>
              <a:buNone/>
            </a:pPr>
            <a:r>
              <a:rPr lang="en-IN" sz="4573">
                <a:highlight>
                  <a:srgbClr val="FFFFFF"/>
                </a:highlight>
              </a:rPr>
              <a:t>lower than the majority of the data.</a:t>
            </a:r>
            <a:endParaRPr sz="4573">
              <a:highlight>
                <a:srgbClr val="FFFFFF"/>
              </a:highlight>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141" name="Google Shape;141;g3080a1abc57_0_27"/>
          <p:cNvPicPr preferRelativeResize="0"/>
          <p:nvPr/>
        </p:nvPicPr>
        <p:blipFill>
          <a:blip r:embed="rId3">
            <a:alphaModFix/>
          </a:blip>
          <a:stretch>
            <a:fillRect/>
          </a:stretch>
        </p:blipFill>
        <p:spPr>
          <a:xfrm>
            <a:off x="5115025" y="1690825"/>
            <a:ext cx="6539026" cy="403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080a1abc57_0_35"/>
          <p:cNvSpPr txBox="1"/>
          <p:nvPr>
            <p:ph idx="1" type="body"/>
          </p:nvPr>
        </p:nvSpPr>
        <p:spPr>
          <a:xfrm>
            <a:off x="838200" y="353150"/>
            <a:ext cx="10515600" cy="58236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b="1" lang="en-IN" sz="2300"/>
              <a:t>The most common job location for students is Bangalore, followed by Noida and then Hyderabad.</a:t>
            </a:r>
            <a:endParaRPr b="1" sz="2300"/>
          </a:p>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lang="en-IN" sz="2300"/>
              <a:t> </a:t>
            </a:r>
            <a:r>
              <a:rPr b="1" lang="en-IN" sz="2300"/>
              <a:t>Common Designation/Job Role:</a:t>
            </a:r>
            <a:endParaRPr b="1" sz="2300"/>
          </a:p>
          <a:p>
            <a:pPr indent="0" lvl="0" marL="457200" rtl="0" algn="l">
              <a:spcBef>
                <a:spcPts val="1000"/>
              </a:spcBef>
              <a:spcAft>
                <a:spcPts val="0"/>
              </a:spcAft>
              <a:buNone/>
            </a:pPr>
            <a:r>
              <a:rPr lang="en-IN" sz="1800"/>
              <a:t>Most of the students are working as </a:t>
            </a:r>
            <a:endParaRPr sz="1800"/>
          </a:p>
          <a:p>
            <a:pPr indent="0" lvl="0" marL="457200" rtl="0" algn="l">
              <a:spcBef>
                <a:spcPts val="1000"/>
              </a:spcBef>
              <a:spcAft>
                <a:spcPts val="0"/>
              </a:spcAft>
              <a:buNone/>
            </a:pPr>
            <a:r>
              <a:rPr lang="en-IN" sz="1800"/>
              <a:t>Software Engineers. The plot here depicts </a:t>
            </a:r>
            <a:endParaRPr sz="1800"/>
          </a:p>
          <a:p>
            <a:pPr indent="0" lvl="0" marL="457200" rtl="0" algn="l">
              <a:spcBef>
                <a:spcPts val="1000"/>
              </a:spcBef>
              <a:spcAft>
                <a:spcPts val="0"/>
              </a:spcAft>
              <a:buNone/>
            </a:pPr>
            <a:r>
              <a:rPr lang="en-IN" sz="1800"/>
              <a:t>the top 10 Job Role among the students</a:t>
            </a:r>
            <a:endParaRPr sz="1800"/>
          </a:p>
        </p:txBody>
      </p:sp>
      <p:pic>
        <p:nvPicPr>
          <p:cNvPr id="148" name="Google Shape;148;g3080a1abc57_0_35"/>
          <p:cNvPicPr preferRelativeResize="0"/>
          <p:nvPr/>
        </p:nvPicPr>
        <p:blipFill>
          <a:blip r:embed="rId3">
            <a:alphaModFix/>
          </a:blip>
          <a:stretch>
            <a:fillRect/>
          </a:stretch>
        </p:blipFill>
        <p:spPr>
          <a:xfrm>
            <a:off x="5297300" y="1480975"/>
            <a:ext cx="6390926" cy="455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080a1abc57_0_42"/>
          <p:cNvSpPr txBox="1"/>
          <p:nvPr>
            <p:ph idx="1" type="body"/>
          </p:nvPr>
        </p:nvSpPr>
        <p:spPr>
          <a:xfrm>
            <a:off x="318975" y="62925"/>
            <a:ext cx="11460300" cy="61143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sz="2300"/>
          </a:p>
          <a:p>
            <a:pPr indent="0" lvl="0" marL="457200" rtl="0" algn="l">
              <a:spcBef>
                <a:spcPts val="1000"/>
              </a:spcBef>
              <a:spcAft>
                <a:spcPts val="0"/>
              </a:spcAft>
              <a:buNone/>
            </a:pPr>
            <a:r>
              <a:t/>
            </a:r>
            <a:endParaRPr sz="2300"/>
          </a:p>
          <a:p>
            <a:pPr indent="-374650" lvl="0" marL="457200" rtl="0" algn="l">
              <a:spcBef>
                <a:spcPts val="1000"/>
              </a:spcBef>
              <a:spcAft>
                <a:spcPts val="0"/>
              </a:spcAft>
              <a:buSzPts val="2300"/>
              <a:buChar char="•"/>
            </a:pPr>
            <a:r>
              <a:rPr b="1" lang="en-IN" sz="2300"/>
              <a:t>Common Specialization among Students:</a:t>
            </a:r>
            <a:endParaRPr b="1" sz="2300"/>
          </a:p>
          <a:p>
            <a:pPr indent="0" lvl="0" marL="0" rtl="0" algn="l">
              <a:spcBef>
                <a:spcPts val="1000"/>
              </a:spcBef>
              <a:spcAft>
                <a:spcPts val="0"/>
              </a:spcAft>
              <a:buNone/>
            </a:pPr>
            <a:r>
              <a:rPr lang="en-IN"/>
              <a:t> </a:t>
            </a:r>
            <a:r>
              <a:rPr lang="en-IN" sz="1800"/>
              <a:t>Electronics and Communication Engineerings is </a:t>
            </a:r>
            <a:endParaRPr sz="1800"/>
          </a:p>
          <a:p>
            <a:pPr indent="0" lvl="0" marL="0" rtl="0" algn="l">
              <a:spcBef>
                <a:spcPts val="1000"/>
              </a:spcBef>
              <a:spcAft>
                <a:spcPts val="0"/>
              </a:spcAft>
              <a:buNone/>
            </a:pPr>
            <a:r>
              <a:rPr lang="en-IN" sz="1800"/>
              <a:t>  the most common specialization </a:t>
            </a:r>
            <a:endParaRPr sz="1800"/>
          </a:p>
          <a:p>
            <a:pPr indent="0" lvl="0" marL="0" rtl="0" algn="l">
              <a:spcBef>
                <a:spcPts val="1000"/>
              </a:spcBef>
              <a:spcAft>
                <a:spcPts val="0"/>
              </a:spcAft>
              <a:buNone/>
            </a:pPr>
            <a:r>
              <a:rPr lang="en-IN" sz="1800"/>
              <a:t>  among students. This plot depicts the top 10</a:t>
            </a:r>
            <a:endParaRPr sz="1800"/>
          </a:p>
          <a:p>
            <a:pPr indent="0" lvl="0" marL="0" rtl="0" algn="l">
              <a:spcBef>
                <a:spcPts val="1000"/>
              </a:spcBef>
              <a:spcAft>
                <a:spcPts val="0"/>
              </a:spcAft>
              <a:buNone/>
            </a:pPr>
            <a:r>
              <a:rPr lang="en-IN" sz="1800"/>
              <a:t>   specializations among students.</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IN" sz="1800"/>
              <a:t> </a:t>
            </a:r>
            <a:endParaRPr sz="1800"/>
          </a:p>
          <a:p>
            <a:pPr indent="-342900" lvl="0" marL="457200" rtl="0" algn="l">
              <a:spcBef>
                <a:spcPts val="1000"/>
              </a:spcBef>
              <a:spcAft>
                <a:spcPts val="0"/>
              </a:spcAft>
              <a:buSzPts val="1800"/>
              <a:buChar char="•"/>
            </a:pPr>
            <a:r>
              <a:rPr b="1" lang="en-IN" sz="1800"/>
              <a:t>Most students completed their 10th and 12th grades under the CBSE board, and the </a:t>
            </a:r>
            <a:endParaRPr b="1" sz="1800"/>
          </a:p>
          <a:p>
            <a:pPr indent="0" lvl="0" marL="0" rtl="0" algn="l">
              <a:spcBef>
                <a:spcPts val="1000"/>
              </a:spcBef>
              <a:spcAft>
                <a:spcPts val="0"/>
              </a:spcAft>
              <a:buNone/>
            </a:pPr>
            <a:r>
              <a:rPr b="1" lang="en-IN" sz="1800"/>
              <a:t>majority earned a B.Tech/B.E degree.</a:t>
            </a:r>
            <a:endParaRPr b="1" sz="1800"/>
          </a:p>
        </p:txBody>
      </p:sp>
      <p:pic>
        <p:nvPicPr>
          <p:cNvPr id="155" name="Google Shape;155;g3080a1abc57_0_42"/>
          <p:cNvPicPr preferRelativeResize="0"/>
          <p:nvPr/>
        </p:nvPicPr>
        <p:blipFill rotWithShape="1">
          <a:blip r:embed="rId3">
            <a:alphaModFix/>
          </a:blip>
          <a:srcRect b="-11532" l="0" r="22438" t="0"/>
          <a:stretch/>
        </p:blipFill>
        <p:spPr>
          <a:xfrm>
            <a:off x="4991450" y="1592000"/>
            <a:ext cx="6536151" cy="323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