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8"/>
  </p:notesMasterIdLst>
  <p:handoutMasterIdLst>
    <p:handoutMasterId r:id="rId19"/>
  </p:handoutMasterIdLst>
  <p:sldIdLst>
    <p:sldId id="275" r:id="rId5"/>
    <p:sldId id="274" r:id="rId6"/>
    <p:sldId id="276" r:id="rId7"/>
    <p:sldId id="277" r:id="rId8"/>
    <p:sldId id="278" r:id="rId9"/>
    <p:sldId id="279" r:id="rId10"/>
    <p:sldId id="280" r:id="rId11"/>
    <p:sldId id="256" r:id="rId12"/>
    <p:sldId id="281" r:id="rId13"/>
    <p:sldId id="282" r:id="rId14"/>
    <p:sldId id="283" r:id="rId15"/>
    <p:sldId id="284" r:id="rId16"/>
    <p:sldId id="285" r:id="rId17"/>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9E179B-6ED8-478E-855C-65202CA27E40}">
          <p14:sldIdLst>
            <p14:sldId id="275"/>
            <p14:sldId id="274"/>
            <p14:sldId id="276"/>
            <p14:sldId id="277"/>
            <p14:sldId id="278"/>
            <p14:sldId id="279"/>
            <p14:sldId id="280"/>
            <p14:sldId id="256"/>
            <p14:sldId id="281"/>
            <p14:sldId id="282"/>
            <p14:sldId id="283"/>
            <p14:sldId id="284"/>
            <p14:sldId id="285"/>
          </p14:sldIdLst>
        </p14:section>
      </p14:sectionLst>
    </p:ex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4D8C"/>
    <a:srgbClr val="1A305C"/>
    <a:srgbClr val="3F765F"/>
    <a:srgbClr val="367058"/>
    <a:srgbClr val="1B4935"/>
    <a:srgbClr val="679B9B"/>
    <a:srgbClr val="25654A"/>
    <a:srgbClr val="E6E6E6"/>
    <a:srgbClr val="F38571"/>
    <a:srgbClr val="FFB6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showGuides="1">
      <p:cViewPr varScale="1">
        <p:scale>
          <a:sx n="101" d="100"/>
          <a:sy n="101" d="100"/>
        </p:scale>
        <p:origin x="1608" y="-96"/>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2/24/2021</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2/24/2021</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2</a:t>
            </a:fld>
            <a:endParaRPr lang="en-US" dirty="0"/>
          </a:p>
        </p:txBody>
      </p:sp>
      <p:sp>
        <p:nvSpPr>
          <p:cNvPr id="5" name="Footer Placeholder 4">
            <a:extLst>
              <a:ext uri="{FF2B5EF4-FFF2-40B4-BE49-F238E27FC236}">
                <a16:creationId xmlns:a16="http://schemas.microsoft.com/office/drawing/2014/main" id="{85519E7A-147B-44CC-BBEC-1E43296F1413}"/>
              </a:ext>
            </a:extLst>
          </p:cNvPr>
          <p:cNvSpPr>
            <a:spLocks noGrp="1"/>
          </p:cNvSpPr>
          <p:nvPr>
            <p:ph type="ftr" sz="quarter" idx="4"/>
          </p:nvPr>
        </p:nvSpPr>
        <p:spPr/>
        <p:txBody>
          <a:bodyPr/>
          <a:lstStyle/>
          <a:p>
            <a:r>
              <a:rPr lang="en-US"/>
              <a:t>1</a:t>
            </a:r>
            <a:endParaRPr lang="en-US" dirty="0"/>
          </a:p>
        </p:txBody>
      </p:sp>
    </p:spTree>
    <p:extLst>
      <p:ext uri="{BB962C8B-B14F-4D97-AF65-F5344CB8AC3E}">
        <p14:creationId xmlns:p14="http://schemas.microsoft.com/office/powerpoint/2010/main" val="1937878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3</a:t>
            </a:fld>
            <a:endParaRPr lang="en-US" dirty="0"/>
          </a:p>
        </p:txBody>
      </p:sp>
      <p:sp>
        <p:nvSpPr>
          <p:cNvPr id="5" name="Footer Placeholder 4">
            <a:extLst>
              <a:ext uri="{FF2B5EF4-FFF2-40B4-BE49-F238E27FC236}">
                <a16:creationId xmlns:a16="http://schemas.microsoft.com/office/drawing/2014/main" id="{79FA991E-9E2F-4F86-9627-CDDA7F8A9280}"/>
              </a:ext>
            </a:extLst>
          </p:cNvPr>
          <p:cNvSpPr>
            <a:spLocks noGrp="1"/>
          </p:cNvSpPr>
          <p:nvPr>
            <p:ph type="ftr" sz="quarter" idx="4"/>
          </p:nvPr>
        </p:nvSpPr>
        <p:spPr/>
        <p:txBody>
          <a:bodyPr/>
          <a:lstStyle/>
          <a:p>
            <a:r>
              <a:rPr lang="en-US"/>
              <a:t>1</a:t>
            </a:r>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4</a:t>
            </a:fld>
            <a:endParaRPr lang="en-US" dirty="0"/>
          </a:p>
        </p:txBody>
      </p:sp>
      <p:sp>
        <p:nvSpPr>
          <p:cNvPr id="5" name="Footer Placeholder 4">
            <a:extLst>
              <a:ext uri="{FF2B5EF4-FFF2-40B4-BE49-F238E27FC236}">
                <a16:creationId xmlns:a16="http://schemas.microsoft.com/office/drawing/2014/main" id="{A7DE3214-2BBE-4A56-BA51-36D2D27B2416}"/>
              </a:ext>
            </a:extLst>
          </p:cNvPr>
          <p:cNvSpPr>
            <a:spLocks noGrp="1"/>
          </p:cNvSpPr>
          <p:nvPr>
            <p:ph type="ftr" sz="quarter" idx="4"/>
          </p:nvPr>
        </p:nvSpPr>
        <p:spPr/>
        <p:txBody>
          <a:bodyPr/>
          <a:lstStyle/>
          <a:p>
            <a:r>
              <a:rPr lang="en-US"/>
              <a:t>1</a:t>
            </a:r>
            <a:endParaRPr lang="en-US" dirty="0"/>
          </a:p>
        </p:txBody>
      </p:sp>
    </p:spTree>
    <p:extLst>
      <p:ext uri="{BB962C8B-B14F-4D97-AF65-F5344CB8AC3E}">
        <p14:creationId xmlns:p14="http://schemas.microsoft.com/office/powerpoint/2010/main" val="1897067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5</a:t>
            </a:fld>
            <a:endParaRPr lang="en-US" dirty="0"/>
          </a:p>
        </p:txBody>
      </p:sp>
      <p:sp>
        <p:nvSpPr>
          <p:cNvPr id="5" name="Footer Placeholder 4">
            <a:extLst>
              <a:ext uri="{FF2B5EF4-FFF2-40B4-BE49-F238E27FC236}">
                <a16:creationId xmlns:a16="http://schemas.microsoft.com/office/drawing/2014/main" id="{EB4661F9-BB78-4969-812C-10C0D98B0D2D}"/>
              </a:ext>
            </a:extLst>
          </p:cNvPr>
          <p:cNvSpPr>
            <a:spLocks noGrp="1"/>
          </p:cNvSpPr>
          <p:nvPr>
            <p:ph type="ftr" sz="quarter" idx="4"/>
          </p:nvPr>
        </p:nvSpPr>
        <p:spPr/>
        <p:txBody>
          <a:bodyPr/>
          <a:lstStyle/>
          <a:p>
            <a:r>
              <a:rPr lang="en-US"/>
              <a:t>1</a:t>
            </a:r>
            <a:endParaRPr lang="en-US" dirty="0"/>
          </a:p>
        </p:txBody>
      </p:sp>
    </p:spTree>
    <p:extLst>
      <p:ext uri="{BB962C8B-B14F-4D97-AF65-F5344CB8AC3E}">
        <p14:creationId xmlns:p14="http://schemas.microsoft.com/office/powerpoint/2010/main" val="1347206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r>
              <a:rPr lang="en-US"/>
              <a:t>Click icon to add picture</a:t>
            </a:r>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p>
            <a:r>
              <a:rPr lang="en-US"/>
              <a:t>Click icon to add picture</a:t>
            </a:r>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a:t>Click icon to add picture</a:t>
            </a:r>
            <a:endParaRPr lang="en-US" dirty="0"/>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a:t>Click icon to add picture</a:t>
            </a:r>
            <a:endParaRPr lang="en-US" dirty="0"/>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A7DC-B69D-42D6-9BC5-71921CEEE2D2}"/>
              </a:ext>
            </a:extLst>
          </p:cNvPr>
          <p:cNvSpPr>
            <a:spLocks noGrp="1"/>
          </p:cNvSpPr>
          <p:nvPr>
            <p:ph type="ctrTitle"/>
          </p:nvPr>
        </p:nvSpPr>
        <p:spPr>
          <a:xfrm>
            <a:off x="1257300" y="1272011"/>
            <a:ext cx="7543800" cy="2705947"/>
          </a:xfrm>
        </p:spPr>
        <p:txBody>
          <a:bodyPr anchor="b"/>
          <a:lstStyle>
            <a:lvl1pPr algn="ctr">
              <a:defRPr sz="4950"/>
            </a:lvl1pPr>
          </a:lstStyle>
          <a:p>
            <a:r>
              <a:rPr lang="en-US"/>
              <a:t>Click to edit Master title style</a:t>
            </a:r>
          </a:p>
        </p:txBody>
      </p:sp>
      <p:sp>
        <p:nvSpPr>
          <p:cNvPr id="3" name="Subtitle 2">
            <a:extLst>
              <a:ext uri="{FF2B5EF4-FFF2-40B4-BE49-F238E27FC236}">
                <a16:creationId xmlns:a16="http://schemas.microsoft.com/office/drawing/2014/main" id="{83F19036-86A6-4241-BDD0-1B5EF66046A4}"/>
              </a:ext>
            </a:extLst>
          </p:cNvPr>
          <p:cNvSpPr>
            <a:spLocks noGrp="1"/>
          </p:cNvSpPr>
          <p:nvPr>
            <p:ph type="subTitle" idx="1"/>
          </p:nvPr>
        </p:nvSpPr>
        <p:spPr>
          <a:xfrm>
            <a:off x="1257300" y="4082310"/>
            <a:ext cx="7543800" cy="1876530"/>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p>
        </p:txBody>
      </p:sp>
      <p:sp>
        <p:nvSpPr>
          <p:cNvPr id="4" name="Date Placeholder 3">
            <a:extLst>
              <a:ext uri="{FF2B5EF4-FFF2-40B4-BE49-F238E27FC236}">
                <a16:creationId xmlns:a16="http://schemas.microsoft.com/office/drawing/2014/main" id="{8877C67C-D8DC-4010-A299-5300EA904C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1F3CD68-1C63-459D-BF14-BE6BA963B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21F37-74A3-475F-8A29-7FAE2CFAFC78}"/>
              </a:ext>
            </a:extLst>
          </p:cNvPr>
          <p:cNvSpPr>
            <a:spLocks noGrp="1"/>
          </p:cNvSpPr>
          <p:nvPr>
            <p:ph type="sldNum" sz="quarter" idx="12"/>
          </p:nvPr>
        </p:nvSpPr>
        <p:spPr/>
        <p:txBody>
          <a:bodyPr/>
          <a:lstStyle/>
          <a:p>
            <a:fld id="{97EE3F8C-57CF-42C3-BC21-A9EF5F612B95}" type="slidenum">
              <a:rPr lang="en-US" smtClean="0"/>
              <a:t>‹#›</a:t>
            </a:fld>
            <a:endParaRPr lang="en-US"/>
          </a:p>
        </p:txBody>
      </p:sp>
    </p:spTree>
    <p:extLst>
      <p:ext uri="{BB962C8B-B14F-4D97-AF65-F5344CB8AC3E}">
        <p14:creationId xmlns:p14="http://schemas.microsoft.com/office/powerpoint/2010/main" val="12920398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 id="2147483696" r:id="rId5"/>
  </p:sldLayoutIdLst>
  <p:hf sldNum="0" hdr="0" ftr="0" dt="0"/>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close up of mathematical graphs">
            <a:extLst>
              <a:ext uri="{FF2B5EF4-FFF2-40B4-BE49-F238E27FC236}">
                <a16:creationId xmlns:a16="http://schemas.microsoft.com/office/drawing/2014/main" id="{7BD14B25-FFA5-4B8F-896A-1D6AD5C15A5E}"/>
              </a:ext>
            </a:extLst>
          </p:cNvPr>
          <p:cNvPicPr>
            <a:picLocks noGrp="1" noChangeAspect="1"/>
          </p:cNvPicPr>
          <p:nvPr>
            <p:ph type="pic" sz="quarter" idx="15"/>
          </p:nvPr>
        </p:nvPicPr>
        <p:blipFill rotWithShape="1">
          <a:blip r:embed="rId2" cstate="email">
            <a:alphaModFix/>
            <a:extLst>
              <a:ext uri="{28A0092B-C50C-407E-A947-70E740481C1C}">
                <a14:useLocalDpi xmlns:a14="http://schemas.microsoft.com/office/drawing/2010/main"/>
              </a:ext>
            </a:extLst>
          </a:blip>
          <a:srcRect l="121" r="121"/>
          <a:stretch/>
        </p:blipFill>
        <p:spPr/>
      </p:pic>
      <p:sp>
        <p:nvSpPr>
          <p:cNvPr id="4" name="Content Placeholder 3">
            <a:extLst>
              <a:ext uri="{FF2B5EF4-FFF2-40B4-BE49-F238E27FC236}">
                <a16:creationId xmlns:a16="http://schemas.microsoft.com/office/drawing/2014/main" id="{211550C0-A744-4D4E-B2C1-590932188019}"/>
              </a:ext>
            </a:extLst>
          </p:cNvPr>
          <p:cNvSpPr>
            <a:spLocks noGrp="1"/>
          </p:cNvSpPr>
          <p:nvPr>
            <p:ph sz="quarter" idx="13"/>
          </p:nvPr>
        </p:nvSpPr>
        <p:spPr>
          <a:xfrm>
            <a:off x="228598" y="4716396"/>
            <a:ext cx="4057651" cy="2663571"/>
          </a:xfrm>
        </p:spPr>
        <p:txBody>
          <a:bodyPr/>
          <a:lstStyle/>
          <a:p>
            <a:r>
              <a:rPr lang="en-US" sz="3600" b="1" dirty="0"/>
              <a:t>São Paulo Foursquare Data Clustering</a:t>
            </a:r>
          </a:p>
        </p:txBody>
      </p:sp>
      <p:sp>
        <p:nvSpPr>
          <p:cNvPr id="40" name="Text Placeholder 39">
            <a:extLst>
              <a:ext uri="{FF2B5EF4-FFF2-40B4-BE49-F238E27FC236}">
                <a16:creationId xmlns:a16="http://schemas.microsoft.com/office/drawing/2014/main" id="{5047EA2A-40A4-486B-B8C9-03B7FB007759}"/>
              </a:ext>
            </a:extLst>
          </p:cNvPr>
          <p:cNvSpPr>
            <a:spLocks noGrp="1"/>
          </p:cNvSpPr>
          <p:nvPr>
            <p:ph type="body" sz="quarter" idx="12"/>
          </p:nvPr>
        </p:nvSpPr>
        <p:spPr>
          <a:xfrm>
            <a:off x="6977181" y="6152294"/>
            <a:ext cx="2893612" cy="1620106"/>
          </a:xfrm>
        </p:spPr>
        <p:txBody>
          <a:bodyPr/>
          <a:lstStyle/>
          <a:p>
            <a:r>
              <a:rPr lang="en-US" sz="1000" dirty="0" err="1"/>
              <a:t>Github</a:t>
            </a:r>
            <a:r>
              <a:rPr lang="en-US" sz="1000" dirty="0"/>
              <a:t>: https://github.com/ShigueruHosoya</a:t>
            </a:r>
            <a:br>
              <a:rPr lang="en-US" sz="1000" dirty="0"/>
            </a:br>
            <a:r>
              <a:rPr lang="en-US" sz="1000" dirty="0"/>
              <a:t>Contact: shigaaaa@gmail.com</a:t>
            </a:r>
          </a:p>
          <a:p>
            <a:endParaRPr lang="en-US" dirty="0"/>
          </a:p>
        </p:txBody>
      </p:sp>
      <p:sp>
        <p:nvSpPr>
          <p:cNvPr id="2" name="Title 1">
            <a:extLst>
              <a:ext uri="{FF2B5EF4-FFF2-40B4-BE49-F238E27FC236}">
                <a16:creationId xmlns:a16="http://schemas.microsoft.com/office/drawing/2014/main" id="{F120A808-7F12-4113-98A3-D227177B9671}"/>
              </a:ext>
            </a:extLst>
          </p:cNvPr>
          <p:cNvSpPr>
            <a:spLocks noGrp="1"/>
          </p:cNvSpPr>
          <p:nvPr>
            <p:ph type="ctrTitle"/>
          </p:nvPr>
        </p:nvSpPr>
        <p:spPr>
          <a:xfrm>
            <a:off x="6870416" y="5013104"/>
            <a:ext cx="2764052" cy="929527"/>
          </a:xfrm>
        </p:spPr>
        <p:txBody>
          <a:bodyPr/>
          <a:lstStyle/>
          <a:p>
            <a:r>
              <a:rPr lang="en-US" dirty="0"/>
              <a:t>Lucas Hosoya</a:t>
            </a:r>
          </a:p>
        </p:txBody>
      </p:sp>
      <p:pic>
        <p:nvPicPr>
          <p:cNvPr id="2054" name="Picture 6" descr="IBM logo PNG">
            <a:extLst>
              <a:ext uri="{FF2B5EF4-FFF2-40B4-BE49-F238E27FC236}">
                <a16:creationId xmlns:a16="http://schemas.microsoft.com/office/drawing/2014/main" id="{3AE45FA2-56FD-4299-AC6C-894EFAEB9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3121" y="6756868"/>
            <a:ext cx="14478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icture containing text, monitor&#10;&#10;Description automatically generated">
            <a:extLst>
              <a:ext uri="{FF2B5EF4-FFF2-40B4-BE49-F238E27FC236}">
                <a16:creationId xmlns:a16="http://schemas.microsoft.com/office/drawing/2014/main" id="{11FEA01B-B576-451C-84DC-0C869E072117}"/>
              </a:ext>
            </a:extLst>
          </p:cNvPr>
          <p:cNvPicPr>
            <a:picLocks noChangeAspect="1"/>
          </p:cNvPicPr>
          <p:nvPr/>
        </p:nvPicPr>
        <p:blipFill>
          <a:blip r:embed="rId4"/>
          <a:stretch>
            <a:fillRect/>
          </a:stretch>
        </p:blipFill>
        <p:spPr>
          <a:xfrm>
            <a:off x="8576860" y="6601174"/>
            <a:ext cx="1035289" cy="1035289"/>
          </a:xfrm>
          <a:prstGeom prst="rect">
            <a:avLst/>
          </a:prstGeom>
        </p:spPr>
      </p:pic>
      <p:sp>
        <p:nvSpPr>
          <p:cNvPr id="10" name="TextBox 9">
            <a:extLst>
              <a:ext uri="{FF2B5EF4-FFF2-40B4-BE49-F238E27FC236}">
                <a16:creationId xmlns:a16="http://schemas.microsoft.com/office/drawing/2014/main" id="{9F49A6CA-ADBD-4D68-AF92-D3592BEDCE79}"/>
              </a:ext>
            </a:extLst>
          </p:cNvPr>
          <p:cNvSpPr txBox="1"/>
          <p:nvPr/>
        </p:nvSpPr>
        <p:spPr>
          <a:xfrm>
            <a:off x="9688088" y="7403068"/>
            <a:ext cx="370312" cy="369332"/>
          </a:xfrm>
          <a:prstGeom prst="rect">
            <a:avLst/>
          </a:prstGeom>
          <a:noFill/>
        </p:spPr>
        <p:txBody>
          <a:bodyPr wrap="square" rtlCol="0">
            <a:spAutoFit/>
          </a:bodyPr>
          <a:lstStyle/>
          <a:p>
            <a:fld id="{B9320FF7-CB44-42E2-90E1-4EECD5BE6113}" type="slidenum">
              <a:rPr lang="en-US" smtClean="0"/>
              <a:t>1</a:t>
            </a:fld>
            <a:endParaRPr lang="en-US" dirty="0"/>
          </a:p>
        </p:txBody>
      </p:sp>
    </p:spTree>
    <p:extLst>
      <p:ext uri="{BB962C8B-B14F-4D97-AF65-F5344CB8AC3E}">
        <p14:creationId xmlns:p14="http://schemas.microsoft.com/office/powerpoint/2010/main" val="34688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78A0248-B1FB-4C27-8623-B312B8490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584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F5DDC76-7C72-444C-A612-D4B3327D2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19325"/>
            <a:ext cx="10058400" cy="55435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73AD45D-F75C-4AED-9B5B-5788910B2041}"/>
              </a:ext>
            </a:extLst>
          </p:cNvPr>
          <p:cNvSpPr txBox="1"/>
          <p:nvPr/>
        </p:nvSpPr>
        <p:spPr>
          <a:xfrm>
            <a:off x="9620250" y="7403068"/>
            <a:ext cx="438150" cy="369332"/>
          </a:xfrm>
          <a:prstGeom prst="rect">
            <a:avLst/>
          </a:prstGeom>
          <a:noFill/>
        </p:spPr>
        <p:txBody>
          <a:bodyPr wrap="square" rtlCol="0">
            <a:spAutoFit/>
          </a:bodyPr>
          <a:lstStyle/>
          <a:p>
            <a:fld id="{B9320FF7-CB44-42E2-90E1-4EECD5BE6113}" type="slidenum">
              <a:rPr lang="en-US" smtClean="0"/>
              <a:t>10</a:t>
            </a:fld>
            <a:endParaRPr lang="en-US" dirty="0"/>
          </a:p>
        </p:txBody>
      </p:sp>
    </p:spTree>
    <p:extLst>
      <p:ext uri="{BB962C8B-B14F-4D97-AF65-F5344CB8AC3E}">
        <p14:creationId xmlns:p14="http://schemas.microsoft.com/office/powerpoint/2010/main" val="116928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A4CB716-2A53-4FB9-B49F-1A8346F3FD17}"/>
              </a:ext>
            </a:extLst>
          </p:cNvPr>
          <p:cNvSpPr>
            <a:spLocks noGrp="1"/>
          </p:cNvSpPr>
          <p:nvPr>
            <p:ph sz="quarter" idx="13"/>
          </p:nvPr>
        </p:nvSpPr>
        <p:spPr>
          <a:xfrm>
            <a:off x="228600" y="835195"/>
            <a:ext cx="2893612" cy="404672"/>
          </a:xfrm>
        </p:spPr>
        <p:txBody>
          <a:bodyPr/>
          <a:lstStyle/>
          <a:p>
            <a:r>
              <a:rPr lang="en-US" b="1" dirty="0"/>
              <a:t>Data Clustering and Analysis – Conclusion I</a:t>
            </a:r>
          </a:p>
          <a:p>
            <a:endParaRPr lang="en-US" dirty="0"/>
          </a:p>
        </p:txBody>
      </p:sp>
      <p:sp>
        <p:nvSpPr>
          <p:cNvPr id="8" name="Text Placeholder 7">
            <a:extLst>
              <a:ext uri="{FF2B5EF4-FFF2-40B4-BE49-F238E27FC236}">
                <a16:creationId xmlns:a16="http://schemas.microsoft.com/office/drawing/2014/main" id="{500C45AA-14E2-4A20-B7BE-5A400075D9DA}"/>
              </a:ext>
            </a:extLst>
          </p:cNvPr>
          <p:cNvSpPr>
            <a:spLocks noGrp="1"/>
          </p:cNvSpPr>
          <p:nvPr>
            <p:ph type="body" sz="quarter" idx="14"/>
          </p:nvPr>
        </p:nvSpPr>
        <p:spPr/>
        <p:txBody>
          <a:bodyPr/>
          <a:lstStyle/>
          <a:p>
            <a:r>
              <a:rPr lang="en-US" dirty="0"/>
              <a:t>   </a:t>
            </a:r>
          </a:p>
        </p:txBody>
      </p:sp>
      <p:sp>
        <p:nvSpPr>
          <p:cNvPr id="12" name="TextBox 11">
            <a:extLst>
              <a:ext uri="{FF2B5EF4-FFF2-40B4-BE49-F238E27FC236}">
                <a16:creationId xmlns:a16="http://schemas.microsoft.com/office/drawing/2014/main" id="{0E4AE59F-74EF-4D69-9E17-33435B8E416A}"/>
              </a:ext>
            </a:extLst>
          </p:cNvPr>
          <p:cNvSpPr txBox="1"/>
          <p:nvPr/>
        </p:nvSpPr>
        <p:spPr>
          <a:xfrm>
            <a:off x="9582150" y="7403068"/>
            <a:ext cx="476250" cy="369332"/>
          </a:xfrm>
          <a:prstGeom prst="rect">
            <a:avLst/>
          </a:prstGeom>
          <a:noFill/>
        </p:spPr>
        <p:txBody>
          <a:bodyPr wrap="square" rtlCol="0">
            <a:spAutoFit/>
          </a:bodyPr>
          <a:lstStyle/>
          <a:p>
            <a:fld id="{B9320FF7-CB44-42E2-90E1-4EECD5BE6113}" type="slidenum">
              <a:rPr lang="en-US" smtClean="0"/>
              <a:t>11</a:t>
            </a:fld>
            <a:endParaRPr lang="en-US" dirty="0"/>
          </a:p>
        </p:txBody>
      </p:sp>
      <p:sp>
        <p:nvSpPr>
          <p:cNvPr id="9" name="Text Placeholder 7">
            <a:extLst>
              <a:ext uri="{FF2B5EF4-FFF2-40B4-BE49-F238E27FC236}">
                <a16:creationId xmlns:a16="http://schemas.microsoft.com/office/drawing/2014/main" id="{A6DC4E71-0180-466D-980A-CAFF256BD877}"/>
              </a:ext>
            </a:extLst>
          </p:cNvPr>
          <p:cNvSpPr txBox="1">
            <a:spLocks/>
          </p:cNvSpPr>
          <p:nvPr/>
        </p:nvSpPr>
        <p:spPr>
          <a:xfrm>
            <a:off x="228600" y="2130110"/>
            <a:ext cx="2893612" cy="480709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200"/>
              </a:spcBef>
              <a:buFont typeface="Arial" panose="020B0604020202020204" pitchFamily="34" charset="0"/>
              <a:buNone/>
              <a:defRPr sz="1100" kern="1200">
                <a:solidFill>
                  <a:schemeClr val="bg1"/>
                </a:solidFill>
                <a:latin typeface="+mn-lt"/>
                <a:ea typeface="+mn-ea"/>
                <a:cs typeface="Arial" panose="020B0604020202020204" pitchFamily="34" charset="0"/>
              </a:defRPr>
            </a:lvl1pPr>
            <a:lvl2pPr marL="457200" indent="0" algn="l" defTabSz="914400" rtl="0" eaLnBrk="1" latinLnBrk="0" hangingPunct="1">
              <a:lnSpc>
                <a:spcPct val="150000"/>
              </a:lnSpc>
              <a:spcBef>
                <a:spcPts val="1200"/>
              </a:spcBef>
              <a:buFont typeface="Arial" panose="020B0604020202020204" pitchFamily="34" charset="0"/>
              <a:buNone/>
              <a:defRPr sz="1100" kern="1200">
                <a:solidFill>
                  <a:schemeClr val="bg1"/>
                </a:solidFill>
                <a:latin typeface="+mn-lt"/>
                <a:ea typeface="+mn-ea"/>
                <a:cs typeface="Arial" panose="020B0604020202020204" pitchFamily="34" charset="0"/>
              </a:defRPr>
            </a:lvl2pPr>
            <a:lvl3pPr marL="914400" indent="0" algn="l" defTabSz="914400" rtl="0" eaLnBrk="1" latinLnBrk="0" hangingPunct="1">
              <a:lnSpc>
                <a:spcPct val="150000"/>
              </a:lnSpc>
              <a:spcBef>
                <a:spcPts val="1200"/>
              </a:spcBef>
              <a:buFont typeface="Arial" panose="020B0604020202020204" pitchFamily="34" charset="0"/>
              <a:buNone/>
              <a:defRPr sz="1100" kern="1200">
                <a:solidFill>
                  <a:schemeClr val="bg1"/>
                </a:solidFill>
                <a:latin typeface="+mn-lt"/>
                <a:ea typeface="+mn-ea"/>
                <a:cs typeface="Arial" panose="020B0604020202020204" pitchFamily="34" charset="0"/>
              </a:defRPr>
            </a:lvl3pPr>
            <a:lvl4pPr marL="1371600" indent="0" algn="l" defTabSz="914400" rtl="0" eaLnBrk="1" latinLnBrk="0" hangingPunct="1">
              <a:lnSpc>
                <a:spcPct val="150000"/>
              </a:lnSpc>
              <a:spcBef>
                <a:spcPts val="1200"/>
              </a:spcBef>
              <a:buFont typeface="Arial" panose="020B0604020202020204" pitchFamily="34" charset="0"/>
              <a:buNone/>
              <a:defRPr sz="1100" kern="1200">
                <a:solidFill>
                  <a:schemeClr val="bg1"/>
                </a:solidFill>
                <a:latin typeface="+mn-lt"/>
                <a:ea typeface="+mn-ea"/>
                <a:cs typeface="Arial" panose="020B0604020202020204" pitchFamily="34" charset="0"/>
              </a:defRPr>
            </a:lvl4pPr>
            <a:lvl5pPr marL="1828800" indent="0" algn="l" defTabSz="914400" rtl="0" eaLnBrk="1" latinLnBrk="0" hangingPunct="1">
              <a:lnSpc>
                <a:spcPct val="150000"/>
              </a:lnSpc>
              <a:spcBef>
                <a:spcPts val="1200"/>
              </a:spcBef>
              <a:buFont typeface="Arial" panose="020B0604020202020204" pitchFamily="34" charset="0"/>
              <a:buNone/>
              <a:defRPr sz="11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By analyzing the top 3-5 of each of the three clusters, we can see the relationship between the commercial areas and the residential.</a:t>
            </a:r>
          </a:p>
          <a:p>
            <a:r>
              <a:rPr lang="en-US" dirty="0"/>
              <a:t>   By analyzing the information from the websites about the top neighborhoods to live in São Paulo, we can see how the city is divided by commercial, commercial/residential and residential areas mostly by their venues.</a:t>
            </a:r>
          </a:p>
          <a:p>
            <a:r>
              <a:rPr lang="en-US" dirty="0"/>
              <a:t>  We can visualize that purple and blue regions are pretty similar in terms of venues, but the difference is in the distribution of people and commerce.</a:t>
            </a:r>
          </a:p>
        </p:txBody>
      </p:sp>
      <p:pic>
        <p:nvPicPr>
          <p:cNvPr id="11" name="Picture 10" descr="Map&#10;&#10;Description automatically generated">
            <a:extLst>
              <a:ext uri="{FF2B5EF4-FFF2-40B4-BE49-F238E27FC236}">
                <a16:creationId xmlns:a16="http://schemas.microsoft.com/office/drawing/2014/main" id="{F98A3B60-08EA-4ACE-B3CB-AFEECD9CF672}"/>
              </a:ext>
            </a:extLst>
          </p:cNvPr>
          <p:cNvPicPr>
            <a:picLocks noChangeAspect="1"/>
          </p:cNvPicPr>
          <p:nvPr/>
        </p:nvPicPr>
        <p:blipFill>
          <a:blip r:embed="rId2"/>
          <a:stretch>
            <a:fillRect/>
          </a:stretch>
        </p:blipFill>
        <p:spPr>
          <a:xfrm>
            <a:off x="3367088" y="412022"/>
            <a:ext cx="6691312" cy="4035910"/>
          </a:xfrm>
          <a:prstGeom prst="rect">
            <a:avLst/>
          </a:prstGeom>
        </p:spPr>
      </p:pic>
      <p:sp>
        <p:nvSpPr>
          <p:cNvPr id="2" name="TextBox 1">
            <a:extLst>
              <a:ext uri="{FF2B5EF4-FFF2-40B4-BE49-F238E27FC236}">
                <a16:creationId xmlns:a16="http://schemas.microsoft.com/office/drawing/2014/main" id="{525725F5-5D44-41C4-91BB-2C9A791F180A}"/>
              </a:ext>
            </a:extLst>
          </p:cNvPr>
          <p:cNvSpPr txBox="1"/>
          <p:nvPr/>
        </p:nvSpPr>
        <p:spPr>
          <a:xfrm flipH="1">
            <a:off x="3724273" y="4638676"/>
            <a:ext cx="5963814" cy="2893100"/>
          </a:xfrm>
          <a:prstGeom prst="rect">
            <a:avLst/>
          </a:prstGeom>
          <a:noFill/>
        </p:spPr>
        <p:txBody>
          <a:bodyPr wrap="square" rtlCol="0">
            <a:spAutoFit/>
          </a:bodyPr>
          <a:lstStyle/>
          <a:p>
            <a:r>
              <a:rPr lang="en-US" sz="1400" dirty="0"/>
              <a:t>   Let’s go back to the clustered in which we can see the map. We notice that the inner area (red) is the most commercial area of São Paulo in which has a lot of different restaurants and theaters, made for people that work nearby. For curiosity, this red area is the oldest part of São Paulo.</a:t>
            </a:r>
          </a:p>
          <a:p>
            <a:r>
              <a:rPr lang="en-US" sz="1400" dirty="0"/>
              <a:t>   The purple area is the growing part of São Paulo for high-end buildings for either residential and commercial sectors and we can see that its mainly focused with Pizza places, Bakery, Gyms, Bars and Desert shops, which fits perfectly for a growing, “modern” region.</a:t>
            </a:r>
          </a:p>
          <a:p>
            <a:r>
              <a:rPr lang="en-US" sz="1400" dirty="0"/>
              <a:t>   Now the blue area contains mainly a residential area (suburbs) due to the localization for being far from the center (center = expensive, suburbs = cheaper), and we can see a higher density of Bakery, Pizza places and Gyms, just like the purple area.</a:t>
            </a:r>
          </a:p>
          <a:p>
            <a:endParaRPr lang="en-US" sz="1400" dirty="0"/>
          </a:p>
        </p:txBody>
      </p:sp>
    </p:spTree>
    <p:extLst>
      <p:ext uri="{BB962C8B-B14F-4D97-AF65-F5344CB8AC3E}">
        <p14:creationId xmlns:p14="http://schemas.microsoft.com/office/powerpoint/2010/main" val="233256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A4CB716-2A53-4FB9-B49F-1A8346F3FD17}"/>
              </a:ext>
            </a:extLst>
          </p:cNvPr>
          <p:cNvSpPr>
            <a:spLocks noGrp="1"/>
          </p:cNvSpPr>
          <p:nvPr>
            <p:ph sz="quarter" idx="13"/>
          </p:nvPr>
        </p:nvSpPr>
        <p:spPr>
          <a:xfrm>
            <a:off x="228600" y="835195"/>
            <a:ext cx="2893612" cy="404672"/>
          </a:xfrm>
        </p:spPr>
        <p:txBody>
          <a:bodyPr/>
          <a:lstStyle/>
          <a:p>
            <a:r>
              <a:rPr lang="en-US" b="1" dirty="0"/>
              <a:t>Data Clustering and Analysis – Conclusion II</a:t>
            </a:r>
          </a:p>
          <a:p>
            <a:endParaRPr lang="en-US" dirty="0"/>
          </a:p>
        </p:txBody>
      </p:sp>
      <p:sp>
        <p:nvSpPr>
          <p:cNvPr id="8" name="Text Placeholder 7">
            <a:extLst>
              <a:ext uri="{FF2B5EF4-FFF2-40B4-BE49-F238E27FC236}">
                <a16:creationId xmlns:a16="http://schemas.microsoft.com/office/drawing/2014/main" id="{500C45AA-14E2-4A20-B7BE-5A400075D9DA}"/>
              </a:ext>
            </a:extLst>
          </p:cNvPr>
          <p:cNvSpPr>
            <a:spLocks noGrp="1"/>
          </p:cNvSpPr>
          <p:nvPr>
            <p:ph type="body" sz="quarter" idx="14"/>
          </p:nvPr>
        </p:nvSpPr>
        <p:spPr/>
        <p:txBody>
          <a:bodyPr/>
          <a:lstStyle/>
          <a:p>
            <a:r>
              <a:rPr lang="en-US" dirty="0"/>
              <a:t>   </a:t>
            </a:r>
          </a:p>
        </p:txBody>
      </p:sp>
      <p:sp>
        <p:nvSpPr>
          <p:cNvPr id="12" name="TextBox 11">
            <a:extLst>
              <a:ext uri="{FF2B5EF4-FFF2-40B4-BE49-F238E27FC236}">
                <a16:creationId xmlns:a16="http://schemas.microsoft.com/office/drawing/2014/main" id="{0E4AE59F-74EF-4D69-9E17-33435B8E416A}"/>
              </a:ext>
            </a:extLst>
          </p:cNvPr>
          <p:cNvSpPr txBox="1"/>
          <p:nvPr/>
        </p:nvSpPr>
        <p:spPr>
          <a:xfrm>
            <a:off x="9572625" y="7403068"/>
            <a:ext cx="485775" cy="369332"/>
          </a:xfrm>
          <a:prstGeom prst="rect">
            <a:avLst/>
          </a:prstGeom>
          <a:noFill/>
        </p:spPr>
        <p:txBody>
          <a:bodyPr wrap="square" rtlCol="0">
            <a:spAutoFit/>
          </a:bodyPr>
          <a:lstStyle/>
          <a:p>
            <a:fld id="{B9320FF7-CB44-42E2-90E1-4EECD5BE6113}" type="slidenum">
              <a:rPr lang="en-US" smtClean="0"/>
              <a:t>12</a:t>
            </a:fld>
            <a:endParaRPr lang="en-US" dirty="0"/>
          </a:p>
        </p:txBody>
      </p:sp>
      <p:sp>
        <p:nvSpPr>
          <p:cNvPr id="9" name="Text Placeholder 7">
            <a:extLst>
              <a:ext uri="{FF2B5EF4-FFF2-40B4-BE49-F238E27FC236}">
                <a16:creationId xmlns:a16="http://schemas.microsoft.com/office/drawing/2014/main" id="{A6DC4E71-0180-466D-980A-CAFF256BD877}"/>
              </a:ext>
            </a:extLst>
          </p:cNvPr>
          <p:cNvSpPr txBox="1">
            <a:spLocks/>
          </p:cNvSpPr>
          <p:nvPr/>
        </p:nvSpPr>
        <p:spPr>
          <a:xfrm>
            <a:off x="228600" y="2130110"/>
            <a:ext cx="2893612" cy="480709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200"/>
              </a:spcBef>
              <a:buFont typeface="Arial" panose="020B0604020202020204" pitchFamily="34" charset="0"/>
              <a:buNone/>
              <a:defRPr sz="1100" kern="1200">
                <a:solidFill>
                  <a:schemeClr val="bg1"/>
                </a:solidFill>
                <a:latin typeface="+mn-lt"/>
                <a:ea typeface="+mn-ea"/>
                <a:cs typeface="Arial" panose="020B0604020202020204" pitchFamily="34" charset="0"/>
              </a:defRPr>
            </a:lvl1pPr>
            <a:lvl2pPr marL="457200" indent="0" algn="l" defTabSz="914400" rtl="0" eaLnBrk="1" latinLnBrk="0" hangingPunct="1">
              <a:lnSpc>
                <a:spcPct val="150000"/>
              </a:lnSpc>
              <a:spcBef>
                <a:spcPts val="1200"/>
              </a:spcBef>
              <a:buFont typeface="Arial" panose="020B0604020202020204" pitchFamily="34" charset="0"/>
              <a:buNone/>
              <a:defRPr sz="1100" kern="1200">
                <a:solidFill>
                  <a:schemeClr val="bg1"/>
                </a:solidFill>
                <a:latin typeface="+mn-lt"/>
                <a:ea typeface="+mn-ea"/>
                <a:cs typeface="Arial" panose="020B0604020202020204" pitchFamily="34" charset="0"/>
              </a:defRPr>
            </a:lvl2pPr>
            <a:lvl3pPr marL="914400" indent="0" algn="l" defTabSz="914400" rtl="0" eaLnBrk="1" latinLnBrk="0" hangingPunct="1">
              <a:lnSpc>
                <a:spcPct val="150000"/>
              </a:lnSpc>
              <a:spcBef>
                <a:spcPts val="1200"/>
              </a:spcBef>
              <a:buFont typeface="Arial" panose="020B0604020202020204" pitchFamily="34" charset="0"/>
              <a:buNone/>
              <a:defRPr sz="1100" kern="1200">
                <a:solidFill>
                  <a:schemeClr val="bg1"/>
                </a:solidFill>
                <a:latin typeface="+mn-lt"/>
                <a:ea typeface="+mn-ea"/>
                <a:cs typeface="Arial" panose="020B0604020202020204" pitchFamily="34" charset="0"/>
              </a:defRPr>
            </a:lvl3pPr>
            <a:lvl4pPr marL="1371600" indent="0" algn="l" defTabSz="914400" rtl="0" eaLnBrk="1" latinLnBrk="0" hangingPunct="1">
              <a:lnSpc>
                <a:spcPct val="150000"/>
              </a:lnSpc>
              <a:spcBef>
                <a:spcPts val="1200"/>
              </a:spcBef>
              <a:buFont typeface="Arial" panose="020B0604020202020204" pitchFamily="34" charset="0"/>
              <a:buNone/>
              <a:defRPr sz="1100" kern="1200">
                <a:solidFill>
                  <a:schemeClr val="bg1"/>
                </a:solidFill>
                <a:latin typeface="+mn-lt"/>
                <a:ea typeface="+mn-ea"/>
                <a:cs typeface="Arial" panose="020B0604020202020204" pitchFamily="34" charset="0"/>
              </a:defRPr>
            </a:lvl4pPr>
            <a:lvl5pPr marL="1828800" indent="0" algn="l" defTabSz="914400" rtl="0" eaLnBrk="1" latinLnBrk="0" hangingPunct="1">
              <a:lnSpc>
                <a:spcPct val="150000"/>
              </a:lnSpc>
              <a:spcBef>
                <a:spcPts val="1200"/>
              </a:spcBef>
              <a:buFont typeface="Arial" panose="020B0604020202020204" pitchFamily="34" charset="0"/>
              <a:buNone/>
              <a:defRPr sz="11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With the previous slide, we saw the relationship between the regions and neighborhoods and now we can conclude which regions are the best for new workplaces and residences based on the venues.</a:t>
            </a:r>
          </a:p>
        </p:txBody>
      </p:sp>
      <p:pic>
        <p:nvPicPr>
          <p:cNvPr id="11" name="Picture 10" descr="Map&#10;&#10;Description automatically generated">
            <a:extLst>
              <a:ext uri="{FF2B5EF4-FFF2-40B4-BE49-F238E27FC236}">
                <a16:creationId xmlns:a16="http://schemas.microsoft.com/office/drawing/2014/main" id="{F98A3B60-08EA-4ACE-B3CB-AFEECD9CF672}"/>
              </a:ext>
            </a:extLst>
          </p:cNvPr>
          <p:cNvPicPr>
            <a:picLocks noChangeAspect="1"/>
          </p:cNvPicPr>
          <p:nvPr/>
        </p:nvPicPr>
        <p:blipFill>
          <a:blip r:embed="rId2"/>
          <a:stretch>
            <a:fillRect/>
          </a:stretch>
        </p:blipFill>
        <p:spPr>
          <a:xfrm>
            <a:off x="3367088" y="412022"/>
            <a:ext cx="6691312" cy="4035910"/>
          </a:xfrm>
          <a:prstGeom prst="rect">
            <a:avLst/>
          </a:prstGeom>
        </p:spPr>
      </p:pic>
      <p:sp>
        <p:nvSpPr>
          <p:cNvPr id="2" name="TextBox 1">
            <a:extLst>
              <a:ext uri="{FF2B5EF4-FFF2-40B4-BE49-F238E27FC236}">
                <a16:creationId xmlns:a16="http://schemas.microsoft.com/office/drawing/2014/main" id="{525725F5-5D44-41C4-91BB-2C9A791F180A}"/>
              </a:ext>
            </a:extLst>
          </p:cNvPr>
          <p:cNvSpPr txBox="1"/>
          <p:nvPr/>
        </p:nvSpPr>
        <p:spPr>
          <a:xfrm flipH="1">
            <a:off x="3724273" y="4638676"/>
            <a:ext cx="5963814" cy="307777"/>
          </a:xfrm>
          <a:prstGeom prst="rect">
            <a:avLst/>
          </a:prstGeom>
          <a:noFill/>
        </p:spPr>
        <p:txBody>
          <a:bodyPr wrap="square" rtlCol="0">
            <a:spAutoFit/>
          </a:bodyPr>
          <a:lstStyle/>
          <a:p>
            <a:r>
              <a:rPr lang="en-US" sz="1400" dirty="0"/>
              <a:t>   </a:t>
            </a:r>
          </a:p>
        </p:txBody>
      </p:sp>
      <p:sp>
        <p:nvSpPr>
          <p:cNvPr id="10" name="TextBox 9">
            <a:extLst>
              <a:ext uri="{FF2B5EF4-FFF2-40B4-BE49-F238E27FC236}">
                <a16:creationId xmlns:a16="http://schemas.microsoft.com/office/drawing/2014/main" id="{EBAA5EB9-D514-4E12-A203-BA16B1EB0ABE}"/>
              </a:ext>
            </a:extLst>
          </p:cNvPr>
          <p:cNvSpPr txBox="1"/>
          <p:nvPr/>
        </p:nvSpPr>
        <p:spPr>
          <a:xfrm flipH="1">
            <a:off x="3724273" y="4638676"/>
            <a:ext cx="5963814" cy="2462213"/>
          </a:xfrm>
          <a:prstGeom prst="rect">
            <a:avLst/>
          </a:prstGeom>
          <a:noFill/>
        </p:spPr>
        <p:txBody>
          <a:bodyPr wrap="square" rtlCol="0">
            <a:spAutoFit/>
          </a:bodyPr>
          <a:lstStyle/>
          <a:p>
            <a:r>
              <a:rPr lang="en-US" sz="1400" dirty="0"/>
              <a:t>   Based on the previous analysis, we can conclude that the purple area is the best fit (for now, it seems) to start a new workplace and resident due to their mix of evolution and venues. But the question is, why the purple?</a:t>
            </a:r>
          </a:p>
          <a:p>
            <a:endParaRPr lang="en-US" sz="1400" dirty="0"/>
          </a:p>
          <a:p>
            <a:pPr marL="285750" indent="-285750">
              <a:buFont typeface="Arial" panose="020B0604020202020204" pitchFamily="34" charset="0"/>
              <a:buChar char="•"/>
            </a:pPr>
            <a:r>
              <a:rPr lang="en-US" sz="1400" dirty="0"/>
              <a:t>The kinds of venues show a more high-end type of venue.</a:t>
            </a:r>
          </a:p>
          <a:p>
            <a:pPr marL="285750" indent="-285750">
              <a:buFont typeface="Arial" panose="020B0604020202020204" pitchFamily="34" charset="0"/>
              <a:buChar char="•"/>
            </a:pPr>
            <a:r>
              <a:rPr lang="en-US" sz="1400" dirty="0"/>
              <a:t>The new tech industry is located mostly in the purple region.</a:t>
            </a:r>
          </a:p>
          <a:p>
            <a:pPr marL="285750" indent="-285750">
              <a:buFont typeface="Arial" panose="020B0604020202020204" pitchFamily="34" charset="0"/>
              <a:buChar char="•"/>
            </a:pPr>
            <a:r>
              <a:rPr lang="en-US" sz="1400" dirty="0"/>
              <a:t>Not only the venues are high-end, but the residences and workplaces.</a:t>
            </a:r>
          </a:p>
          <a:p>
            <a:endParaRPr lang="en-US" sz="1400" dirty="0"/>
          </a:p>
          <a:p>
            <a:r>
              <a:rPr lang="en-US" sz="1400" dirty="0"/>
              <a:t>   Even though the venues help us see a bit better the difference between regions, there are more relations that can help understanding why the purple area is the best fit for new residence and </a:t>
            </a:r>
            <a:r>
              <a:rPr lang="en-US" sz="1400" dirty="0" err="1"/>
              <a:t>commerces</a:t>
            </a:r>
            <a:r>
              <a:rPr lang="en-US" sz="1400" dirty="0"/>
              <a:t>.</a:t>
            </a:r>
          </a:p>
        </p:txBody>
      </p:sp>
      <p:sp>
        <p:nvSpPr>
          <p:cNvPr id="3" name="TextBox 2">
            <a:extLst>
              <a:ext uri="{FF2B5EF4-FFF2-40B4-BE49-F238E27FC236}">
                <a16:creationId xmlns:a16="http://schemas.microsoft.com/office/drawing/2014/main" id="{EA1659AB-791B-46F3-B205-42F6A276FF9B}"/>
              </a:ext>
            </a:extLst>
          </p:cNvPr>
          <p:cNvSpPr txBox="1"/>
          <p:nvPr/>
        </p:nvSpPr>
        <p:spPr>
          <a:xfrm>
            <a:off x="3537044" y="7111298"/>
            <a:ext cx="6394699" cy="261610"/>
          </a:xfrm>
          <a:prstGeom prst="rect">
            <a:avLst/>
          </a:prstGeom>
          <a:noFill/>
        </p:spPr>
        <p:txBody>
          <a:bodyPr wrap="none" rtlCol="0">
            <a:spAutoFit/>
          </a:bodyPr>
          <a:lstStyle/>
          <a:p>
            <a:r>
              <a:rPr lang="en-US" sz="1100" dirty="0"/>
              <a:t>PS: Please check the links.txt for more information, sadly it is in Portuguese, but Google Translator can help </a:t>
            </a:r>
          </a:p>
        </p:txBody>
      </p:sp>
    </p:spTree>
    <p:extLst>
      <p:ext uri="{BB962C8B-B14F-4D97-AF65-F5344CB8AC3E}">
        <p14:creationId xmlns:p14="http://schemas.microsoft.com/office/powerpoint/2010/main" val="1633093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close up of mathematical graphs">
            <a:extLst>
              <a:ext uri="{FF2B5EF4-FFF2-40B4-BE49-F238E27FC236}">
                <a16:creationId xmlns:a16="http://schemas.microsoft.com/office/drawing/2014/main" id="{7BD14B25-FFA5-4B8F-896A-1D6AD5C15A5E}"/>
              </a:ext>
            </a:extLst>
          </p:cNvPr>
          <p:cNvPicPr>
            <a:picLocks noGrp="1" noChangeAspect="1"/>
          </p:cNvPicPr>
          <p:nvPr>
            <p:ph type="pic" sz="quarter" idx="15"/>
          </p:nvPr>
        </p:nvPicPr>
        <p:blipFill rotWithShape="1">
          <a:blip r:embed="rId2" cstate="email">
            <a:alphaModFix/>
            <a:extLst>
              <a:ext uri="{28A0092B-C50C-407E-A947-70E740481C1C}">
                <a14:useLocalDpi xmlns:a14="http://schemas.microsoft.com/office/drawing/2010/main"/>
              </a:ext>
            </a:extLst>
          </a:blip>
          <a:srcRect l="121" r="121"/>
          <a:stretch/>
        </p:blipFill>
        <p:spPr/>
      </p:pic>
      <p:sp>
        <p:nvSpPr>
          <p:cNvPr id="4" name="Content Placeholder 3">
            <a:extLst>
              <a:ext uri="{FF2B5EF4-FFF2-40B4-BE49-F238E27FC236}">
                <a16:creationId xmlns:a16="http://schemas.microsoft.com/office/drawing/2014/main" id="{211550C0-A744-4D4E-B2C1-590932188019}"/>
              </a:ext>
            </a:extLst>
          </p:cNvPr>
          <p:cNvSpPr>
            <a:spLocks noGrp="1"/>
          </p:cNvSpPr>
          <p:nvPr>
            <p:ph sz="quarter" idx="13"/>
          </p:nvPr>
        </p:nvSpPr>
        <p:spPr>
          <a:xfrm>
            <a:off x="187607" y="5013104"/>
            <a:ext cx="4057651" cy="2663571"/>
          </a:xfrm>
        </p:spPr>
        <p:txBody>
          <a:bodyPr/>
          <a:lstStyle/>
          <a:p>
            <a:r>
              <a:rPr lang="en-US" sz="3600" b="1" dirty="0"/>
              <a:t>END!</a:t>
            </a:r>
          </a:p>
        </p:txBody>
      </p:sp>
      <p:sp>
        <p:nvSpPr>
          <p:cNvPr id="40" name="Text Placeholder 39">
            <a:extLst>
              <a:ext uri="{FF2B5EF4-FFF2-40B4-BE49-F238E27FC236}">
                <a16:creationId xmlns:a16="http://schemas.microsoft.com/office/drawing/2014/main" id="{5047EA2A-40A4-486B-B8C9-03B7FB007759}"/>
              </a:ext>
            </a:extLst>
          </p:cNvPr>
          <p:cNvSpPr>
            <a:spLocks noGrp="1"/>
          </p:cNvSpPr>
          <p:nvPr>
            <p:ph type="body" sz="quarter" idx="12"/>
          </p:nvPr>
        </p:nvSpPr>
        <p:spPr>
          <a:xfrm>
            <a:off x="6977181" y="6152294"/>
            <a:ext cx="2893612" cy="1620106"/>
          </a:xfrm>
        </p:spPr>
        <p:txBody>
          <a:bodyPr/>
          <a:lstStyle/>
          <a:p>
            <a:r>
              <a:rPr lang="en-US" sz="1000" dirty="0" err="1"/>
              <a:t>Github</a:t>
            </a:r>
            <a:r>
              <a:rPr lang="en-US" sz="1000" dirty="0"/>
              <a:t>: https://github.com/ShigueruHosoya</a:t>
            </a:r>
            <a:br>
              <a:rPr lang="en-US" sz="1000" dirty="0"/>
            </a:br>
            <a:r>
              <a:rPr lang="en-US" sz="1000" dirty="0"/>
              <a:t>Contact: shigaaaa@gmail.com</a:t>
            </a:r>
          </a:p>
          <a:p>
            <a:endParaRPr lang="en-US" dirty="0"/>
          </a:p>
        </p:txBody>
      </p:sp>
      <p:sp>
        <p:nvSpPr>
          <p:cNvPr id="2" name="Title 1">
            <a:extLst>
              <a:ext uri="{FF2B5EF4-FFF2-40B4-BE49-F238E27FC236}">
                <a16:creationId xmlns:a16="http://schemas.microsoft.com/office/drawing/2014/main" id="{F120A808-7F12-4113-98A3-D227177B9671}"/>
              </a:ext>
            </a:extLst>
          </p:cNvPr>
          <p:cNvSpPr>
            <a:spLocks noGrp="1"/>
          </p:cNvSpPr>
          <p:nvPr>
            <p:ph type="ctrTitle"/>
          </p:nvPr>
        </p:nvSpPr>
        <p:spPr>
          <a:xfrm>
            <a:off x="6870416" y="5013104"/>
            <a:ext cx="2764052" cy="929527"/>
          </a:xfrm>
        </p:spPr>
        <p:txBody>
          <a:bodyPr/>
          <a:lstStyle/>
          <a:p>
            <a:r>
              <a:rPr lang="en-US" dirty="0"/>
              <a:t>Lucas Hosoya</a:t>
            </a:r>
          </a:p>
        </p:txBody>
      </p:sp>
      <p:pic>
        <p:nvPicPr>
          <p:cNvPr id="2054" name="Picture 6" descr="IBM logo PNG">
            <a:extLst>
              <a:ext uri="{FF2B5EF4-FFF2-40B4-BE49-F238E27FC236}">
                <a16:creationId xmlns:a16="http://schemas.microsoft.com/office/drawing/2014/main" id="{3AE45FA2-56FD-4299-AC6C-894EFAEB9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3121" y="6756868"/>
            <a:ext cx="14478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icture containing text, monitor&#10;&#10;Description automatically generated">
            <a:extLst>
              <a:ext uri="{FF2B5EF4-FFF2-40B4-BE49-F238E27FC236}">
                <a16:creationId xmlns:a16="http://schemas.microsoft.com/office/drawing/2014/main" id="{11FEA01B-B576-451C-84DC-0C869E072117}"/>
              </a:ext>
            </a:extLst>
          </p:cNvPr>
          <p:cNvPicPr>
            <a:picLocks noChangeAspect="1"/>
          </p:cNvPicPr>
          <p:nvPr/>
        </p:nvPicPr>
        <p:blipFill>
          <a:blip r:embed="rId4"/>
          <a:stretch>
            <a:fillRect/>
          </a:stretch>
        </p:blipFill>
        <p:spPr>
          <a:xfrm>
            <a:off x="8576860" y="6601174"/>
            <a:ext cx="1035289" cy="1035289"/>
          </a:xfrm>
          <a:prstGeom prst="rect">
            <a:avLst/>
          </a:prstGeom>
        </p:spPr>
      </p:pic>
      <p:sp>
        <p:nvSpPr>
          <p:cNvPr id="10" name="TextBox 9">
            <a:extLst>
              <a:ext uri="{FF2B5EF4-FFF2-40B4-BE49-F238E27FC236}">
                <a16:creationId xmlns:a16="http://schemas.microsoft.com/office/drawing/2014/main" id="{9F49A6CA-ADBD-4D68-AF92-D3592BEDCE79}"/>
              </a:ext>
            </a:extLst>
          </p:cNvPr>
          <p:cNvSpPr txBox="1"/>
          <p:nvPr/>
        </p:nvSpPr>
        <p:spPr>
          <a:xfrm>
            <a:off x="9688088" y="7403068"/>
            <a:ext cx="370312" cy="369332"/>
          </a:xfrm>
          <a:prstGeom prst="rect">
            <a:avLst/>
          </a:prstGeom>
          <a:noFill/>
        </p:spPr>
        <p:txBody>
          <a:bodyPr wrap="square" rtlCol="0">
            <a:spAutoFit/>
          </a:bodyPr>
          <a:lstStyle/>
          <a:p>
            <a:fld id="{B9320FF7-CB44-42E2-90E1-4EECD5BE6113}" type="slidenum">
              <a:rPr lang="en-US" smtClean="0"/>
              <a:t>13</a:t>
            </a:fld>
            <a:endParaRPr lang="en-US" dirty="0"/>
          </a:p>
        </p:txBody>
      </p:sp>
    </p:spTree>
    <p:extLst>
      <p:ext uri="{BB962C8B-B14F-4D97-AF65-F5344CB8AC3E}">
        <p14:creationId xmlns:p14="http://schemas.microsoft.com/office/powerpoint/2010/main" val="183369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B16388D3-BE48-44F4-A6D7-DDF229373084}"/>
              </a:ext>
            </a:extLst>
          </p:cNvPr>
          <p:cNvSpPr>
            <a:spLocks noGrp="1"/>
          </p:cNvSpPr>
          <p:nvPr>
            <p:ph type="body" sz="quarter" idx="14"/>
          </p:nvPr>
        </p:nvSpPr>
        <p:spPr/>
        <p:txBody>
          <a:bodyPr/>
          <a:lstStyle/>
          <a:p>
            <a:pPr marL="171450" indent="-171450">
              <a:buFont typeface="Arial" panose="020B0604020202020204" pitchFamily="34" charset="0"/>
              <a:buChar char="•"/>
            </a:pPr>
            <a:r>
              <a:rPr lang="en-US" dirty="0"/>
              <a:t>Where would be the best Neighborhoods/Districts to live in São Paulo city, located in Brazil?</a:t>
            </a:r>
          </a:p>
          <a:p>
            <a:pPr marL="171450" indent="-171450">
              <a:buFont typeface="Arial" panose="020B0604020202020204" pitchFamily="34" charset="0"/>
              <a:buChar char="•"/>
            </a:pPr>
            <a:r>
              <a:rPr lang="en-US" dirty="0"/>
              <a:t>Where would be the best Neighborhoods/Districts to work in São Paulo city, located in Brazil?</a:t>
            </a:r>
          </a:p>
          <a:p>
            <a:pPr marL="171450" indent="-171450">
              <a:buFont typeface="Arial" panose="020B0604020202020204" pitchFamily="34" charset="0"/>
              <a:buChar char="•"/>
            </a:pPr>
            <a:r>
              <a:rPr lang="en-US" dirty="0"/>
              <a:t>From the decisions above, why the named districts?</a:t>
            </a:r>
          </a:p>
          <a:p>
            <a:pPr marL="171450" indent="-171450">
              <a:buFont typeface="Arial" panose="020B0604020202020204" pitchFamily="34" charset="0"/>
              <a:buChar char="•"/>
            </a:pPr>
            <a:endParaRPr lang="en-US" dirty="0"/>
          </a:p>
          <a:p>
            <a:endParaRPr lang="en-US" dirty="0"/>
          </a:p>
        </p:txBody>
      </p:sp>
      <p:sp>
        <p:nvSpPr>
          <p:cNvPr id="23" name="Text Placeholder 22">
            <a:extLst>
              <a:ext uri="{FF2B5EF4-FFF2-40B4-BE49-F238E27FC236}">
                <a16:creationId xmlns:a16="http://schemas.microsoft.com/office/drawing/2014/main" id="{24508FAD-2D2E-458D-B98F-3AB625F327B6}"/>
              </a:ext>
            </a:extLst>
          </p:cNvPr>
          <p:cNvSpPr>
            <a:spLocks noGrp="1"/>
          </p:cNvSpPr>
          <p:nvPr>
            <p:ph type="body" sz="quarter" idx="15"/>
          </p:nvPr>
        </p:nvSpPr>
        <p:spPr/>
        <p:txBody>
          <a:bodyPr/>
          <a:lstStyle/>
          <a:p>
            <a:r>
              <a:rPr lang="en-US" dirty="0"/>
              <a:t>The Data</a:t>
            </a:r>
          </a:p>
        </p:txBody>
      </p:sp>
      <p:sp>
        <p:nvSpPr>
          <p:cNvPr id="24" name="Text Placeholder 23">
            <a:extLst>
              <a:ext uri="{FF2B5EF4-FFF2-40B4-BE49-F238E27FC236}">
                <a16:creationId xmlns:a16="http://schemas.microsoft.com/office/drawing/2014/main" id="{0FD12705-AB70-40E3-A13F-B36B09C895BA}"/>
              </a:ext>
            </a:extLst>
          </p:cNvPr>
          <p:cNvSpPr>
            <a:spLocks noGrp="1"/>
          </p:cNvSpPr>
          <p:nvPr>
            <p:ph type="body" sz="quarter" idx="16"/>
          </p:nvPr>
        </p:nvSpPr>
        <p:spPr/>
        <p:txBody>
          <a:bodyPr>
            <a:normAutofit lnSpcReduction="10000"/>
          </a:bodyPr>
          <a:lstStyle/>
          <a:p>
            <a:pPr marL="171450" indent="-171450">
              <a:buFont typeface="Arial" panose="020B0604020202020204" pitchFamily="34" charset="0"/>
              <a:buChar char="•"/>
            </a:pPr>
            <a:r>
              <a:rPr lang="en-US" dirty="0"/>
              <a:t>São Paulo Districts </a:t>
            </a:r>
          </a:p>
          <a:p>
            <a:pPr marL="171450" indent="-171450">
              <a:buFont typeface="Arial" panose="020B0604020202020204" pitchFamily="34" charset="0"/>
              <a:buChar char="•"/>
            </a:pPr>
            <a:r>
              <a:rPr lang="en-US" dirty="0"/>
              <a:t>São Paulo top locations to work.</a:t>
            </a:r>
          </a:p>
          <a:p>
            <a:pPr marL="171450" indent="-171450">
              <a:buFont typeface="Arial" panose="020B0604020202020204" pitchFamily="34" charset="0"/>
              <a:buChar char="•"/>
            </a:pPr>
            <a:r>
              <a:rPr lang="en-US" dirty="0"/>
              <a:t>São Paulo top locations to live.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All the data was gathered using data scraping with </a:t>
            </a:r>
            <a:r>
              <a:rPr lang="en-US" dirty="0" err="1"/>
              <a:t>BeautifulSoup</a:t>
            </a:r>
            <a:r>
              <a:rPr lang="en-US" dirty="0"/>
              <a:t>, Foursquare API explorer and </a:t>
            </a:r>
            <a:r>
              <a:rPr lang="en-US" dirty="0" err="1"/>
              <a:t>Geopy</a:t>
            </a:r>
            <a:r>
              <a:rPr lang="en-US" dirty="0"/>
              <a:t> for geographic data.</a:t>
            </a:r>
          </a:p>
          <a:p>
            <a:r>
              <a:rPr lang="en-US" dirty="0"/>
              <a:t>Fonts: Please review the links.txt on the </a:t>
            </a:r>
            <a:r>
              <a:rPr lang="en-US" dirty="0" err="1"/>
              <a:t>github</a:t>
            </a:r>
            <a:r>
              <a:rPr lang="en-US" dirty="0"/>
              <a:t> link for the links.</a:t>
            </a:r>
          </a:p>
          <a:p>
            <a:pPr marL="171450" indent="-171450">
              <a:buFont typeface="Arial" panose="020B0604020202020204" pitchFamily="34" charset="0"/>
              <a:buChar char="•"/>
            </a:pPr>
            <a:endParaRPr lang="en-US" dirty="0"/>
          </a:p>
          <a:p>
            <a:endParaRPr lang="en-US" dirty="0"/>
          </a:p>
        </p:txBody>
      </p:sp>
      <p:sp>
        <p:nvSpPr>
          <p:cNvPr id="2" name="Text Placeholder 1">
            <a:extLst>
              <a:ext uri="{FF2B5EF4-FFF2-40B4-BE49-F238E27FC236}">
                <a16:creationId xmlns:a16="http://schemas.microsoft.com/office/drawing/2014/main" id="{80C64EB9-E6EA-45AD-9476-BDDE89985057}"/>
              </a:ext>
            </a:extLst>
          </p:cNvPr>
          <p:cNvSpPr>
            <a:spLocks noGrp="1"/>
          </p:cNvSpPr>
          <p:nvPr>
            <p:ph type="body" sz="quarter" idx="17"/>
          </p:nvPr>
        </p:nvSpPr>
        <p:spPr/>
        <p:txBody>
          <a:bodyPr/>
          <a:lstStyle/>
          <a:p>
            <a:pPr algn="just"/>
            <a:r>
              <a:rPr lang="en-US" sz="2000" dirty="0"/>
              <a:t>São Paulo is a fast growing city/state in the last decades and many people are looking to change their lives by moving to São Paulo.</a:t>
            </a:r>
          </a:p>
        </p:txBody>
      </p:sp>
      <p:sp>
        <p:nvSpPr>
          <p:cNvPr id="86" name="Title 85">
            <a:extLst>
              <a:ext uri="{FF2B5EF4-FFF2-40B4-BE49-F238E27FC236}">
                <a16:creationId xmlns:a16="http://schemas.microsoft.com/office/drawing/2014/main" id="{FD30442A-A1AE-4FD1-B045-22F09C71CB76}"/>
              </a:ext>
            </a:extLst>
          </p:cNvPr>
          <p:cNvSpPr>
            <a:spLocks noGrp="1"/>
          </p:cNvSpPr>
          <p:nvPr>
            <p:ph type="title"/>
          </p:nvPr>
        </p:nvSpPr>
        <p:spPr/>
        <p:txBody>
          <a:bodyPr/>
          <a:lstStyle/>
          <a:p>
            <a:r>
              <a:rPr lang="en-US" dirty="0"/>
              <a:t>The problem</a:t>
            </a:r>
            <a:br>
              <a:rPr lang="en-US" dirty="0"/>
            </a:br>
            <a:endParaRPr lang="en-US" dirty="0"/>
          </a:p>
        </p:txBody>
      </p:sp>
      <p:sp>
        <p:nvSpPr>
          <p:cNvPr id="14" name="Title 85">
            <a:extLst>
              <a:ext uri="{FF2B5EF4-FFF2-40B4-BE49-F238E27FC236}">
                <a16:creationId xmlns:a16="http://schemas.microsoft.com/office/drawing/2014/main" id="{C79B4ACA-3E5C-4FD8-88F9-5E721B144342}"/>
              </a:ext>
            </a:extLst>
          </p:cNvPr>
          <p:cNvSpPr txBox="1">
            <a:spLocks/>
          </p:cNvSpPr>
          <p:nvPr/>
        </p:nvSpPr>
        <p:spPr>
          <a:xfrm>
            <a:off x="6952615" y="3875394"/>
            <a:ext cx="2804477" cy="475315"/>
          </a:xfrm>
          <a:prstGeom prst="rect">
            <a:avLst/>
          </a:prstGeom>
        </p:spPr>
        <p:txBody>
          <a:bodyPr vert="horz" lIns="0" tIns="45720" rIns="91440" bIns="45720" rtlCol="0" anchor="t">
            <a:noAutofit/>
          </a:bodyPr>
          <a:lstStyle>
            <a:lvl1pPr algn="l" defTabSz="914400" rtl="0" eaLnBrk="1" latinLnBrk="0" hangingPunct="1">
              <a:lnSpc>
                <a:spcPct val="90000"/>
              </a:lnSpc>
              <a:spcBef>
                <a:spcPct val="0"/>
              </a:spcBef>
              <a:buNone/>
              <a:defRPr lang="en-US" sz="2400" b="0" kern="1200">
                <a:solidFill>
                  <a:schemeClr val="bg1"/>
                </a:solidFill>
                <a:latin typeface="+mj-lt"/>
                <a:ea typeface="+mn-ea"/>
                <a:cs typeface="+mn-cs"/>
              </a:defRPr>
            </a:lvl1pPr>
          </a:lstStyle>
          <a:p>
            <a:r>
              <a:rPr lang="en-US" dirty="0"/>
              <a:t>About it</a:t>
            </a:r>
          </a:p>
        </p:txBody>
      </p:sp>
      <p:pic>
        <p:nvPicPr>
          <p:cNvPr id="1026" name="Picture 2" descr="Plot + Scatter: It all starts with the question">
            <a:extLst>
              <a:ext uri="{FF2B5EF4-FFF2-40B4-BE49-F238E27FC236}">
                <a16:creationId xmlns:a16="http://schemas.microsoft.com/office/drawing/2014/main" id="{1DC353F3-3694-474E-9CBA-94D095C8DB80}"/>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21531" r="21531"/>
          <a:stretch>
            <a:fillRect/>
          </a:stretch>
        </p:blipFill>
        <p:spPr bwMode="auto">
          <a:xfrm>
            <a:off x="0" y="1588"/>
            <a:ext cx="3343275" cy="3327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the Project Status Quo Analysis?">
            <a:extLst>
              <a:ext uri="{FF2B5EF4-FFF2-40B4-BE49-F238E27FC236}">
                <a16:creationId xmlns:a16="http://schemas.microsoft.com/office/drawing/2014/main" id="{60FD299D-FDB7-40D1-819D-BE93BCA57735}"/>
              </a:ext>
            </a:extLst>
          </p:cNvPr>
          <p:cNvPicPr>
            <a:picLocks noGrp="1" noChangeAspect="1" noChangeArrowheads="1"/>
          </p:cNvPicPr>
          <p:nvPr>
            <p:ph type="pic" sz="quarter" idx="12"/>
          </p:nvPr>
        </p:nvPicPr>
        <p:blipFill>
          <a:blip r:embed="rId4">
            <a:extLst>
              <a:ext uri="{28A0092B-C50C-407E-A947-70E740481C1C}">
                <a14:useLocalDpi xmlns:a14="http://schemas.microsoft.com/office/drawing/2010/main" val="0"/>
              </a:ext>
            </a:extLst>
          </a:blip>
          <a:srcRect l="24809" r="2480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ximizing Lead Scoring &amp; Analytics: How To Use Big Data In B2B">
            <a:extLst>
              <a:ext uri="{FF2B5EF4-FFF2-40B4-BE49-F238E27FC236}">
                <a16:creationId xmlns:a16="http://schemas.microsoft.com/office/drawing/2014/main" id="{C7BD7255-DA29-46C4-8382-0F5F348175E4}"/>
              </a:ext>
            </a:extLst>
          </p:cNvPr>
          <p:cNvPicPr>
            <a:picLocks noGrp="1" noChangeAspect="1" noChangeArrowheads="1"/>
          </p:cNvPicPr>
          <p:nvPr>
            <p:ph type="pic" sz="quarter" idx="10"/>
          </p:nvPr>
        </p:nvPicPr>
        <p:blipFill>
          <a:blip r:embed="rId5">
            <a:extLst>
              <a:ext uri="{28A0092B-C50C-407E-A947-70E740481C1C}">
                <a14:useLocalDpi xmlns:a14="http://schemas.microsoft.com/office/drawing/2010/main" val="0"/>
              </a:ext>
            </a:extLst>
          </a:blip>
          <a:srcRect l="21469" r="2146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77E6B58-FA78-4466-A872-778D4EC3674E}"/>
              </a:ext>
            </a:extLst>
          </p:cNvPr>
          <p:cNvSpPr txBox="1"/>
          <p:nvPr/>
        </p:nvSpPr>
        <p:spPr>
          <a:xfrm>
            <a:off x="9688088" y="7403068"/>
            <a:ext cx="370312" cy="369332"/>
          </a:xfrm>
          <a:prstGeom prst="rect">
            <a:avLst/>
          </a:prstGeom>
          <a:noFill/>
        </p:spPr>
        <p:txBody>
          <a:bodyPr wrap="square" rtlCol="0">
            <a:spAutoFit/>
          </a:bodyPr>
          <a:lstStyle/>
          <a:p>
            <a:fld id="{B9320FF7-CB44-42E2-90E1-4EECD5BE6113}" type="slidenum">
              <a:rPr lang="en-US" smtClean="0"/>
              <a:t>2</a:t>
            </a:fld>
            <a:endParaRPr lang="en-US" dirty="0"/>
          </a:p>
        </p:txBody>
      </p:sp>
    </p:spTree>
    <p:extLst>
      <p:ext uri="{BB962C8B-B14F-4D97-AF65-F5344CB8AC3E}">
        <p14:creationId xmlns:p14="http://schemas.microsoft.com/office/powerpoint/2010/main" val="210212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85B9EC67-E16B-4644-BE4E-9F3520D5AECF}"/>
              </a:ext>
            </a:extLst>
          </p:cNvPr>
          <p:cNvSpPr>
            <a:spLocks noGrp="1"/>
          </p:cNvSpPr>
          <p:nvPr>
            <p:ph sz="quarter" idx="13"/>
          </p:nvPr>
        </p:nvSpPr>
        <p:spPr>
          <a:xfrm>
            <a:off x="228599" y="1530776"/>
            <a:ext cx="3057525" cy="404672"/>
          </a:xfrm>
        </p:spPr>
        <p:txBody>
          <a:bodyPr/>
          <a:lstStyle/>
          <a:p>
            <a:r>
              <a:rPr lang="en-US" b="1" dirty="0"/>
              <a:t>Population Analysis</a:t>
            </a:r>
          </a:p>
        </p:txBody>
      </p:sp>
      <p:sp>
        <p:nvSpPr>
          <p:cNvPr id="26" name="Text Placeholder 25">
            <a:extLst>
              <a:ext uri="{FF2B5EF4-FFF2-40B4-BE49-F238E27FC236}">
                <a16:creationId xmlns:a16="http://schemas.microsoft.com/office/drawing/2014/main" id="{CE9C5F90-E573-43D7-AC40-5AD946F4D032}"/>
              </a:ext>
            </a:extLst>
          </p:cNvPr>
          <p:cNvSpPr>
            <a:spLocks noGrp="1"/>
          </p:cNvSpPr>
          <p:nvPr>
            <p:ph type="body" sz="quarter" idx="14"/>
          </p:nvPr>
        </p:nvSpPr>
        <p:spPr>
          <a:xfrm>
            <a:off x="228599" y="2209800"/>
            <a:ext cx="2893612" cy="4807095"/>
          </a:xfrm>
        </p:spPr>
        <p:txBody>
          <a:bodyPr/>
          <a:lstStyle/>
          <a:p>
            <a:r>
              <a:rPr lang="en-US" dirty="0"/>
              <a:t>   A view of São Paulo’s population by District in the image below, the population is shown in thousands. By living in São Paulo we know that most of people live in these areas, but most of the population live by the suburbs.</a:t>
            </a:r>
          </a:p>
          <a:p>
            <a:r>
              <a:rPr lang="en-US" dirty="0"/>
              <a:t>   In the image Above we can view the selected Districts. The most populated districts are in the suburbs located by the Northwest, Southwest and East locations.</a:t>
            </a:r>
          </a:p>
          <a:p>
            <a:endParaRPr lang="en-US" dirty="0"/>
          </a:p>
          <a:p>
            <a:endParaRPr lang="en-US" dirty="0"/>
          </a:p>
          <a:p>
            <a:endParaRPr lang="en-US" dirty="0"/>
          </a:p>
          <a:p>
            <a:endParaRPr lang="en-US" dirty="0"/>
          </a:p>
          <a:p>
            <a:endParaRPr lang="en-US" dirty="0"/>
          </a:p>
        </p:txBody>
      </p:sp>
      <p:pic>
        <p:nvPicPr>
          <p:cNvPr id="3074" name="Picture 2">
            <a:extLst>
              <a:ext uri="{FF2B5EF4-FFF2-40B4-BE49-F238E27FC236}">
                <a16:creationId xmlns:a16="http://schemas.microsoft.com/office/drawing/2014/main" id="{91F909A4-11AD-4F82-8050-328A1DD74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339" y="4447932"/>
            <a:ext cx="3509962" cy="32392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Placeholder 12" descr="Map&#10;&#10;Description automatically generated">
            <a:extLst>
              <a:ext uri="{FF2B5EF4-FFF2-40B4-BE49-F238E27FC236}">
                <a16:creationId xmlns:a16="http://schemas.microsoft.com/office/drawing/2014/main" id="{780B3917-87C4-4CF6-A696-2E8A2ED23925}"/>
              </a:ext>
            </a:extLst>
          </p:cNvPr>
          <p:cNvPicPr>
            <a:picLocks noGrp="1" noChangeAspect="1"/>
          </p:cNvPicPr>
          <p:nvPr>
            <p:ph type="pic" sz="quarter" idx="15"/>
          </p:nvPr>
        </p:nvPicPr>
        <p:blipFill>
          <a:blip r:embed="rId4"/>
          <a:srcRect l="4090" r="4090"/>
          <a:stretch>
            <a:fillRect/>
          </a:stretch>
        </p:blipFill>
        <p:spPr/>
      </p:pic>
      <p:sp>
        <p:nvSpPr>
          <p:cNvPr id="22" name="TextBox 21">
            <a:extLst>
              <a:ext uri="{FF2B5EF4-FFF2-40B4-BE49-F238E27FC236}">
                <a16:creationId xmlns:a16="http://schemas.microsoft.com/office/drawing/2014/main" id="{B489F6C7-D0E6-4BA1-BF25-767004618442}"/>
              </a:ext>
            </a:extLst>
          </p:cNvPr>
          <p:cNvSpPr txBox="1"/>
          <p:nvPr/>
        </p:nvSpPr>
        <p:spPr>
          <a:xfrm>
            <a:off x="9688088" y="7403068"/>
            <a:ext cx="370312" cy="369332"/>
          </a:xfrm>
          <a:prstGeom prst="rect">
            <a:avLst/>
          </a:prstGeom>
          <a:noFill/>
        </p:spPr>
        <p:txBody>
          <a:bodyPr wrap="square" rtlCol="0">
            <a:spAutoFit/>
          </a:bodyPr>
          <a:lstStyle/>
          <a:p>
            <a:fld id="{B9320FF7-CB44-42E2-90E1-4EECD5BE6113}" type="slidenum">
              <a:rPr lang="en-US" smtClean="0"/>
              <a:t>3</a:t>
            </a:fld>
            <a:endParaRPr lang="en-US" dirty="0"/>
          </a:p>
        </p:txBody>
      </p:sp>
    </p:spTree>
    <p:extLst>
      <p:ext uri="{BB962C8B-B14F-4D97-AF65-F5344CB8AC3E}">
        <p14:creationId xmlns:p14="http://schemas.microsoft.com/office/powerpoint/2010/main" val="424476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85B9EC67-E16B-4644-BE4E-9F3520D5AECF}"/>
              </a:ext>
            </a:extLst>
          </p:cNvPr>
          <p:cNvSpPr>
            <a:spLocks noGrp="1"/>
          </p:cNvSpPr>
          <p:nvPr>
            <p:ph sz="quarter" idx="13"/>
          </p:nvPr>
        </p:nvSpPr>
        <p:spPr>
          <a:xfrm>
            <a:off x="228600" y="1235501"/>
            <a:ext cx="3124201" cy="404672"/>
          </a:xfrm>
        </p:spPr>
        <p:txBody>
          <a:bodyPr/>
          <a:lstStyle/>
          <a:p>
            <a:r>
              <a:rPr lang="en-US" b="1" dirty="0"/>
              <a:t>Gathering Data</a:t>
            </a:r>
          </a:p>
          <a:p>
            <a:r>
              <a:rPr lang="en-US" b="1" dirty="0"/>
              <a:t>Problems</a:t>
            </a:r>
          </a:p>
        </p:txBody>
      </p:sp>
      <p:sp>
        <p:nvSpPr>
          <p:cNvPr id="26" name="Text Placeholder 25">
            <a:extLst>
              <a:ext uri="{FF2B5EF4-FFF2-40B4-BE49-F238E27FC236}">
                <a16:creationId xmlns:a16="http://schemas.microsoft.com/office/drawing/2014/main" id="{CE9C5F90-E573-43D7-AC40-5AD946F4D032}"/>
              </a:ext>
            </a:extLst>
          </p:cNvPr>
          <p:cNvSpPr>
            <a:spLocks noGrp="1"/>
          </p:cNvSpPr>
          <p:nvPr>
            <p:ph type="body" sz="quarter" idx="14"/>
          </p:nvPr>
        </p:nvSpPr>
        <p:spPr>
          <a:xfrm>
            <a:off x="228600" y="2190750"/>
            <a:ext cx="2893612" cy="4807095"/>
          </a:xfrm>
        </p:spPr>
        <p:txBody>
          <a:bodyPr/>
          <a:lstStyle/>
          <a:p>
            <a:r>
              <a:rPr lang="en-US" dirty="0"/>
              <a:t>   After gathering data, there’s the problem by gathering more data from Foursquare API in which explores the districts, but we cannot have the right precision for these districts due to the count of venues.</a:t>
            </a:r>
          </a:p>
          <a:p>
            <a:endParaRPr lang="en-US" dirty="0"/>
          </a:p>
          <a:p>
            <a:r>
              <a:rPr lang="en-US" dirty="0"/>
              <a:t>  As we can see, the bottom 20 neighborhoods does not present many venues, interfering the processes for clustering the neighborhoods.</a:t>
            </a:r>
          </a:p>
          <a:p>
            <a:endParaRPr lang="en-US" dirty="0"/>
          </a:p>
          <a:p>
            <a:endParaRPr lang="en-US" dirty="0"/>
          </a:p>
          <a:p>
            <a:endParaRPr lang="en-US" dirty="0"/>
          </a:p>
          <a:p>
            <a:endParaRPr lang="en-US" dirty="0"/>
          </a:p>
          <a:p>
            <a:endParaRPr lang="en-US" dirty="0"/>
          </a:p>
        </p:txBody>
      </p:sp>
      <p:pic>
        <p:nvPicPr>
          <p:cNvPr id="12" name="Picture 11">
            <a:extLst>
              <a:ext uri="{FF2B5EF4-FFF2-40B4-BE49-F238E27FC236}">
                <a16:creationId xmlns:a16="http://schemas.microsoft.com/office/drawing/2014/main" id="{E76F85DD-5D94-4AA1-832A-E2E578C366EF}"/>
              </a:ext>
            </a:extLst>
          </p:cNvPr>
          <p:cNvPicPr>
            <a:picLocks noChangeAspect="1"/>
          </p:cNvPicPr>
          <p:nvPr/>
        </p:nvPicPr>
        <p:blipFill>
          <a:blip r:embed="rId3"/>
          <a:stretch>
            <a:fillRect/>
          </a:stretch>
        </p:blipFill>
        <p:spPr>
          <a:xfrm>
            <a:off x="3824289" y="495300"/>
            <a:ext cx="5762625" cy="3390900"/>
          </a:xfrm>
          <a:prstGeom prst="rect">
            <a:avLst/>
          </a:prstGeom>
        </p:spPr>
      </p:pic>
      <p:pic>
        <p:nvPicPr>
          <p:cNvPr id="14" name="Picture 13">
            <a:extLst>
              <a:ext uri="{FF2B5EF4-FFF2-40B4-BE49-F238E27FC236}">
                <a16:creationId xmlns:a16="http://schemas.microsoft.com/office/drawing/2014/main" id="{F5A8A23E-8E6B-431E-A71D-D7F5D2B7152D}"/>
              </a:ext>
            </a:extLst>
          </p:cNvPr>
          <p:cNvPicPr>
            <a:picLocks noChangeAspect="1"/>
          </p:cNvPicPr>
          <p:nvPr/>
        </p:nvPicPr>
        <p:blipFill>
          <a:blip r:embed="rId4"/>
          <a:stretch>
            <a:fillRect/>
          </a:stretch>
        </p:blipFill>
        <p:spPr>
          <a:xfrm>
            <a:off x="3990976" y="4062412"/>
            <a:ext cx="5429250" cy="3381375"/>
          </a:xfrm>
          <a:prstGeom prst="rect">
            <a:avLst/>
          </a:prstGeom>
        </p:spPr>
      </p:pic>
      <p:sp>
        <p:nvSpPr>
          <p:cNvPr id="23" name="TextBox 22">
            <a:extLst>
              <a:ext uri="{FF2B5EF4-FFF2-40B4-BE49-F238E27FC236}">
                <a16:creationId xmlns:a16="http://schemas.microsoft.com/office/drawing/2014/main" id="{1F910E59-EA89-439F-B17A-ED8670742D4B}"/>
              </a:ext>
            </a:extLst>
          </p:cNvPr>
          <p:cNvSpPr txBox="1"/>
          <p:nvPr/>
        </p:nvSpPr>
        <p:spPr>
          <a:xfrm>
            <a:off x="9688088" y="7403068"/>
            <a:ext cx="370312" cy="369332"/>
          </a:xfrm>
          <a:prstGeom prst="rect">
            <a:avLst/>
          </a:prstGeom>
          <a:noFill/>
        </p:spPr>
        <p:txBody>
          <a:bodyPr wrap="square" rtlCol="0">
            <a:spAutoFit/>
          </a:bodyPr>
          <a:lstStyle/>
          <a:p>
            <a:fld id="{B9320FF7-CB44-42E2-90E1-4EECD5BE6113}" type="slidenum">
              <a:rPr lang="en-US" smtClean="0"/>
              <a:t>4</a:t>
            </a:fld>
            <a:endParaRPr lang="en-US" dirty="0"/>
          </a:p>
        </p:txBody>
      </p:sp>
    </p:spTree>
    <p:extLst>
      <p:ext uri="{BB962C8B-B14F-4D97-AF65-F5344CB8AC3E}">
        <p14:creationId xmlns:p14="http://schemas.microsoft.com/office/powerpoint/2010/main" val="330835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85B9EC67-E16B-4644-BE4E-9F3520D5AECF}"/>
              </a:ext>
            </a:extLst>
          </p:cNvPr>
          <p:cNvSpPr>
            <a:spLocks noGrp="1"/>
          </p:cNvSpPr>
          <p:nvPr>
            <p:ph sz="quarter" idx="13"/>
          </p:nvPr>
        </p:nvSpPr>
        <p:spPr>
          <a:xfrm>
            <a:off x="228600" y="1025951"/>
            <a:ext cx="2893612" cy="404672"/>
          </a:xfrm>
        </p:spPr>
        <p:txBody>
          <a:bodyPr/>
          <a:lstStyle/>
          <a:p>
            <a:r>
              <a:rPr lang="en-US" b="1" dirty="0"/>
              <a:t>Data Clustering and Analysis – PREPARATION</a:t>
            </a:r>
          </a:p>
          <a:p>
            <a:endParaRPr lang="en-US" b="1" dirty="0"/>
          </a:p>
        </p:txBody>
      </p:sp>
      <p:sp>
        <p:nvSpPr>
          <p:cNvPr id="26" name="Text Placeholder 25">
            <a:extLst>
              <a:ext uri="{FF2B5EF4-FFF2-40B4-BE49-F238E27FC236}">
                <a16:creationId xmlns:a16="http://schemas.microsoft.com/office/drawing/2014/main" id="{CE9C5F90-E573-43D7-AC40-5AD946F4D032}"/>
              </a:ext>
            </a:extLst>
          </p:cNvPr>
          <p:cNvSpPr>
            <a:spLocks noGrp="1"/>
          </p:cNvSpPr>
          <p:nvPr>
            <p:ph type="body" sz="quarter" idx="14"/>
          </p:nvPr>
        </p:nvSpPr>
        <p:spPr>
          <a:xfrm>
            <a:off x="228600" y="2176774"/>
            <a:ext cx="2893612" cy="4807095"/>
          </a:xfrm>
        </p:spPr>
        <p:txBody>
          <a:bodyPr/>
          <a:lstStyle/>
          <a:p>
            <a:r>
              <a:rPr lang="en-US" dirty="0"/>
              <a:t>   Before Clustering, the data is prepared by encoding all the data from Foursquare by venue types and then grouped by the most frequent/common venues represented in the images.</a:t>
            </a:r>
          </a:p>
          <a:p>
            <a:r>
              <a:rPr lang="en-US" dirty="0"/>
              <a:t>   By doing the encoding and then grouping the frequency of the venues, we can see the distribution of venues by a determined neighborhood, in which we are going to cluster by groups later, based on their frequency.</a:t>
            </a:r>
          </a:p>
          <a:p>
            <a:r>
              <a:rPr lang="en-US" dirty="0"/>
              <a:t>   The last image below shows the distribution by ranking the most common venues by neighborhood in which will be utilized for the next analysis and clustering.</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2E01D326-21E5-419E-B2B4-E673398F47AA}"/>
              </a:ext>
            </a:extLst>
          </p:cNvPr>
          <p:cNvPicPr>
            <a:picLocks noChangeAspect="1"/>
          </p:cNvPicPr>
          <p:nvPr/>
        </p:nvPicPr>
        <p:blipFill>
          <a:blip r:embed="rId3"/>
          <a:stretch>
            <a:fillRect/>
          </a:stretch>
        </p:blipFill>
        <p:spPr>
          <a:xfrm>
            <a:off x="3447305" y="191661"/>
            <a:ext cx="6376280" cy="2674825"/>
          </a:xfrm>
          <a:prstGeom prst="rect">
            <a:avLst/>
          </a:prstGeom>
        </p:spPr>
      </p:pic>
      <p:pic>
        <p:nvPicPr>
          <p:cNvPr id="19" name="Picture 18">
            <a:extLst>
              <a:ext uri="{FF2B5EF4-FFF2-40B4-BE49-F238E27FC236}">
                <a16:creationId xmlns:a16="http://schemas.microsoft.com/office/drawing/2014/main" id="{7C65BFDC-83DB-48DA-BD3C-F8881F1FC141}"/>
              </a:ext>
            </a:extLst>
          </p:cNvPr>
          <p:cNvPicPr>
            <a:picLocks noChangeAspect="1"/>
          </p:cNvPicPr>
          <p:nvPr/>
        </p:nvPicPr>
        <p:blipFill>
          <a:blip r:embed="rId4"/>
          <a:stretch>
            <a:fillRect/>
          </a:stretch>
        </p:blipFill>
        <p:spPr>
          <a:xfrm>
            <a:off x="5563883" y="2650062"/>
            <a:ext cx="2524125" cy="3381375"/>
          </a:xfrm>
          <a:prstGeom prst="rect">
            <a:avLst/>
          </a:prstGeom>
        </p:spPr>
      </p:pic>
      <p:pic>
        <p:nvPicPr>
          <p:cNvPr id="23" name="Picture 22">
            <a:extLst>
              <a:ext uri="{FF2B5EF4-FFF2-40B4-BE49-F238E27FC236}">
                <a16:creationId xmlns:a16="http://schemas.microsoft.com/office/drawing/2014/main" id="{1B79BDFB-47B8-4F66-B354-B6993552CF5C}"/>
              </a:ext>
            </a:extLst>
          </p:cNvPr>
          <p:cNvPicPr>
            <a:picLocks noChangeAspect="1"/>
          </p:cNvPicPr>
          <p:nvPr/>
        </p:nvPicPr>
        <p:blipFill>
          <a:blip r:embed="rId5"/>
          <a:stretch>
            <a:fillRect/>
          </a:stretch>
        </p:blipFill>
        <p:spPr>
          <a:xfrm>
            <a:off x="3447305" y="5987257"/>
            <a:ext cx="6376280" cy="1469787"/>
          </a:xfrm>
          <a:prstGeom prst="rect">
            <a:avLst/>
          </a:prstGeom>
        </p:spPr>
      </p:pic>
      <p:sp>
        <p:nvSpPr>
          <p:cNvPr id="31" name="TextBox 30">
            <a:extLst>
              <a:ext uri="{FF2B5EF4-FFF2-40B4-BE49-F238E27FC236}">
                <a16:creationId xmlns:a16="http://schemas.microsoft.com/office/drawing/2014/main" id="{DA8AE2C7-D3DA-4F10-86FF-50375B74F45B}"/>
              </a:ext>
            </a:extLst>
          </p:cNvPr>
          <p:cNvSpPr txBox="1"/>
          <p:nvPr/>
        </p:nvSpPr>
        <p:spPr>
          <a:xfrm>
            <a:off x="9688088" y="7403068"/>
            <a:ext cx="370312" cy="369332"/>
          </a:xfrm>
          <a:prstGeom prst="rect">
            <a:avLst/>
          </a:prstGeom>
          <a:noFill/>
        </p:spPr>
        <p:txBody>
          <a:bodyPr wrap="square" rtlCol="0">
            <a:spAutoFit/>
          </a:bodyPr>
          <a:lstStyle/>
          <a:p>
            <a:fld id="{B9320FF7-CB44-42E2-90E1-4EECD5BE6113}" type="slidenum">
              <a:rPr lang="en-US" smtClean="0"/>
              <a:t>5</a:t>
            </a:fld>
            <a:endParaRPr lang="en-US" dirty="0"/>
          </a:p>
        </p:txBody>
      </p:sp>
    </p:spTree>
    <p:extLst>
      <p:ext uri="{BB962C8B-B14F-4D97-AF65-F5344CB8AC3E}">
        <p14:creationId xmlns:p14="http://schemas.microsoft.com/office/powerpoint/2010/main" val="267734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C6875C1-724A-4A7E-8135-610FA2E50177}"/>
              </a:ext>
            </a:extLst>
          </p:cNvPr>
          <p:cNvSpPr>
            <a:spLocks noGrp="1"/>
          </p:cNvSpPr>
          <p:nvPr>
            <p:ph sz="quarter" idx="13"/>
          </p:nvPr>
        </p:nvSpPr>
        <p:spPr>
          <a:xfrm>
            <a:off x="243859" y="921176"/>
            <a:ext cx="2893612" cy="404672"/>
          </a:xfrm>
        </p:spPr>
        <p:txBody>
          <a:bodyPr/>
          <a:lstStyle/>
          <a:p>
            <a:r>
              <a:rPr lang="en-US" b="1" dirty="0"/>
              <a:t>Data Clustering and Analysis – Model and Cluster</a:t>
            </a:r>
          </a:p>
          <a:p>
            <a:endParaRPr lang="en-US" dirty="0"/>
          </a:p>
        </p:txBody>
      </p:sp>
      <p:sp>
        <p:nvSpPr>
          <p:cNvPr id="8" name="Text Placeholder 7">
            <a:extLst>
              <a:ext uri="{FF2B5EF4-FFF2-40B4-BE49-F238E27FC236}">
                <a16:creationId xmlns:a16="http://schemas.microsoft.com/office/drawing/2014/main" id="{0980FD12-4066-4B15-82BD-8E0D27A2C054}"/>
              </a:ext>
            </a:extLst>
          </p:cNvPr>
          <p:cNvSpPr>
            <a:spLocks noGrp="1"/>
          </p:cNvSpPr>
          <p:nvPr>
            <p:ph type="body" sz="quarter" idx="14"/>
          </p:nvPr>
        </p:nvSpPr>
        <p:spPr>
          <a:xfrm>
            <a:off x="243859" y="2425627"/>
            <a:ext cx="2893612" cy="4807095"/>
          </a:xfrm>
        </p:spPr>
        <p:txBody>
          <a:bodyPr/>
          <a:lstStyle/>
          <a:p>
            <a:r>
              <a:rPr lang="en-US" dirty="0"/>
              <a:t>   Since there are many “types” of districts, the decision was to divide the cluster in seven (7) for a better analysis and decision making.</a:t>
            </a:r>
          </a:p>
          <a:p>
            <a:r>
              <a:rPr lang="en-US" dirty="0"/>
              <a:t>  As we can see the image above, the distribution of the cluster by color of the different regions. Even though there are 7 clusters, we can see that we have a lot of common neighborhoods near the center of the map.</a:t>
            </a:r>
          </a:p>
          <a:p>
            <a:r>
              <a:rPr lang="en-US" dirty="0"/>
              <a:t>   The other colors show the suburbs by their different diversity from the center.</a:t>
            </a:r>
          </a:p>
        </p:txBody>
      </p:sp>
      <p:pic>
        <p:nvPicPr>
          <p:cNvPr id="10" name="Picture 9">
            <a:extLst>
              <a:ext uri="{FF2B5EF4-FFF2-40B4-BE49-F238E27FC236}">
                <a16:creationId xmlns:a16="http://schemas.microsoft.com/office/drawing/2014/main" id="{34D6E1CC-6D6D-446D-809B-2F73F4BC67A9}"/>
              </a:ext>
            </a:extLst>
          </p:cNvPr>
          <p:cNvPicPr>
            <a:picLocks noChangeAspect="1"/>
          </p:cNvPicPr>
          <p:nvPr/>
        </p:nvPicPr>
        <p:blipFill>
          <a:blip r:embed="rId2"/>
          <a:stretch>
            <a:fillRect/>
          </a:stretch>
        </p:blipFill>
        <p:spPr>
          <a:xfrm>
            <a:off x="3667125" y="4729161"/>
            <a:ext cx="6091238" cy="1609726"/>
          </a:xfrm>
          <a:prstGeom prst="rect">
            <a:avLst/>
          </a:prstGeom>
        </p:spPr>
      </p:pic>
      <p:pic>
        <p:nvPicPr>
          <p:cNvPr id="12" name="Picture 11" descr="Map&#10;&#10;Description automatically generated">
            <a:extLst>
              <a:ext uri="{FF2B5EF4-FFF2-40B4-BE49-F238E27FC236}">
                <a16:creationId xmlns:a16="http://schemas.microsoft.com/office/drawing/2014/main" id="{E256E13F-1F96-475A-B97D-2DE31921B43D}"/>
              </a:ext>
            </a:extLst>
          </p:cNvPr>
          <p:cNvPicPr>
            <a:picLocks noChangeAspect="1"/>
          </p:cNvPicPr>
          <p:nvPr/>
        </p:nvPicPr>
        <p:blipFill>
          <a:blip r:embed="rId3"/>
          <a:stretch>
            <a:fillRect/>
          </a:stretch>
        </p:blipFill>
        <p:spPr>
          <a:xfrm>
            <a:off x="3367088" y="0"/>
            <a:ext cx="6691312" cy="4035910"/>
          </a:xfrm>
          <a:prstGeom prst="rect">
            <a:avLst/>
          </a:prstGeom>
        </p:spPr>
      </p:pic>
      <p:sp>
        <p:nvSpPr>
          <p:cNvPr id="13" name="TextBox 12">
            <a:extLst>
              <a:ext uri="{FF2B5EF4-FFF2-40B4-BE49-F238E27FC236}">
                <a16:creationId xmlns:a16="http://schemas.microsoft.com/office/drawing/2014/main" id="{066DE651-413D-4117-BB59-4BF68C4A4B54}"/>
              </a:ext>
            </a:extLst>
          </p:cNvPr>
          <p:cNvSpPr txBox="1"/>
          <p:nvPr/>
        </p:nvSpPr>
        <p:spPr>
          <a:xfrm>
            <a:off x="9688088" y="7403068"/>
            <a:ext cx="370312" cy="369332"/>
          </a:xfrm>
          <a:prstGeom prst="rect">
            <a:avLst/>
          </a:prstGeom>
          <a:noFill/>
        </p:spPr>
        <p:txBody>
          <a:bodyPr wrap="square" rtlCol="0">
            <a:spAutoFit/>
          </a:bodyPr>
          <a:lstStyle/>
          <a:p>
            <a:fld id="{B9320FF7-CB44-42E2-90E1-4EECD5BE6113}" type="slidenum">
              <a:rPr lang="en-US" smtClean="0"/>
              <a:t>6</a:t>
            </a:fld>
            <a:endParaRPr lang="en-US" dirty="0"/>
          </a:p>
        </p:txBody>
      </p:sp>
    </p:spTree>
    <p:extLst>
      <p:ext uri="{BB962C8B-B14F-4D97-AF65-F5344CB8AC3E}">
        <p14:creationId xmlns:p14="http://schemas.microsoft.com/office/powerpoint/2010/main" val="405829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A4CB716-2A53-4FB9-B49F-1A8346F3FD17}"/>
              </a:ext>
            </a:extLst>
          </p:cNvPr>
          <p:cNvSpPr>
            <a:spLocks noGrp="1"/>
          </p:cNvSpPr>
          <p:nvPr>
            <p:ph sz="quarter" idx="13"/>
          </p:nvPr>
        </p:nvSpPr>
        <p:spPr>
          <a:xfrm>
            <a:off x="228600" y="835195"/>
            <a:ext cx="2893612" cy="404672"/>
          </a:xfrm>
        </p:spPr>
        <p:txBody>
          <a:bodyPr/>
          <a:lstStyle/>
          <a:p>
            <a:r>
              <a:rPr lang="en-US" b="1" dirty="0"/>
              <a:t>Data Clustering and Analysis – Deep Analysis</a:t>
            </a:r>
          </a:p>
          <a:p>
            <a:endParaRPr lang="en-US" dirty="0"/>
          </a:p>
        </p:txBody>
      </p:sp>
      <p:sp>
        <p:nvSpPr>
          <p:cNvPr id="8" name="Text Placeholder 7">
            <a:extLst>
              <a:ext uri="{FF2B5EF4-FFF2-40B4-BE49-F238E27FC236}">
                <a16:creationId xmlns:a16="http://schemas.microsoft.com/office/drawing/2014/main" id="{500C45AA-14E2-4A20-B7BE-5A400075D9DA}"/>
              </a:ext>
            </a:extLst>
          </p:cNvPr>
          <p:cNvSpPr>
            <a:spLocks noGrp="1"/>
          </p:cNvSpPr>
          <p:nvPr>
            <p:ph type="body" sz="quarter" idx="14"/>
          </p:nvPr>
        </p:nvSpPr>
        <p:spPr>
          <a:xfrm>
            <a:off x="228600" y="2130110"/>
            <a:ext cx="2893612" cy="4807095"/>
          </a:xfrm>
        </p:spPr>
        <p:txBody>
          <a:bodyPr/>
          <a:lstStyle/>
          <a:p>
            <a:r>
              <a:rPr lang="en-US" dirty="0"/>
              <a:t>   To get into conclusions, first we need to analyze the clustered data in order to know the best places to work/live in São Paulo. Based on that, we’ll see the data by three main clusters (Cluster 0, Cluster 1 and Cluster 2), because they have more data/neighborhoods, just like we saw on the previous slide by the most common colors in the map.</a:t>
            </a:r>
          </a:p>
          <a:p>
            <a:r>
              <a:rPr lang="en-US" dirty="0"/>
              <a:t>  Since the visualizations are pretty difficult to visualize, please visualize via </a:t>
            </a:r>
            <a:r>
              <a:rPr lang="en-US" dirty="0" err="1"/>
              <a:t>jupyter</a:t>
            </a:r>
            <a:r>
              <a:rPr lang="en-US" dirty="0"/>
              <a:t> notebook or we’ll put three more slides with bigger images.</a:t>
            </a:r>
          </a:p>
        </p:txBody>
      </p:sp>
      <p:pic>
        <p:nvPicPr>
          <p:cNvPr id="10" name="Picture 9">
            <a:extLst>
              <a:ext uri="{FF2B5EF4-FFF2-40B4-BE49-F238E27FC236}">
                <a16:creationId xmlns:a16="http://schemas.microsoft.com/office/drawing/2014/main" id="{E640A568-734C-41FA-BCDA-0106B98B4485}"/>
              </a:ext>
            </a:extLst>
          </p:cNvPr>
          <p:cNvPicPr>
            <a:picLocks noChangeAspect="1"/>
          </p:cNvPicPr>
          <p:nvPr/>
        </p:nvPicPr>
        <p:blipFill>
          <a:blip r:embed="rId2"/>
          <a:stretch>
            <a:fillRect/>
          </a:stretch>
        </p:blipFill>
        <p:spPr>
          <a:xfrm>
            <a:off x="3373874" y="530890"/>
            <a:ext cx="6684525" cy="2370453"/>
          </a:xfrm>
          <a:prstGeom prst="rect">
            <a:avLst/>
          </a:prstGeom>
        </p:spPr>
      </p:pic>
      <p:pic>
        <p:nvPicPr>
          <p:cNvPr id="5122" name="Picture 2">
            <a:extLst>
              <a:ext uri="{FF2B5EF4-FFF2-40B4-BE49-F238E27FC236}">
                <a16:creationId xmlns:a16="http://schemas.microsoft.com/office/drawing/2014/main" id="{A31B8F3E-6669-4AFB-A15C-80BCD3FA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155" y="3016421"/>
            <a:ext cx="6457964" cy="40892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E4AE59F-74EF-4D69-9E17-33435B8E416A}"/>
              </a:ext>
            </a:extLst>
          </p:cNvPr>
          <p:cNvSpPr txBox="1"/>
          <p:nvPr/>
        </p:nvSpPr>
        <p:spPr>
          <a:xfrm>
            <a:off x="9688088" y="7403068"/>
            <a:ext cx="370312" cy="369332"/>
          </a:xfrm>
          <a:prstGeom prst="rect">
            <a:avLst/>
          </a:prstGeom>
          <a:noFill/>
        </p:spPr>
        <p:txBody>
          <a:bodyPr wrap="square" rtlCol="0">
            <a:spAutoFit/>
          </a:bodyPr>
          <a:lstStyle/>
          <a:p>
            <a:fld id="{B9320FF7-CB44-42E2-90E1-4EECD5BE6113}" type="slidenum">
              <a:rPr lang="en-US" smtClean="0"/>
              <a:t>7</a:t>
            </a:fld>
            <a:endParaRPr lang="en-US" dirty="0"/>
          </a:p>
        </p:txBody>
      </p:sp>
    </p:spTree>
    <p:extLst>
      <p:ext uri="{BB962C8B-B14F-4D97-AF65-F5344CB8AC3E}">
        <p14:creationId xmlns:p14="http://schemas.microsoft.com/office/powerpoint/2010/main" val="351218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BF86261-4E66-4918-ABDE-F75C65859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584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259D75D2-C9BC-4456-A719-DFFFE2528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250"/>
            <a:ext cx="10058400" cy="53911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DC2FC76-D77B-409E-A3C6-D0297FA6E358}"/>
              </a:ext>
            </a:extLst>
          </p:cNvPr>
          <p:cNvSpPr txBox="1"/>
          <p:nvPr/>
        </p:nvSpPr>
        <p:spPr>
          <a:xfrm>
            <a:off x="9688088" y="7403068"/>
            <a:ext cx="370312" cy="369332"/>
          </a:xfrm>
          <a:prstGeom prst="rect">
            <a:avLst/>
          </a:prstGeom>
          <a:noFill/>
        </p:spPr>
        <p:txBody>
          <a:bodyPr wrap="square" rtlCol="0">
            <a:spAutoFit/>
          </a:bodyPr>
          <a:lstStyle/>
          <a:p>
            <a:fld id="{B9320FF7-CB44-42E2-90E1-4EECD5BE6113}" type="slidenum">
              <a:rPr lang="en-US" smtClean="0"/>
              <a:t>8</a:t>
            </a:fld>
            <a:endParaRPr lang="en-US" dirty="0"/>
          </a:p>
        </p:txBody>
      </p:sp>
    </p:spTree>
    <p:extLst>
      <p:ext uri="{BB962C8B-B14F-4D97-AF65-F5344CB8AC3E}">
        <p14:creationId xmlns:p14="http://schemas.microsoft.com/office/powerpoint/2010/main" val="417793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F5651A1-E864-41BC-B6C7-B05F33242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584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8BDF415-45A0-4198-A6F4-013A748B6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81225"/>
            <a:ext cx="10058400" cy="55911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399321F-5B67-464D-92E8-25D1C23EA09D}"/>
              </a:ext>
            </a:extLst>
          </p:cNvPr>
          <p:cNvSpPr txBox="1"/>
          <p:nvPr/>
        </p:nvSpPr>
        <p:spPr>
          <a:xfrm>
            <a:off x="9688088" y="7403068"/>
            <a:ext cx="370312" cy="369332"/>
          </a:xfrm>
          <a:prstGeom prst="rect">
            <a:avLst/>
          </a:prstGeom>
          <a:noFill/>
        </p:spPr>
        <p:txBody>
          <a:bodyPr wrap="square" rtlCol="0">
            <a:spAutoFit/>
          </a:bodyPr>
          <a:lstStyle/>
          <a:p>
            <a:fld id="{B9320FF7-CB44-42E2-90E1-4EECD5BE6113}" type="slidenum">
              <a:rPr lang="en-US" smtClean="0"/>
              <a:t>9</a:t>
            </a:fld>
            <a:endParaRPr lang="en-US" dirty="0"/>
          </a:p>
        </p:txBody>
      </p:sp>
    </p:spTree>
    <p:extLst>
      <p:ext uri="{BB962C8B-B14F-4D97-AF65-F5344CB8AC3E}">
        <p14:creationId xmlns:p14="http://schemas.microsoft.com/office/powerpoint/2010/main" val="2057704570"/>
      </p:ext>
    </p:extLst>
  </p:cSld>
  <p:clrMapOvr>
    <a:masterClrMapping/>
  </p:clrMapOvr>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34074874_Yellow accent brochure_LH_v1.pptx" id="{68254080-4E1C-4D18-A067-A1C16B6B5ECA}" vid="{D314FDB1-E43B-4503-84C2-1A5BD655BB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1DE4012-7B1D-496A-90E8-E53D7807CC38}">
  <ds:schemaRefs>
    <ds:schemaRef ds:uri="http://schemas.microsoft.com/sharepoint/v3/contenttype/forms"/>
  </ds:schemaRefs>
</ds:datastoreItem>
</file>

<file path=customXml/itemProps2.xml><?xml version="1.0" encoding="utf-8"?>
<ds:datastoreItem xmlns:ds="http://schemas.openxmlformats.org/officeDocument/2006/customXml" ds:itemID="{4F787BF6-391C-4910-B593-E3115BAA86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FE838D-EB9B-4153-A16F-B1A78EB5AC0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brochure</Template>
  <TotalTime>95</TotalTime>
  <Words>1128</Words>
  <Application>Microsoft Office PowerPoint</Application>
  <PresentationFormat>Custom</PresentationFormat>
  <Paragraphs>86</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Gill Sans MT</vt:lpstr>
      <vt:lpstr>2_Custom Design</vt:lpstr>
      <vt:lpstr>Lucas Hosoya</vt:lpstr>
      <vt:lpstr>The 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Lucas Hosoya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Lucas Hosoya</dc:title>
  <dc:creator>Shigueru Hosoya</dc:creator>
  <cp:lastModifiedBy>Shigueru Hosoya</cp:lastModifiedBy>
  <cp:revision>25</cp:revision>
  <dcterms:created xsi:type="dcterms:W3CDTF">2021-02-24T23:14:14Z</dcterms:created>
  <dcterms:modified xsi:type="dcterms:W3CDTF">2021-02-25T00:50:07Z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