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6A6A1E-493D-419D-A338-5C7374E31BBE}">
  <a:tblStyle styleId="{E46A6A1E-493D-419D-A338-5C7374E31BB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e0a94dec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e0a94de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Drone Array Sim.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黃士銘 李</a:t>
            </a:r>
            <a:r>
              <a:rPr lang="en-US"/>
              <a:t>達緯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51534" y="42168"/>
            <a:ext cx="11724443" cy="668710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20949" y="1847838"/>
            <a:ext cx="7613342" cy="4772816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Drone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8337332" y="2255471"/>
            <a:ext cx="3225900" cy="25857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1" lang="en-US" sz="3200">
                <a:solidFill>
                  <a:schemeClr val="lt1"/>
                </a:solidFill>
              </a:rPr>
              <a:t>*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28846" y="2570675"/>
            <a:ext cx="4005900" cy="9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(Ideal, Actual, Measured) Position (2D array)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Pattern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48310" y="3546172"/>
            <a:ext cx="3426041" cy="2966837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343766" y="3546630"/>
            <a:ext cx="3426000" cy="296670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Slave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999937" y="4030462"/>
            <a:ext cx="2922785" cy="7013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Broadcast Info.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Sound Broadcast Info.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634608" y="4030462"/>
            <a:ext cx="2822636" cy="23215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</a:t>
            </a:r>
            <a:r>
              <a:rPr lang="en-US" sz="1700">
                <a:solidFill>
                  <a:schemeClr val="dk1"/>
                </a:solidFill>
              </a:rPr>
              <a:t>ed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RF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Circuits Length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Transmitt</a:t>
            </a:r>
            <a:r>
              <a:rPr lang="en-US" sz="1700">
                <a:solidFill>
                  <a:schemeClr val="dk1"/>
                </a:solidFill>
              </a:rPr>
              <a:t>ed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RF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</a:t>
            </a:r>
            <a:r>
              <a:rPr lang="en-US" sz="1700">
                <a:solidFill>
                  <a:schemeClr val="dk1"/>
                </a:solidFill>
              </a:rPr>
              <a:t>ed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Sound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Sound Sampling Error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Positioning Function</a:t>
            </a:r>
            <a:endParaRPr sz="1300"/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Shifter Response Delay</a:t>
            </a:r>
            <a:r>
              <a:rPr lang="en-US" sz="1700">
                <a:solidFill>
                  <a:schemeClr val="dk1"/>
                </a:solidFill>
              </a:rPr>
              <a:t> (Arduino)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</a:rPr>
              <a:t>Power Strength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8675263" y="3018255"/>
            <a:ext cx="2643000" cy="1547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ECA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Targ_Point (</a:t>
            </a:r>
            <a:r>
              <a:rPr lang="en-US" sz="1800">
                <a:solidFill>
                  <a:schemeClr val="dk1"/>
                </a:solidFill>
              </a:rPr>
              <a:t>1D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reference position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Shaping Function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999925" y="237350"/>
            <a:ext cx="5380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 (2D Array)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Drones' Pos. (3D array)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 wave Propagation Function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Sound Propagation Function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8351347" y="4981819"/>
            <a:ext cx="3225827" cy="1642305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</a:t>
            </a:r>
            <a:r>
              <a:rPr lang="en-US" sz="1800">
                <a:solidFill>
                  <a:schemeClr val="lt1"/>
                </a:solidFill>
              </a:rPr>
              <a:t>_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8718744" y="5475145"/>
            <a:ext cx="2515427" cy="9545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Coordination</a:t>
            </a:r>
            <a:endParaRPr>
              <a:solidFill>
                <a:srgbClr val="B7B7B7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</a:t>
            </a:r>
            <a:r>
              <a:rPr lang="en-US" sz="1800">
                <a:solidFill>
                  <a:schemeClr val="dk1"/>
                </a:solidFill>
              </a:rPr>
              <a:t>ed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Synthesized Signal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7720650" y="237350"/>
            <a:ext cx="425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Distance Calculation Function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Position Error Estimation Function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Parsing File Function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Data Visualization Function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Beam Visualization Function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-US" sz="1800">
                <a:solidFill>
                  <a:srgbClr val="B7B7B7"/>
                </a:solidFill>
              </a:rPr>
              <a:t>Position Map Function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558550" y="2570675"/>
            <a:ext cx="3225900" cy="9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Vibration Function (Switch)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Vibration Type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233779" y="106532"/>
            <a:ext cx="6823969" cy="652383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370346" y="751580"/>
            <a:ext cx="3223725" cy="5754036"/>
            <a:chOff x="398364" y="520389"/>
            <a:chExt cx="3223725" cy="5754036"/>
          </a:xfrm>
        </p:grpSpPr>
        <p:sp>
          <p:nvSpPr>
            <p:cNvPr id="110" name="Google Shape;110;p15"/>
            <p:cNvSpPr/>
            <p:nvPr/>
          </p:nvSpPr>
          <p:spPr>
            <a:xfrm>
              <a:off x="447031" y="520389"/>
              <a:ext cx="2388094" cy="628835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 Drones 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5752" y="1230542"/>
              <a:ext cx="328474" cy="38976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5752" y="1672701"/>
              <a:ext cx="2388094" cy="628835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Assign Ideal Pos.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19697" y="2784812"/>
              <a:ext cx="2480205" cy="628835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Assign Actual Pos.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56549" y="2386034"/>
              <a:ext cx="328474" cy="31746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842718" y="2360109"/>
              <a:ext cx="1181100" cy="3693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Vibration</a:t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838200" y="3518430"/>
              <a:ext cx="2783889" cy="369332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Sound &amp; EM Propagation</a:t>
              </a:r>
              <a:endParaRPr sz="17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66530" y="3509993"/>
              <a:ext cx="328474" cy="82657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B0F0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838200" y="3958795"/>
              <a:ext cx="2303671" cy="369332"/>
            </a:xfrm>
            <a:prstGeom prst="rect">
              <a:avLst/>
            </a:prstGeom>
            <a:solidFill>
              <a:srgbClr val="00B0F0"/>
            </a:solidFill>
            <a:ln cap="flat" cmpd="sng" w="1905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Positioning Function</a:t>
              </a:r>
              <a:endParaRPr sz="13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98366" y="4432910"/>
              <a:ext cx="2886374" cy="628835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Record Estimated Pos.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&amp; Received RF</a:t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56549" y="5166529"/>
              <a:ext cx="328474" cy="36933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B0F0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827975" y="5166528"/>
              <a:ext cx="2456764" cy="369332"/>
            </a:xfrm>
            <a:prstGeom prst="rect">
              <a:avLst/>
            </a:prstGeom>
            <a:solidFill>
              <a:srgbClr val="00B0F0"/>
            </a:solidFill>
            <a:ln cap="flat" cmpd="sng" w="1905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Phase Compensation</a:t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98364" y="5645590"/>
              <a:ext cx="2743507" cy="628835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Record Transmitted RF</a:t>
              </a:r>
              <a:endParaRPr/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3645275" y="1927077"/>
            <a:ext cx="3249553" cy="4588718"/>
            <a:chOff x="3715139" y="1725894"/>
            <a:chExt cx="3249553" cy="4588718"/>
          </a:xfrm>
        </p:grpSpPr>
        <p:sp>
          <p:nvSpPr>
            <p:cNvPr id="124" name="Google Shape;124;p15"/>
            <p:cNvSpPr/>
            <p:nvPr/>
          </p:nvSpPr>
          <p:spPr>
            <a:xfrm>
              <a:off x="3715144" y="1725894"/>
              <a:ext cx="2388094" cy="628835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 Targets </a:t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25311" y="2412389"/>
              <a:ext cx="328474" cy="31746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4166964" y="2400642"/>
              <a:ext cx="2175300" cy="36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Shaping Function</a:t>
              </a:r>
              <a:endParaRPr sz="130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15139" y="2827642"/>
              <a:ext cx="3160800" cy="628800"/>
            </a:xfrm>
            <a:prstGeom prst="rect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1C232"/>
                  </a:solidFill>
                </a:rPr>
                <a:t>Generate</a:t>
              </a:r>
              <a:r>
                <a:rPr lang="en-US" sz="1800">
                  <a:solidFill>
                    <a:srgbClr val="F1C232"/>
                  </a:solidFill>
                  <a:latin typeface="Arial"/>
                  <a:ea typeface="Arial"/>
                  <a:cs typeface="Arial"/>
                  <a:sym typeface="Arial"/>
                </a:rPr>
                <a:t> Targ_point Array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4166971" y="4001927"/>
              <a:ext cx="1857611" cy="369332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 Propagation</a:t>
              </a:r>
              <a:endParaRPr sz="130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725311" y="3554259"/>
              <a:ext cx="328474" cy="79077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730264" y="4448584"/>
              <a:ext cx="2868685" cy="628835"/>
            </a:xfrm>
            <a:prstGeom prst="rect">
              <a:avLst/>
            </a:prstGeom>
            <a:noFill/>
            <a:ln cap="flat" cmpd="sng" w="2857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Record Received RF</a:t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740693" y="5166054"/>
              <a:ext cx="328474" cy="39981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742143" y="5685777"/>
              <a:ext cx="3222549" cy="628835"/>
            </a:xfrm>
            <a:prstGeom prst="rect">
              <a:avLst/>
            </a:prstGeom>
            <a:noFill/>
            <a:ln cap="flat" cmpd="sng" w="2857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Record Spectrum and Phase</a:t>
              </a:r>
              <a:endParaRPr/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4183804" y="5175935"/>
              <a:ext cx="2466432" cy="369332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Synthesize RF signal</a:t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4166971" y="3554986"/>
              <a:ext cx="2638018" cy="369332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Dist(Targ_point, Drone)</a:t>
              </a:r>
              <a:endParaRPr sz="1300"/>
            </a:p>
          </p:txBody>
        </p:sp>
      </p:grpSp>
      <p:cxnSp>
        <p:nvCxnSpPr>
          <p:cNvPr id="135" name="Google Shape;135;p15"/>
          <p:cNvCxnSpPr/>
          <p:nvPr/>
        </p:nvCxnSpPr>
        <p:spPr>
          <a:xfrm>
            <a:off x="10586810" y="3837768"/>
            <a:ext cx="353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36" name="Google Shape;136;p15"/>
          <p:cNvGraphicFramePr/>
          <p:nvPr/>
        </p:nvGraphicFramePr>
        <p:xfrm>
          <a:off x="7169965" y="36448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{E46A6A1E-493D-419D-A338-5C7374E31BBE}</a:tableStyleId>
              </a:tblPr>
              <a:tblGrid>
                <a:gridCol w="679150"/>
                <a:gridCol w="679150"/>
                <a:gridCol w="679150"/>
                <a:gridCol w="679150"/>
                <a:gridCol w="67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S22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37" name="Google Shape;137;p15"/>
          <p:cNvGrpSpPr/>
          <p:nvPr/>
        </p:nvGrpSpPr>
        <p:grpSpPr>
          <a:xfrm>
            <a:off x="7139188" y="1"/>
            <a:ext cx="4814755" cy="3360594"/>
            <a:chOff x="7245288" y="595891"/>
            <a:chExt cx="4814755" cy="3757757"/>
          </a:xfrm>
        </p:grpSpPr>
        <p:sp>
          <p:nvSpPr>
            <p:cNvPr id="138" name="Google Shape;138;p15"/>
            <p:cNvSpPr/>
            <p:nvPr/>
          </p:nvSpPr>
          <p:spPr>
            <a:xfrm>
              <a:off x="9436963" y="2729430"/>
              <a:ext cx="292963" cy="28897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9860873" y="2732154"/>
              <a:ext cx="292963" cy="2889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9013053" y="2721250"/>
              <a:ext cx="292963" cy="2889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9290481" y="2368445"/>
              <a:ext cx="292963" cy="2889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9714391" y="2368445"/>
              <a:ext cx="292963" cy="2889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113884" y="2369143"/>
              <a:ext cx="292963" cy="2889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8814020" y="3081537"/>
              <a:ext cx="292963" cy="2889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237930" y="3081537"/>
              <a:ext cx="292963" cy="2889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9637423" y="3082235"/>
              <a:ext cx="292963" cy="2889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rot="4381158">
              <a:off x="8699818" y="1379679"/>
              <a:ext cx="1860856" cy="3020118"/>
            </a:xfrm>
            <a:prstGeom prst="ellipse">
              <a:avLst/>
            </a:prstGeom>
            <a:noFill/>
            <a:ln cap="flat" cmpd="sng" w="571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 rot="231054">
              <a:off x="8517431" y="1452427"/>
              <a:ext cx="2180162" cy="2831207"/>
            </a:xfrm>
            <a:prstGeom prst="ellipse">
              <a:avLst/>
            </a:prstGeom>
            <a:noFill/>
            <a:ln cap="flat" cmpd="sng" w="5715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10452013" y="1396234"/>
              <a:ext cx="102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Target1</a:t>
              </a:r>
              <a:endParaRPr/>
            </a:p>
          </p:txBody>
        </p:sp>
        <p:cxnSp>
          <p:nvCxnSpPr>
            <p:cNvPr id="150" name="Google Shape;150;p15"/>
            <p:cNvCxnSpPr>
              <a:endCxn id="149" idx="1"/>
            </p:cNvCxnSpPr>
            <p:nvPr/>
          </p:nvCxnSpPr>
          <p:spPr>
            <a:xfrm>
              <a:off x="10089613" y="1569484"/>
              <a:ext cx="362400" cy="114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1" name="Google Shape;151;p15"/>
            <p:cNvSpPr txBox="1"/>
            <p:nvPr/>
          </p:nvSpPr>
          <p:spPr>
            <a:xfrm>
              <a:off x="11039112" y="1742797"/>
              <a:ext cx="1020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Target2</a:t>
              </a:r>
              <a:endParaRPr/>
            </a:p>
          </p:txBody>
        </p:sp>
        <p:cxnSp>
          <p:nvCxnSpPr>
            <p:cNvPr id="152" name="Google Shape;152;p15"/>
            <p:cNvCxnSpPr>
              <a:endCxn id="151" idx="1"/>
            </p:cNvCxnSpPr>
            <p:nvPr/>
          </p:nvCxnSpPr>
          <p:spPr>
            <a:xfrm flipH="1" rot="10800000">
              <a:off x="10688112" y="1927463"/>
              <a:ext cx="351000" cy="324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3" name="Google Shape;153;p15"/>
            <p:cNvSpPr/>
            <p:nvPr/>
          </p:nvSpPr>
          <p:spPr>
            <a:xfrm>
              <a:off x="9394064" y="1322772"/>
              <a:ext cx="189380" cy="252996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9146930" y="1437604"/>
              <a:ext cx="189380" cy="252996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8881350" y="1580418"/>
              <a:ext cx="189380" cy="252996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9662356" y="1332881"/>
              <a:ext cx="189380" cy="252996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8638293" y="1853446"/>
              <a:ext cx="189380" cy="252996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15"/>
            <p:cNvCxnSpPr/>
            <p:nvPr/>
          </p:nvCxnSpPr>
          <p:spPr>
            <a:xfrm>
              <a:off x="9488754" y="985264"/>
              <a:ext cx="0" cy="347617"/>
            </a:xfrm>
            <a:prstGeom prst="straightConnector1">
              <a:avLst/>
            </a:prstGeom>
            <a:noFill/>
            <a:ln cap="flat" cmpd="sng" w="381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15"/>
            <p:cNvSpPr txBox="1"/>
            <p:nvPr/>
          </p:nvSpPr>
          <p:spPr>
            <a:xfrm>
              <a:off x="9083001" y="595891"/>
              <a:ext cx="199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Targ_Point(1,1)</a:t>
              </a:r>
              <a:endParaRPr/>
            </a:p>
          </p:txBody>
        </p:sp>
        <p:cxnSp>
          <p:nvCxnSpPr>
            <p:cNvPr id="160" name="Google Shape;160;p15"/>
            <p:cNvCxnSpPr/>
            <p:nvPr/>
          </p:nvCxnSpPr>
          <p:spPr>
            <a:xfrm>
              <a:off x="8728714" y="1536929"/>
              <a:ext cx="0" cy="347617"/>
            </a:xfrm>
            <a:prstGeom prst="straightConnector1">
              <a:avLst/>
            </a:prstGeom>
            <a:noFill/>
            <a:ln cap="flat" cmpd="sng" w="381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1" name="Google Shape;161;p15"/>
            <p:cNvSpPr txBox="1"/>
            <p:nvPr/>
          </p:nvSpPr>
          <p:spPr>
            <a:xfrm>
              <a:off x="7245288" y="1106508"/>
              <a:ext cx="199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Targ_Point(1,4)</a:t>
              </a:r>
              <a:endParaRPr/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3033378" y="321299"/>
            <a:ext cx="3896846" cy="1406599"/>
            <a:chOff x="3050994" y="173014"/>
            <a:chExt cx="3896846" cy="1406599"/>
          </a:xfrm>
        </p:grpSpPr>
        <p:sp>
          <p:nvSpPr>
            <p:cNvPr id="163" name="Google Shape;163;p15"/>
            <p:cNvSpPr/>
            <p:nvPr/>
          </p:nvSpPr>
          <p:spPr>
            <a:xfrm>
              <a:off x="3050994" y="335375"/>
              <a:ext cx="3896846" cy="1244238"/>
            </a:xfrm>
            <a:prstGeom prst="rect">
              <a:avLst/>
            </a:prstGeom>
            <a:noFill/>
            <a:ln cap="flat" cmpd="sng" w="28575">
              <a:solidFill>
                <a:srgbClr val="31538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141251" y="173014"/>
              <a:ext cx="858581" cy="29372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31538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Legend</a:t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141251" y="549253"/>
              <a:ext cx="1049244" cy="29023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Var.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141251" y="896452"/>
              <a:ext cx="1049244" cy="290239"/>
            </a:xfrm>
            <a:prstGeom prst="rect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Drone Var.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141251" y="1251837"/>
              <a:ext cx="1049244" cy="290239"/>
            </a:xfrm>
            <a:prstGeom prst="rect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1C232"/>
                  </a:solidFill>
                  <a:latin typeface="Arial"/>
                  <a:ea typeface="Arial"/>
                  <a:cs typeface="Arial"/>
                  <a:sym typeface="Arial"/>
                </a:rPr>
                <a:t>Target Var.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390882" y="575186"/>
              <a:ext cx="1377182" cy="290239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Targ_Point Var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294114" y="896452"/>
              <a:ext cx="1049244" cy="2902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Drone Func.</a:t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294114" y="1251837"/>
              <a:ext cx="1049244" cy="2902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Target Func.</a:t>
              </a:r>
              <a:endParaRPr sz="130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294114" y="575186"/>
              <a:ext cx="1049244" cy="29023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Global Func.</a:t>
              </a:r>
              <a:endParaRPr sz="130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390882" y="904923"/>
              <a:ext cx="1377182" cy="2902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Targ_Point Var.</a:t>
              </a:r>
              <a:endParaRPr/>
            </a:p>
          </p:txBody>
        </p:sp>
      </p:grpSp>
      <p:sp>
        <p:nvSpPr>
          <p:cNvPr id="173" name="Google Shape;173;p15"/>
          <p:cNvSpPr txBox="1"/>
          <p:nvPr/>
        </p:nvSpPr>
        <p:spPr>
          <a:xfrm>
            <a:off x="795736" y="1446400"/>
            <a:ext cx="2175264" cy="369332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Position Map Func.</a:t>
            </a:r>
            <a:endParaRPr sz="17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5"/>
          <p:cNvCxnSpPr/>
          <p:nvPr/>
        </p:nvCxnSpPr>
        <p:spPr>
          <a:xfrm>
            <a:off x="10586810" y="4201113"/>
            <a:ext cx="353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10586810" y="4563243"/>
            <a:ext cx="353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15"/>
          <p:cNvSpPr txBox="1"/>
          <p:nvPr/>
        </p:nvSpPr>
        <p:spPr>
          <a:xfrm>
            <a:off x="10929674" y="3615921"/>
            <a:ext cx="10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Group1</a:t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10939779" y="4009482"/>
            <a:ext cx="10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Group2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10929674" y="4378577"/>
            <a:ext cx="10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Group3</a:t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7086950" y="4654025"/>
            <a:ext cx="4741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 of </a:t>
            </a:r>
            <a:r>
              <a:rPr lang="en-US" sz="1800">
                <a:solidFill>
                  <a:schemeClr val="dk1"/>
                </a:solidFill>
              </a:rPr>
              <a:t>Drones'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Pos. (3D Array)</a:t>
            </a:r>
            <a:endParaRPr/>
          </a:p>
        </p:txBody>
      </p:sp>
      <p:graphicFrame>
        <p:nvGraphicFramePr>
          <p:cNvPr id="180" name="Google Shape;180;p15"/>
          <p:cNvGraphicFramePr/>
          <p:nvPr/>
        </p:nvGraphicFramePr>
        <p:xfrm>
          <a:off x="8545088" y="5997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{E46A6A1E-493D-419D-A338-5C7374E31BBE}</a:tableStyleId>
              </a:tblPr>
              <a:tblGrid>
                <a:gridCol w="914150"/>
                <a:gridCol w="914150"/>
                <a:gridCol w="914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ActX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ActY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ActZ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EstX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EstY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EstZ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15"/>
          <p:cNvGraphicFramePr/>
          <p:nvPr/>
        </p:nvGraphicFramePr>
        <p:xfrm>
          <a:off x="7959697" y="5774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{E46A6A1E-493D-419D-A338-5C7374E31BBE}</a:tableStyleId>
              </a:tblPr>
              <a:tblGrid>
                <a:gridCol w="841200"/>
                <a:gridCol w="841200"/>
                <a:gridCol w="84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ActX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ActY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ActZ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F3F3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EstX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EstY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EstZ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15"/>
          <p:cNvGraphicFramePr/>
          <p:nvPr/>
        </p:nvGraphicFramePr>
        <p:xfrm>
          <a:off x="7250248" y="5162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{E46A6A1E-493D-419D-A338-5C7374E31BBE}</a:tableStyleId>
              </a:tblPr>
              <a:tblGrid>
                <a:gridCol w="841200"/>
                <a:gridCol w="841200"/>
                <a:gridCol w="84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IdealX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IdealY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IdealZ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ActX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ActY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ActZ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EstX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EstY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EstZ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83" name="Google Shape;183;p15"/>
          <p:cNvCxnSpPr/>
          <p:nvPr/>
        </p:nvCxnSpPr>
        <p:spPr>
          <a:xfrm>
            <a:off x="10784617" y="5288684"/>
            <a:ext cx="556800" cy="52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15"/>
          <p:cNvSpPr txBox="1"/>
          <p:nvPr/>
        </p:nvSpPr>
        <p:spPr>
          <a:xfrm>
            <a:off x="11420450" y="5558075"/>
            <a:ext cx="4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086949" y="3118603"/>
            <a:ext cx="4124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 of Drones (2D Array)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838200" y="604950"/>
            <a:ext cx="10801200" cy="55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Libraries May Be Used</a:t>
            </a:r>
            <a:endParaRPr sz="2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Numpy, Scipy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PyOpenGL, </a:t>
            </a:r>
            <a:r>
              <a:rPr lang="en-US"/>
              <a:t>pygame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Vibration Type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random, sin, ...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Orientation Problem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compass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linear polarization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