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F2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2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2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8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7AC876-4EEB-4A63-9798-0076A4D7A53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CDD1B3-6299-4C43-9D94-C60F97A8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77167B5-4A64-4443-A0FC-90C535581353}"/>
              </a:ext>
            </a:extLst>
          </p:cNvPr>
          <p:cNvSpPr/>
          <p:nvPr/>
        </p:nvSpPr>
        <p:spPr>
          <a:xfrm>
            <a:off x="-162075" y="5804066"/>
            <a:ext cx="9401453" cy="105393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3AA989F-C358-44B3-BF3C-7E3C51DF26FB}"/>
              </a:ext>
            </a:extLst>
          </p:cNvPr>
          <p:cNvGrpSpPr/>
          <p:nvPr/>
        </p:nvGrpSpPr>
        <p:grpSpPr>
          <a:xfrm>
            <a:off x="5681676" y="5861107"/>
            <a:ext cx="2285726" cy="469105"/>
            <a:chOff x="8358382" y="5160159"/>
            <a:chExt cx="3047634" cy="625474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5DD43F31-EEED-4C78-8012-A85F8F9A3656}"/>
                </a:ext>
              </a:extLst>
            </p:cNvPr>
            <p:cNvSpPr/>
            <p:nvPr/>
          </p:nvSpPr>
          <p:spPr>
            <a:xfrm>
              <a:off x="8825718" y="5392850"/>
              <a:ext cx="2580298" cy="39278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P-Band Powered Sensor</a:t>
              </a: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06E77B1-6297-467A-BADD-3F127A92985E}"/>
                </a:ext>
              </a:extLst>
            </p:cNvPr>
            <p:cNvGrpSpPr/>
            <p:nvPr/>
          </p:nvGrpSpPr>
          <p:grpSpPr>
            <a:xfrm>
              <a:off x="8358382" y="5160159"/>
              <a:ext cx="477830" cy="460354"/>
              <a:chOff x="7619725" y="4922257"/>
              <a:chExt cx="884195" cy="851856"/>
            </a:xfrm>
          </p:grpSpPr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3BCEADD-4FFA-4F9C-8898-D0A1D9384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6660" y="5748681"/>
                <a:ext cx="59726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8A314A9D-993F-4C77-A763-4094A623DE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9691" y="4931564"/>
                <a:ext cx="0" cy="84254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85A660C1-96DB-4EAC-B505-11755A29CAF0}"/>
                  </a:ext>
                </a:extLst>
              </p:cNvPr>
              <p:cNvSpPr/>
              <p:nvPr/>
            </p:nvSpPr>
            <p:spPr>
              <a:xfrm rot="10800000">
                <a:off x="7619725" y="4922257"/>
                <a:ext cx="710204" cy="607021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84C49BD-8D27-4598-A603-45F1EBE9E510}"/>
              </a:ext>
            </a:extLst>
          </p:cNvPr>
          <p:cNvGrpSpPr/>
          <p:nvPr/>
        </p:nvGrpSpPr>
        <p:grpSpPr>
          <a:xfrm>
            <a:off x="656853" y="3991542"/>
            <a:ext cx="8096049" cy="2302244"/>
            <a:chOff x="960730" y="1982007"/>
            <a:chExt cx="10315667" cy="306966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2EFD6F0-61B1-42E5-8D61-117A2368A2EA}"/>
                </a:ext>
              </a:extLst>
            </p:cNvPr>
            <p:cNvGrpSpPr/>
            <p:nvPr/>
          </p:nvGrpSpPr>
          <p:grpSpPr>
            <a:xfrm>
              <a:off x="4859400" y="2042767"/>
              <a:ext cx="1535304" cy="1046731"/>
              <a:chOff x="7208668" y="3408076"/>
              <a:chExt cx="3947012" cy="2690972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D990E6F-02B7-4FFF-8DB3-B9420B6B039B}"/>
                  </a:ext>
                </a:extLst>
              </p:cNvPr>
              <p:cNvGrpSpPr/>
              <p:nvPr/>
            </p:nvGrpSpPr>
            <p:grpSpPr>
              <a:xfrm>
                <a:off x="7208668" y="3408076"/>
                <a:ext cx="3947012" cy="2690972"/>
                <a:chOff x="7482988" y="2545080"/>
                <a:chExt cx="3947012" cy="2690972"/>
              </a:xfrm>
            </p:grpSpPr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D8B471A5-D174-403E-93C7-B894C4D2E8F6}"/>
                    </a:ext>
                  </a:extLst>
                </p:cNvPr>
                <p:cNvPicPr/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" t="1546" r="57518" b="32824"/>
                <a:stretch/>
              </p:blipFill>
              <p:spPr>
                <a:xfrm>
                  <a:off x="7482988" y="2566003"/>
                  <a:ext cx="3764132" cy="2670049"/>
                </a:xfrm>
                <a:prstGeom prst="rect">
                  <a:avLst/>
                </a:prstGeom>
              </p:spPr>
            </p:pic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7DC0E25-4E82-44B9-BDAB-D1837B587234}"/>
                    </a:ext>
                  </a:extLst>
                </p:cNvPr>
                <p:cNvSpPr/>
                <p:nvPr/>
              </p:nvSpPr>
              <p:spPr>
                <a:xfrm>
                  <a:off x="10568176" y="2545080"/>
                  <a:ext cx="688848" cy="883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EDE5891-B635-4F14-BDE2-00C34D4F9AE8}"/>
                    </a:ext>
                  </a:extLst>
                </p:cNvPr>
                <p:cNvSpPr/>
                <p:nvPr/>
              </p:nvSpPr>
              <p:spPr>
                <a:xfrm>
                  <a:off x="10799824" y="4424533"/>
                  <a:ext cx="630176" cy="6168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6DBDD8-D8E5-476D-A12B-E9E68C8908A9}"/>
                  </a:ext>
                </a:extLst>
              </p:cNvPr>
              <p:cNvSpPr/>
              <p:nvPr/>
            </p:nvSpPr>
            <p:spPr>
              <a:xfrm>
                <a:off x="7208668" y="3408076"/>
                <a:ext cx="688848" cy="883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617E289-28DA-4B86-BD46-1EEED717CBB7}"/>
                </a:ext>
              </a:extLst>
            </p:cNvPr>
            <p:cNvGrpSpPr/>
            <p:nvPr/>
          </p:nvGrpSpPr>
          <p:grpSpPr>
            <a:xfrm>
              <a:off x="6394704" y="2034361"/>
              <a:ext cx="1535304" cy="1046733"/>
              <a:chOff x="7208668" y="3408073"/>
              <a:chExt cx="3947012" cy="2690975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66AFC56A-BD67-42C3-A559-4AB492A244FB}"/>
                  </a:ext>
                </a:extLst>
              </p:cNvPr>
              <p:cNvGrpSpPr/>
              <p:nvPr/>
            </p:nvGrpSpPr>
            <p:grpSpPr>
              <a:xfrm>
                <a:off x="7208668" y="3408076"/>
                <a:ext cx="3947012" cy="2690972"/>
                <a:chOff x="7482988" y="2545080"/>
                <a:chExt cx="3947012" cy="2690972"/>
              </a:xfrm>
            </p:grpSpPr>
            <p:pic>
              <p:nvPicPr>
                <p:cNvPr id="19" name="圖片 18">
                  <a:extLst>
                    <a:ext uri="{FF2B5EF4-FFF2-40B4-BE49-F238E27FC236}">
                      <a16:creationId xmlns:a16="http://schemas.microsoft.com/office/drawing/2014/main" id="{A4927C34-10E6-4140-920E-48A263D9A2B9}"/>
                    </a:ext>
                  </a:extLst>
                </p:cNvPr>
                <p:cNvPicPr/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" t="1546" r="57518" b="32824"/>
                <a:stretch/>
              </p:blipFill>
              <p:spPr>
                <a:xfrm>
                  <a:off x="7482988" y="2566003"/>
                  <a:ext cx="3764132" cy="2670049"/>
                </a:xfrm>
                <a:prstGeom prst="rect">
                  <a:avLst/>
                </a:prstGeom>
              </p:spPr>
            </p:pic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80DFF5B-F2A9-413F-B52E-CFAEB8A6BFCE}"/>
                    </a:ext>
                  </a:extLst>
                </p:cNvPr>
                <p:cNvSpPr/>
                <p:nvPr/>
              </p:nvSpPr>
              <p:spPr>
                <a:xfrm>
                  <a:off x="10568176" y="2545080"/>
                  <a:ext cx="688848" cy="883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18C6294-0C2F-4EE0-8190-26C25E7B388A}"/>
                    </a:ext>
                  </a:extLst>
                </p:cNvPr>
                <p:cNvSpPr/>
                <p:nvPr/>
              </p:nvSpPr>
              <p:spPr>
                <a:xfrm>
                  <a:off x="10799824" y="4424533"/>
                  <a:ext cx="630176" cy="6168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244F835-F792-4A31-879A-739EBB545DB0}"/>
                  </a:ext>
                </a:extLst>
              </p:cNvPr>
              <p:cNvSpPr/>
              <p:nvPr/>
            </p:nvSpPr>
            <p:spPr>
              <a:xfrm>
                <a:off x="7208668" y="3408073"/>
                <a:ext cx="688848" cy="8839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B8021D9-D974-4FC7-9974-29D0D9DBAAD1}"/>
                </a:ext>
              </a:extLst>
            </p:cNvPr>
            <p:cNvGrpSpPr/>
            <p:nvPr/>
          </p:nvGrpSpPr>
          <p:grpSpPr>
            <a:xfrm>
              <a:off x="3395232" y="2042767"/>
              <a:ext cx="1535304" cy="1046731"/>
              <a:chOff x="7208668" y="3408076"/>
              <a:chExt cx="3947012" cy="2690972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3800775A-E1B1-4A11-AAA2-FF0BDFFDA80C}"/>
                  </a:ext>
                </a:extLst>
              </p:cNvPr>
              <p:cNvGrpSpPr/>
              <p:nvPr/>
            </p:nvGrpSpPr>
            <p:grpSpPr>
              <a:xfrm>
                <a:off x="7208668" y="3408076"/>
                <a:ext cx="3947012" cy="2690972"/>
                <a:chOff x="7482988" y="2545080"/>
                <a:chExt cx="3947012" cy="2690972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7E65A62E-0D95-4C72-85A0-B9C00840D392}"/>
                    </a:ext>
                  </a:extLst>
                </p:cNvPr>
                <p:cNvPicPr/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" t="1546" r="57518" b="32824"/>
                <a:stretch/>
              </p:blipFill>
              <p:spPr>
                <a:xfrm>
                  <a:off x="7482988" y="2566003"/>
                  <a:ext cx="3764132" cy="2670049"/>
                </a:xfrm>
                <a:prstGeom prst="rect">
                  <a:avLst/>
                </a:prstGeom>
              </p:spPr>
            </p:pic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33E3669-D255-4463-99D4-58F18997DEAB}"/>
                    </a:ext>
                  </a:extLst>
                </p:cNvPr>
                <p:cNvSpPr/>
                <p:nvPr/>
              </p:nvSpPr>
              <p:spPr>
                <a:xfrm>
                  <a:off x="10568176" y="2545080"/>
                  <a:ext cx="688848" cy="8839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291F55C-1C71-4642-8E4E-9A06116B298A}"/>
                    </a:ext>
                  </a:extLst>
                </p:cNvPr>
                <p:cNvSpPr/>
                <p:nvPr/>
              </p:nvSpPr>
              <p:spPr>
                <a:xfrm>
                  <a:off x="10799824" y="4424533"/>
                  <a:ext cx="630176" cy="6168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3B9084D-32AC-4F77-86A0-DDE6F31C7C6D}"/>
                  </a:ext>
                </a:extLst>
              </p:cNvPr>
              <p:cNvSpPr/>
              <p:nvPr/>
            </p:nvSpPr>
            <p:spPr>
              <a:xfrm>
                <a:off x="7208668" y="3408076"/>
                <a:ext cx="688848" cy="883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A6F68530-FB09-4DB3-96A3-CCF0A67D342E}"/>
                </a:ext>
              </a:extLst>
            </p:cNvPr>
            <p:cNvSpPr/>
            <p:nvPr/>
          </p:nvSpPr>
          <p:spPr>
            <a:xfrm rot="2776191">
              <a:off x="4163761" y="3018084"/>
              <a:ext cx="464754" cy="1243584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CEC5BA52-1472-4ABB-999B-F7F9F2A47393}"/>
                </a:ext>
              </a:extLst>
            </p:cNvPr>
            <p:cNvSpPr/>
            <p:nvPr/>
          </p:nvSpPr>
          <p:spPr>
            <a:xfrm rot="18955334">
              <a:off x="6302067" y="3051293"/>
              <a:ext cx="529741" cy="1243584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箭號: 向下 29">
              <a:extLst>
                <a:ext uri="{FF2B5EF4-FFF2-40B4-BE49-F238E27FC236}">
                  <a16:creationId xmlns:a16="http://schemas.microsoft.com/office/drawing/2014/main" id="{9153C364-E45E-498E-A753-723EB5509804}"/>
                </a:ext>
              </a:extLst>
            </p:cNvPr>
            <p:cNvSpPr/>
            <p:nvPr/>
          </p:nvSpPr>
          <p:spPr>
            <a:xfrm rot="13623441">
              <a:off x="3795742" y="3136941"/>
              <a:ext cx="295455" cy="54429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7B7B4A3-5990-47F7-99A8-09535F996FF4}"/>
                </a:ext>
              </a:extLst>
            </p:cNvPr>
            <p:cNvSpPr txBox="1"/>
            <p:nvPr/>
          </p:nvSpPr>
          <p:spPr>
            <a:xfrm>
              <a:off x="960730" y="1982007"/>
              <a:ext cx="2716168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/>
                <a:t>P-Band (750 MHz) Radar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/>
                <a:t>Biomass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/>
                <a:t>Soil Moisture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4E391D5-9334-4BFE-99CC-2125BD87E6BA}"/>
                </a:ext>
              </a:extLst>
            </p:cNvPr>
            <p:cNvSpPr txBox="1"/>
            <p:nvPr/>
          </p:nvSpPr>
          <p:spPr>
            <a:xfrm>
              <a:off x="7954583" y="1986102"/>
              <a:ext cx="3321814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/>
                <a:t>Wireless Power Transfer (750MHz)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/>
                <a:t>Temperature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/>
                <a:t>Chemical Composition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/>
                <a:t>PH value</a:t>
              </a:r>
            </a:p>
          </p:txBody>
        </p:sp>
        <p:sp>
          <p:nvSpPr>
            <p:cNvPr id="43" name="箭號: 向下 42">
              <a:extLst>
                <a:ext uri="{FF2B5EF4-FFF2-40B4-BE49-F238E27FC236}">
                  <a16:creationId xmlns:a16="http://schemas.microsoft.com/office/drawing/2014/main" id="{40D59DB5-0770-4B66-BF05-17F5D2637012}"/>
                </a:ext>
              </a:extLst>
            </p:cNvPr>
            <p:cNvSpPr/>
            <p:nvPr/>
          </p:nvSpPr>
          <p:spPr>
            <a:xfrm rot="8113291">
              <a:off x="7080036" y="3312244"/>
              <a:ext cx="295455" cy="54428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6573773-8F4F-40D0-97C5-224DDB4F30DE}"/>
                </a:ext>
              </a:extLst>
            </p:cNvPr>
            <p:cNvSpPr txBox="1"/>
            <p:nvPr/>
          </p:nvSpPr>
          <p:spPr>
            <a:xfrm>
              <a:off x="5159241" y="4354040"/>
              <a:ext cx="120693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Soil</a:t>
              </a:r>
            </a:p>
          </p:txBody>
        </p:sp>
      </p:grpSp>
      <p:sp>
        <p:nvSpPr>
          <p:cNvPr id="53" name="標題 1">
            <a:extLst>
              <a:ext uri="{FF2B5EF4-FFF2-40B4-BE49-F238E27FC236}">
                <a16:creationId xmlns:a16="http://schemas.microsoft.com/office/drawing/2014/main" id="{5E5C10B8-E502-40A6-AF90-CE51EF5A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SRPArray for Agricultural Application</a:t>
            </a:r>
            <a:endParaRPr lang="en-US" sz="4000"/>
          </a:p>
        </p:txBody>
      </p:sp>
      <p:sp>
        <p:nvSpPr>
          <p:cNvPr id="41" name="Rectangle 1071">
            <a:extLst>
              <a:ext uri="{FF2B5EF4-FFF2-40B4-BE49-F238E27FC236}">
                <a16:creationId xmlns:a16="http://schemas.microsoft.com/office/drawing/2014/main" id="{366EF709-9E50-47D9-BE6C-E2A4ACF5322B}"/>
              </a:ext>
            </a:extLst>
          </p:cNvPr>
          <p:cNvSpPr/>
          <p:nvPr/>
        </p:nvSpPr>
        <p:spPr>
          <a:xfrm>
            <a:off x="261429" y="2436202"/>
            <a:ext cx="1423505" cy="27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1072">
            <a:extLst>
              <a:ext uri="{FF2B5EF4-FFF2-40B4-BE49-F238E27FC236}">
                <a16:creationId xmlns:a16="http://schemas.microsoft.com/office/drawing/2014/main" id="{54758975-62CD-4C2E-9F90-A0B15F0EE7C4}"/>
              </a:ext>
            </a:extLst>
          </p:cNvPr>
          <p:cNvSpPr/>
          <p:nvPr/>
        </p:nvSpPr>
        <p:spPr>
          <a:xfrm>
            <a:off x="1676542" y="2433363"/>
            <a:ext cx="1377000" cy="27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1073">
            <a:extLst>
              <a:ext uri="{FF2B5EF4-FFF2-40B4-BE49-F238E27FC236}">
                <a16:creationId xmlns:a16="http://schemas.microsoft.com/office/drawing/2014/main" id="{FD885EA1-CE69-4CE3-AD75-491B2EED21B6}"/>
              </a:ext>
            </a:extLst>
          </p:cNvPr>
          <p:cNvSpPr/>
          <p:nvPr/>
        </p:nvSpPr>
        <p:spPr>
          <a:xfrm>
            <a:off x="3055901" y="2433363"/>
            <a:ext cx="1377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1074">
            <a:extLst>
              <a:ext uri="{FF2B5EF4-FFF2-40B4-BE49-F238E27FC236}">
                <a16:creationId xmlns:a16="http://schemas.microsoft.com/office/drawing/2014/main" id="{9F4CEA9A-24B6-4CEB-B802-F9243F03C865}"/>
              </a:ext>
            </a:extLst>
          </p:cNvPr>
          <p:cNvSpPr/>
          <p:nvPr/>
        </p:nvSpPr>
        <p:spPr>
          <a:xfrm>
            <a:off x="4440321" y="2433363"/>
            <a:ext cx="1377000" cy="2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1075">
            <a:extLst>
              <a:ext uri="{FF2B5EF4-FFF2-40B4-BE49-F238E27FC236}">
                <a16:creationId xmlns:a16="http://schemas.microsoft.com/office/drawing/2014/main" id="{2B4520AC-D06E-428A-9F65-5ABE91445CD1}"/>
              </a:ext>
            </a:extLst>
          </p:cNvPr>
          <p:cNvSpPr/>
          <p:nvPr/>
        </p:nvSpPr>
        <p:spPr>
          <a:xfrm>
            <a:off x="5818331" y="2433363"/>
            <a:ext cx="13770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1076">
            <a:extLst>
              <a:ext uri="{FF2B5EF4-FFF2-40B4-BE49-F238E27FC236}">
                <a16:creationId xmlns:a16="http://schemas.microsoft.com/office/drawing/2014/main" id="{216084B4-00C9-4774-A0AF-546BD8BA860E}"/>
              </a:ext>
            </a:extLst>
          </p:cNvPr>
          <p:cNvSpPr/>
          <p:nvPr/>
        </p:nvSpPr>
        <p:spPr>
          <a:xfrm>
            <a:off x="7207079" y="2433363"/>
            <a:ext cx="1377000" cy="2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ound Same Side Corner Rectangle 39">
            <a:extLst>
              <a:ext uri="{FF2B5EF4-FFF2-40B4-BE49-F238E27FC236}">
                <a16:creationId xmlns:a16="http://schemas.microsoft.com/office/drawing/2014/main" id="{245D5BC5-B581-4262-BAD5-9EB8914C75D8}"/>
              </a:ext>
            </a:extLst>
          </p:cNvPr>
          <p:cNvSpPr/>
          <p:nvPr/>
        </p:nvSpPr>
        <p:spPr>
          <a:xfrm rot="18900000">
            <a:off x="7935614" y="2222099"/>
            <a:ext cx="692528" cy="692528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" name="그룹 48">
            <a:extLst>
              <a:ext uri="{FF2B5EF4-FFF2-40B4-BE49-F238E27FC236}">
                <a16:creationId xmlns:a16="http://schemas.microsoft.com/office/drawing/2014/main" id="{EE278B67-2716-44C6-9611-C281F1F7DC42}"/>
              </a:ext>
            </a:extLst>
          </p:cNvPr>
          <p:cNvGrpSpPr/>
          <p:nvPr/>
        </p:nvGrpSpPr>
        <p:grpSpPr>
          <a:xfrm>
            <a:off x="2859656" y="2361448"/>
            <a:ext cx="405000" cy="405000"/>
            <a:chOff x="3064244" y="3659540"/>
            <a:chExt cx="540000" cy="540000"/>
          </a:xfrm>
        </p:grpSpPr>
        <p:sp>
          <p:nvSpPr>
            <p:cNvPr id="52" name="Oval 1079">
              <a:extLst>
                <a:ext uri="{FF2B5EF4-FFF2-40B4-BE49-F238E27FC236}">
                  <a16:creationId xmlns:a16="http://schemas.microsoft.com/office/drawing/2014/main" id="{B0E029B1-86AC-46F1-A0F6-5AFB84E33F6A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Oval 1080">
              <a:extLst>
                <a:ext uri="{FF2B5EF4-FFF2-40B4-BE49-F238E27FC236}">
                  <a16:creationId xmlns:a16="http://schemas.microsoft.com/office/drawing/2014/main" id="{4175D170-C9D7-428F-8301-BCA15C1B33FA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그룹 47">
            <a:extLst>
              <a:ext uri="{FF2B5EF4-FFF2-40B4-BE49-F238E27FC236}">
                <a16:creationId xmlns:a16="http://schemas.microsoft.com/office/drawing/2014/main" id="{3A780B30-94FC-44DA-B09C-C9B4E16CB13A}"/>
              </a:ext>
            </a:extLst>
          </p:cNvPr>
          <p:cNvGrpSpPr/>
          <p:nvPr/>
        </p:nvGrpSpPr>
        <p:grpSpPr>
          <a:xfrm>
            <a:off x="4239700" y="2365722"/>
            <a:ext cx="405000" cy="405000"/>
            <a:chOff x="4504969" y="3665239"/>
            <a:chExt cx="540000" cy="540000"/>
          </a:xfrm>
        </p:grpSpPr>
        <p:sp>
          <p:nvSpPr>
            <p:cNvPr id="56" name="Oval 1082">
              <a:extLst>
                <a:ext uri="{FF2B5EF4-FFF2-40B4-BE49-F238E27FC236}">
                  <a16:creationId xmlns:a16="http://schemas.microsoft.com/office/drawing/2014/main" id="{DB953EC8-DEC9-42BD-B832-F55D0801DE84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Oval 1083">
              <a:extLst>
                <a:ext uri="{FF2B5EF4-FFF2-40B4-BE49-F238E27FC236}">
                  <a16:creationId xmlns:a16="http://schemas.microsoft.com/office/drawing/2014/main" id="{BCB4D391-5C90-4C3A-92EF-640646BC436D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그룹 27">
            <a:extLst>
              <a:ext uri="{FF2B5EF4-FFF2-40B4-BE49-F238E27FC236}">
                <a16:creationId xmlns:a16="http://schemas.microsoft.com/office/drawing/2014/main" id="{237BAE29-182C-459E-B5C3-88CF2EE4C64A}"/>
              </a:ext>
            </a:extLst>
          </p:cNvPr>
          <p:cNvGrpSpPr/>
          <p:nvPr/>
        </p:nvGrpSpPr>
        <p:grpSpPr>
          <a:xfrm>
            <a:off x="5619744" y="2369997"/>
            <a:ext cx="405000" cy="405000"/>
            <a:chOff x="5945694" y="3670938"/>
            <a:chExt cx="540000" cy="540000"/>
          </a:xfrm>
        </p:grpSpPr>
        <p:sp>
          <p:nvSpPr>
            <p:cNvPr id="59" name="Oval 1085">
              <a:extLst>
                <a:ext uri="{FF2B5EF4-FFF2-40B4-BE49-F238E27FC236}">
                  <a16:creationId xmlns:a16="http://schemas.microsoft.com/office/drawing/2014/main" id="{117A946A-2184-42AE-8BA1-836A33DDAD4B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Oval 1086">
              <a:extLst>
                <a:ext uri="{FF2B5EF4-FFF2-40B4-BE49-F238E27FC236}">
                  <a16:creationId xmlns:a16="http://schemas.microsoft.com/office/drawing/2014/main" id="{9ED1AA60-D5BE-4ED4-A9C4-EF237C1DAFE3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그룹 26">
            <a:extLst>
              <a:ext uri="{FF2B5EF4-FFF2-40B4-BE49-F238E27FC236}">
                <a16:creationId xmlns:a16="http://schemas.microsoft.com/office/drawing/2014/main" id="{93D03F45-146E-4D9B-8E95-6799B71E4F09}"/>
              </a:ext>
            </a:extLst>
          </p:cNvPr>
          <p:cNvGrpSpPr/>
          <p:nvPr/>
        </p:nvGrpSpPr>
        <p:grpSpPr>
          <a:xfrm>
            <a:off x="6999789" y="2374271"/>
            <a:ext cx="405000" cy="405000"/>
            <a:chOff x="8984481" y="3676637"/>
            <a:chExt cx="540000" cy="540000"/>
          </a:xfrm>
        </p:grpSpPr>
        <p:sp>
          <p:nvSpPr>
            <p:cNvPr id="62" name="Oval 1088">
              <a:extLst>
                <a:ext uri="{FF2B5EF4-FFF2-40B4-BE49-F238E27FC236}">
                  <a16:creationId xmlns:a16="http://schemas.microsoft.com/office/drawing/2014/main" id="{4C18E1B3-B8DE-421F-A4C8-F493A96FCFEE}"/>
                </a:ext>
              </a:extLst>
            </p:cNvPr>
            <p:cNvSpPr/>
            <p:nvPr/>
          </p:nvSpPr>
          <p:spPr>
            <a:xfrm>
              <a:off x="8984481" y="3676637"/>
              <a:ext cx="540000" cy="540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1089">
              <a:extLst>
                <a:ext uri="{FF2B5EF4-FFF2-40B4-BE49-F238E27FC236}">
                  <a16:creationId xmlns:a16="http://schemas.microsoft.com/office/drawing/2014/main" id="{1246D006-3EF8-4D1A-85F1-B51BECCB88DF}"/>
                </a:ext>
              </a:extLst>
            </p:cNvPr>
            <p:cNvSpPr/>
            <p:nvPr/>
          </p:nvSpPr>
          <p:spPr>
            <a:xfrm>
              <a:off x="9067056" y="3759212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그룹 49">
            <a:extLst>
              <a:ext uri="{FF2B5EF4-FFF2-40B4-BE49-F238E27FC236}">
                <a16:creationId xmlns:a16="http://schemas.microsoft.com/office/drawing/2014/main" id="{CCD9F28B-3726-4177-901A-9F6ABF271605}"/>
              </a:ext>
            </a:extLst>
          </p:cNvPr>
          <p:cNvGrpSpPr/>
          <p:nvPr/>
        </p:nvGrpSpPr>
        <p:grpSpPr>
          <a:xfrm>
            <a:off x="1479611" y="2365722"/>
            <a:ext cx="405000" cy="405000"/>
            <a:chOff x="1624244" y="3665239"/>
            <a:chExt cx="540000" cy="540000"/>
          </a:xfrm>
        </p:grpSpPr>
        <p:sp>
          <p:nvSpPr>
            <p:cNvPr id="65" name="Oval 1091">
              <a:extLst>
                <a:ext uri="{FF2B5EF4-FFF2-40B4-BE49-F238E27FC236}">
                  <a16:creationId xmlns:a16="http://schemas.microsoft.com/office/drawing/2014/main" id="{37BEB3E0-108A-4E3B-92C8-CB8C7B3B77B6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Oval 1092">
              <a:extLst>
                <a:ext uri="{FF2B5EF4-FFF2-40B4-BE49-F238E27FC236}">
                  <a16:creationId xmlns:a16="http://schemas.microsoft.com/office/drawing/2014/main" id="{C6541CD5-AF96-4B94-9AB7-28F847DB8928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직사각형 113">
            <a:extLst>
              <a:ext uri="{FF2B5EF4-FFF2-40B4-BE49-F238E27FC236}">
                <a16:creationId xmlns:a16="http://schemas.microsoft.com/office/drawing/2014/main" id="{D57397EF-EA94-4D56-B6BE-5A3A71DB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54" y="1935587"/>
            <a:ext cx="999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Feb.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1094">
            <a:extLst>
              <a:ext uri="{FF2B5EF4-FFF2-40B4-BE49-F238E27FC236}">
                <a16:creationId xmlns:a16="http://schemas.microsoft.com/office/drawing/2014/main" id="{242C7E1F-5826-42D5-9BC3-01C900A8B8E7}"/>
              </a:ext>
            </a:extLst>
          </p:cNvPr>
          <p:cNvSpPr txBox="1"/>
          <p:nvPr/>
        </p:nvSpPr>
        <p:spPr>
          <a:xfrm>
            <a:off x="2547350" y="1935587"/>
            <a:ext cx="10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March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1095">
            <a:extLst>
              <a:ext uri="{FF2B5EF4-FFF2-40B4-BE49-F238E27FC236}">
                <a16:creationId xmlns:a16="http://schemas.microsoft.com/office/drawing/2014/main" id="{F7155213-95CC-4F69-B7FB-20E88547E788}"/>
              </a:ext>
            </a:extLst>
          </p:cNvPr>
          <p:cNvSpPr txBox="1"/>
          <p:nvPr/>
        </p:nvSpPr>
        <p:spPr>
          <a:xfrm>
            <a:off x="3932906" y="1935587"/>
            <a:ext cx="10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April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1096">
            <a:extLst>
              <a:ext uri="{FF2B5EF4-FFF2-40B4-BE49-F238E27FC236}">
                <a16:creationId xmlns:a16="http://schemas.microsoft.com/office/drawing/2014/main" id="{01769A5E-41D5-4F64-ACD9-076A467794CD}"/>
              </a:ext>
            </a:extLst>
          </p:cNvPr>
          <p:cNvSpPr txBox="1"/>
          <p:nvPr/>
        </p:nvSpPr>
        <p:spPr>
          <a:xfrm>
            <a:off x="5318462" y="1935587"/>
            <a:ext cx="10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1097">
            <a:extLst>
              <a:ext uri="{FF2B5EF4-FFF2-40B4-BE49-F238E27FC236}">
                <a16:creationId xmlns:a16="http://schemas.microsoft.com/office/drawing/2014/main" id="{763674AF-C526-4C58-B375-7ED87E7B2503}"/>
              </a:ext>
            </a:extLst>
          </p:cNvPr>
          <p:cNvSpPr txBox="1"/>
          <p:nvPr/>
        </p:nvSpPr>
        <p:spPr>
          <a:xfrm>
            <a:off x="6704017" y="1935587"/>
            <a:ext cx="10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June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2" name="Group 1103">
            <a:extLst>
              <a:ext uri="{FF2B5EF4-FFF2-40B4-BE49-F238E27FC236}">
                <a16:creationId xmlns:a16="http://schemas.microsoft.com/office/drawing/2014/main" id="{03D5FA6C-9993-4F83-9F2C-94AA3F130F7E}"/>
              </a:ext>
            </a:extLst>
          </p:cNvPr>
          <p:cNvGrpSpPr/>
          <p:nvPr/>
        </p:nvGrpSpPr>
        <p:grpSpPr>
          <a:xfrm>
            <a:off x="913536" y="2880130"/>
            <a:ext cx="1905308" cy="992189"/>
            <a:chOff x="1099968" y="4759849"/>
            <a:chExt cx="1865226" cy="1322918"/>
          </a:xfrm>
        </p:grpSpPr>
        <p:sp>
          <p:nvSpPr>
            <p:cNvPr id="73" name="TextBox 1104">
              <a:extLst>
                <a:ext uri="{FF2B5EF4-FFF2-40B4-BE49-F238E27FC236}">
                  <a16:creationId xmlns:a16="http://schemas.microsoft.com/office/drawing/2014/main" id="{B5888651-1FCD-4866-BB48-35C38B5BE431}"/>
                </a:ext>
              </a:extLst>
            </p:cNvPr>
            <p:cNvSpPr txBox="1"/>
            <p:nvPr/>
          </p:nvSpPr>
          <p:spPr>
            <a:xfrm>
              <a:off x="1246928" y="5056846"/>
              <a:ext cx="1718266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AutoNum type="arabicPeriod"/>
              </a:pPr>
              <a:r>
                <a:rPr lang="en-US" altLang="zh-TW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</a:t>
              </a:r>
            </a:p>
            <a:p>
              <a:pPr marL="171450" indent="-171450">
                <a:buAutoNum type="arabicPeriod"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RF Components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AutoNum type="arabicPeriod"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DAQ</a:t>
              </a:r>
            </a:p>
          </p:txBody>
        </p:sp>
        <p:sp>
          <p:nvSpPr>
            <p:cNvPr id="74" name="TextBox 1105">
              <a:extLst>
                <a:ext uri="{FF2B5EF4-FFF2-40B4-BE49-F238E27FC236}">
                  <a16:creationId xmlns:a16="http://schemas.microsoft.com/office/drawing/2014/main" id="{9B1D5E17-9E3B-4062-AE74-68B911247462}"/>
                </a:ext>
              </a:extLst>
            </p:cNvPr>
            <p:cNvSpPr txBox="1"/>
            <p:nvPr/>
          </p:nvSpPr>
          <p:spPr>
            <a:xfrm>
              <a:off x="1099968" y="4759849"/>
              <a:ext cx="1727398" cy="34881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Device Selection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" name="Group 1106">
            <a:extLst>
              <a:ext uri="{FF2B5EF4-FFF2-40B4-BE49-F238E27FC236}">
                <a16:creationId xmlns:a16="http://schemas.microsoft.com/office/drawing/2014/main" id="{6ACA215C-72FD-469D-9AAF-DFC9375DF8F7}"/>
              </a:ext>
            </a:extLst>
          </p:cNvPr>
          <p:cNvGrpSpPr/>
          <p:nvPr/>
        </p:nvGrpSpPr>
        <p:grpSpPr>
          <a:xfrm>
            <a:off x="2374975" y="2877293"/>
            <a:ext cx="1614400" cy="784830"/>
            <a:chOff x="1099970" y="4759849"/>
            <a:chExt cx="2025568" cy="1046439"/>
          </a:xfrm>
        </p:grpSpPr>
        <p:sp>
          <p:nvSpPr>
            <p:cNvPr id="76" name="TextBox 1107">
              <a:extLst>
                <a:ext uri="{FF2B5EF4-FFF2-40B4-BE49-F238E27FC236}">
                  <a16:creationId xmlns:a16="http://schemas.microsoft.com/office/drawing/2014/main" id="{5C8545B7-6003-474A-9A76-94351BC08D75}"/>
                </a:ext>
              </a:extLst>
            </p:cNvPr>
            <p:cNvSpPr txBox="1"/>
            <p:nvPr/>
          </p:nvSpPr>
          <p:spPr>
            <a:xfrm>
              <a:off x="1109104" y="5006070"/>
              <a:ext cx="2016434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AutoNum type="arabicPeriod"/>
              </a:pPr>
              <a:r>
                <a:rPr lang="en-US" altLang="zh-TW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RF Circuits</a:t>
              </a:r>
            </a:p>
            <a:p>
              <a:pPr marL="171450" indent="-171450">
                <a:buAutoNum type="arabicPeriod"/>
              </a:pPr>
              <a:r>
                <a:rPr lang="en-US" altLang="zh-TW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Audio Amplifier</a:t>
              </a:r>
            </a:p>
            <a:p>
              <a:pPr marL="171450" indent="-171450">
                <a:buAutoNum type="arabicPeriod"/>
              </a:pPr>
              <a:r>
                <a:rPr lang="en-US" altLang="zh-TW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</a:t>
              </a:r>
            </a:p>
          </p:txBody>
        </p:sp>
        <p:sp>
          <p:nvSpPr>
            <p:cNvPr id="77" name="TextBox 1108">
              <a:extLst>
                <a:ext uri="{FF2B5EF4-FFF2-40B4-BE49-F238E27FC236}">
                  <a16:creationId xmlns:a16="http://schemas.microsoft.com/office/drawing/2014/main" id="{5F3483EE-9456-4914-A317-64776C87B8F0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34881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Circuits Integration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Group 1109">
            <a:extLst>
              <a:ext uri="{FF2B5EF4-FFF2-40B4-BE49-F238E27FC236}">
                <a16:creationId xmlns:a16="http://schemas.microsoft.com/office/drawing/2014/main" id="{83F70215-3B00-404B-94A5-AC55640E3BBE}"/>
              </a:ext>
            </a:extLst>
          </p:cNvPr>
          <p:cNvGrpSpPr/>
          <p:nvPr/>
        </p:nvGrpSpPr>
        <p:grpSpPr>
          <a:xfrm>
            <a:off x="3756217" y="2877296"/>
            <a:ext cx="1510348" cy="615553"/>
            <a:chOff x="1099970" y="4759849"/>
            <a:chExt cx="1895015" cy="820737"/>
          </a:xfrm>
        </p:grpSpPr>
        <p:sp>
          <p:nvSpPr>
            <p:cNvPr id="79" name="TextBox 1110">
              <a:extLst>
                <a:ext uri="{FF2B5EF4-FFF2-40B4-BE49-F238E27FC236}">
                  <a16:creationId xmlns:a16="http://schemas.microsoft.com/office/drawing/2014/main" id="{3C465730-AC9D-4A10-B472-F843B091AE11}"/>
                </a:ext>
              </a:extLst>
            </p:cNvPr>
            <p:cNvSpPr txBox="1"/>
            <p:nvPr/>
          </p:nvSpPr>
          <p:spPr>
            <a:xfrm>
              <a:off x="1109103" y="5006070"/>
              <a:ext cx="1885882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AutoNum type="arabicPeriod"/>
              </a:pPr>
              <a:r>
                <a:rPr lang="en-US" altLang="ko-KR" sz="110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Non-Radiative Test</a:t>
              </a:r>
            </a:p>
            <a:p>
              <a:pPr marL="171450" indent="-171450">
                <a:buFontTx/>
                <a:buAutoNum type="arabicPeriod"/>
              </a:pPr>
              <a:r>
                <a:rPr lang="en-US" altLang="ko-KR" sz="110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Chamber Test</a:t>
              </a:r>
            </a:p>
          </p:txBody>
        </p:sp>
        <p:sp>
          <p:nvSpPr>
            <p:cNvPr id="80" name="TextBox 1111">
              <a:extLst>
                <a:ext uri="{FF2B5EF4-FFF2-40B4-BE49-F238E27FC236}">
                  <a16:creationId xmlns:a16="http://schemas.microsoft.com/office/drawing/2014/main" id="{A99AA81A-F066-4152-9440-5A3729BC4E55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34881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Experiments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1" name="Group 1112">
            <a:extLst>
              <a:ext uri="{FF2B5EF4-FFF2-40B4-BE49-F238E27FC236}">
                <a16:creationId xmlns:a16="http://schemas.microsoft.com/office/drawing/2014/main" id="{724CAC28-6B15-4C4B-9C5C-F75B6EAD216D}"/>
              </a:ext>
            </a:extLst>
          </p:cNvPr>
          <p:cNvGrpSpPr/>
          <p:nvPr/>
        </p:nvGrpSpPr>
        <p:grpSpPr>
          <a:xfrm>
            <a:off x="5125776" y="2875914"/>
            <a:ext cx="1566557" cy="446276"/>
            <a:chOff x="1099970" y="4759849"/>
            <a:chExt cx="1727399" cy="595034"/>
          </a:xfrm>
        </p:grpSpPr>
        <p:sp>
          <p:nvSpPr>
            <p:cNvPr id="82" name="TextBox 1113">
              <a:extLst>
                <a:ext uri="{FF2B5EF4-FFF2-40B4-BE49-F238E27FC236}">
                  <a16:creationId xmlns:a16="http://schemas.microsoft.com/office/drawing/2014/main" id="{312E767B-B029-4335-9065-975D443AA6DC}"/>
                </a:ext>
              </a:extLst>
            </p:cNvPr>
            <p:cNvSpPr txBox="1"/>
            <p:nvPr/>
          </p:nvSpPr>
          <p:spPr>
            <a:xfrm>
              <a:off x="1109105" y="5006070"/>
              <a:ext cx="171826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110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1x2 </a:t>
              </a:r>
              <a:r>
                <a:rPr lang="en-US" altLang="zh-TW" sz="110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SRPArray</a:t>
              </a:r>
              <a:endPara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83" name="TextBox 1114">
              <a:extLst>
                <a:ext uri="{FF2B5EF4-FFF2-40B4-BE49-F238E27FC236}">
                  <a16:creationId xmlns:a16="http://schemas.microsoft.com/office/drawing/2014/main" id="{E9E623FB-26AA-4929-AA30-73E9ACE1706B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34881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Submission to ISAP2021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1115">
            <a:extLst>
              <a:ext uri="{FF2B5EF4-FFF2-40B4-BE49-F238E27FC236}">
                <a16:creationId xmlns:a16="http://schemas.microsoft.com/office/drawing/2014/main" id="{BF826E9F-1D51-4107-83BE-552F050D460D}"/>
              </a:ext>
            </a:extLst>
          </p:cNvPr>
          <p:cNvGrpSpPr/>
          <p:nvPr/>
        </p:nvGrpSpPr>
        <p:grpSpPr>
          <a:xfrm>
            <a:off x="6495250" y="2873037"/>
            <a:ext cx="2228097" cy="621864"/>
            <a:chOff x="921385" y="4751434"/>
            <a:chExt cx="1905984" cy="829152"/>
          </a:xfrm>
        </p:grpSpPr>
        <p:sp>
          <p:nvSpPr>
            <p:cNvPr id="85" name="TextBox 1116">
              <a:extLst>
                <a:ext uri="{FF2B5EF4-FFF2-40B4-BE49-F238E27FC236}">
                  <a16:creationId xmlns:a16="http://schemas.microsoft.com/office/drawing/2014/main" id="{BCA99D03-2F2E-4757-89E0-D4A59B15EBEC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AutoNum type="arabicPeriod"/>
              </a:pPr>
              <a:r>
                <a:rPr lang="en-US" altLang="ko-KR" sz="110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More elements</a:t>
              </a:r>
            </a:p>
            <a:p>
              <a:pPr marL="171450" indent="-171450">
                <a:buFontTx/>
                <a:buAutoNum type="arabicPeriod"/>
              </a:pPr>
              <a:r>
                <a:rPr lang="en-US" altLang="ko-KR" sz="110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Better Positioning Resolution</a:t>
              </a:r>
            </a:p>
          </p:txBody>
        </p:sp>
        <p:sp>
          <p:nvSpPr>
            <p:cNvPr id="86" name="TextBox 1117">
              <a:extLst>
                <a:ext uri="{FF2B5EF4-FFF2-40B4-BE49-F238E27FC236}">
                  <a16:creationId xmlns:a16="http://schemas.microsoft.com/office/drawing/2014/main" id="{18A1F920-97BD-45CE-8CCF-A0054D6916CA}"/>
                </a:ext>
              </a:extLst>
            </p:cNvPr>
            <p:cNvSpPr txBox="1"/>
            <p:nvPr/>
          </p:nvSpPr>
          <p:spPr>
            <a:xfrm>
              <a:off x="921385" y="4751434"/>
              <a:ext cx="1727399" cy="34881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Algorithm Improvement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A2A3A3-16DB-4AB6-B95B-C619B73BA742}"/>
              </a:ext>
            </a:extLst>
          </p:cNvPr>
          <p:cNvCxnSpPr>
            <a:cxnSpLocks/>
          </p:cNvCxnSpPr>
          <p:nvPr/>
        </p:nvCxnSpPr>
        <p:spPr>
          <a:xfrm>
            <a:off x="-369" y="3877515"/>
            <a:ext cx="9144000" cy="130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ain drops Icon of Flat style - Available in SVG, PNG, EPS, AI &amp; Icon fonts">
            <a:extLst>
              <a:ext uri="{FF2B5EF4-FFF2-40B4-BE49-F238E27FC236}">
                <a16:creationId xmlns:a16="http://schemas.microsoft.com/office/drawing/2014/main" id="{E877FA02-2D8F-465B-B819-86BA32488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10" y="5952155"/>
            <a:ext cx="715575" cy="7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Tree Icon, Symbol. Download in PNG, SVG format.">
            <a:extLst>
              <a:ext uri="{FF2B5EF4-FFF2-40B4-BE49-F238E27FC236}">
                <a16:creationId xmlns:a16="http://schemas.microsoft.com/office/drawing/2014/main" id="{389B1A83-EFCF-40CF-94A4-C685E458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51" y="5151158"/>
            <a:ext cx="715583" cy="71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ree Tree Icon, Symbol. Download in PNG, SVG format.">
            <a:extLst>
              <a:ext uri="{FF2B5EF4-FFF2-40B4-BE49-F238E27FC236}">
                <a16:creationId xmlns:a16="http://schemas.microsoft.com/office/drawing/2014/main" id="{27263600-32F1-4A3C-AA73-39068B3F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55" y="5151158"/>
            <a:ext cx="715582" cy="7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Free Tree Icon, Symbol. Download in PNG, SVG format.">
            <a:extLst>
              <a:ext uri="{FF2B5EF4-FFF2-40B4-BE49-F238E27FC236}">
                <a16:creationId xmlns:a16="http://schemas.microsoft.com/office/drawing/2014/main" id="{C6F4A0AB-0986-405F-83B1-AC0C3332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86" y="5151157"/>
            <a:ext cx="715582" cy="7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9243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3065</TotalTime>
  <Words>66</Words>
  <Application>Microsoft Office PowerPoint</Application>
  <PresentationFormat>如螢幕大小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맑은 고딕</vt:lpstr>
      <vt:lpstr>新細明體</vt:lpstr>
      <vt:lpstr>Arial</vt:lpstr>
      <vt:lpstr>Calibri</vt:lpstr>
      <vt:lpstr>Calibri Light</vt:lpstr>
      <vt:lpstr>回顧</vt:lpstr>
      <vt:lpstr>SRPArray for Agricultural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2020/12/02</dc:title>
  <dc:creator>AsusBen</dc:creator>
  <cp:lastModifiedBy>黃士銘</cp:lastModifiedBy>
  <cp:revision>507</cp:revision>
  <dcterms:created xsi:type="dcterms:W3CDTF">2020-12-01T19:51:48Z</dcterms:created>
  <dcterms:modified xsi:type="dcterms:W3CDTF">2021-02-09T04:18:03Z</dcterms:modified>
</cp:coreProperties>
</file>