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4465" autoAdjust="0"/>
  </p:normalViewPr>
  <p:slideViewPr>
    <p:cSldViewPr snapToGrid="0">
      <p:cViewPr varScale="1">
        <p:scale>
          <a:sx n="82" d="100"/>
          <a:sy n="82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D6343-A3A5-4B24-9BC5-DC9A8BF95565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EB66-1BED-4DFE-951D-EA4BFA437D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1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老師、同學大家好，我是企碩一胡子淳，今天想跟大家探討一個很特別的題目－死亡。</a:t>
            </a:r>
            <a:endParaRPr lang="en-US" altLang="zh-TW" dirty="0" smtClean="0"/>
          </a:p>
          <a:p>
            <a:r>
              <a:rPr lang="zh-TW" altLang="en-US" dirty="0" smtClean="0"/>
              <a:t>雖說天下無不散之筵席，人終究免不了一死。當然若能活得精采，大家都會說：“也罷！死而無憾。”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然而，真的有辦法人人都能死而無憾嗎？來不及說再見，不想死而無憾的方法就是－免於一死！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藉由分析死者的個人檔案、死因，我想試圖找出這些看似有點相關的屬性與死亡數之間，是否會有一些規則的存在；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這也是我找這份資料作為分析的主要動機。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82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資源來源是政府資料開放平台提供的，整份檔案包含了從民國</a:t>
            </a:r>
            <a:r>
              <a:rPr lang="en-US" altLang="zh-TW" dirty="0" smtClean="0"/>
              <a:t>81</a:t>
            </a:r>
            <a:r>
              <a:rPr lang="zh-TW" altLang="en-US" dirty="0" smtClean="0"/>
              <a:t>年到</a:t>
            </a:r>
            <a:r>
              <a:rPr lang="en-US" altLang="zh-TW" dirty="0" smtClean="0"/>
              <a:t>104</a:t>
            </a:r>
            <a:r>
              <a:rPr lang="zh-TW" altLang="en-US" dirty="0" smtClean="0"/>
              <a:t>年，共</a:t>
            </a:r>
            <a:r>
              <a:rPr lang="en-US" altLang="zh-TW" dirty="0" smtClean="0"/>
              <a:t>20</a:t>
            </a:r>
            <a:r>
              <a:rPr lang="zh-TW" altLang="en-US" dirty="0" smtClean="0"/>
              <a:t>多年全台灣各縣市的死亡人數統計。</a:t>
            </a:r>
            <a:endParaRPr lang="en-US" altLang="zh-TW" dirty="0" smtClean="0"/>
          </a:p>
          <a:p>
            <a:r>
              <a:rPr lang="zh-TW" altLang="en-US" dirty="0" smtClean="0"/>
              <a:t>光是</a:t>
            </a:r>
            <a:r>
              <a:rPr lang="en-US" altLang="zh-TW" dirty="0" smtClean="0"/>
              <a:t>104</a:t>
            </a:r>
            <a:r>
              <a:rPr lang="zh-TW" altLang="en-US" dirty="0" smtClean="0"/>
              <a:t>年全台的資料就有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萬筆的紀錄，顧慮到原始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量過於龐大，這次的分析我取</a:t>
            </a:r>
            <a:r>
              <a:rPr lang="en-US" altLang="zh-TW" dirty="0" smtClean="0"/>
              <a:t>104</a:t>
            </a:r>
            <a:r>
              <a:rPr lang="zh-TW" altLang="en-US" dirty="0" smtClean="0"/>
              <a:t>年台北市各鄉鎮地區的</a:t>
            </a:r>
            <a:r>
              <a:rPr lang="en-US" altLang="zh-TW" dirty="0" smtClean="0"/>
              <a:t>raw data</a:t>
            </a:r>
            <a:r>
              <a:rPr lang="zh-TW" altLang="en-US" dirty="0" smtClean="0"/>
              <a:t>，共有</a:t>
            </a:r>
            <a:r>
              <a:rPr lang="en-US" altLang="zh-TW" dirty="0" smtClean="0"/>
              <a:t>4106</a:t>
            </a:r>
            <a:r>
              <a:rPr lang="zh-TW" altLang="en-US" dirty="0" smtClean="0"/>
              <a:t>筆紀錄。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在進行分析前，首先我將資料做簡單的修整與處理，以方便後續的操作使用與資料分析工作。</a:t>
            </a:r>
            <a:endParaRPr lang="en-US" altLang="zh-TW" dirty="0" smtClean="0"/>
          </a:p>
          <a:p>
            <a:r>
              <a:rPr lang="zh-TW" altLang="en-US" dirty="0" smtClean="0"/>
              <a:t>資料處理的做法包含了將過於繁多的內容分類縮減，及將要預測的死亡人數，由數值型資料轉成類別型資料。</a:t>
            </a:r>
            <a:endParaRPr lang="en-US" altLang="zh-TW" dirty="0" smtClean="0"/>
          </a:p>
          <a:p>
            <a:r>
              <a:rPr lang="zh-TW" altLang="en-US" dirty="0" smtClean="0"/>
              <a:t>轉換的規則是把</a:t>
            </a:r>
            <a:r>
              <a:rPr lang="en-US" altLang="zh-TW" dirty="0" smtClean="0"/>
              <a:t>4106</a:t>
            </a:r>
            <a:r>
              <a:rPr lang="zh-TW" altLang="en-US" dirty="0" smtClean="0"/>
              <a:t>筆死亡人數</a:t>
            </a:r>
            <a:r>
              <a:rPr lang="en-US" altLang="zh-TW" dirty="0" smtClean="0"/>
              <a:t>(n)</a:t>
            </a:r>
            <a:r>
              <a:rPr lang="zh-TW" altLang="en-US" dirty="0" smtClean="0"/>
              <a:t>的紀錄作平均計算，若大於等於平均數則顯示為</a:t>
            </a:r>
            <a:r>
              <a:rPr lang="en-US" altLang="zh-TW" dirty="0" smtClean="0"/>
              <a:t>High</a:t>
            </a:r>
            <a:r>
              <a:rPr lang="zh-TW" altLang="en-US" dirty="0" smtClean="0"/>
              <a:t>，反之為</a:t>
            </a:r>
            <a:r>
              <a:rPr lang="en-US" altLang="zh-TW" dirty="0" smtClean="0"/>
              <a:t>Low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因其他欄位資料內容稍複雜，因此這欄的計算方式我選擇從簡分為兩類。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21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資料欄位的命名規則說明如上圖顯示，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county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是鄉鎮市的代碼、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cause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是死者的死因、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sex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是死者的性別、</a:t>
            </a:r>
            <a:r>
              <a:rPr lang="en-US" altLang="zh-TW" sz="1200" u="none" strike="noStrike" kern="1200" dirty="0" err="1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age_code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是檔案中年齡的代碼。</a:t>
            </a:r>
            <a:endParaRPr lang="en-US" altLang="zh-TW" sz="1200" u="none" strike="noStrike" kern="1200" dirty="0" smtClean="0"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最後ｎ即為死亡人數統計。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i="0" u="none" strike="noStrike" kern="1200" dirty="0" smtClean="0"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這些資料中確切的資料範圍與內容，在下一張</a:t>
            </a:r>
            <a:r>
              <a:rPr lang="en-US" altLang="zh-TW" dirty="0" smtClean="0"/>
              <a:t>slider</a:t>
            </a:r>
            <a:r>
              <a:rPr lang="zh-TW" altLang="en-US" dirty="0" smtClean="0"/>
              <a:t>會詳細的列出與說明。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3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此頁有動畫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分別顯示出各欄位資料整理過後的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樣貌，</a:t>
            </a:r>
            <a:endParaRPr lang="en-US" altLang="zh-TW" dirty="0" smtClean="0"/>
          </a:p>
          <a:p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county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是台北市所有區的紀錄，像代碼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101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是松山區而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102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是大安區等等，</a:t>
            </a:r>
            <a:endParaRPr lang="en-US" altLang="zh-TW" sz="1200" u="none" strike="noStrike" kern="1200" dirty="0" smtClean="0"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  <a:p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cause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是死因，包含了意外身亡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(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車禍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)</a:t>
            </a:r>
            <a:r>
              <a:rPr lang="zh-TW" altLang="en-US" sz="1200" u="none" strike="noStrike" kern="1200" dirty="0" smtClean="0">
                <a:solidFill>
                  <a:schemeClr val="tx1"/>
                </a:solidFill>
                <a:effectLst/>
                <a:latin typeface="+mj-ea"/>
                <a:ea typeface="+mn-ea"/>
                <a:cs typeface="+mn-cs"/>
              </a:rPr>
              <a:t>或病死、慢性病造成的傷亡，</a:t>
            </a:r>
            <a:endParaRPr lang="en-US" altLang="zh-TW" sz="1200" u="none" strike="noStrike" kern="1200" dirty="0" smtClean="0">
              <a:solidFill>
                <a:schemeClr val="tx1"/>
              </a:solidFill>
              <a:effectLst/>
              <a:latin typeface="+mj-ea"/>
              <a:ea typeface="+mn-ea"/>
              <a:cs typeface="+mn-cs"/>
            </a:endParaRPr>
          </a:p>
          <a:p>
            <a:r>
              <a:rPr lang="en-US" altLang="zh-TW" dirty="0" smtClean="0"/>
              <a:t>sex</a:t>
            </a:r>
            <a:r>
              <a:rPr lang="zh-TW" altLang="en-US" dirty="0" smtClean="0"/>
              <a:t>性別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是男</a:t>
            </a:r>
            <a:r>
              <a:rPr lang="en-US" altLang="zh-TW" dirty="0" smtClean="0"/>
              <a:t>2</a:t>
            </a:r>
            <a:r>
              <a:rPr lang="zh-TW" altLang="en-US" dirty="0" smtClean="0"/>
              <a:t>是女，</a:t>
            </a:r>
            <a:endParaRPr lang="en-US" altLang="zh-TW" dirty="0" smtClean="0"/>
          </a:p>
          <a:p>
            <a:r>
              <a:rPr lang="en-US" altLang="zh-TW" dirty="0" err="1" smtClean="0"/>
              <a:t>age_code</a:t>
            </a:r>
            <a:r>
              <a:rPr lang="zh-TW" altLang="en-US" dirty="0" smtClean="0"/>
              <a:t>則是剛剛先以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歲為一個分類，事先處理整合過的資料。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8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此頁有動畫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如前面一直提到的，我想以死者的身分屬性或狀態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性別</a:t>
            </a:r>
            <a:r>
              <a:rPr lang="en-US" altLang="zh-TW" dirty="0" smtClean="0"/>
              <a:t>/</a:t>
            </a:r>
            <a:r>
              <a:rPr lang="zh-TW" altLang="en-US" dirty="0" smtClean="0"/>
              <a:t>居住地等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，來預測這些欄位對死亡人數是否有影響，以及規則關係的準確度檢驗。</a:t>
            </a:r>
            <a:endParaRPr lang="en-US" altLang="zh-TW" dirty="0" smtClean="0"/>
          </a:p>
          <a:p>
            <a:r>
              <a:rPr lang="zh-TW" altLang="en-US" dirty="0" smtClean="0"/>
              <a:t>而預測出的資料最後也會轉換成高死亡數</a:t>
            </a:r>
            <a:r>
              <a:rPr lang="en-US" altLang="zh-TW" dirty="0" smtClean="0"/>
              <a:t>High</a:t>
            </a:r>
            <a:r>
              <a:rPr lang="zh-TW" altLang="en-US" dirty="0" smtClean="0"/>
              <a:t>或低死亡數</a:t>
            </a:r>
            <a:r>
              <a:rPr lang="en-US" altLang="zh-TW" dirty="0" smtClean="0"/>
              <a:t>Low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因此利用</a:t>
            </a:r>
            <a:r>
              <a:rPr lang="en-US" altLang="zh-TW" dirty="0" smtClean="0"/>
              <a:t>R</a:t>
            </a:r>
            <a:r>
              <a:rPr lang="zh-TW" altLang="en-US" dirty="0" smtClean="0"/>
              <a:t>程式協助建構決策樹，進行後續分析的良好分類方法之一。</a:t>
            </a:r>
            <a:endParaRPr lang="en-US" altLang="zh-TW" dirty="0" smtClean="0"/>
          </a:p>
          <a:p>
            <a:r>
              <a:rPr lang="zh-TW" altLang="en-US" dirty="0" smtClean="0"/>
              <a:t>透過決策樹的繪製找出規則，也將用Ｒ作預測準確度，最後用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計算出在</a:t>
            </a:r>
            <a:r>
              <a:rPr lang="en-US" altLang="zh-TW" dirty="0" smtClean="0"/>
              <a:t>Predict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Real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High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Low</a:t>
            </a:r>
            <a:r>
              <a:rPr lang="zh-TW" altLang="en-US" dirty="0" smtClean="0"/>
              <a:t>的矩陣數字。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9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此頁有動畫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在這個情境之中，比起大部分</a:t>
            </a:r>
            <a:r>
              <a:rPr lang="en-US" altLang="zh-TW" dirty="0" smtClean="0"/>
              <a:t>Low</a:t>
            </a:r>
            <a:r>
              <a:rPr lang="zh-TW" altLang="en-US" dirty="0" smtClean="0"/>
              <a:t>的結果，我們更關心的是出現</a:t>
            </a:r>
            <a:r>
              <a:rPr lang="en-US" altLang="zh-TW" dirty="0" smtClean="0"/>
              <a:t>High</a:t>
            </a:r>
            <a:r>
              <a:rPr lang="zh-TW" altLang="en-US" dirty="0" smtClean="0"/>
              <a:t>的狀況，並找尋他的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存在。</a:t>
            </a:r>
            <a:endParaRPr lang="en-US" altLang="zh-TW" dirty="0" smtClean="0"/>
          </a:p>
          <a:p>
            <a:r>
              <a:rPr lang="zh-TW" altLang="en-US" dirty="0" smtClean="0"/>
              <a:t>發現如圖所示，在這四個路徑條件都符合的情況下，我們可以發現發生高死亡數的四種路徑規則。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舉例來說看最左邊那條路徑，第一個規則是符合：</a:t>
            </a:r>
            <a:endParaRPr lang="en-US" altLang="zh-TW" dirty="0" smtClean="0"/>
          </a:p>
          <a:p>
            <a:r>
              <a:rPr lang="zh-TW" altLang="en-US" dirty="0" smtClean="0"/>
              <a:t>死因在</a:t>
            </a:r>
            <a:r>
              <a:rPr lang="en-US" altLang="zh-TW" dirty="0" smtClean="0"/>
              <a:t>5.5~6.5</a:t>
            </a:r>
            <a:r>
              <a:rPr lang="zh-TW" altLang="en-US" dirty="0" smtClean="0"/>
              <a:t>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－死於惡性腫瘤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，年齡分佈在</a:t>
            </a:r>
            <a:r>
              <a:rPr lang="en-US" altLang="zh-TW" dirty="0" smtClean="0"/>
              <a:t>3.5</a:t>
            </a:r>
            <a:r>
              <a:rPr lang="zh-TW" altLang="en-US" dirty="0" smtClean="0"/>
              <a:t>以上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即超過</a:t>
            </a:r>
            <a:r>
              <a:rPr lang="en-US" altLang="zh-TW" dirty="0" smtClean="0"/>
              <a:t>40</a:t>
            </a:r>
            <a:r>
              <a:rPr lang="zh-TW" altLang="en-US" dirty="0" smtClean="0"/>
              <a:t>歲的人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此外，我們也可以推斷出，比起死因與年齡因素的影響，性別與居住地相對起來較沒有出現某些特別的規則。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5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800" dirty="0" smtClean="0"/>
              <a:t>Pattern</a:t>
            </a:r>
            <a:endParaRPr lang="en-US" altLang="zh-TW" sz="800" kern="1200" dirty="0" smtClean="0">
              <a:solidFill>
                <a:srgbClr val="002060"/>
              </a:solidFill>
              <a:latin typeface="+mj-ea"/>
              <a:ea typeface="+mn-ea"/>
              <a:cs typeface="+mn-cs"/>
            </a:endParaRPr>
          </a:p>
          <a:p>
            <a:r>
              <a:rPr lang="en-US" altLang="zh-TW" sz="800" kern="1200" dirty="0" smtClean="0">
                <a:solidFill>
                  <a:srgbClr val="002060"/>
                </a:solidFill>
                <a:latin typeface="+mj-ea"/>
                <a:ea typeface="+mn-ea"/>
                <a:cs typeface="+mn-cs"/>
              </a:rPr>
              <a:t>(1)</a:t>
            </a:r>
            <a:r>
              <a:rPr lang="zh-TW" altLang="en-US" sz="800" kern="1200" dirty="0" smtClean="0">
                <a:solidFill>
                  <a:schemeClr val="tx1"/>
                </a:solidFill>
                <a:latin typeface="+mj-ea"/>
                <a:ea typeface="+mn-ea"/>
                <a:cs typeface="+mn-cs"/>
              </a:rPr>
              <a:t>　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40</a:t>
            </a:r>
            <a:r>
              <a:rPr lang="zh-TW" altLang="en-US" dirty="0" smtClean="0"/>
              <a:t>歲，死於惡性腫瘤 </a:t>
            </a:r>
            <a:r>
              <a:rPr lang="en-US" altLang="zh-TW" dirty="0" smtClean="0"/>
              <a:t>( cause=5.5~6.5 , age&gt;=3.5 )</a:t>
            </a:r>
            <a:r>
              <a:rPr lang="zh-TW" altLang="en-US" dirty="0" smtClean="0"/>
              <a:t> 。</a:t>
            </a:r>
            <a:endParaRPr lang="en-US" altLang="zh-TW" sz="8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en-US" altLang="zh-TW" sz="800" kern="1200" dirty="0" smtClean="0">
                <a:solidFill>
                  <a:srgbClr val="002060"/>
                </a:solidFill>
                <a:latin typeface="+mj-ea"/>
                <a:ea typeface="+mn-ea"/>
                <a:cs typeface="+mn-cs"/>
              </a:rPr>
              <a:t>(2)</a:t>
            </a:r>
            <a:r>
              <a:rPr lang="zh-TW" altLang="en-US" dirty="0" smtClean="0">
                <a:latin typeface="+mj-ea"/>
              </a:rPr>
              <a:t>　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70</a:t>
            </a:r>
            <a:r>
              <a:rPr lang="zh-TW" altLang="en-US" dirty="0" smtClean="0"/>
              <a:t>歲，死於他殺或其他原因 </a:t>
            </a:r>
            <a:r>
              <a:rPr lang="en-US" altLang="zh-TW" dirty="0" smtClean="0"/>
              <a:t>( cause&gt;=40 , age&gt;=6.5 )</a:t>
            </a:r>
            <a:r>
              <a:rPr lang="zh-TW" altLang="en-US" dirty="0" smtClean="0"/>
              <a:t> 。</a:t>
            </a:r>
            <a:endParaRPr lang="en-US" altLang="zh-TW" sz="8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en-US" altLang="zh-TW" sz="800" kern="1200" dirty="0" smtClean="0">
                <a:solidFill>
                  <a:srgbClr val="002060"/>
                </a:solidFill>
                <a:latin typeface="+mj-ea"/>
                <a:ea typeface="+mn-ea"/>
                <a:cs typeface="+mn-cs"/>
              </a:rPr>
              <a:t>(3)</a:t>
            </a:r>
            <a:r>
              <a:rPr lang="zh-TW" altLang="en-US" dirty="0" smtClean="0">
                <a:latin typeface="+mj-ea"/>
              </a:rPr>
              <a:t>　</a:t>
            </a:r>
            <a:r>
              <a:rPr lang="en-US" altLang="zh-TW" dirty="0" smtClean="0"/>
              <a:t>70~89</a:t>
            </a:r>
            <a:r>
              <a:rPr lang="zh-TW" altLang="en-US" dirty="0" smtClean="0"/>
              <a:t>歲，死於心臟或腦血管疾病 </a:t>
            </a:r>
            <a:r>
              <a:rPr lang="en-US" altLang="zh-TW" dirty="0" smtClean="0"/>
              <a:t>( 18&gt;cause&gt;=16 , 8.5&gt;age&gt;=6.5 )</a:t>
            </a:r>
            <a:r>
              <a:rPr lang="zh-TW" altLang="en-US" dirty="0" smtClean="0"/>
              <a:t> 。</a:t>
            </a:r>
            <a:endParaRPr lang="en-US" altLang="zh-TW" sz="800" kern="1200" dirty="0" smtClean="0">
              <a:solidFill>
                <a:schemeClr val="tx1"/>
              </a:solidFill>
              <a:latin typeface="+mj-ea"/>
              <a:ea typeface="+mn-ea"/>
              <a:cs typeface="+mn-cs"/>
            </a:endParaRPr>
          </a:p>
          <a:p>
            <a:r>
              <a:rPr lang="en-US" altLang="zh-TW" sz="800" kern="1200" dirty="0" smtClean="0">
                <a:solidFill>
                  <a:srgbClr val="002060"/>
                </a:solidFill>
                <a:latin typeface="+mj-ea"/>
                <a:ea typeface="+mn-ea"/>
                <a:cs typeface="+mn-cs"/>
              </a:rPr>
              <a:t>(4)</a:t>
            </a:r>
            <a:r>
              <a:rPr lang="zh-TW" altLang="en-US" dirty="0" smtClean="0">
                <a:latin typeface="+mj-ea"/>
              </a:rPr>
              <a:t>　</a:t>
            </a:r>
            <a:r>
              <a:rPr lang="en-US" altLang="zh-TW" dirty="0" smtClean="0"/>
              <a:t>80~89</a:t>
            </a:r>
            <a:r>
              <a:rPr lang="zh-TW" altLang="en-US" dirty="0" smtClean="0"/>
              <a:t>歲，死於流感、肺炎、支氣管炎或呼吸道疾病 </a:t>
            </a:r>
            <a:r>
              <a:rPr lang="en-US" altLang="zh-TW" dirty="0" smtClean="0"/>
              <a:t>( 24&gt;cause&gt;=20 , 8.5&gt;age&gt;=7.5 )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002060"/>
                </a:solidFill>
                <a:latin typeface="+mj-ea"/>
              </a:rPr>
              <a:t>(5)</a:t>
            </a:r>
            <a:r>
              <a:rPr lang="zh-TW" altLang="en-US" dirty="0" smtClean="0">
                <a:latin typeface="+mj-ea"/>
              </a:rPr>
              <a:t>　</a:t>
            </a:r>
            <a:r>
              <a:rPr lang="zh-TW" altLang="en-US" dirty="0" smtClean="0"/>
              <a:t>比起死因與年齡因素的影響，性別與居住地相對起來較沒有出現某些特別規則。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544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 smtClean="0">
                <a:latin typeface="+mj-ea"/>
              </a:rPr>
              <a:t>此模型的準確率</a:t>
            </a:r>
            <a:r>
              <a:rPr lang="zh-TW" altLang="en-US" sz="1200" dirty="0" smtClean="0">
                <a:latin typeface="Algerian" panose="04020705040A02060702" pitchFamily="82" charset="0"/>
              </a:rPr>
              <a:t>達到</a:t>
            </a:r>
            <a:r>
              <a:rPr lang="en-US" altLang="zh-TW" sz="1200" dirty="0" smtClean="0">
                <a:latin typeface="Algerian" panose="04020705040A02060702" pitchFamily="82" charset="0"/>
              </a:rPr>
              <a:t>85.28%</a:t>
            </a:r>
            <a:r>
              <a:rPr lang="zh-TW" altLang="en-US" sz="1200" dirty="0" smtClean="0">
                <a:latin typeface="Algerian" panose="04020705040A02060702" pitchFamily="82" charset="0"/>
              </a:rPr>
              <a:t> </a:t>
            </a:r>
            <a:r>
              <a:rPr lang="en-US" altLang="zh-TW" sz="1200" dirty="0" smtClean="0">
                <a:latin typeface="Algerian" panose="04020705040A02060702" pitchFamily="82" charset="0"/>
              </a:rPr>
              <a:t>(=0.8527981)</a:t>
            </a:r>
            <a:r>
              <a:rPr lang="zh-TW" altLang="en-US" sz="1200" dirty="0" smtClean="0">
                <a:latin typeface="Algerian" panose="04020705040A02060702" pitchFamily="82" charset="0"/>
              </a:rPr>
              <a:t>！</a:t>
            </a:r>
            <a:endParaRPr lang="en-US" altLang="zh-TW" sz="1200" dirty="0" smtClean="0">
              <a:latin typeface="Algerian" panose="04020705040A02060702" pitchFamily="82" charset="0"/>
            </a:endParaRPr>
          </a:p>
          <a:p>
            <a:r>
              <a:rPr lang="zh-TW" altLang="en-US" dirty="0" smtClean="0"/>
              <a:t>並且列出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計算出在</a:t>
            </a:r>
            <a:r>
              <a:rPr lang="en-US" altLang="zh-TW" dirty="0" smtClean="0"/>
              <a:t>Predict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Real</a:t>
            </a:r>
            <a:r>
              <a:rPr lang="zh-TW" altLang="en-US" dirty="0" smtClean="0"/>
              <a:t>中</a:t>
            </a:r>
            <a:r>
              <a:rPr lang="en-US" altLang="zh-TW" dirty="0" smtClean="0"/>
              <a:t>High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Low</a:t>
            </a:r>
            <a:r>
              <a:rPr lang="zh-TW" altLang="en-US" dirty="0" smtClean="0"/>
              <a:t>的矩陣數字作為參考。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3EB66-1BED-4DFE-951D-EA4BFA437DD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3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5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08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20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3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554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071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62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52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8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6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80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4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06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82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0FC90C-D342-4583-9063-C36A9C1BDF90}" type="datetimeFigureOut">
              <a:rPr lang="zh-TW" altLang="en-US" smtClean="0"/>
              <a:t>2019/3/5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A55E6D-D882-4EE8-83C8-2F46410D3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4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21" indent="-28574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12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01" indent="-171446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44111" y="2701438"/>
            <a:ext cx="6912244" cy="1642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860" y="2828722"/>
            <a:ext cx="6815669" cy="1515533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  <a:latin typeface="+mj-ea"/>
              </a:rPr>
              <a:t>以死者身份屬性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+mj-ea"/>
              </a:rPr>
              <a:t/>
            </a:r>
            <a:b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latin typeface="+mj-ea"/>
              </a:rPr>
            </a:b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  <a:latin typeface="+mj-ea"/>
              </a:rPr>
              <a:t>預測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死亡人數</a:t>
            </a:r>
            <a:endParaRPr lang="zh-TW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7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181" y="1115890"/>
            <a:ext cx="3863467" cy="1303867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資料來源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2321" y="3615280"/>
            <a:ext cx="4100327" cy="826348"/>
          </a:xfrm>
        </p:spPr>
        <p:txBody>
          <a:bodyPr>
            <a:normAutofit/>
          </a:bodyPr>
          <a:lstStyle/>
          <a:p>
            <a:pPr algn="ctr"/>
            <a:r>
              <a:rPr lang="zh-TW" altLang="en-US" u="sng" dirty="0" smtClean="0">
                <a:latin typeface="+mj-ea"/>
                <a:ea typeface="+mj-ea"/>
              </a:rPr>
              <a:t>共</a:t>
            </a:r>
            <a:r>
              <a:rPr lang="en-US" altLang="zh-TW" u="sng" dirty="0" smtClean="0">
                <a:latin typeface="+mj-ea"/>
                <a:ea typeface="+mj-ea"/>
              </a:rPr>
              <a:t>4106</a:t>
            </a:r>
            <a:r>
              <a:rPr lang="zh-TW" altLang="en-US" u="sng" dirty="0" smtClean="0">
                <a:latin typeface="+mj-ea"/>
                <a:ea typeface="+mj-ea"/>
              </a:rPr>
              <a:t>筆 </a:t>
            </a:r>
            <a:r>
              <a:rPr lang="en-US" altLang="zh-TW" u="sng" dirty="0" smtClean="0">
                <a:latin typeface="+mj-ea"/>
                <a:ea typeface="+mj-ea"/>
              </a:rPr>
              <a:t>Raw Data</a:t>
            </a:r>
            <a:endParaRPr lang="zh-TW" altLang="en-US" u="sng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2"/>
          <a:stretch/>
        </p:blipFill>
        <p:spPr>
          <a:xfrm>
            <a:off x="5617414" y="820054"/>
            <a:ext cx="4649992" cy="52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9181" y="1115890"/>
            <a:ext cx="3863467" cy="1303867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資料處理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9181" y="2831507"/>
            <a:ext cx="5628296" cy="2890024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將 </a:t>
            </a:r>
            <a:r>
              <a:rPr lang="en-US" altLang="zh-TW" dirty="0" err="1" smtClean="0">
                <a:latin typeface="+mj-ea"/>
                <a:ea typeface="+mj-ea"/>
              </a:rPr>
              <a:t>age_code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年齡代碼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zh-TW" altLang="en-US" dirty="0" smtClean="0">
                <a:latin typeface="+mj-ea"/>
                <a:ea typeface="+mj-ea"/>
              </a:rPr>
              <a:t>從 </a:t>
            </a:r>
            <a:r>
              <a:rPr lang="en-US" altLang="zh-TW" dirty="0" smtClean="0">
                <a:latin typeface="+mj-ea"/>
                <a:ea typeface="+mj-ea"/>
              </a:rPr>
              <a:t>26</a:t>
            </a:r>
            <a:r>
              <a:rPr lang="zh-TW" altLang="en-US" dirty="0" smtClean="0">
                <a:latin typeface="+mj-ea"/>
                <a:ea typeface="+mj-ea"/>
              </a:rPr>
              <a:t> 種縮減為 </a:t>
            </a:r>
            <a:r>
              <a:rPr lang="en-US" altLang="zh-TW" dirty="0" smtClean="0">
                <a:latin typeface="+mj-ea"/>
                <a:ea typeface="+mj-ea"/>
              </a:rPr>
              <a:t>10</a:t>
            </a:r>
            <a:r>
              <a:rPr lang="zh-TW" altLang="en-US" dirty="0" smtClean="0">
                <a:latin typeface="+mj-ea"/>
                <a:ea typeface="+mj-ea"/>
              </a:rPr>
              <a:t> 種類別</a:t>
            </a: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將 </a:t>
            </a:r>
            <a:r>
              <a:rPr lang="en-US" altLang="zh-TW" dirty="0" smtClean="0">
                <a:latin typeface="+mj-ea"/>
                <a:ea typeface="+mj-ea"/>
              </a:rPr>
              <a:t>n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死亡人數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 資料內容由</a:t>
            </a: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zh-TW" altLang="en-US" dirty="0" smtClean="0">
                <a:latin typeface="+mj-ea"/>
                <a:ea typeface="+mj-ea"/>
              </a:rPr>
              <a:t>數值型轉換為高與低兩種分類</a:t>
            </a:r>
            <a:r>
              <a:rPr lang="zh-TW" altLang="en-US" sz="2800" dirty="0">
                <a:latin typeface="+mj-ea"/>
              </a:rPr>
              <a:t>　</a:t>
            </a:r>
            <a:endParaRPr lang="en-US" altLang="zh-TW" sz="2800" dirty="0">
              <a:latin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774239"/>
            <a:ext cx="4558937" cy="53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85823" y="1129337"/>
            <a:ext cx="3863467" cy="1303867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資料欄位</a:t>
            </a:r>
            <a:endParaRPr lang="zh-TW" altLang="en-US" sz="5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42786"/>
              </p:ext>
            </p:extLst>
          </p:nvPr>
        </p:nvGraphicFramePr>
        <p:xfrm>
          <a:off x="2030505" y="2958355"/>
          <a:ext cx="7974105" cy="189013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70625">
                  <a:extLst>
                    <a:ext uri="{9D8B030D-6E8A-4147-A177-3AD203B41FA5}">
                      <a16:colId xmlns:a16="http://schemas.microsoft.com/office/drawing/2014/main" xmlns="" val="3875726636"/>
                    </a:ext>
                  </a:extLst>
                </a:gridCol>
                <a:gridCol w="1475870">
                  <a:extLst>
                    <a:ext uri="{9D8B030D-6E8A-4147-A177-3AD203B41FA5}">
                      <a16:colId xmlns:a16="http://schemas.microsoft.com/office/drawing/2014/main" xmlns="" val="2173241990"/>
                    </a:ext>
                  </a:extLst>
                </a:gridCol>
                <a:gridCol w="1475870">
                  <a:extLst>
                    <a:ext uri="{9D8B030D-6E8A-4147-A177-3AD203B41FA5}">
                      <a16:colId xmlns:a16="http://schemas.microsoft.com/office/drawing/2014/main" xmlns="" val="22524943"/>
                    </a:ext>
                  </a:extLst>
                </a:gridCol>
                <a:gridCol w="1475870">
                  <a:extLst>
                    <a:ext uri="{9D8B030D-6E8A-4147-A177-3AD203B41FA5}">
                      <a16:colId xmlns:a16="http://schemas.microsoft.com/office/drawing/2014/main" xmlns="" val="1678463536"/>
                    </a:ext>
                  </a:extLst>
                </a:gridCol>
                <a:gridCol w="1475870">
                  <a:extLst>
                    <a:ext uri="{9D8B030D-6E8A-4147-A177-3AD203B41FA5}">
                      <a16:colId xmlns:a16="http://schemas.microsoft.com/office/drawing/2014/main" xmlns="" val="2362908154"/>
                    </a:ext>
                  </a:extLst>
                </a:gridCol>
              </a:tblGrid>
              <a:tr h="672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+mj-ea"/>
                          <a:ea typeface="+mj-ea"/>
                        </a:rPr>
                        <a:t>county</a:t>
                      </a:r>
                      <a:endParaRPr 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+mj-ea"/>
                          <a:ea typeface="+mj-ea"/>
                        </a:rPr>
                        <a:t>cause</a:t>
                      </a:r>
                      <a:endParaRPr 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+mj-ea"/>
                          <a:ea typeface="+mj-ea"/>
                        </a:rPr>
                        <a:t>sex</a:t>
                      </a:r>
                      <a:endParaRPr 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  <a:latin typeface="+mj-ea"/>
                          <a:ea typeface="+mj-ea"/>
                        </a:rPr>
                        <a:t>age_code</a:t>
                      </a:r>
                      <a:endParaRPr 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>
                          <a:effectLst/>
                          <a:latin typeface="+mj-ea"/>
                          <a:ea typeface="+mj-ea"/>
                        </a:rPr>
                        <a:t>n</a:t>
                      </a:r>
                      <a:endParaRPr 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016634859"/>
                  </a:ext>
                </a:extLst>
              </a:tr>
              <a:tr h="12177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  <a:latin typeface="+mj-ea"/>
                          <a:ea typeface="+mj-ea"/>
                        </a:rPr>
                        <a:t>鄉鎮市區代碼</a:t>
                      </a:r>
                      <a:endParaRPr lang="zh-TW" altLang="en-US" sz="2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  <a:latin typeface="+mj-ea"/>
                          <a:ea typeface="+mj-ea"/>
                        </a:rPr>
                        <a:t>死亡原因</a:t>
                      </a:r>
                      <a:endParaRPr lang="zh-TW" altLang="en-US" sz="24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+mj-ea"/>
                          <a:ea typeface="+mj-ea"/>
                        </a:rPr>
                        <a:t>性別</a:t>
                      </a:r>
                      <a:endParaRPr lang="zh-TW" alt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+mj-ea"/>
                          <a:ea typeface="+mj-ea"/>
                        </a:rPr>
                        <a:t>年齡代碼</a:t>
                      </a:r>
                      <a:endParaRPr lang="zh-TW" alt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  <a:latin typeface="+mj-ea"/>
                          <a:ea typeface="+mj-ea"/>
                        </a:rPr>
                        <a:t>死亡數</a:t>
                      </a:r>
                      <a:endParaRPr lang="zh-TW" altLang="en-US" sz="24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00521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9715" y="1102827"/>
            <a:ext cx="5147826" cy="1303867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資料欄位內容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41" y="992390"/>
            <a:ext cx="4428164" cy="50915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94" y="1471537"/>
            <a:ext cx="5424724" cy="470578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56" y="2493371"/>
            <a:ext cx="2557427" cy="13310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659" y="651894"/>
            <a:ext cx="3066606" cy="53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4025" y="1159055"/>
            <a:ext cx="3510385" cy="2659276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以決策樹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/>
              <a:t>進行分析</a:t>
            </a:r>
            <a:endParaRPr lang="zh-TW" altLang="en-US" sz="5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588" y="777457"/>
            <a:ext cx="4597775" cy="5414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17920" y="1201782"/>
            <a:ext cx="3108960" cy="47418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405256" y="1201781"/>
            <a:ext cx="678917" cy="4741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箭號 (下彎) 17"/>
          <p:cNvSpPr/>
          <p:nvPr/>
        </p:nvSpPr>
        <p:spPr>
          <a:xfrm>
            <a:off x="7458714" y="522515"/>
            <a:ext cx="2286000" cy="636540"/>
          </a:xfrm>
          <a:prstGeom prst="curvedDownArrow">
            <a:avLst/>
          </a:prstGeom>
          <a:solidFill>
            <a:srgbClr val="FF000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橢圓形圖說文字 18"/>
          <p:cNvSpPr/>
          <p:nvPr/>
        </p:nvSpPr>
        <p:spPr>
          <a:xfrm>
            <a:off x="5786624" y="2067264"/>
            <a:ext cx="4820195" cy="3010850"/>
          </a:xfrm>
          <a:prstGeom prst="wedgeEllipse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以地區、死因、性別、年齡</a:t>
            </a:r>
            <a:endParaRPr lang="en-US" altLang="zh-TW" sz="32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zh-TW" altLang="en-US" sz="3200" dirty="0" smtClean="0">
                <a:solidFill>
                  <a:srgbClr val="FF0000"/>
                </a:solidFill>
                <a:latin typeface="+mj-ea"/>
                <a:ea typeface="+mj-ea"/>
              </a:rPr>
              <a:t>預測死亡人數</a:t>
            </a:r>
            <a:endParaRPr lang="zh-TW" altLang="en-US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58" y="675326"/>
            <a:ext cx="5133305" cy="551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3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823" y="785126"/>
            <a:ext cx="4487448" cy="426203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欲知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 smtClean="0">
                <a:solidFill>
                  <a:schemeClr val="accent4">
                    <a:lumMod val="75000"/>
                  </a:schemeClr>
                </a:solidFill>
              </a:rPr>
              <a:t>高死亡數</a:t>
            </a:r>
            <a:r>
              <a:rPr lang="en-US" altLang="zh-TW" sz="5400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zh-TW" sz="54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zh-TW" altLang="en-US" sz="5400" dirty="0" smtClean="0"/>
              <a:t>的規則</a:t>
            </a:r>
            <a:endParaRPr lang="zh-TW" altLang="en-US" sz="5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61" y="901337"/>
            <a:ext cx="7403796" cy="502919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335486" y="1280158"/>
            <a:ext cx="1907177" cy="4702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5434150" y="1567541"/>
            <a:ext cx="901345" cy="182882"/>
          </a:xfrm>
          <a:prstGeom prst="bentConnector3">
            <a:avLst>
              <a:gd name="adj1" fmla="val 10217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rot="16200000" flipH="1">
            <a:off x="4989828" y="2089876"/>
            <a:ext cx="98159" cy="6712"/>
          </a:xfrm>
          <a:prstGeom prst="bentConnector3">
            <a:avLst>
              <a:gd name="adj1" fmla="val -5646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/>
          <p:nvPr/>
        </p:nvCxnSpPr>
        <p:spPr>
          <a:xfrm rot="16200000" flipH="1">
            <a:off x="3635115" y="3572915"/>
            <a:ext cx="2356035" cy="7893"/>
          </a:xfrm>
          <a:prstGeom prst="bentConnector3">
            <a:avLst>
              <a:gd name="adj1" fmla="val 999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 rot="16200000">
            <a:off x="4412531" y="4902567"/>
            <a:ext cx="770710" cy="47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 rot="16200000">
            <a:off x="5871753" y="4902567"/>
            <a:ext cx="770710" cy="47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16200000">
            <a:off x="6373213" y="4902566"/>
            <a:ext cx="770710" cy="47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 rot="16200000">
            <a:off x="7317912" y="4902566"/>
            <a:ext cx="770710" cy="475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肘形接點 59"/>
          <p:cNvCxnSpPr/>
          <p:nvPr/>
        </p:nvCxnSpPr>
        <p:spPr>
          <a:xfrm rot="5400000">
            <a:off x="6301370" y="4310741"/>
            <a:ext cx="888271" cy="12700"/>
          </a:xfrm>
          <a:prstGeom prst="bentConnector3">
            <a:avLst>
              <a:gd name="adj1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/>
          <p:nvPr/>
        </p:nvCxnSpPr>
        <p:spPr>
          <a:xfrm rot="16200000" flipH="1">
            <a:off x="7657543" y="4715138"/>
            <a:ext cx="98159" cy="6712"/>
          </a:xfrm>
          <a:prstGeom prst="bentConnector3">
            <a:avLst>
              <a:gd name="adj1" fmla="val -5646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/>
          <p:nvPr/>
        </p:nvCxnSpPr>
        <p:spPr>
          <a:xfrm rot="16200000" flipH="1">
            <a:off x="7895211" y="4251993"/>
            <a:ext cx="98159" cy="6712"/>
          </a:xfrm>
          <a:prstGeom prst="bentConnector3">
            <a:avLst>
              <a:gd name="adj1" fmla="val 12984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/>
          <p:nvPr/>
        </p:nvCxnSpPr>
        <p:spPr>
          <a:xfrm rot="16200000" flipH="1">
            <a:off x="8256615" y="3881884"/>
            <a:ext cx="98159" cy="6712"/>
          </a:xfrm>
          <a:prstGeom prst="bentConnector3">
            <a:avLst>
              <a:gd name="adj1" fmla="val 12984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/>
          <p:nvPr/>
        </p:nvCxnSpPr>
        <p:spPr>
          <a:xfrm rot="10800000">
            <a:off x="8242666" y="1567541"/>
            <a:ext cx="992774" cy="182882"/>
          </a:xfrm>
          <a:prstGeom prst="bentConnector3">
            <a:avLst>
              <a:gd name="adj1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5400000">
            <a:off x="5581339" y="2983172"/>
            <a:ext cx="2411092" cy="1059553"/>
          </a:xfrm>
          <a:prstGeom prst="bentConnector3">
            <a:avLst>
              <a:gd name="adj1" fmla="val 15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/>
          <p:nvPr/>
        </p:nvCxnSpPr>
        <p:spPr>
          <a:xfrm rot="10800000" flipV="1">
            <a:off x="7865580" y="1925364"/>
            <a:ext cx="708417" cy="203880"/>
          </a:xfrm>
          <a:prstGeom prst="bentConnector3">
            <a:avLst>
              <a:gd name="adj1" fmla="val 10163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接點 88"/>
          <p:cNvCxnSpPr/>
          <p:nvPr/>
        </p:nvCxnSpPr>
        <p:spPr>
          <a:xfrm rot="10800000" flipV="1">
            <a:off x="6983173" y="3411007"/>
            <a:ext cx="429955" cy="165854"/>
          </a:xfrm>
          <a:prstGeom prst="bentConnector3">
            <a:avLst>
              <a:gd name="adj1" fmla="val 10468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接點 94"/>
          <p:cNvCxnSpPr/>
          <p:nvPr/>
        </p:nvCxnSpPr>
        <p:spPr>
          <a:xfrm rot="10800000" flipV="1">
            <a:off x="7865581" y="3044064"/>
            <a:ext cx="382315" cy="221650"/>
          </a:xfrm>
          <a:prstGeom prst="bentConnector3">
            <a:avLst>
              <a:gd name="adj1" fmla="val 9783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/>
          <p:nvPr/>
        </p:nvCxnSpPr>
        <p:spPr>
          <a:xfrm rot="5400000">
            <a:off x="8752377" y="2667940"/>
            <a:ext cx="208251" cy="199622"/>
          </a:xfrm>
          <a:prstGeom prst="bentConnector3">
            <a:avLst>
              <a:gd name="adj1" fmla="val 609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接點 100"/>
          <p:cNvCxnSpPr/>
          <p:nvPr/>
        </p:nvCxnSpPr>
        <p:spPr>
          <a:xfrm rot="10800000">
            <a:off x="8329099" y="2307403"/>
            <a:ext cx="1128411" cy="205039"/>
          </a:xfrm>
          <a:prstGeom prst="bentConnector3">
            <a:avLst>
              <a:gd name="adj1" fmla="val 253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接點 103"/>
          <p:cNvCxnSpPr/>
          <p:nvPr/>
        </p:nvCxnSpPr>
        <p:spPr>
          <a:xfrm rot="10800000">
            <a:off x="8329100" y="3408031"/>
            <a:ext cx="426005" cy="168830"/>
          </a:xfrm>
          <a:prstGeom prst="bentConnector3">
            <a:avLst>
              <a:gd name="adj1" fmla="val 400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4769997" y="1752741"/>
            <a:ext cx="1229958" cy="228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4366535" y="2116183"/>
            <a:ext cx="1339938" cy="269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8573997" y="1763486"/>
            <a:ext cx="1379899" cy="274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7316662" y="2135601"/>
            <a:ext cx="1012437" cy="263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8956314" y="2512442"/>
            <a:ext cx="949427" cy="256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/>
        </p:nvSpPr>
        <p:spPr>
          <a:xfrm>
            <a:off x="8242663" y="2871878"/>
            <a:ext cx="983809" cy="245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7428548" y="3250884"/>
            <a:ext cx="900551" cy="236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6395577" y="3585132"/>
            <a:ext cx="1193943" cy="251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8219788" y="3585132"/>
            <a:ext cx="1015652" cy="287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620058" y="3980454"/>
            <a:ext cx="1336255" cy="225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7316662" y="4339994"/>
            <a:ext cx="1257336" cy="249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3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1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7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0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6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9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2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6033" y="1115890"/>
            <a:ext cx="10193637" cy="1303867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發現</a:t>
            </a:r>
            <a:r>
              <a:rPr lang="en-US" altLang="zh-TW" sz="4800" dirty="0" smtClean="0"/>
              <a:t>104</a:t>
            </a:r>
            <a:r>
              <a:rPr lang="zh-TW" altLang="en-US" sz="4800" dirty="0" smtClean="0"/>
              <a:t>年台北市高死亡數</a:t>
            </a:r>
            <a:r>
              <a:rPr lang="en-US" altLang="zh-TW" sz="4800" dirty="0"/>
              <a:t>P</a:t>
            </a:r>
            <a:r>
              <a:rPr lang="en-US" altLang="zh-TW" sz="4800" dirty="0" smtClean="0"/>
              <a:t>attern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50879" y="2753131"/>
            <a:ext cx="10408791" cy="345044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+mj-ea"/>
                <a:ea typeface="+mj-ea"/>
              </a:rPr>
              <a:t>(1)</a:t>
            </a:r>
            <a:r>
              <a:rPr lang="zh-TW" altLang="en-US" dirty="0" smtClean="0">
                <a:latin typeface="+mj-ea"/>
                <a:ea typeface="+mj-ea"/>
              </a:rPr>
              <a:t>　超過</a:t>
            </a:r>
            <a:r>
              <a:rPr lang="en-US" altLang="zh-TW" dirty="0">
                <a:latin typeface="+mj-ea"/>
                <a:ea typeface="+mj-ea"/>
              </a:rPr>
              <a:t>40</a:t>
            </a:r>
            <a:r>
              <a:rPr lang="zh-TW" altLang="en-US" dirty="0" smtClean="0">
                <a:latin typeface="+mj-ea"/>
                <a:ea typeface="+mj-ea"/>
              </a:rPr>
              <a:t>歲，死</a:t>
            </a:r>
            <a:r>
              <a:rPr lang="zh-TW" altLang="en-US" dirty="0">
                <a:latin typeface="+mj-ea"/>
                <a:ea typeface="+mj-ea"/>
              </a:rPr>
              <a:t>於</a:t>
            </a:r>
            <a:r>
              <a:rPr lang="zh-TW" altLang="en-US" dirty="0" smtClean="0">
                <a:latin typeface="+mj-ea"/>
                <a:ea typeface="+mj-ea"/>
              </a:rPr>
              <a:t>惡性腫瘤 </a:t>
            </a:r>
            <a:r>
              <a:rPr lang="en-US" altLang="zh-TW" sz="2000" dirty="0" smtClean="0">
                <a:latin typeface="+mj-ea"/>
                <a:ea typeface="+mj-ea"/>
              </a:rPr>
              <a:t>( cause=5.5~6.5 , age&gt;=3.5 )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+mj-ea"/>
                <a:ea typeface="+mj-ea"/>
              </a:rPr>
              <a:t>(2)</a:t>
            </a: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zh-TW" altLang="en-US" dirty="0" smtClean="0">
                <a:latin typeface="+mj-ea"/>
                <a:ea typeface="+mj-ea"/>
              </a:rPr>
              <a:t>超過</a:t>
            </a:r>
            <a:r>
              <a:rPr lang="en-US" altLang="zh-TW" dirty="0">
                <a:latin typeface="+mj-ea"/>
                <a:ea typeface="+mj-ea"/>
              </a:rPr>
              <a:t>7</a:t>
            </a:r>
            <a:r>
              <a:rPr lang="en-US" altLang="zh-TW" dirty="0" smtClean="0">
                <a:latin typeface="+mj-ea"/>
                <a:ea typeface="+mj-ea"/>
              </a:rPr>
              <a:t>0</a:t>
            </a:r>
            <a:r>
              <a:rPr lang="zh-TW" altLang="en-US" dirty="0" smtClean="0">
                <a:latin typeface="+mj-ea"/>
                <a:ea typeface="+mj-ea"/>
              </a:rPr>
              <a:t>歲，死於他殺或其他原因 </a:t>
            </a:r>
            <a:r>
              <a:rPr lang="en-US" altLang="zh-TW" sz="2000" dirty="0" smtClean="0">
                <a:latin typeface="+mj-ea"/>
                <a:ea typeface="+mj-ea"/>
              </a:rPr>
              <a:t>( cause&gt;=40 , age&gt;=6.5 )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+mj-ea"/>
                <a:ea typeface="+mj-ea"/>
              </a:rPr>
              <a:t>(3)</a:t>
            </a: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70~89</a:t>
            </a:r>
            <a:r>
              <a:rPr lang="zh-TW" altLang="en-US" dirty="0" smtClean="0">
                <a:latin typeface="+mj-ea"/>
                <a:ea typeface="+mj-ea"/>
              </a:rPr>
              <a:t>歲</a:t>
            </a:r>
            <a:r>
              <a:rPr lang="zh-TW" altLang="en-US" dirty="0">
                <a:latin typeface="+mj-ea"/>
                <a:ea typeface="+mj-ea"/>
              </a:rPr>
              <a:t>，死</a:t>
            </a:r>
            <a:r>
              <a:rPr lang="zh-TW" altLang="en-US" dirty="0" smtClean="0">
                <a:latin typeface="+mj-ea"/>
                <a:ea typeface="+mj-ea"/>
              </a:rPr>
              <a:t>於心臟或腦血管疾病 </a:t>
            </a:r>
            <a:r>
              <a:rPr lang="en-US" altLang="zh-TW" sz="2000" dirty="0" smtClean="0">
                <a:latin typeface="+mj-ea"/>
                <a:ea typeface="+mj-ea"/>
              </a:rPr>
              <a:t>( 18&gt;cause&gt;=16 </a:t>
            </a:r>
            <a:r>
              <a:rPr lang="en-US" altLang="zh-TW" sz="2000" dirty="0">
                <a:latin typeface="+mj-ea"/>
                <a:ea typeface="+mj-ea"/>
              </a:rPr>
              <a:t>, </a:t>
            </a:r>
            <a:r>
              <a:rPr lang="en-US" altLang="zh-TW" sz="2000" dirty="0" smtClean="0">
                <a:latin typeface="+mj-ea"/>
                <a:ea typeface="+mj-ea"/>
              </a:rPr>
              <a:t>8.5&gt;age&gt;=6.5 )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+mj-ea"/>
                <a:ea typeface="+mj-ea"/>
              </a:rPr>
              <a:t>(4)</a:t>
            </a:r>
            <a:r>
              <a:rPr lang="zh-TW" altLang="en-US" dirty="0">
                <a:latin typeface="+mj-ea"/>
                <a:ea typeface="+mj-ea"/>
              </a:rPr>
              <a:t>　</a:t>
            </a:r>
            <a:r>
              <a:rPr lang="en-US" altLang="zh-TW" dirty="0" smtClean="0">
                <a:latin typeface="+mj-ea"/>
                <a:ea typeface="+mj-ea"/>
              </a:rPr>
              <a:t>80~89</a:t>
            </a:r>
            <a:r>
              <a:rPr lang="zh-TW" altLang="en-US" dirty="0" smtClean="0">
                <a:latin typeface="+mj-ea"/>
                <a:ea typeface="+mj-ea"/>
              </a:rPr>
              <a:t>歲</a:t>
            </a:r>
            <a:r>
              <a:rPr lang="zh-TW" altLang="en-US" dirty="0">
                <a:latin typeface="+mj-ea"/>
                <a:ea typeface="+mj-ea"/>
              </a:rPr>
              <a:t>，死</a:t>
            </a:r>
            <a:r>
              <a:rPr lang="zh-TW" altLang="en-US" dirty="0" smtClean="0">
                <a:latin typeface="+mj-ea"/>
                <a:ea typeface="+mj-ea"/>
              </a:rPr>
              <a:t>於流感、肺炎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zh-TW" altLang="en-US" dirty="0" smtClean="0">
                <a:latin typeface="+mj-ea"/>
                <a:ea typeface="+mj-ea"/>
              </a:rPr>
              <a:t>支氣管炎或呼吸道疾病 </a:t>
            </a:r>
            <a:r>
              <a:rPr lang="en-US" altLang="zh-TW" sz="2000" dirty="0" smtClean="0">
                <a:latin typeface="+mj-ea"/>
                <a:ea typeface="+mj-ea"/>
              </a:rPr>
              <a:t>( 24&gt;cause&gt;=20 </a:t>
            </a:r>
            <a:r>
              <a:rPr lang="en-US" altLang="zh-TW" sz="2000" dirty="0">
                <a:latin typeface="+mj-ea"/>
                <a:ea typeface="+mj-ea"/>
              </a:rPr>
              <a:t>, 8.5&gt;age</a:t>
            </a:r>
            <a:r>
              <a:rPr lang="en-US" altLang="zh-TW" sz="2000" dirty="0" smtClean="0">
                <a:latin typeface="+mj-ea"/>
                <a:ea typeface="+mj-ea"/>
              </a:rPr>
              <a:t>&gt;=7.5 )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en-US" dirty="0" smtClean="0">
                <a:latin typeface="+mj-ea"/>
                <a:ea typeface="+mj-ea"/>
              </a:rPr>
              <a:t>。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+mj-ea"/>
                <a:ea typeface="+mj-ea"/>
              </a:rPr>
              <a:t>(5)</a:t>
            </a:r>
            <a:r>
              <a:rPr lang="zh-TW" altLang="en-US" dirty="0">
                <a:latin typeface="+mj-ea"/>
                <a:ea typeface="+mj-ea"/>
              </a:rPr>
              <a:t>　比起死因與年齡因素的影響，性別與居住地相對起來較沒有出現某些</a:t>
            </a:r>
            <a:r>
              <a:rPr lang="zh-TW" altLang="en-US" dirty="0" smtClean="0">
                <a:latin typeface="+mj-ea"/>
                <a:ea typeface="+mj-ea"/>
              </a:rPr>
              <a:t>特別規則</a:t>
            </a:r>
            <a:r>
              <a:rPr lang="zh-TW" altLang="en-US" dirty="0">
                <a:latin typeface="+mj-ea"/>
                <a:ea typeface="+mj-ea"/>
              </a:rPr>
              <a:t>。</a:t>
            </a:r>
            <a:endParaRPr lang="en-US" altLang="zh-TW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en-US" altLang="zh-TW" dirty="0">
              <a:latin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1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08515" y="1102827"/>
            <a:ext cx="6608043" cy="1303867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+mj-ea"/>
              </a:rPr>
              <a:t>預測準確率</a:t>
            </a:r>
            <a:r>
              <a:rPr lang="zh-TW" altLang="en-US" sz="4800" dirty="0" smtClean="0">
                <a:latin typeface="Algerian" panose="04020705040A02060702" pitchFamily="82" charset="0"/>
              </a:rPr>
              <a:t>：</a:t>
            </a:r>
            <a:r>
              <a:rPr lang="en-US" altLang="zh-TW" sz="4800" dirty="0" smtClean="0">
                <a:latin typeface="Algerian" panose="04020705040A02060702" pitchFamily="82" charset="0"/>
              </a:rPr>
              <a:t>85.28%</a:t>
            </a:r>
            <a:endParaRPr lang="zh-TW" altLang="en-US" sz="48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250590"/>
              </p:ext>
            </p:extLst>
          </p:nvPr>
        </p:nvGraphicFramePr>
        <p:xfrm>
          <a:off x="3003576" y="2884034"/>
          <a:ext cx="6217920" cy="289579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53540">
                  <a:extLst>
                    <a:ext uri="{9D8B030D-6E8A-4147-A177-3AD203B41FA5}">
                      <a16:colId xmlns:a16="http://schemas.microsoft.com/office/drawing/2014/main" xmlns="" val="443538927"/>
                    </a:ext>
                  </a:extLst>
                </a:gridCol>
                <a:gridCol w="1629294">
                  <a:extLst>
                    <a:ext uri="{9D8B030D-6E8A-4147-A177-3AD203B41FA5}">
                      <a16:colId xmlns:a16="http://schemas.microsoft.com/office/drawing/2014/main" xmlns="" val="1251478205"/>
                    </a:ext>
                  </a:extLst>
                </a:gridCol>
                <a:gridCol w="1522070">
                  <a:extLst>
                    <a:ext uri="{9D8B030D-6E8A-4147-A177-3AD203B41FA5}">
                      <a16:colId xmlns:a16="http://schemas.microsoft.com/office/drawing/2014/main" xmlns="" val="4267629844"/>
                    </a:ext>
                  </a:extLst>
                </a:gridCol>
                <a:gridCol w="1613016">
                  <a:extLst>
                    <a:ext uri="{9D8B030D-6E8A-4147-A177-3AD203B41FA5}">
                      <a16:colId xmlns:a16="http://schemas.microsoft.com/office/drawing/2014/main" xmlns="" val="2575416571"/>
                    </a:ext>
                  </a:extLst>
                </a:gridCol>
              </a:tblGrid>
              <a:tr h="681606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Predict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1655576"/>
                  </a:ext>
                </a:extLst>
              </a:tr>
              <a:tr h="595040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High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Low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012711"/>
                  </a:ext>
                </a:extLst>
              </a:tr>
              <a:tr h="681606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Real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High</a:t>
                      </a:r>
                      <a:endParaRPr lang="zh-TW" altLang="en-US" sz="4000" dirty="0" smtClean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107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64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6884048"/>
                  </a:ext>
                </a:extLst>
              </a:tr>
              <a:tr h="792679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Low</a:t>
                      </a:r>
                      <a:endParaRPr lang="zh-TW" altLang="en-US" sz="4000" dirty="0" smtClean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57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 smtClean="0">
                          <a:latin typeface="Chiller" panose="04020404031007020602" pitchFamily="82" charset="0"/>
                        </a:rPr>
                        <a:t>594</a:t>
                      </a:r>
                      <a:endParaRPr lang="zh-TW" altLang="en-US" sz="4000" dirty="0">
                        <a:latin typeface="Chiller" panose="04020404031007020602" pitchFamily="8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6355981"/>
                  </a:ext>
                </a:extLst>
              </a:tr>
            </a:tbl>
          </a:graphicData>
        </a:graphic>
      </p:graphicFrame>
      <p:cxnSp>
        <p:nvCxnSpPr>
          <p:cNvPr id="4" name="直線接點 3"/>
          <p:cNvCxnSpPr/>
          <p:nvPr/>
        </p:nvCxnSpPr>
        <p:spPr>
          <a:xfrm>
            <a:off x="3003576" y="2884034"/>
            <a:ext cx="3108960" cy="134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304</TotalTime>
  <Words>847</Words>
  <Application>Microsoft Macintosh PowerPoint</Application>
  <PresentationFormat>寬螢幕</PresentationFormat>
  <Paragraphs>95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Chiller</vt:lpstr>
      <vt:lpstr>Garamond</vt:lpstr>
      <vt:lpstr>微軟正黑體</vt:lpstr>
      <vt:lpstr>新細明體</vt:lpstr>
      <vt:lpstr>有機</vt:lpstr>
      <vt:lpstr>以死者身份屬性 預測死亡人數</vt:lpstr>
      <vt:lpstr>資料來源</vt:lpstr>
      <vt:lpstr>資料處理</vt:lpstr>
      <vt:lpstr>資料欄位</vt:lpstr>
      <vt:lpstr>資料欄位內容</vt:lpstr>
      <vt:lpstr>以決策樹 進行分析</vt:lpstr>
      <vt:lpstr>欲知 高死亡數 的規則</vt:lpstr>
      <vt:lpstr>發現104年台北市高死亡數Pattern</vt:lpstr>
      <vt:lpstr>預測準確率：85.28%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使用者</cp:lastModifiedBy>
  <cp:revision>36</cp:revision>
  <dcterms:created xsi:type="dcterms:W3CDTF">2017-06-09T14:51:25Z</dcterms:created>
  <dcterms:modified xsi:type="dcterms:W3CDTF">2019-03-05T03:46:05Z</dcterms:modified>
</cp:coreProperties>
</file>