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0" r:id="rId3"/>
    <p:sldId id="257" r:id="rId4"/>
    <p:sldId id="267" r:id="rId5"/>
    <p:sldId id="268" r:id="rId6"/>
    <p:sldId id="281" r:id="rId7"/>
    <p:sldId id="282" r:id="rId8"/>
    <p:sldId id="283" r:id="rId9"/>
    <p:sldId id="284" r:id="rId10"/>
    <p:sldId id="285" r:id="rId11"/>
    <p:sldId id="286" r:id="rId12"/>
    <p:sldId id="276" r:id="rId13"/>
    <p:sldId id="272" r:id="rId14"/>
    <p:sldId id="273" r:id="rId15"/>
    <p:sldId id="274" r:id="rId16"/>
    <p:sldId id="275" r:id="rId17"/>
    <p:sldId id="278" r:id="rId18"/>
    <p:sldId id="280" r:id="rId19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9" autoAdjust="0"/>
  </p:normalViewPr>
  <p:slideViewPr>
    <p:cSldViewPr>
      <p:cViewPr varScale="1">
        <p:scale>
          <a:sx n="83" d="100"/>
          <a:sy n="83" d="100"/>
        </p:scale>
        <p:origin x="86" y="20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09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A04A64-DD31-4676-815D-A4E5B658E764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2018/6/14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3DF527-CB9F-4451-8853-A61312AC4F28}" type="datetime1">
              <a:rPr lang="zh-TW" altLang="en-US" smtClean="0"/>
              <a:pPr/>
              <a:t>2018/6/14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F2A70B-78F2-4DCF-B53B-C990D2FAFB8A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7622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0212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1332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70652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256" name="線條" descr="線條圖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手繪多邊形​​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8" name="手繪多邊形​​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9" name="手繪多邊形​​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0" name="手繪多邊形​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1" name="手繪多邊形​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2" name="手繪多邊形​​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3" name="手繪多邊形​​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4" name="手繪多邊形​​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5" name="手繪多邊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6" name="手繪多邊形​​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7" name="手繪多邊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8" name="手繪多邊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9" name="手繪多邊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0" name="手繪多邊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1" name="手繪多邊形​​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2" name="手繪多邊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3" name="手繪多邊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4" name="手繪多邊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5" name="手繪多邊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6" name="手繪多邊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7" name="手繪多邊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8" name="手繪多邊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9" name="手繪多邊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0" name="手繪多邊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1" name="手繪多邊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2" name="手繪多邊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3" name="手繪多邊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4" name="手繪多邊形​​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5" name="手繪多邊形​​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6" name="手繪多邊形​​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7" name="手繪多邊形​​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8" name="手繪多邊形​​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9" name="手繪多邊形​​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0" name="手繪多邊形​​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1" name="手繪多邊形​​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2" name="手繪多邊形​​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3" name="手繪多邊形​​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4" name="手繪多邊形​​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5" name="手繪多邊形​​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6" name="手繪多邊形​​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7" name="手繪多邊形​​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8" name="手繪多邊形​​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9" name="手繪多邊形​​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0" name="手繪多邊形​​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1" name="手繪多邊形​​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2" name="手繪多邊形​​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3" name="手繪多邊形​​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4" name="手繪多邊形​​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5" name="手繪多邊形​​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6" name="手繪多邊形​​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7" name="手繪多邊形​​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8" name="手繪多邊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9" name="手繪多邊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0" name="手繪多邊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1" name="手繪多邊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2" name="手繪多邊形​​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3" name="手繪多邊形​​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4" name="手繪多邊形​​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5" name="手繪多邊形​​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6" name="手繪多邊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7" name="手繪多邊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8" name="手繪多邊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9" name="手繪多邊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0" name="手繪多邊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1" name="手繪多邊形​​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2" name="手繪多邊形​​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3" name="手繪多邊形​​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4" name="手繪多邊形​​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5" name="手繪多邊形​​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6" name="手繪多邊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7" name="手繪多邊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8" name="手繪多邊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9" name="手繪多邊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0" name="手繪多邊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1" name="手繪多邊形​​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2" name="手繪多邊形​​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3" name="手繪多邊形​​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4" name="手繪多邊形​​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5" name="手繪多邊形​​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6" name="手繪多邊形​​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7" name="手繪多邊形​​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8" name="手繪多邊形​​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9" name="手繪多邊形​​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0" name="手繪多邊形​​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1" name="手繪多邊形​​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2" name="手繪多邊形​​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3" name="手繪多邊形​​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4" name="手繪多邊形​​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5" name="手繪多邊形​​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6" name="手繪多邊形​​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7" name="手繪多邊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8" name="手繪多邊形​​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9" name="手繪多邊形​​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0" name="手繪多邊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1" name="手繪多邊形​​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2" name="手繪多邊形​​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3" name="手繪多邊形​​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4" name="手繪多邊形​​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5" name="手繪多邊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6" name="手繪多邊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7" name="手繪多邊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8" name="手繪多邊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9" name="手繪多邊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0" name="手繪多邊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1" name="手繪多邊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2" name="手繪多邊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3" name="手繪多邊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4" name="手繪多邊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5" name="手繪多邊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6" name="手繪多邊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7" name="手繪多邊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8" name="手繪多邊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9" name="手繪多邊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0" name="手繪多邊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1" name="手繪多邊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2" name="手繪多邊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3" name="手繪多邊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4" name="手繪多邊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5" name="手繪多邊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6" name="手繪多邊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7" name="手繪多邊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8" name="手繪多邊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9" name="手繪多邊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7" name="線條" descr="線條圖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手繪多邊形​​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手繪多邊形​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" name="手繪多邊形​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1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3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4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8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9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0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1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2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3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4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5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8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9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0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1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2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3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4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5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6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7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8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9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0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1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2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3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4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5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6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7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8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9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0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1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2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3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4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5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6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7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8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9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0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1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0B6C6C2-F6CE-4AA6-9624-75AD4CB039C0}" type="datetime1">
              <a:rPr lang="zh-TW" altLang="en-US" smtClean="0"/>
              <a:pPr/>
              <a:t>2018/6/14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7" name="線條" descr="線條圖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手繪多邊形​​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手繪多邊形​​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" name="手繪多邊形​​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1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3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4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8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9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0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1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2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3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4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5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8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9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0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1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2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3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4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5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6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7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8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9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0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1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2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3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4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5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6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7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8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9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0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1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2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3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4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5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6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7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8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9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0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1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47C8A28-30E6-4A4C-BBD3-5A9966C9174F}" type="datetime1">
              <a:rPr lang="zh-TW" altLang="en-US" smtClean="0"/>
              <a:pPr/>
              <a:t>2018/6/14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7" name="線條" descr="線條圖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手繪多邊形​​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9" name="手繪多邊形​​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0" name="手繪多邊形​​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1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2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3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4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5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6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7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8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9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0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1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2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3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4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5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6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7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8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9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0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1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2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3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4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5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6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7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8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9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0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1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2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3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4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5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6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7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8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9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0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1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2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3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4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5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6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7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8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9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0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1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2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3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4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5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6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7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8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9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0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1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2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3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4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5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6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7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8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9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40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41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54864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77724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00584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23444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294735E-A682-4CD3-802C-AA0FE6DFE8FC}" type="datetime1">
              <a:rPr lang="zh-TW" altLang="en-US" smtClean="0"/>
              <a:pPr/>
              <a:t>2018/6/14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255" name="線條" descr="線條圖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手繪多邊形​​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7" name="手繪多邊形​​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8" name="手繪多邊形​​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9" name="手繪多邊形​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0" name="手繪多邊形​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1" name="手繪多邊形​​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2" name="手繪多邊形​​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3" name="手繪多邊形​​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4" name="手繪多邊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5" name="手繪多邊形​​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6" name="手繪多邊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7" name="手繪多邊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8" name="手繪多邊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9" name="手繪多邊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0" name="手繪多邊形​​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1" name="手繪多邊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2" name="手繪多邊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3" name="手繪多邊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4" name="手繪多邊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5" name="手繪多邊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6" name="手繪多邊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7" name="手繪多邊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8" name="手繪多邊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9" name="手繪多邊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0" name="手繪多邊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1" name="手繪多邊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2" name="手繪多邊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3" name="手繪多邊形​​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4" name="手繪多邊形​​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5" name="手繪多邊形​​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6" name="手繪多邊形​​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7" name="手繪多邊形​​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8" name="手繪多邊形​​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9" name="手繪多邊形​​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0" name="手繪多邊形​​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1" name="手繪多邊形​​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2" name="手繪多邊形​​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3" name="手繪多邊形​​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4" name="手繪多邊形​​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5" name="手繪多邊形​​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6" name="手繪多邊形​​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7" name="手繪多邊形​​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8" name="手繪多邊形​​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9" name="手繪多邊形​​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0" name="手繪多邊形​​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1" name="手繪多邊形​​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2" name="手繪多邊形​​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3" name="手繪多邊形​​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4" name="手繪多邊形​​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5" name="手繪多邊形​​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6" name="手繪多邊形​​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7" name="手繪多邊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8" name="手繪多邊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9" name="手繪多邊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0" name="手繪多邊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1" name="手繪多邊形​​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2" name="手繪多邊形​​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3" name="手繪多邊形​​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4" name="手繪多邊形​​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5" name="手繪多邊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6" name="手繪多邊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7" name="手繪多邊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8" name="手繪多邊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9" name="手繪多邊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0" name="手繪多邊形​​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1" name="手繪多邊形​​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2" name="手繪多邊形​​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3" name="手繪多邊形​​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4" name="手繪多邊形​​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5" name="手繪多邊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6" name="手繪多邊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7" name="手繪多邊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8" name="手繪多邊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9" name="手繪多邊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0" name="手繪多邊形​​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1" name="手繪多邊形​​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2" name="手繪多邊形​​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3" name="手繪多邊形​​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4" name="手繪多邊形​​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5" name="手繪多邊形​​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6" name="手繪多邊形​​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7" name="手繪多邊形​​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8" name="手繪多邊形​​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9" name="手繪多邊形​​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0" name="手繪多邊形​​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1" name="手繪多邊形​​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2" name="手繪多邊形​​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3" name="手繪多邊形​​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4" name="手繪多邊形​​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5" name="手繪多邊形​​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6" name="手繪多邊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7" name="手繪多邊形​​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8" name="手繪多邊形​​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9" name="手繪多邊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0" name="手繪多邊形​​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1" name="手繪多邊形​​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2" name="手繪多邊形​​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3" name="手繪多邊形​​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4" name="手繪多邊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5" name="手繪多邊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6" name="手繪多邊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7" name="手繪多邊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8" name="手繪多邊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9" name="手繪多邊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0" name="手繪多邊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1" name="手繪多邊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2" name="手繪多邊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3" name="手繪多邊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4" name="手繪多邊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5" name="手繪多邊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6" name="手繪多邊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7" name="手繪多邊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8" name="手繪多邊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9" name="手繪多邊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0" name="手繪多邊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1" name="手繪多邊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2" name="手繪多邊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3" name="手繪多邊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4" name="手繪多邊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5" name="手繪多邊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6" name="手繪多邊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7" name="手繪多邊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8" name="手繪多邊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C041CCD-5D37-4F8B-AEE8-7CBE3F87DCBF}" type="datetime1">
              <a:rPr lang="zh-TW" altLang="en-US" smtClean="0"/>
              <a:pPr/>
              <a:t>2018/6/14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58" name="線條" descr="線條圖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手繪多邊形​​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0" name="手繪多邊形​​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1" name="手繪多邊形​​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2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3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4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5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6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7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8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9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0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1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2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3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4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5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6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7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8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9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0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1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2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3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4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5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6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7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8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9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0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1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2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3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4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5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6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7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8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9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0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1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2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3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4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5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6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7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8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9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0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1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2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3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4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5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6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7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8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9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0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1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2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3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4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5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6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7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8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9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0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1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2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3F1FDD0-B62B-463A-A451-F194A3874CD3}" type="datetime1">
              <a:rPr lang="zh-TW" altLang="en-US" smtClean="0"/>
              <a:pPr/>
              <a:t>2018/6/14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0" name="線條" descr="線條圖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手繪多邊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2" name="手繪多邊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3" name="手繪多邊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4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5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6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7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8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9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0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1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2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3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4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5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6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7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8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9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0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1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2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3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4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5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6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7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8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9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0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1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2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3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4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5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6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7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8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9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0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1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2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3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4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5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6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7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8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9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0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1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2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3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4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5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6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7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8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9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0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1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2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3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4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5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6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7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8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9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0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1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2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3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4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6661F67-92FC-487A-8910-F31C817AFA41}" type="datetime1">
              <a:rPr lang="zh-TW" altLang="en-US" smtClean="0"/>
              <a:pPr/>
              <a:t>2018/6/14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85" name="內容預留位置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56" name="線條" descr="線條圖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手繪多邊形​​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8" name="手繪多邊形​​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9" name="手繪多邊形​​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0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1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2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3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4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5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6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7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8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9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0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1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2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3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4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5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6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7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8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9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0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1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2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3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4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5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6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7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8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9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0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1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2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3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4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5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6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7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8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9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0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1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2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3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4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5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6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7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8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9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0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1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2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3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4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5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6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7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8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9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0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1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2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3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4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5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6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7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8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9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0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F82FDFD-18A2-4FA7-913D-8D2BA1111367}" type="datetime1">
              <a:rPr lang="zh-TW" altLang="en-US" smtClean="0"/>
              <a:pPr/>
              <a:t>2018/6/14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161E1E-59DD-4B90-931A-B39E9CA0383F}" type="datetime1">
              <a:rPr lang="zh-TW" altLang="en-US" smtClean="0"/>
              <a:t>2018/6/14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標題和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grpSp>
        <p:nvGrpSpPr>
          <p:cNvPr id="615" name="框架" descr="方塊圖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群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群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手繪多邊形​​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5" name="手繪多邊形​​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6" name="手繪多邊形​​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7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8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9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0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1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2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3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4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5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6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7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8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9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0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1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2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3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4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5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6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7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8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9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0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1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2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3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4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5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6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7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8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9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0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1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2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3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4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5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6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7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8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9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0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1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2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3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4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5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6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7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8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9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0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1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2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3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4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5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6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7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8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9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0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1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2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3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4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5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6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7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769" name="群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手繪多邊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1" name="手繪多邊形​​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2" name="手繪多邊形​​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3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4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5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6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7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8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9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0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1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2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3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4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5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6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7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8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9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0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1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2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3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4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5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6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7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8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9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0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1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2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3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4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5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6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7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8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9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0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1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2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3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4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5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6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7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8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9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0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1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2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3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4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5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6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7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8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9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0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1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2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3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4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5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6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7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8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9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0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1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2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3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  <p:grpSp>
          <p:nvGrpSpPr>
            <p:cNvPr id="617" name="群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群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手繪多邊形​​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5" name="手繪多邊形​​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6" name="手繪多邊形​​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7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8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9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0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1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2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3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4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5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6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7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8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9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0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1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2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3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4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5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6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7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8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9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0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1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2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3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4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5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6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7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8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9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0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1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2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3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4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5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6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7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8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9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0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1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2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3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4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5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6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7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8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9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0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1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2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3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4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5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6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7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8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9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0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1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2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3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4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5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6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7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619" name="群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手繪多邊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1" name="手繪多邊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2" name="手繪多邊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3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4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5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6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7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8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9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0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1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2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3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4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5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6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7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8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9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0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1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2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3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4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5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6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7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8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9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0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1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2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3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4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5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6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7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8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9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0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1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2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3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4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5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6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7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8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9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0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1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2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3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4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5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6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7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8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9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0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1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2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3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4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5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6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7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8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9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0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1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2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3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</p:grp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51BE3ED-10D9-45DE-84C7-332EAE50BBA4}" type="datetime1">
              <a:rPr lang="zh-TW" altLang="en-US" smtClean="0"/>
              <a:pPr/>
              <a:t>2018/6/14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標題和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grpSp>
        <p:nvGrpSpPr>
          <p:cNvPr id="614" name="框架" descr="方塊圖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群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群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手繪多邊形​​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4" name="手繪多邊形​​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5" name="手繪多邊形​​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6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7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8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9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0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1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2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3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4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5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6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7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8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9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0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1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2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3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4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5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6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7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8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9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0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1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2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3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4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5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6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7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8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9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0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1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2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3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4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5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6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7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8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9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0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1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2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3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4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5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6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7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8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9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0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1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2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3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4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5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6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7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8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9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0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1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2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3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4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5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6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768" name="群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手繪多邊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0" name="手繪多邊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1" name="手繪多邊形​​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2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3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4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5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6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7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8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9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0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1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2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3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4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5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6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7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8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9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0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1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2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3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4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5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6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7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8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9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0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1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2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3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4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5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6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7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8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9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0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1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2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3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4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5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6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7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8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9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0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1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2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3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4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5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6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7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8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9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0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1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2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3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4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5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6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7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8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9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0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1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2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  <p:grpSp>
          <p:nvGrpSpPr>
            <p:cNvPr id="616" name="群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群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手繪多邊形​​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4" name="手繪多邊形​​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5" name="手繪多邊形​​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6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7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8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9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0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1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2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3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4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5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6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7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8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9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0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1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2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3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4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5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6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7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8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9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0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1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2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3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4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5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6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7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8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9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0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1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2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3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4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5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6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7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8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9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0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1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2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3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4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5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6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7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8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9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0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1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2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3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4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5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6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7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8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9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0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1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2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3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4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5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6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618" name="群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手繪多邊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0" name="手繪多邊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1" name="手繪多邊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2" name="手繪多邊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3" name="手繪多邊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4" name="手繪多邊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5" name="手繪多邊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6" name="手繪多邊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7" name="手繪多邊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8" name="手繪多邊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9" name="手繪多邊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0" name="手繪多邊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1" name="手繪多邊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2" name="手繪多邊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3" name="手繪多邊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4" name="手繪多邊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5" name="手繪多邊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6" name="手繪多邊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7" name="手繪多邊形​​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8" name="手繪多邊形​​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9" name="手繪多邊形​​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0" name="手繪多邊形​​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1" name="手繪多邊形​​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2" name="手繪多邊形​​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3" name="手繪多邊形​​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4" name="手繪多邊形​​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5" name="手繪多邊形​​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6" name="手繪多邊形​​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7" name="手繪多邊形​​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8" name="手繪多邊形​​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9" name="手繪多邊形​​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0" name="手繪多邊形​​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1" name="手繪多邊形​​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2" name="手繪多邊形​​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3" name="手繪多邊形​​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4" name="手繪多邊形​​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5" name="手繪多邊形​​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6" name="手繪多邊形​​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7" name="手繪多邊形​​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8" name="手繪多邊形​​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9" name="手繪多邊形​​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0" name="手繪多邊形​​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1" name="手繪多邊形​​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2" name="手繪多邊形​​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3" name="手繪多邊形​​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4" name="手繪多邊形​​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5" name="手繪多邊形​​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6" name="手繪多邊形​​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7" name="手繪多邊形​​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8" name="手繪多邊形​​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9" name="手繪多邊形​​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0" name="手繪多邊形​​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1" name="手繪多邊形​​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2" name="手繪多邊形​​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3" name="手繪多邊形​​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4" name="手繪多邊形​​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5" name="手繪多邊形​​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6" name="手繪多邊形​​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7" name="手繪多邊形​​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8" name="手繪多邊形​​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9" name="手繪多邊形​​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0" name="手繪多邊形​​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1" name="手繪多邊形​​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2" name="手繪多邊形​​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3" name="手繪多邊形​​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4" name="手繪多邊形​​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5" name="手繪多邊形​​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6" name="手繪多邊形​​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7" name="手繪多邊形​​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8" name="手繪多邊形​​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9" name="手繪多邊形​​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0" name="手繪多邊形​​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1" name="手繪多邊形​​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2" name="手繪多邊形​​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</p:grp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461FFCF-406B-44D0-863D-71305923B20B}" type="datetime1">
              <a:rPr lang="zh-TW" altLang="en-US" smtClean="0"/>
              <a:pPr/>
              <a:t>2018/6/14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589E56E-42C2-4E97-8112-DE797D0A7C24}" type="datetime1">
              <a:rPr lang="zh-TW" altLang="en-US" smtClean="0"/>
              <a:t>2018/6/14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620688"/>
            <a:ext cx="9396536" cy="2883024"/>
          </a:xfrm>
        </p:spPr>
        <p:txBody>
          <a:bodyPr rtlCol="0"/>
          <a:lstStyle/>
          <a:p>
            <a:pPr algn="ctr" rtl="0"/>
            <a:r>
              <a:rPr lang="zh-TW" altLang="en-US" dirty="0" smtClean="0"/>
              <a:t>             </a:t>
            </a:r>
            <a:r>
              <a:rPr lang="en-US" altLang="zh-TW" sz="6600" dirty="0" smtClean="0"/>
              <a:t>3D</a:t>
            </a:r>
            <a:r>
              <a:rPr lang="zh-TW" altLang="en-US" sz="6600" dirty="0" smtClean="0"/>
              <a:t> 拋射模擬</a:t>
            </a:r>
            <a:endParaRPr lang="zh-TW" altLang="en-US" sz="6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                第二組  陳往謙   陳平  葉奕良  楊智淵  劉羿青</a:t>
            </a:r>
            <a:endParaRPr lang="en-US" altLang="zh-TW" dirty="0" smtClean="0"/>
          </a:p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620688"/>
            <a:ext cx="7272808" cy="245744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878388" y="980728"/>
            <a:ext cx="141577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b="1" dirty="0">
                <a:solidFill>
                  <a:srgbClr val="FF0000"/>
                </a:solidFill>
              </a:rPr>
              <a:t>畫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出球面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4149080"/>
            <a:ext cx="9087791" cy="179102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534572" y="4365104"/>
            <a:ext cx="233910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b="1" dirty="0" smtClean="0">
                <a:solidFill>
                  <a:srgbClr val="FF0000"/>
                </a:solidFill>
              </a:rPr>
              <a:t>將地球圖片貼上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0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1412776"/>
            <a:ext cx="10728050" cy="397212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670476" y="3645024"/>
            <a:ext cx="496855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b="1" dirty="0" smtClean="0">
                <a:solidFill>
                  <a:srgbClr val="FF0000"/>
                </a:solidFill>
              </a:rPr>
              <a:t>將路徑畫出，並標示起點終點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5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997" y="391381"/>
            <a:ext cx="4384940" cy="36633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998" y="891754"/>
            <a:ext cx="4822377" cy="46242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791" y="1536593"/>
            <a:ext cx="2239390" cy="185416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998" y="3550464"/>
            <a:ext cx="2025961" cy="210041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1997" y="5810590"/>
            <a:ext cx="5433462" cy="384184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455052" y="283042"/>
            <a:ext cx="1192644" cy="52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799" dirty="0">
                <a:solidFill>
                  <a:srgbClr val="FF0000"/>
                </a:solidFill>
              </a:rPr>
              <a:t>import</a:t>
            </a:r>
            <a:endParaRPr lang="zh-TW" altLang="en-US" sz="2799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455051" y="920822"/>
            <a:ext cx="1697459" cy="52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799" dirty="0">
                <a:solidFill>
                  <a:srgbClr val="FF0000"/>
                </a:solidFill>
              </a:rPr>
              <a:t>Set Figure</a:t>
            </a:r>
            <a:endParaRPr lang="zh-TW" altLang="en-US" sz="2799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744298" y="2321560"/>
            <a:ext cx="2425032" cy="52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799" dirty="0">
                <a:solidFill>
                  <a:srgbClr val="FF0000"/>
                </a:solidFill>
              </a:rPr>
              <a:t>Figure element</a:t>
            </a:r>
            <a:endParaRPr lang="zh-TW" altLang="en-US" sz="2799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137126" y="4360078"/>
            <a:ext cx="1418608" cy="52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799" dirty="0">
                <a:solidFill>
                  <a:srgbClr val="FF0000"/>
                </a:solidFill>
              </a:rPr>
              <a:t>function</a:t>
            </a:r>
            <a:endParaRPr lang="zh-TW" altLang="en-US" sz="2799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247934" y="5825137"/>
            <a:ext cx="1311236" cy="52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799" dirty="0">
                <a:solidFill>
                  <a:srgbClr val="FF0000"/>
                </a:solidFill>
              </a:rPr>
              <a:t>present</a:t>
            </a:r>
            <a:endParaRPr lang="zh-TW" altLang="en-US" sz="2799" dirty="0">
              <a:solidFill>
                <a:srgbClr val="FF0000"/>
              </a:solidFill>
            </a:endParaRPr>
          </a:p>
        </p:txBody>
      </p:sp>
      <p:cxnSp>
        <p:nvCxnSpPr>
          <p:cNvPr id="14" name="直線接點 13"/>
          <p:cNvCxnSpPr>
            <a:stCxn id="9" idx="1"/>
          </p:cNvCxnSpPr>
          <p:nvPr/>
        </p:nvCxnSpPr>
        <p:spPr>
          <a:xfrm flipH="1">
            <a:off x="2808220" y="544584"/>
            <a:ext cx="1646832" cy="3057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10" idx="1"/>
          </p:cNvCxnSpPr>
          <p:nvPr/>
        </p:nvCxnSpPr>
        <p:spPr>
          <a:xfrm flipH="1">
            <a:off x="2808220" y="1182364"/>
            <a:ext cx="1646832" cy="241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11" idx="1"/>
          </p:cNvCxnSpPr>
          <p:nvPr/>
        </p:nvCxnSpPr>
        <p:spPr>
          <a:xfrm flipH="1">
            <a:off x="2808220" y="2583103"/>
            <a:ext cx="936079" cy="101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12" idx="1"/>
          </p:cNvCxnSpPr>
          <p:nvPr/>
        </p:nvCxnSpPr>
        <p:spPr>
          <a:xfrm flipH="1" flipV="1">
            <a:off x="2808219" y="3601702"/>
            <a:ext cx="1328907" cy="1019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13" idx="1"/>
          </p:cNvCxnSpPr>
          <p:nvPr/>
        </p:nvCxnSpPr>
        <p:spPr>
          <a:xfrm flipH="1" flipV="1">
            <a:off x="2808219" y="3601702"/>
            <a:ext cx="1439715" cy="2484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060625" y="3324940"/>
            <a:ext cx="1747594" cy="52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799" dirty="0" smtClean="0">
                <a:solidFill>
                  <a:srgbClr val="FF0000"/>
                </a:solidFill>
              </a:rPr>
              <a:t>Animation</a:t>
            </a:r>
            <a:endParaRPr lang="zh-TW" altLang="en-US" sz="2799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23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Import &amp; </a:t>
            </a:r>
            <a:r>
              <a:rPr lang="en-US" altLang="zh-TW" dirty="0"/>
              <a:t>Set </a:t>
            </a:r>
            <a:r>
              <a:rPr lang="en-US" altLang="zh-TW" dirty="0" smtClean="0"/>
              <a:t>Figure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044" y="3140968"/>
            <a:ext cx="6804699" cy="56849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044" y="4217815"/>
            <a:ext cx="7341863" cy="7040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86936" y="2993540"/>
            <a:ext cx="1999809" cy="395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sp>
        <p:nvSpPr>
          <p:cNvPr id="8" name="矩形 7"/>
          <p:cNvSpPr/>
          <p:nvPr/>
        </p:nvSpPr>
        <p:spPr>
          <a:xfrm>
            <a:off x="3808399" y="3332172"/>
            <a:ext cx="4011230" cy="395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sp>
        <p:nvSpPr>
          <p:cNvPr id="9" name="矩形 8"/>
          <p:cNvSpPr/>
          <p:nvPr/>
        </p:nvSpPr>
        <p:spPr>
          <a:xfrm>
            <a:off x="5764152" y="4497486"/>
            <a:ext cx="601130" cy="349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sp>
        <p:nvSpPr>
          <p:cNvPr id="10" name="文字方塊 9"/>
          <p:cNvSpPr txBox="1"/>
          <p:nvPr/>
        </p:nvSpPr>
        <p:spPr>
          <a:xfrm>
            <a:off x="5002706" y="4921829"/>
            <a:ext cx="995526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799" dirty="0">
                <a:solidFill>
                  <a:srgbClr val="FF0000"/>
                </a:solidFill>
              </a:rPr>
              <a:t>1*1</a:t>
            </a:r>
            <a:r>
              <a:rPr lang="zh-TW" altLang="en-US" sz="1799" dirty="0">
                <a:solidFill>
                  <a:srgbClr val="FF0000"/>
                </a:solidFill>
              </a:rPr>
              <a:t>網格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6064717" y="4942084"/>
            <a:ext cx="993924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799" dirty="0">
                <a:solidFill>
                  <a:srgbClr val="FF0000"/>
                </a:solidFill>
              </a:rPr>
              <a:t>第</a:t>
            </a:r>
            <a:r>
              <a:rPr lang="en-US" altLang="zh-TW" sz="1799" dirty="0">
                <a:solidFill>
                  <a:srgbClr val="FF0000"/>
                </a:solidFill>
              </a:rPr>
              <a:t>1</a:t>
            </a:r>
            <a:r>
              <a:rPr lang="zh-TW" altLang="en-US" sz="1799" dirty="0">
                <a:solidFill>
                  <a:srgbClr val="FF0000"/>
                </a:solidFill>
              </a:rPr>
              <a:t>子圖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33562" y="4357456"/>
            <a:ext cx="2581997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dirty="0" smtClean="0"/>
              <a:t>此</a:t>
            </a:r>
            <a:r>
              <a:rPr lang="en-US" altLang="zh-TW" sz="2400" dirty="0" smtClean="0"/>
              <a:t>code</a:t>
            </a:r>
            <a:r>
              <a:rPr lang="zh-TW" altLang="en-US" sz="2400" dirty="0" smtClean="0"/>
              <a:t>打在最上面，和地球做疊圖。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020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  <p:bldP spid="11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834" y="1321074"/>
            <a:ext cx="6261229" cy="5184157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981844" y="49647"/>
            <a:ext cx="10512862" cy="1325218"/>
          </a:xfrm>
        </p:spPr>
        <p:txBody>
          <a:bodyPr/>
          <a:lstStyle/>
          <a:p>
            <a:r>
              <a:rPr lang="en-US" altLang="zh-TW" dirty="0"/>
              <a:t>Figure </a:t>
            </a:r>
            <a:r>
              <a:rPr lang="en-US" altLang="zh-TW" dirty="0" err="1" smtClean="0"/>
              <a:t>seting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94833" y="1331774"/>
            <a:ext cx="4274399" cy="460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sp>
        <p:nvSpPr>
          <p:cNvPr id="7" name="文字方塊 6"/>
          <p:cNvSpPr txBox="1"/>
          <p:nvPr/>
        </p:nvSpPr>
        <p:spPr>
          <a:xfrm>
            <a:off x="5230316" y="712256"/>
            <a:ext cx="3906398" cy="46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799" dirty="0">
                <a:solidFill>
                  <a:srgbClr val="FF0000"/>
                </a:solidFill>
              </a:rPr>
              <a:t>建立一個   </a:t>
            </a:r>
            <a:r>
              <a:rPr lang="en-US" altLang="zh-TW" sz="2399" dirty="0">
                <a:solidFill>
                  <a:srgbClr val="FF0000"/>
                </a:solidFill>
              </a:rPr>
              <a:t>(</a:t>
            </a:r>
            <a:r>
              <a:rPr lang="zh-TW" altLang="en-US" sz="2399" dirty="0">
                <a:solidFill>
                  <a:srgbClr val="FF0000"/>
                </a:solidFill>
              </a:rPr>
              <a:t>資料長度*</a:t>
            </a:r>
            <a:r>
              <a:rPr lang="en-US" altLang="zh-TW" sz="2399" dirty="0">
                <a:solidFill>
                  <a:srgbClr val="FF0000"/>
                </a:solidFill>
              </a:rPr>
              <a:t>3)  </a:t>
            </a:r>
            <a:r>
              <a:rPr lang="zh-TW" altLang="en-US" sz="2399" dirty="0">
                <a:solidFill>
                  <a:srgbClr val="FF0000"/>
                </a:solidFill>
              </a:rPr>
              <a:t> </a:t>
            </a:r>
            <a:r>
              <a:rPr lang="zh-TW" altLang="en-US" sz="1799" dirty="0">
                <a:solidFill>
                  <a:srgbClr val="FF0000"/>
                </a:solidFill>
              </a:rPr>
              <a:t>的</a:t>
            </a:r>
            <a:r>
              <a:rPr lang="en-US" altLang="zh-TW" sz="1799" dirty="0">
                <a:solidFill>
                  <a:srgbClr val="FF0000"/>
                </a:solidFill>
              </a:rPr>
              <a:t>array</a:t>
            </a:r>
            <a:endParaRPr lang="zh-TW" altLang="en-US" sz="1799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94832" y="3541193"/>
            <a:ext cx="4467931" cy="391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sp>
        <p:nvSpPr>
          <p:cNvPr id="2" name="矩形 1"/>
          <p:cNvSpPr/>
          <p:nvPr/>
        </p:nvSpPr>
        <p:spPr>
          <a:xfrm>
            <a:off x="3546354" y="3657700"/>
            <a:ext cx="1136850" cy="369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799" dirty="0" smtClean="0">
                <a:solidFill>
                  <a:srgbClr val="FF0000"/>
                </a:solidFill>
              </a:rPr>
              <a:t>做出</a:t>
            </a:r>
            <a:r>
              <a:rPr lang="en-US" altLang="zh-TW" sz="1799" dirty="0" smtClean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r>
              <a:rPr lang="en-US" altLang="zh-TW" sz="1799" dirty="0" smtClean="0">
                <a:solidFill>
                  <a:srgbClr val="FF0000"/>
                </a:solidFill>
              </a:rPr>
              <a:t>D</a:t>
            </a:r>
            <a:r>
              <a:rPr lang="zh-TW" altLang="en-US" sz="1799" dirty="0" smtClean="0">
                <a:solidFill>
                  <a:srgbClr val="FF0000"/>
                </a:solidFill>
              </a:rPr>
              <a:t>圖</a:t>
            </a:r>
            <a:endParaRPr lang="zh-TW" altLang="en-US" sz="1799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94833" y="3958622"/>
            <a:ext cx="3099779" cy="25466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sp>
        <p:nvSpPr>
          <p:cNvPr id="10" name="矩形 9"/>
          <p:cNvSpPr/>
          <p:nvPr/>
        </p:nvSpPr>
        <p:spPr>
          <a:xfrm>
            <a:off x="3113544" y="5429064"/>
            <a:ext cx="1569660" cy="369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799" dirty="0" smtClean="0">
                <a:solidFill>
                  <a:srgbClr val="FF0000"/>
                </a:solidFill>
              </a:rPr>
              <a:t>座標標題設定</a:t>
            </a:r>
            <a:endParaRPr lang="zh-TW" altLang="en-US" sz="1799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30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2" grpId="0"/>
      <p:bldP spid="9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708" y="785019"/>
            <a:ext cx="5431211" cy="563081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166420" y="969690"/>
            <a:ext cx="627670" cy="3075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sp>
        <p:nvSpPr>
          <p:cNvPr id="11" name="矩形 10"/>
          <p:cNvSpPr/>
          <p:nvPr/>
        </p:nvSpPr>
        <p:spPr>
          <a:xfrm>
            <a:off x="3674065" y="991729"/>
            <a:ext cx="2132315" cy="369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799" dirty="0" smtClean="0">
                <a:solidFill>
                  <a:srgbClr val="FF0000"/>
                </a:solidFill>
              </a:rPr>
              <a:t>引進</a:t>
            </a:r>
            <a:r>
              <a:rPr lang="en-US" altLang="zh-TW" sz="1799" dirty="0" smtClean="0">
                <a:solidFill>
                  <a:srgbClr val="FF0000"/>
                </a:solidFill>
              </a:rPr>
              <a:t>function</a:t>
            </a:r>
            <a:r>
              <a:rPr lang="zh-TW" altLang="en-US" sz="1799" dirty="0" smtClean="0">
                <a:solidFill>
                  <a:srgbClr val="FF0000"/>
                </a:solidFill>
              </a:rPr>
              <a:t>外變數</a:t>
            </a:r>
            <a:endParaRPr lang="zh-TW" altLang="en-US" sz="1799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46608" y="2452310"/>
            <a:ext cx="1338828" cy="369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799" dirty="0" smtClean="0">
                <a:solidFill>
                  <a:srgbClr val="FF0000"/>
                </a:solidFill>
              </a:rPr>
              <a:t>重複跑資料</a:t>
            </a:r>
            <a:endParaRPr lang="zh-TW" altLang="en-US" sz="1799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 flipV="1">
            <a:off x="5302324" y="2636912"/>
            <a:ext cx="864096" cy="72008"/>
          </a:xfrm>
          <a:prstGeom prst="straightConnector1">
            <a:avLst/>
          </a:prstGeom>
          <a:ln w="254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4716022" y="3040060"/>
            <a:ext cx="1450398" cy="694983"/>
          </a:xfrm>
          <a:prstGeom prst="straightConnector1">
            <a:avLst/>
          </a:prstGeom>
          <a:ln w="254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661904" y="3543687"/>
            <a:ext cx="2031325" cy="369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799" dirty="0" smtClean="0">
                <a:solidFill>
                  <a:srgbClr val="FF0000"/>
                </a:solidFill>
              </a:rPr>
              <a:t>顯示跑到第幾個點</a:t>
            </a:r>
            <a:endParaRPr lang="zh-TW" altLang="en-US" sz="1799" dirty="0">
              <a:solidFill>
                <a:srgbClr val="FF0000"/>
              </a:solidFill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4740222" y="4851674"/>
            <a:ext cx="1344667" cy="130004"/>
          </a:xfrm>
          <a:prstGeom prst="straightConnector1">
            <a:avLst/>
          </a:prstGeom>
          <a:ln w="254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598299" y="4851674"/>
            <a:ext cx="1107996" cy="369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799" dirty="0" smtClean="0">
                <a:solidFill>
                  <a:srgbClr val="FF0000"/>
                </a:solidFill>
              </a:rPr>
              <a:t>更新作圖</a:t>
            </a:r>
            <a:endParaRPr lang="zh-TW" altLang="en-US" sz="1799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8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  <p:bldP spid="23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present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6580" y="3950389"/>
            <a:ext cx="2664296" cy="218983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14917"/>
          <a:stretch/>
        </p:blipFill>
        <p:spPr>
          <a:xfrm>
            <a:off x="4654252" y="3983900"/>
            <a:ext cx="2616163" cy="19807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36" y="1686194"/>
            <a:ext cx="10022793" cy="70868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510236" y="4795213"/>
            <a:ext cx="601130" cy="3581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sp>
        <p:nvSpPr>
          <p:cNvPr id="8" name="矩形 7"/>
          <p:cNvSpPr/>
          <p:nvPr/>
        </p:nvSpPr>
        <p:spPr>
          <a:xfrm>
            <a:off x="8110636" y="5078816"/>
            <a:ext cx="601130" cy="3581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4798268" y="1916832"/>
            <a:ext cx="1944216" cy="2878381"/>
          </a:xfrm>
          <a:prstGeom prst="straightConnector1">
            <a:avLst/>
          </a:prstGeom>
          <a:ln w="254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8" idx="0"/>
          </p:cNvCxnSpPr>
          <p:nvPr/>
        </p:nvCxnSpPr>
        <p:spPr>
          <a:xfrm flipH="1" flipV="1">
            <a:off x="7174532" y="1916832"/>
            <a:ext cx="1236669" cy="3161984"/>
          </a:xfrm>
          <a:prstGeom prst="straightConnector1">
            <a:avLst/>
          </a:prstGeom>
          <a:ln w="254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923065" y="2595336"/>
            <a:ext cx="2723823" cy="646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799" dirty="0" smtClean="0">
                <a:solidFill>
                  <a:srgbClr val="FF0000"/>
                </a:solidFill>
              </a:rPr>
              <a:t>讓圖的總時間相同，</a:t>
            </a:r>
            <a:r>
              <a:rPr lang="en-US" altLang="zh-TW" sz="1799" dirty="0" smtClean="0">
                <a:solidFill>
                  <a:srgbClr val="FF0000"/>
                </a:solidFill>
              </a:rPr>
              <a:t/>
            </a:r>
            <a:br>
              <a:rPr lang="en-US" altLang="zh-TW" sz="1799" dirty="0" smtClean="0">
                <a:solidFill>
                  <a:srgbClr val="FF0000"/>
                </a:solidFill>
              </a:rPr>
            </a:br>
            <a:r>
              <a:rPr lang="zh-TW" altLang="en-US" sz="1799" dirty="0" smtClean="0">
                <a:solidFill>
                  <a:srgbClr val="FF0000"/>
                </a:solidFill>
              </a:rPr>
              <a:t>但實際上可能電腦跑不動</a:t>
            </a:r>
            <a:endParaRPr lang="zh-TW" altLang="en-US" sz="1799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03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outlook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gif-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532" y="2272435"/>
            <a:ext cx="3301008" cy="353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f-1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044" y="2288769"/>
            <a:ext cx="3385773" cy="351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14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16600" dirty="0" smtClean="0"/>
              <a:t>Demo</a:t>
            </a:r>
            <a:endParaRPr lang="zh-TW" altLang="en-US" sz="16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10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一、目標</a:t>
            </a:r>
            <a:endParaRPr lang="en-US" altLang="zh-TW" dirty="0" smtClean="0"/>
          </a:p>
          <a:p>
            <a:r>
              <a:rPr lang="zh-TW" altLang="en-US" dirty="0" smtClean="0"/>
              <a:t>二、想法</a:t>
            </a:r>
            <a:endParaRPr lang="en-US" altLang="zh-TW" dirty="0" smtClean="0"/>
          </a:p>
          <a:p>
            <a:r>
              <a:rPr lang="zh-TW" altLang="en-US" dirty="0" smtClean="0"/>
              <a:t>三、程式碼</a:t>
            </a:r>
            <a:r>
              <a:rPr lang="en-US" altLang="zh-TW" dirty="0" smtClean="0"/>
              <a:t>(Python 3)</a:t>
            </a:r>
          </a:p>
          <a:p>
            <a:r>
              <a:rPr lang="zh-TW" altLang="en-US" dirty="0" smtClean="0"/>
              <a:t>四、成品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704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一、目</a:t>
            </a:r>
            <a:r>
              <a:rPr lang="zh-TW" altLang="en-US" dirty="0"/>
              <a:t>標</a:t>
            </a: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模</a:t>
            </a:r>
            <a:r>
              <a:rPr lang="zh-TW" altLang="en-US" dirty="0"/>
              <a:t>擬</a:t>
            </a:r>
            <a:r>
              <a:rPr lang="zh-TW" altLang="en-US" dirty="0" smtClean="0"/>
              <a:t>物體拋射的軌跡</a:t>
            </a:r>
            <a:endParaRPr lang="en-US" altLang="zh-TW" dirty="0"/>
          </a:p>
          <a:p>
            <a:pPr rtl="0"/>
            <a:endParaRPr lang="en-US" altLang="zh-TW" dirty="0" smtClean="0"/>
          </a:p>
          <a:p>
            <a:pPr rtl="0"/>
            <a:r>
              <a:rPr lang="zh-TW" altLang="en-US" dirty="0" smtClean="0"/>
              <a:t>能夠加入更多參數</a:t>
            </a:r>
            <a:r>
              <a:rPr lang="en-US" altLang="zh-TW" dirty="0" smtClean="0"/>
              <a:t>(e.g.</a:t>
            </a:r>
            <a:r>
              <a:rPr lang="zh-TW" altLang="en-US" dirty="0" smtClean="0"/>
              <a:t> 空氣阻力、推進力等等</a:t>
            </a:r>
            <a:r>
              <a:rPr lang="en-US" altLang="zh-TW" dirty="0" smtClean="0"/>
              <a:t>)</a:t>
            </a:r>
          </a:p>
          <a:p>
            <a:pPr rtl="0"/>
            <a:endParaRPr lang="en-US" altLang="zh-TW" dirty="0" smtClean="0"/>
          </a:p>
          <a:p>
            <a:pPr rtl="0"/>
            <a:r>
              <a:rPr lang="zh-TW" altLang="en-US" dirty="0" smtClean="0"/>
              <a:t>生成</a:t>
            </a:r>
            <a:r>
              <a:rPr lang="en-US" altLang="zh-TW" dirty="0" smtClean="0"/>
              <a:t>3D</a:t>
            </a:r>
            <a:r>
              <a:rPr lang="zh-TW" altLang="en-US" dirty="0" smtClean="0"/>
              <a:t>動畫模擬</a:t>
            </a:r>
            <a:endParaRPr lang="en-US" altLang="zh-TW" dirty="0" smtClean="0"/>
          </a:p>
          <a:p>
            <a:pPr rtl="0"/>
            <a:endParaRPr lang="en-US" altLang="zh-TW" dirty="0"/>
          </a:p>
          <a:p>
            <a:pPr rtl="0"/>
            <a:r>
              <a:rPr lang="zh-TW" altLang="en-US" dirty="0"/>
              <a:t>以</a:t>
            </a:r>
            <a:r>
              <a:rPr lang="zh-TW" altLang="en-US" dirty="0" smtClean="0"/>
              <a:t>動圖</a:t>
            </a:r>
            <a:r>
              <a:rPr lang="en-US" altLang="zh-TW" dirty="0" smtClean="0"/>
              <a:t>GIF</a:t>
            </a:r>
            <a:r>
              <a:rPr lang="zh-TW" altLang="en-US" dirty="0" smtClean="0"/>
              <a:t>呈現</a:t>
            </a:r>
            <a:endParaRPr lang="en-US" altLang="zh-TW" dirty="0"/>
          </a:p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二、想法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找出</a:t>
            </a:r>
            <a:r>
              <a:rPr lang="en-US" altLang="zh-TW" dirty="0" smtClean="0"/>
              <a:t>2D</a:t>
            </a:r>
            <a:r>
              <a:rPr lang="zh-TW" altLang="en-US" dirty="0" smtClean="0"/>
              <a:t>方程式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製作</a:t>
            </a:r>
            <a:r>
              <a:rPr lang="en-US" altLang="zh-TW" dirty="0" smtClean="0"/>
              <a:t>2D</a:t>
            </a:r>
            <a:r>
              <a:rPr lang="zh-TW" altLang="en-US" dirty="0" smtClean="0"/>
              <a:t>動畫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製作</a:t>
            </a:r>
            <a:r>
              <a:rPr lang="en-US" altLang="zh-TW" dirty="0" smtClean="0"/>
              <a:t>3D</a:t>
            </a:r>
            <a:r>
              <a:rPr lang="zh-TW" altLang="en-US" dirty="0" smtClean="0"/>
              <a:t>地球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製作</a:t>
            </a:r>
            <a:r>
              <a:rPr lang="en-US" altLang="zh-TW" dirty="0" smtClean="0"/>
              <a:t>3D</a:t>
            </a:r>
            <a:r>
              <a:rPr lang="zh-TW" altLang="en-US" dirty="0" smtClean="0"/>
              <a:t>動畫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b="4531"/>
          <a:stretch/>
        </p:blipFill>
        <p:spPr>
          <a:xfrm>
            <a:off x="6598468" y="1628800"/>
            <a:ext cx="4896544" cy="40324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469" y="1641077"/>
            <a:ext cx="4896543" cy="400789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8466" y="1614346"/>
            <a:ext cx="4896545" cy="40346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67" y="1614346"/>
            <a:ext cx="4896544" cy="402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三、程式</a:t>
            </a:r>
            <a:r>
              <a:rPr lang="en-US" altLang="zh-TW" dirty="0" smtClean="0"/>
              <a:t>(Python 3)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1556792"/>
            <a:ext cx="6768752" cy="513257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660874" y="3542372"/>
            <a:ext cx="3118189" cy="7920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855116" y="3753750"/>
            <a:ext cx="304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發射位置</a:t>
            </a:r>
            <a:r>
              <a:rPr lang="en-US" altLang="zh-TW" sz="2000" b="1" dirty="0" smtClean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TW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設地心為</a:t>
            </a:r>
            <a:r>
              <a:rPr lang="en-US" altLang="zh-TW" sz="2000" b="1" dirty="0" smtClean="0">
                <a:solidFill>
                  <a:srgbClr val="FF0000"/>
                </a:solidFill>
                <a:latin typeface="+mj-ea"/>
                <a:ea typeface="+mj-ea"/>
              </a:rPr>
              <a:t>0,0,0)</a:t>
            </a:r>
            <a:endParaRPr lang="en-US" sz="2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33537" y="6062652"/>
            <a:ext cx="3118189" cy="50870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855116" y="6132337"/>
            <a:ext cx="291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000" b="1" dirty="0">
                <a:solidFill>
                  <a:srgbClr val="FF0000"/>
                </a:solidFill>
                <a:latin typeface="+mj-ea"/>
                <a:ea typeface="+mj-ea"/>
              </a:rPr>
              <a:t>發射</a:t>
            </a:r>
            <a:r>
              <a:rPr lang="zh-TW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角度</a:t>
            </a:r>
            <a:r>
              <a:rPr lang="en-US" altLang="zh-TW" sz="2000" b="1" dirty="0" smtClean="0">
                <a:solidFill>
                  <a:srgbClr val="FF0000"/>
                </a:solidFill>
                <a:latin typeface="+mj-ea"/>
                <a:ea typeface="+mj-ea"/>
              </a:rPr>
              <a:t>(z</a:t>
            </a:r>
            <a:r>
              <a:rPr lang="zh-TW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軸為自轉軸</a:t>
            </a:r>
            <a:r>
              <a:rPr lang="en-US" altLang="zh-TW" sz="2000" b="1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en-US" sz="2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60874" y="4626496"/>
            <a:ext cx="3118189" cy="50870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855116" y="4765866"/>
            <a:ext cx="127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000" b="1" dirty="0">
                <a:solidFill>
                  <a:srgbClr val="FF0000"/>
                </a:solidFill>
                <a:latin typeface="+mj-ea"/>
                <a:ea typeface="+mj-ea"/>
              </a:rPr>
              <a:t>檢視角度</a:t>
            </a:r>
            <a:endParaRPr lang="en-US" sz="2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4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2998068" y="1124744"/>
            <a:ext cx="6101655" cy="5328592"/>
            <a:chOff x="1413892" y="1124744"/>
            <a:chExt cx="6101655" cy="5328592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3892" y="1124744"/>
              <a:ext cx="6101655" cy="5328592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4582244" y="1556792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TW" altLang="en-US" sz="2000" b="1" dirty="0" smtClean="0">
                  <a:solidFill>
                    <a:srgbClr val="FF0000"/>
                  </a:solidFill>
                </a:rPr>
                <a:t>阻力項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4464719" y="4725144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TW" altLang="en-US" sz="2000" b="1" dirty="0" smtClean="0">
                  <a:solidFill>
                    <a:srgbClr val="FF0000"/>
                  </a:solidFill>
                </a:rPr>
                <a:t>推進力項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159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629916" y="332656"/>
            <a:ext cx="5847200" cy="6277583"/>
            <a:chOff x="2133972" y="319769"/>
            <a:chExt cx="5847200" cy="627758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72" y="319769"/>
              <a:ext cx="5847200" cy="2029111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72" y="2348880"/>
              <a:ext cx="5847200" cy="4248472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1650324" y="1684134"/>
            <a:ext cx="5740232" cy="135526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606580" y="2149400"/>
            <a:ext cx="326243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b="1" dirty="0" smtClean="0"/>
              <a:t>球座標轉換為直角坐標</a:t>
            </a:r>
            <a:endParaRPr 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1629916" y="3140967"/>
            <a:ext cx="5740232" cy="266429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7617083" y="4273637"/>
            <a:ext cx="326243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b="1" dirty="0"/>
              <a:t>計算球體所受之各種力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707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1844824"/>
            <a:ext cx="8865891" cy="446449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734372" y="2276872"/>
            <a:ext cx="418576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b="1" dirty="0" smtClean="0">
                <a:solidFill>
                  <a:srgbClr val="FF0000"/>
                </a:solidFill>
              </a:rPr>
              <a:t>將各種力所造成之加速度相加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734372" y="5589240"/>
            <a:ext cx="339227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b="1" dirty="0" smtClean="0">
                <a:solidFill>
                  <a:srgbClr val="FF0000"/>
                </a:solidFill>
              </a:rPr>
              <a:t>移動距離為當下速度*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dt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66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1700808"/>
            <a:ext cx="7039407" cy="446449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662364" y="2708920"/>
            <a:ext cx="212429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b="1" dirty="0" smtClean="0">
                <a:solidFill>
                  <a:srgbClr val="FF0000"/>
                </a:solidFill>
              </a:rPr>
              <a:t>將位置存入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list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5" y="908720"/>
            <a:ext cx="7039407" cy="400137"/>
          </a:xfrm>
          <a:prstGeom prst="rect">
            <a:avLst/>
          </a:prstGeom>
        </p:spPr>
      </p:pic>
      <p:cxnSp>
        <p:nvCxnSpPr>
          <p:cNvPr id="9" name="肘形接點 8"/>
          <p:cNvCxnSpPr/>
          <p:nvPr/>
        </p:nvCxnSpPr>
        <p:spPr>
          <a:xfrm rot="10800000">
            <a:off x="5950392" y="1108789"/>
            <a:ext cx="4759502" cy="27634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/>
          <p:nvPr/>
        </p:nvCxnSpPr>
        <p:spPr>
          <a:xfrm rot="10800000" flipV="1">
            <a:off x="5952046" y="3908228"/>
            <a:ext cx="4764815" cy="194421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133972" y="2243031"/>
            <a:ext cx="3528392" cy="156084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9173379" y="3379142"/>
            <a:ext cx="141577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b="1" dirty="0" smtClean="0"/>
              <a:t>運行條件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2913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 animBg="1"/>
      <p:bldP spid="2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6_TF02804846_TF02804846.potx" id="{3FE80767-388A-45D3-A464-874557DCEE83}" vid="{F603BDC4-59DE-46BD-BE43-6B7C1150DAC5}"/>
    </a:ext>
  </a:extLst>
</a:theme>
</file>

<file path=ppt/theme/theme2.xml><?xml version="1.0" encoding="utf-8"?>
<a:theme xmlns:a="http://schemas.openxmlformats.org/drawingml/2006/main" name="Office 佈景主題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黑板教育簡報 (寬螢幕)</Template>
  <TotalTime>154</TotalTime>
  <Words>243</Words>
  <Application>Microsoft Office PowerPoint</Application>
  <PresentationFormat>自訂</PresentationFormat>
  <Paragraphs>62</Paragraphs>
  <Slides>18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Microsoft JhengHei UI</vt:lpstr>
      <vt:lpstr>新細明體</vt:lpstr>
      <vt:lpstr>Arial</vt:lpstr>
      <vt:lpstr>Consolas</vt:lpstr>
      <vt:lpstr>Corbel</vt:lpstr>
      <vt:lpstr>黑板 16x9</vt:lpstr>
      <vt:lpstr>             3D 拋射模擬</vt:lpstr>
      <vt:lpstr>大綱</vt:lpstr>
      <vt:lpstr>一、目標</vt:lpstr>
      <vt:lpstr>二、想法</vt:lpstr>
      <vt:lpstr>三、程式(Python 3)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Import &amp; Set Figure </vt:lpstr>
      <vt:lpstr>Figure seting</vt:lpstr>
      <vt:lpstr>function</vt:lpstr>
      <vt:lpstr>present</vt:lpstr>
      <vt:lpstr>outlook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拋射模擬</dc:title>
  <dc:creator>user</dc:creator>
  <cp:lastModifiedBy>NTHU-LIB OPAC</cp:lastModifiedBy>
  <cp:revision>19</cp:revision>
  <dcterms:created xsi:type="dcterms:W3CDTF">2018-06-07T08:41:25Z</dcterms:created>
  <dcterms:modified xsi:type="dcterms:W3CDTF">2018-06-14T06:10:03Z</dcterms:modified>
</cp:coreProperties>
</file>