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Gill Sans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">
          <p15:clr>
            <a:srgbClr val="A4A3A4"/>
          </p15:clr>
        </p15:guide>
        <p15:guide id="2" pos="1202">
          <p15:clr>
            <a:srgbClr val="A4A3A4"/>
          </p15:clr>
        </p15:guide>
        <p15:guide id="3" pos="5602">
          <p15:clr>
            <a:srgbClr val="A4A3A4"/>
          </p15:clr>
        </p15:guide>
        <p15:guide id="4" orient="horz" pos="3162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2piNwsmIjzu6zmAbdxvBxigV7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" orient="horz"/>
        <p:guide pos="1202"/>
        <p:guide pos="5602"/>
        <p:guide pos="316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ill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2.因為我們主打停車相關功能,所以我們決定用app的形式讓使用者出門在外也能有很多方便的功能可以使用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3.使用者不用擔心找不到停車場找不到停車位 停車費超支</a:t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5" name="Google Shape;65;p3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3" name="Google Shape;73;p3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幻灯片">
  <p:cSld name="1_标题幻灯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9"/>
          <p:cNvSpPr/>
          <p:nvPr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幻灯片">
  <p:cSld name="2_标题幻灯片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0"/>
          <p:cNvSpPr/>
          <p:nvPr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23;p30"/>
          <p:cNvCxnSpPr/>
          <p:nvPr/>
        </p:nvCxnSpPr>
        <p:spPr>
          <a:xfrm>
            <a:off x="388823" y="407418"/>
            <a:ext cx="0" cy="549536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4" name="Google Shape;24;p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25" name="Google Shape;25;p30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rotWithShape="0" algn="t" dir="5400000" dist="1016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" name="Google Shape;26;p30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</p:grpSpPr>
          <p:sp>
            <p:nvSpPr>
              <p:cNvPr id="27" name="Google Shape;27;p30"/>
              <p:cNvSpPr/>
              <p:nvPr/>
            </p:nvSpPr>
            <p:spPr>
              <a:xfrm>
                <a:off x="4675188" y="2882900"/>
                <a:ext cx="360362" cy="257175"/>
              </a:xfrm>
              <a:custGeom>
                <a:rect b="b" l="l" r="r" t="t"/>
                <a:pathLst>
                  <a:path extrusionOk="0" h="21600" w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8" name="Google Shape;28;p30"/>
              <p:cNvSpPr/>
              <p:nvPr/>
            </p:nvSpPr>
            <p:spPr>
              <a:xfrm>
                <a:off x="5000625" y="2994025"/>
                <a:ext cx="22225" cy="123825"/>
              </a:xfrm>
              <a:custGeom>
                <a:rect b="b" l="l" r="r" t="t"/>
                <a:pathLst>
                  <a:path extrusionOk="0" h="21600" w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29" name="Google Shape;29;p30"/>
              <p:cNvSpPr/>
              <p:nvPr/>
            </p:nvSpPr>
            <p:spPr>
              <a:xfrm>
                <a:off x="4989513" y="3128963"/>
                <a:ext cx="46037" cy="6826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34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3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4.jpg"/><Relationship Id="rId5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901672" y="2439683"/>
            <a:ext cx="418576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      大學專題報告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"/>
          <p:cNvCxnSpPr/>
          <p:nvPr/>
        </p:nvCxnSpPr>
        <p:spPr>
          <a:xfrm>
            <a:off x="4441372" y="3536738"/>
            <a:ext cx="26125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5" name="Google Shape;95;p1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96" name="Google Shape;96;p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rotWithShape="0" algn="t" dir="5400000" dist="1016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7" name="Google Shape;97;p1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4675188" y="2882900"/>
                <a:ext cx="360362" cy="257175"/>
              </a:xfrm>
              <a:custGeom>
                <a:rect b="b" l="l" r="r" t="t"/>
                <a:pathLst>
                  <a:path extrusionOk="0" h="21600" w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5000625" y="2994025"/>
                <a:ext cx="22225" cy="123825"/>
              </a:xfrm>
              <a:custGeom>
                <a:rect b="b" l="l" r="r" t="t"/>
                <a:pathLst>
                  <a:path extrusionOk="0" h="21600" w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4989513" y="3128963"/>
                <a:ext cx="46037" cy="6826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101" name="Google Shape;101;p1"/>
          <p:cNvSpPr txBox="1"/>
          <p:nvPr/>
        </p:nvSpPr>
        <p:spPr>
          <a:xfrm>
            <a:off x="3141609" y="3999047"/>
            <a:ext cx="35365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報告人：Sam Cheng     報告時間：20180926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321497" y="3676043"/>
            <a:ext cx="2141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海洋大學—資訊工程學系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299214" y="3041891"/>
            <a:ext cx="45191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政府開放資料之停車資訊應用</a:t>
            </a:r>
            <a:endParaRPr sz="2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使用者設計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288" y="775350"/>
            <a:ext cx="6634829" cy="406593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0"/>
          <p:cNvSpPr/>
          <p:nvPr/>
        </p:nvSpPr>
        <p:spPr>
          <a:xfrm>
            <a:off x="388823" y="742818"/>
            <a:ext cx="10021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User design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使用技術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3085528" y="2431161"/>
            <a:ext cx="17439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p11"/>
          <p:cNvGrpSpPr/>
          <p:nvPr/>
        </p:nvGrpSpPr>
        <p:grpSpPr>
          <a:xfrm>
            <a:off x="3193349" y="3077492"/>
            <a:ext cx="246137" cy="245552"/>
            <a:chOff x="3665" y="2074"/>
            <a:chExt cx="421" cy="420"/>
          </a:xfrm>
        </p:grpSpPr>
        <p:sp>
          <p:nvSpPr>
            <p:cNvPr id="244" name="Google Shape;244;p11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1"/>
          <p:cNvSpPr/>
          <p:nvPr/>
        </p:nvSpPr>
        <p:spPr>
          <a:xfrm>
            <a:off x="3384529" y="3015425"/>
            <a:ext cx="1959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Processing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11"/>
          <p:cNvGrpSpPr/>
          <p:nvPr/>
        </p:nvGrpSpPr>
        <p:grpSpPr>
          <a:xfrm>
            <a:off x="5534835" y="3077492"/>
            <a:ext cx="246137" cy="245552"/>
            <a:chOff x="3665" y="2074"/>
            <a:chExt cx="421" cy="420"/>
          </a:xfrm>
        </p:grpSpPr>
        <p:sp>
          <p:nvSpPr>
            <p:cNvPr id="248" name="Google Shape;248;p11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1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1"/>
          <p:cNvGrpSpPr/>
          <p:nvPr/>
        </p:nvGrpSpPr>
        <p:grpSpPr>
          <a:xfrm>
            <a:off x="1546503" y="2073937"/>
            <a:ext cx="821772" cy="825457"/>
            <a:chOff x="5478463" y="2630488"/>
            <a:chExt cx="352425" cy="354012"/>
          </a:xfrm>
        </p:grpSpPr>
        <p:sp>
          <p:nvSpPr>
            <p:cNvPr id="251" name="Google Shape;251;p11"/>
            <p:cNvSpPr/>
            <p:nvPr/>
          </p:nvSpPr>
          <p:spPr>
            <a:xfrm>
              <a:off x="5478463" y="2663825"/>
              <a:ext cx="320675" cy="320675"/>
            </a:xfrm>
            <a:custGeom>
              <a:rect b="b" l="l" r="r" t="t"/>
              <a:pathLst>
                <a:path extrusionOk="0" h="21600" w="21502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5632450" y="2808288"/>
              <a:ext cx="53975" cy="53975"/>
            </a:xfrm>
            <a:custGeom>
              <a:rect b="b" l="l" r="r" t="t"/>
              <a:pathLst>
                <a:path extrusionOk="0" h="21600" w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5775325" y="2630488"/>
              <a:ext cx="55563" cy="55562"/>
            </a:xfrm>
            <a:custGeom>
              <a:rect b="b" l="l" r="r" t="t"/>
              <a:pathLst>
                <a:path extrusionOk="0" h="21600" w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5565775" y="2797175"/>
              <a:ext cx="44450" cy="44450"/>
            </a:xfrm>
            <a:custGeom>
              <a:rect b="b" l="l" r="r" t="t"/>
              <a:pathLst>
                <a:path extrusionOk="0" h="21600" w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5610225" y="2873375"/>
              <a:ext cx="22225" cy="22225"/>
            </a:xfrm>
            <a:custGeom>
              <a:rect b="b" l="l" r="r" t="t"/>
              <a:pathLst>
                <a:path extrusionOk="0" h="21600" w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5786438" y="2708275"/>
              <a:ext cx="22225" cy="22225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公開資料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2"/>
          <p:cNvSpPr/>
          <p:nvPr/>
        </p:nvSpPr>
        <p:spPr>
          <a:xfrm>
            <a:off x="388823" y="742818"/>
            <a:ext cx="9268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Data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2"/>
          <p:cNvSpPr/>
          <p:nvPr/>
        </p:nvSpPr>
        <p:spPr>
          <a:xfrm>
            <a:off x="781196" y="1332000"/>
            <a:ext cx="28692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2"/>
          <p:cNvSpPr/>
          <p:nvPr/>
        </p:nvSpPr>
        <p:spPr>
          <a:xfrm>
            <a:off x="866826" y="1402934"/>
            <a:ext cx="2697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基隆市政府開放資料平台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/>
          <p:nvPr/>
        </p:nvSpPr>
        <p:spPr>
          <a:xfrm>
            <a:off x="781196" y="2144250"/>
            <a:ext cx="28692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2"/>
          <p:cNvSpPr/>
          <p:nvPr/>
        </p:nvSpPr>
        <p:spPr>
          <a:xfrm>
            <a:off x="866826" y="2215184"/>
            <a:ext cx="2697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新北市政府開放資料平台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/>
          <p:nvPr/>
        </p:nvSpPr>
        <p:spPr>
          <a:xfrm>
            <a:off x="781196" y="2956500"/>
            <a:ext cx="28692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866826" y="3027434"/>
            <a:ext cx="2697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台北市政府開放資料平台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2"/>
          <p:cNvSpPr/>
          <p:nvPr/>
        </p:nvSpPr>
        <p:spPr>
          <a:xfrm>
            <a:off x="781196" y="3768750"/>
            <a:ext cx="28692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866826" y="3839684"/>
            <a:ext cx="26979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商工行政資料開放平台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5663996" y="1332000"/>
            <a:ext cx="17664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5749626" y="1402934"/>
            <a:ext cx="1587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停車場資訊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5663996" y="2144250"/>
            <a:ext cx="17664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5749626" y="2215184"/>
            <a:ext cx="1587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動態剩餘車位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5663996" y="2956500"/>
            <a:ext cx="17664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2"/>
          <p:cNvSpPr/>
          <p:nvPr/>
        </p:nvSpPr>
        <p:spPr>
          <a:xfrm>
            <a:off x="5749626" y="3027434"/>
            <a:ext cx="1587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收費資訊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2"/>
          <p:cNvSpPr/>
          <p:nvPr/>
        </p:nvSpPr>
        <p:spPr>
          <a:xfrm>
            <a:off x="5663996" y="3768750"/>
            <a:ext cx="1766404" cy="51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181F2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/>
          <p:nvPr/>
        </p:nvSpPr>
        <p:spPr>
          <a:xfrm>
            <a:off x="5749626" y="3839684"/>
            <a:ext cx="15871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商圈資訊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9" name="Google Shape;279;p12"/>
          <p:cNvCxnSpPr>
            <a:stCxn id="269" idx="3"/>
            <a:endCxn id="277" idx="1"/>
          </p:cNvCxnSpPr>
          <p:nvPr/>
        </p:nvCxnSpPr>
        <p:spPr>
          <a:xfrm>
            <a:off x="3650400" y="4024350"/>
            <a:ext cx="201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0" name="Google Shape;280;p12"/>
          <p:cNvCxnSpPr>
            <a:stCxn id="263" idx="3"/>
            <a:endCxn id="271" idx="1"/>
          </p:cNvCxnSpPr>
          <p:nvPr/>
        </p:nvCxnSpPr>
        <p:spPr>
          <a:xfrm>
            <a:off x="3650400" y="1587600"/>
            <a:ext cx="201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12"/>
          <p:cNvCxnSpPr>
            <a:stCxn id="265" idx="3"/>
            <a:endCxn id="273" idx="1"/>
          </p:cNvCxnSpPr>
          <p:nvPr/>
        </p:nvCxnSpPr>
        <p:spPr>
          <a:xfrm>
            <a:off x="3650400" y="2399850"/>
            <a:ext cx="201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12"/>
          <p:cNvCxnSpPr>
            <a:stCxn id="267" idx="3"/>
            <a:endCxn id="275" idx="1"/>
          </p:cNvCxnSpPr>
          <p:nvPr/>
        </p:nvCxnSpPr>
        <p:spPr>
          <a:xfrm>
            <a:off x="3650400" y="3212100"/>
            <a:ext cx="2013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12"/>
          <p:cNvCxnSpPr>
            <a:stCxn id="263" idx="3"/>
            <a:endCxn id="273" idx="1"/>
          </p:cNvCxnSpPr>
          <p:nvPr/>
        </p:nvCxnSpPr>
        <p:spPr>
          <a:xfrm>
            <a:off x="3650400" y="1587600"/>
            <a:ext cx="2013600" cy="81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2"/>
          <p:cNvCxnSpPr>
            <a:stCxn id="263" idx="3"/>
            <a:endCxn id="275" idx="1"/>
          </p:cNvCxnSpPr>
          <p:nvPr/>
        </p:nvCxnSpPr>
        <p:spPr>
          <a:xfrm>
            <a:off x="3650400" y="1587600"/>
            <a:ext cx="2013600" cy="162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2"/>
          <p:cNvCxnSpPr>
            <a:stCxn id="265" idx="3"/>
            <a:endCxn id="271" idx="1"/>
          </p:cNvCxnSpPr>
          <p:nvPr/>
        </p:nvCxnSpPr>
        <p:spPr>
          <a:xfrm flipH="1" rot="10800000">
            <a:off x="3650400" y="1587750"/>
            <a:ext cx="2013600" cy="81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2"/>
          <p:cNvCxnSpPr>
            <a:stCxn id="267" idx="3"/>
            <a:endCxn id="271" idx="1"/>
          </p:cNvCxnSpPr>
          <p:nvPr/>
        </p:nvCxnSpPr>
        <p:spPr>
          <a:xfrm flipH="1" rot="10800000">
            <a:off x="3650400" y="1587600"/>
            <a:ext cx="2013600" cy="1624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12"/>
          <p:cNvCxnSpPr>
            <a:stCxn id="265" idx="3"/>
            <a:endCxn id="275" idx="1"/>
          </p:cNvCxnSpPr>
          <p:nvPr/>
        </p:nvCxnSpPr>
        <p:spPr>
          <a:xfrm>
            <a:off x="3650400" y="2399850"/>
            <a:ext cx="2013600" cy="812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8" name="Google Shape;288;p12"/>
          <p:cNvCxnSpPr>
            <a:stCxn id="267" idx="3"/>
            <a:endCxn id="273" idx="1"/>
          </p:cNvCxnSpPr>
          <p:nvPr/>
        </p:nvCxnSpPr>
        <p:spPr>
          <a:xfrm flipH="1" rot="10800000">
            <a:off x="3650400" y="2400000"/>
            <a:ext cx="2013600" cy="81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公開資料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388823" y="742818"/>
            <a:ext cx="9268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Data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36" y="775350"/>
            <a:ext cx="4693444" cy="2241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擷取.JPG" id="296" name="Google Shape;2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591" y="1702683"/>
            <a:ext cx="4017645" cy="3080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5176" y="3235065"/>
            <a:ext cx="3690938" cy="15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>
            <a:off x="388823" y="375240"/>
            <a:ext cx="88678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2423" y="1015219"/>
            <a:ext cx="3362377" cy="373417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4"/>
          <p:cNvSpPr/>
          <p:nvPr/>
        </p:nvSpPr>
        <p:spPr>
          <a:xfrm>
            <a:off x="388823" y="1113417"/>
            <a:ext cx="5133600" cy="35377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74401" y="2013764"/>
            <a:ext cx="7840801" cy="173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重要功能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3085528" y="2431161"/>
            <a:ext cx="13997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15"/>
          <p:cNvGrpSpPr/>
          <p:nvPr/>
        </p:nvGrpSpPr>
        <p:grpSpPr>
          <a:xfrm>
            <a:off x="1588439" y="2144391"/>
            <a:ext cx="737900" cy="692497"/>
            <a:chOff x="10074275" y="1647825"/>
            <a:chExt cx="464344" cy="435769"/>
          </a:xfrm>
        </p:grpSpPr>
        <p:sp>
          <p:nvSpPr>
            <p:cNvPr id="315" name="Google Shape;315;p15"/>
            <p:cNvSpPr/>
            <p:nvPr/>
          </p:nvSpPr>
          <p:spPr>
            <a:xfrm>
              <a:off x="10074275" y="1647825"/>
              <a:ext cx="464344" cy="435769"/>
            </a:xfrm>
            <a:custGeom>
              <a:rect b="b" l="l" r="r" t="t"/>
              <a:pathLst>
                <a:path extrusionOk="0" h="21600" w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0291763" y="1734344"/>
              <a:ext cx="87313" cy="15081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0291763" y="1778000"/>
              <a:ext cx="87313" cy="15082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0291763" y="1821657"/>
              <a:ext cx="188913" cy="1508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0132219" y="1908969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0132219" y="1952625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0132219" y="1996282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0132219" y="1865313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0132219" y="1720057"/>
              <a:ext cx="130969" cy="116681"/>
            </a:xfrm>
            <a:custGeom>
              <a:rect b="b" l="l" r="r" t="t"/>
              <a:pathLst>
                <a:path extrusionOk="0" h="21600" w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/>
          <p:nvPr/>
        </p:nvSpPr>
        <p:spPr>
          <a:xfrm>
            <a:off x="388823" y="375240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搜尋停車場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_20161201-095621" id="329" name="Google Shape;32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363" y="1061575"/>
            <a:ext cx="1701637" cy="30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017" y="651739"/>
            <a:ext cx="2060984" cy="38405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6"/>
          <p:cNvSpPr/>
          <p:nvPr/>
        </p:nvSpPr>
        <p:spPr>
          <a:xfrm>
            <a:off x="1173966" y="14076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16"/>
          <p:cNvGrpSpPr/>
          <p:nvPr/>
        </p:nvGrpSpPr>
        <p:grpSpPr>
          <a:xfrm>
            <a:off x="1346557" y="1572055"/>
            <a:ext cx="353134" cy="353134"/>
            <a:chOff x="2473104" y="2145028"/>
            <a:chExt cx="359165" cy="359165"/>
          </a:xfrm>
        </p:grpSpPr>
        <p:sp>
          <p:nvSpPr>
            <p:cNvPr id="333" name="Google Shape;333;p16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5" name="Google Shape;335;p16"/>
          <p:cNvSpPr/>
          <p:nvPr/>
        </p:nvSpPr>
        <p:spPr>
          <a:xfrm>
            <a:off x="1855891" y="1517789"/>
            <a:ext cx="14157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搜尋功能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/>
          <p:nvPr/>
        </p:nvSpPr>
        <p:spPr>
          <a:xfrm>
            <a:off x="1173966" y="2368662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7" name="Google Shape;337;p16"/>
          <p:cNvGrpSpPr/>
          <p:nvPr/>
        </p:nvGrpSpPr>
        <p:grpSpPr>
          <a:xfrm>
            <a:off x="1346557" y="2533057"/>
            <a:ext cx="353134" cy="353134"/>
            <a:chOff x="2473104" y="2145028"/>
            <a:chExt cx="359165" cy="359165"/>
          </a:xfrm>
        </p:grpSpPr>
        <p:sp>
          <p:nvSpPr>
            <p:cNvPr id="338" name="Google Shape;338;p16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0" name="Google Shape;340;p16"/>
          <p:cNvSpPr/>
          <p:nvPr/>
        </p:nvSpPr>
        <p:spPr>
          <a:xfrm>
            <a:off x="1855891" y="2474626"/>
            <a:ext cx="11079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篩選器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6"/>
          <p:cNvSpPr/>
          <p:nvPr/>
        </p:nvSpPr>
        <p:spPr>
          <a:xfrm>
            <a:off x="1173966" y="3325499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16"/>
          <p:cNvGrpSpPr/>
          <p:nvPr/>
        </p:nvGrpSpPr>
        <p:grpSpPr>
          <a:xfrm>
            <a:off x="1346557" y="3489894"/>
            <a:ext cx="353134" cy="353134"/>
            <a:chOff x="2473104" y="2145028"/>
            <a:chExt cx="359165" cy="359165"/>
          </a:xfrm>
        </p:grpSpPr>
        <p:sp>
          <p:nvSpPr>
            <p:cNvPr id="343" name="Google Shape;343;p16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45" name="Google Shape;345;p16"/>
          <p:cNvSpPr/>
          <p:nvPr/>
        </p:nvSpPr>
        <p:spPr>
          <a:xfrm>
            <a:off x="1842755" y="3435628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導航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紀錄停車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creenshot_20161201-095621" id="351" name="Google Shape;3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363" y="1061575"/>
            <a:ext cx="1701637" cy="3042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017" y="651739"/>
            <a:ext cx="2060984" cy="384057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7"/>
          <p:cNvSpPr/>
          <p:nvPr/>
        </p:nvSpPr>
        <p:spPr>
          <a:xfrm>
            <a:off x="1173966" y="14076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17"/>
          <p:cNvGrpSpPr/>
          <p:nvPr/>
        </p:nvGrpSpPr>
        <p:grpSpPr>
          <a:xfrm>
            <a:off x="1346557" y="1572055"/>
            <a:ext cx="353134" cy="353134"/>
            <a:chOff x="2473104" y="2145028"/>
            <a:chExt cx="359165" cy="359165"/>
          </a:xfrm>
        </p:grpSpPr>
        <p:sp>
          <p:nvSpPr>
            <p:cNvPr id="355" name="Google Shape;355;p17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57" name="Google Shape;357;p17"/>
          <p:cNvSpPr/>
          <p:nvPr/>
        </p:nvSpPr>
        <p:spPr>
          <a:xfrm>
            <a:off x="1931447" y="1478853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定位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/>
          <p:nvPr/>
        </p:nvSpPr>
        <p:spPr>
          <a:xfrm>
            <a:off x="1173966" y="2368662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17"/>
          <p:cNvGrpSpPr/>
          <p:nvPr/>
        </p:nvGrpSpPr>
        <p:grpSpPr>
          <a:xfrm>
            <a:off x="1346557" y="2533057"/>
            <a:ext cx="353134" cy="353134"/>
            <a:chOff x="2473104" y="2145028"/>
            <a:chExt cx="359165" cy="359165"/>
          </a:xfrm>
        </p:grpSpPr>
        <p:sp>
          <p:nvSpPr>
            <p:cNvPr id="360" name="Google Shape;360;p17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2" name="Google Shape;362;p17"/>
          <p:cNvSpPr/>
          <p:nvPr/>
        </p:nvSpPr>
        <p:spPr>
          <a:xfrm>
            <a:off x="1931446" y="2467601"/>
            <a:ext cx="80021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拍照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_20161201-095549" id="363" name="Google Shape;36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26363" y="1061575"/>
            <a:ext cx="1701637" cy="3042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計時計費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8372" y="709053"/>
            <a:ext cx="2060984" cy="384057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1173966" y="14076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18"/>
          <p:cNvGrpSpPr/>
          <p:nvPr/>
        </p:nvGrpSpPr>
        <p:grpSpPr>
          <a:xfrm>
            <a:off x="1346557" y="1572055"/>
            <a:ext cx="353134" cy="353134"/>
            <a:chOff x="2473104" y="2145028"/>
            <a:chExt cx="359165" cy="359165"/>
          </a:xfrm>
        </p:grpSpPr>
        <p:sp>
          <p:nvSpPr>
            <p:cNvPr id="372" name="Google Shape;372;p18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4" name="Google Shape;374;p18"/>
          <p:cNvSpPr/>
          <p:nvPr/>
        </p:nvSpPr>
        <p:spPr>
          <a:xfrm>
            <a:off x="1866367" y="1513624"/>
            <a:ext cx="8002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計時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1173966" y="2368662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18"/>
          <p:cNvGrpSpPr/>
          <p:nvPr/>
        </p:nvGrpSpPr>
        <p:grpSpPr>
          <a:xfrm>
            <a:off x="1346557" y="2533057"/>
            <a:ext cx="353134" cy="353134"/>
            <a:chOff x="2473104" y="2145028"/>
            <a:chExt cx="359165" cy="359165"/>
          </a:xfrm>
        </p:grpSpPr>
        <p:sp>
          <p:nvSpPr>
            <p:cNvPr id="377" name="Google Shape;377;p18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18"/>
          <p:cNvSpPr/>
          <p:nvPr/>
        </p:nvSpPr>
        <p:spPr>
          <a:xfrm>
            <a:off x="1866367" y="251770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費率計算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8"/>
          <p:cNvSpPr/>
          <p:nvPr/>
        </p:nvSpPr>
        <p:spPr>
          <a:xfrm>
            <a:off x="1173966" y="3325499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1" name="Google Shape;381;p18"/>
          <p:cNvGrpSpPr/>
          <p:nvPr/>
        </p:nvGrpSpPr>
        <p:grpSpPr>
          <a:xfrm>
            <a:off x="1346557" y="3489894"/>
            <a:ext cx="353134" cy="353134"/>
            <a:chOff x="2473104" y="2145028"/>
            <a:chExt cx="359165" cy="359165"/>
          </a:xfrm>
        </p:grpSpPr>
        <p:sp>
          <p:nvSpPr>
            <p:cNvPr id="382" name="Google Shape;382;p18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84" name="Google Shape;384;p18"/>
          <p:cNvSpPr/>
          <p:nvPr/>
        </p:nvSpPr>
        <p:spPr>
          <a:xfrm>
            <a:off x="1866367" y="3435628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推播提醒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bluej\AppData\Local\Microsoft\Windows\INetCache\Content.Word\Screenshot_20161201-095553.png" id="385" name="Google Shape;3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6626" y="1107853"/>
            <a:ext cx="1724475" cy="30429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61201-095559" id="386" name="Google Shape;38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6150" y="1107853"/>
            <a:ext cx="1734951" cy="31025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bluej\AppData\Local\Microsoft\Windows\INetCache\Content.Word\Screenshot_20161201-121259.png" id="387" name="Google Shape;387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84880" y="1107853"/>
            <a:ext cx="1736221" cy="3102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9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9"/>
          <p:cNvSpPr/>
          <p:nvPr/>
        </p:nvSpPr>
        <p:spPr>
          <a:xfrm>
            <a:off x="3085528" y="1808833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成品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9"/>
          <p:cNvSpPr/>
          <p:nvPr/>
        </p:nvSpPr>
        <p:spPr>
          <a:xfrm>
            <a:off x="3085528" y="2431161"/>
            <a:ext cx="100700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9"/>
          <p:cNvGrpSpPr/>
          <p:nvPr/>
        </p:nvGrpSpPr>
        <p:grpSpPr>
          <a:xfrm>
            <a:off x="1605544" y="2157037"/>
            <a:ext cx="703690" cy="659258"/>
            <a:chOff x="5368132" y="3540125"/>
            <a:chExt cx="465138" cy="435769"/>
          </a:xfrm>
        </p:grpSpPr>
        <p:sp>
          <p:nvSpPr>
            <p:cNvPr id="397" name="Google Shape;397;p19"/>
            <p:cNvSpPr/>
            <p:nvPr/>
          </p:nvSpPr>
          <p:spPr>
            <a:xfrm>
              <a:off x="5426869" y="3598069"/>
              <a:ext cx="347663" cy="232569"/>
            </a:xfrm>
            <a:custGeom>
              <a:rect b="b" l="l" r="r" t="t"/>
              <a:pathLst>
                <a:path extrusionOk="0" h="21600" w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5368132" y="3540125"/>
              <a:ext cx="465138" cy="435769"/>
            </a:xfrm>
            <a:custGeom>
              <a:rect b="b" l="l" r="r" t="t"/>
              <a:pathLst>
                <a:path extrusionOk="0" h="21600" w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目錄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 flipH="1">
            <a:off x="466344" y="690506"/>
            <a:ext cx="1325880" cy="626230"/>
          </a:xfrm>
          <a:prstGeom prst="straightConnector1">
            <a:avLst/>
          </a:prstGeom>
          <a:noFill/>
          <a:ln cap="flat" cmpd="sng" w="19050">
            <a:solidFill>
              <a:srgbClr val="222B3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32940" y="306953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目的動機</a:t>
            </a:r>
            <a:endParaRPr sz="1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505780" y="306953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系統架構</a:t>
            </a:r>
            <a:endParaRPr sz="1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109708" y="306953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使用技術</a:t>
            </a:r>
            <a:endParaRPr sz="1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5734502" y="3069531"/>
            <a:ext cx="100540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重點功能</a:t>
            </a:r>
            <a:endParaRPr sz="1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421006" y="3069531"/>
            <a:ext cx="7809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1"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"/>
          <p:cNvSpPr/>
          <p:nvPr/>
        </p:nvSpPr>
        <p:spPr>
          <a:xfrm>
            <a:off x="388823" y="37524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成品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/>
          <p:nvPr/>
        </p:nvSpPr>
        <p:spPr>
          <a:xfrm>
            <a:off x="388823" y="742818"/>
            <a:ext cx="5934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5" name="Google Shape;4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8423" y="1129076"/>
            <a:ext cx="6584599" cy="3703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1"/>
          <p:cNvSpPr txBox="1"/>
          <p:nvPr/>
        </p:nvSpPr>
        <p:spPr>
          <a:xfrm>
            <a:off x="1901672" y="2439683"/>
            <a:ext cx="531427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rgbClr val="222B34"/>
                </a:solidFill>
                <a:latin typeface="Calibri"/>
                <a:ea typeface="Calibri"/>
                <a:cs typeface="Calibri"/>
                <a:sym typeface="Calibri"/>
              </a:rPr>
              <a:t>感謝各位專家批評指正</a:t>
            </a:r>
            <a:endParaRPr sz="4000">
              <a:solidFill>
                <a:srgbClr val="222B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21"/>
          <p:cNvCxnSpPr/>
          <p:nvPr/>
        </p:nvCxnSpPr>
        <p:spPr>
          <a:xfrm>
            <a:off x="4441372" y="3536738"/>
            <a:ext cx="26125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414" name="Google Shape;414;p2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rotWithShape="0" algn="t" dir="5400000" dist="1016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15" name="Google Shape;415;p21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</p:grpSpPr>
          <p:sp>
            <p:nvSpPr>
              <p:cNvPr id="416" name="Google Shape;416;p21"/>
              <p:cNvSpPr/>
              <p:nvPr/>
            </p:nvSpPr>
            <p:spPr>
              <a:xfrm>
                <a:off x="4675188" y="2882900"/>
                <a:ext cx="360362" cy="257175"/>
              </a:xfrm>
              <a:custGeom>
                <a:rect b="b" l="l" r="r" t="t"/>
                <a:pathLst>
                  <a:path extrusionOk="0" h="21600" w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17" name="Google Shape;417;p21"/>
              <p:cNvSpPr/>
              <p:nvPr/>
            </p:nvSpPr>
            <p:spPr>
              <a:xfrm>
                <a:off x="5000625" y="2994025"/>
                <a:ext cx="22225" cy="123825"/>
              </a:xfrm>
              <a:custGeom>
                <a:rect b="b" l="l" r="r" t="t"/>
                <a:pathLst>
                  <a:path extrusionOk="0" h="21600" w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  <p:sp>
            <p:nvSpPr>
              <p:cNvPr id="418" name="Google Shape;418;p21"/>
              <p:cNvSpPr/>
              <p:nvPr/>
            </p:nvSpPr>
            <p:spPr>
              <a:xfrm>
                <a:off x="4989513" y="3128963"/>
                <a:ext cx="46037" cy="68262"/>
              </a:xfrm>
              <a:custGeom>
                <a:rect b="b" l="l" r="r" t="t"/>
                <a:pathLst>
                  <a:path extrusionOk="0" h="21600" w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9050" lIns="19050" spcFirstLastPara="1" rIns="19050" wrap="square" tIns="190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500"/>
                  <a:buFont typeface="Calibri"/>
                  <a:buNone/>
                </a:pPr>
                <a:r>
                  <a:t/>
                </a:r>
                <a:endParaRPr b="0" i="0" sz="1500" u="none" cap="none" strike="noStrike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</p:grpSp>
      <p:sp>
        <p:nvSpPr>
          <p:cNvPr id="419" name="Google Shape;419;p21"/>
          <p:cNvSpPr txBox="1"/>
          <p:nvPr/>
        </p:nvSpPr>
        <p:spPr>
          <a:xfrm>
            <a:off x="2165058" y="3044295"/>
            <a:ext cx="479182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>
                <a:solidFill>
                  <a:srgbClr val="222B34"/>
                </a:solidFill>
                <a:latin typeface="Arial"/>
                <a:ea typeface="Arial"/>
                <a:cs typeface="Arial"/>
                <a:sym typeface="Arial"/>
              </a:rPr>
              <a:t>THANK YOU FOR WATCHING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公開資料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388823" y="742818"/>
            <a:ext cx="9268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Open Data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2"/>
          <p:cNvSpPr/>
          <p:nvPr/>
        </p:nvSpPr>
        <p:spPr>
          <a:xfrm>
            <a:off x="1518296" y="2047541"/>
            <a:ext cx="779757" cy="772764"/>
          </a:xfrm>
          <a:custGeom>
            <a:rect b="b" l="l" r="r" t="t"/>
            <a:pathLst>
              <a:path extrusionOk="0" h="21600" w="21543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469979" y="2610060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450816" y="3694941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22"/>
          <p:cNvGrpSpPr/>
          <p:nvPr/>
        </p:nvGrpSpPr>
        <p:grpSpPr>
          <a:xfrm>
            <a:off x="609421" y="3858897"/>
            <a:ext cx="352425" cy="354012"/>
            <a:chOff x="5478463" y="2630488"/>
            <a:chExt cx="352425" cy="354012"/>
          </a:xfrm>
        </p:grpSpPr>
        <p:sp>
          <p:nvSpPr>
            <p:cNvPr id="431" name="Google Shape;431;p22"/>
            <p:cNvSpPr/>
            <p:nvPr/>
          </p:nvSpPr>
          <p:spPr>
            <a:xfrm>
              <a:off x="5478463" y="2663825"/>
              <a:ext cx="320675" cy="320675"/>
            </a:xfrm>
            <a:custGeom>
              <a:rect b="b" l="l" r="r" t="t"/>
              <a:pathLst>
                <a:path extrusionOk="0" h="21600" w="21502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32450" y="2808288"/>
              <a:ext cx="53975" cy="53975"/>
            </a:xfrm>
            <a:custGeom>
              <a:rect b="b" l="l" r="r" t="t"/>
              <a:pathLst>
                <a:path extrusionOk="0" h="21600" w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5775325" y="2630488"/>
              <a:ext cx="55563" cy="55562"/>
            </a:xfrm>
            <a:custGeom>
              <a:rect b="b" l="l" r="r" t="t"/>
              <a:pathLst>
                <a:path extrusionOk="0" h="21600" w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565775" y="2797175"/>
              <a:ext cx="44450" cy="44450"/>
            </a:xfrm>
            <a:custGeom>
              <a:rect b="b" l="l" r="r" t="t"/>
              <a:pathLst>
                <a:path extrusionOk="0" h="21600" w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5610225" y="2873375"/>
              <a:ext cx="22225" cy="22225"/>
            </a:xfrm>
            <a:custGeom>
              <a:rect b="b" l="l" r="r" t="t"/>
              <a:pathLst>
                <a:path extrusionOk="0" h="21600" w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5786438" y="2708275"/>
              <a:ext cx="22225" cy="22225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37" name="Google Shape;437;p22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</p:grpSpPr>
        <p:sp>
          <p:nvSpPr>
            <p:cNvPr id="438" name="Google Shape;438;p22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0" name="Google Shape;440;p22"/>
          <p:cNvSpPr/>
          <p:nvPr/>
        </p:nvSpPr>
        <p:spPr>
          <a:xfrm>
            <a:off x="4248023" y="375240"/>
            <a:ext cx="3607178" cy="17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2"/>
          <p:cNvSpPr/>
          <p:nvPr/>
        </p:nvSpPr>
        <p:spPr>
          <a:xfrm>
            <a:off x="3759047" y="2205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7855201" y="2205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2"/>
          <p:cNvSpPr/>
          <p:nvPr/>
        </p:nvSpPr>
        <p:spPr>
          <a:xfrm>
            <a:off x="3759047" y="3801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2"/>
          <p:cNvSpPr/>
          <p:nvPr/>
        </p:nvSpPr>
        <p:spPr>
          <a:xfrm>
            <a:off x="7855201" y="3801204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22"/>
          <p:cNvSpPr/>
          <p:nvPr/>
        </p:nvSpPr>
        <p:spPr>
          <a:xfrm>
            <a:off x="8014608" y="3990054"/>
            <a:ext cx="628124" cy="628122"/>
          </a:xfrm>
          <a:custGeom>
            <a:rect b="b" l="l" r="r" t="t"/>
            <a:pathLst>
              <a:path extrusionOk="0" h="21600" w="2102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46" name="Google Shape;446;p22"/>
          <p:cNvGrpSpPr/>
          <p:nvPr/>
        </p:nvGrpSpPr>
        <p:grpSpPr>
          <a:xfrm>
            <a:off x="4075330" y="3998831"/>
            <a:ext cx="430561" cy="627634"/>
            <a:chOff x="2528974" y="2863357"/>
            <a:chExt cx="246811" cy="359779"/>
          </a:xfrm>
        </p:grpSpPr>
        <p:sp>
          <p:nvSpPr>
            <p:cNvPr id="447" name="Google Shape;447;p22"/>
            <p:cNvSpPr/>
            <p:nvPr/>
          </p:nvSpPr>
          <p:spPr>
            <a:xfrm>
              <a:off x="2528974" y="2863357"/>
              <a:ext cx="246811" cy="359779"/>
            </a:xfrm>
            <a:custGeom>
              <a:rect b="b" l="l" r="r" t="t"/>
              <a:pathLst>
                <a:path extrusionOk="0" h="21600" w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584843" y="2919841"/>
              <a:ext cx="73061" cy="73061"/>
            </a:xfrm>
            <a:custGeom>
              <a:rect b="b" l="l" r="r" t="t"/>
              <a:pathLst>
                <a:path extrusionOk="0" h="21600" w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49" name="Google Shape;449;p22"/>
          <p:cNvGrpSpPr/>
          <p:nvPr/>
        </p:nvGrpSpPr>
        <p:grpSpPr>
          <a:xfrm>
            <a:off x="8053363" y="2393941"/>
            <a:ext cx="626564" cy="626564"/>
            <a:chOff x="3191434" y="2145028"/>
            <a:chExt cx="359165" cy="359165"/>
          </a:xfrm>
        </p:grpSpPr>
        <p:sp>
          <p:nvSpPr>
            <p:cNvPr id="450" name="Google Shape;450;p22"/>
            <p:cNvSpPr/>
            <p:nvPr/>
          </p:nvSpPr>
          <p:spPr>
            <a:xfrm>
              <a:off x="319143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292736" y="2245717"/>
              <a:ext cx="157173" cy="157173"/>
            </a:xfrm>
            <a:custGeom>
              <a:rect b="b" l="l" r="r" t="t"/>
              <a:pathLst>
                <a:path extrusionOk="0" h="21600" w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325891" y="2279484"/>
              <a:ext cx="90253" cy="90253"/>
            </a:xfrm>
            <a:custGeom>
              <a:rect b="b" l="l" r="r" t="t"/>
              <a:pathLst>
                <a:path extrusionOk="0" h="21600" w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53" name="Google Shape;453;p22"/>
          <p:cNvGrpSpPr/>
          <p:nvPr/>
        </p:nvGrpSpPr>
        <p:grpSpPr>
          <a:xfrm>
            <a:off x="3962871" y="2403253"/>
            <a:ext cx="626564" cy="626564"/>
            <a:chOff x="2473104" y="2145028"/>
            <a:chExt cx="359165" cy="359165"/>
          </a:xfrm>
        </p:grpSpPr>
        <p:sp>
          <p:nvSpPr>
            <p:cNvPr id="454" name="Google Shape;454;p22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6" name="Google Shape;456;p22"/>
          <p:cNvSpPr/>
          <p:nvPr/>
        </p:nvSpPr>
        <p:spPr>
          <a:xfrm>
            <a:off x="2323781" y="251360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7" name="Google Shape;457;p22"/>
          <p:cNvGrpSpPr/>
          <p:nvPr/>
        </p:nvGrpSpPr>
        <p:grpSpPr>
          <a:xfrm>
            <a:off x="2868817" y="858293"/>
            <a:ext cx="706108" cy="662656"/>
            <a:chOff x="10074275" y="1647825"/>
            <a:chExt cx="464344" cy="435769"/>
          </a:xfrm>
        </p:grpSpPr>
        <p:sp>
          <p:nvSpPr>
            <p:cNvPr id="458" name="Google Shape;458;p22"/>
            <p:cNvSpPr/>
            <p:nvPr/>
          </p:nvSpPr>
          <p:spPr>
            <a:xfrm>
              <a:off x="10074275" y="1647825"/>
              <a:ext cx="464344" cy="435769"/>
            </a:xfrm>
            <a:custGeom>
              <a:rect b="b" l="l" r="r" t="t"/>
              <a:pathLst>
                <a:path extrusionOk="0" h="21600" w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0291763" y="1734344"/>
              <a:ext cx="87313" cy="15081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0291763" y="1778000"/>
              <a:ext cx="87313" cy="15082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10291763" y="1821657"/>
              <a:ext cx="188913" cy="1508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10132219" y="1908969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10132219" y="1952625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10132219" y="1996282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10132219" y="1865313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10132219" y="1720057"/>
              <a:ext cx="130969" cy="116681"/>
            </a:xfrm>
            <a:custGeom>
              <a:rect b="b" l="l" r="r" t="t"/>
              <a:pathLst>
                <a:path extrusionOk="0" h="21600" w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7" name="Google Shape;467;p22"/>
          <p:cNvSpPr/>
          <p:nvPr/>
        </p:nvSpPr>
        <p:spPr>
          <a:xfrm>
            <a:off x="7059260" y="573166"/>
            <a:ext cx="483079" cy="4830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2"/>
          <p:cNvSpPr/>
          <p:nvPr/>
        </p:nvSpPr>
        <p:spPr>
          <a:xfrm>
            <a:off x="7059260" y="1426721"/>
            <a:ext cx="483079" cy="483079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9" name="Google Shape;469;p22"/>
          <p:cNvGrpSpPr/>
          <p:nvPr/>
        </p:nvGrpSpPr>
        <p:grpSpPr>
          <a:xfrm>
            <a:off x="7142344" y="1530223"/>
            <a:ext cx="325471" cy="305442"/>
            <a:chOff x="10074275" y="1647825"/>
            <a:chExt cx="464344" cy="435769"/>
          </a:xfrm>
        </p:grpSpPr>
        <p:sp>
          <p:nvSpPr>
            <p:cNvPr id="470" name="Google Shape;470;p22"/>
            <p:cNvSpPr/>
            <p:nvPr/>
          </p:nvSpPr>
          <p:spPr>
            <a:xfrm>
              <a:off x="10074275" y="1647825"/>
              <a:ext cx="464344" cy="435769"/>
            </a:xfrm>
            <a:custGeom>
              <a:rect b="b" l="l" r="r" t="t"/>
              <a:pathLst>
                <a:path extrusionOk="0" h="21600" w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0291763" y="1734344"/>
              <a:ext cx="87313" cy="15081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0291763" y="1778000"/>
              <a:ext cx="87313" cy="15082"/>
            </a:xfrm>
            <a:custGeom>
              <a:rect b="b" l="l" r="r" t="t"/>
              <a:pathLst>
                <a:path extrusionOk="0" h="21600" w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0291763" y="1821657"/>
              <a:ext cx="188913" cy="15081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10132219" y="1908969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10132219" y="1952625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10132219" y="1996282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10132219" y="1865313"/>
              <a:ext cx="348456" cy="14288"/>
            </a:xfrm>
            <a:custGeom>
              <a:rect b="b" l="l" r="r" t="t"/>
              <a:pathLst>
                <a:path extrusionOk="0" h="21600" w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10132219" y="1720057"/>
              <a:ext cx="130969" cy="116681"/>
            </a:xfrm>
            <a:custGeom>
              <a:rect b="b" l="l" r="r" t="t"/>
              <a:pathLst>
                <a:path extrusionOk="0" h="21600" w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solidFill>
              <a:srgbClr val="222B34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Google Shape;479;p22"/>
          <p:cNvSpPr/>
          <p:nvPr/>
        </p:nvSpPr>
        <p:spPr>
          <a:xfrm>
            <a:off x="7137659" y="640951"/>
            <a:ext cx="326281" cy="326280"/>
          </a:xfrm>
          <a:custGeom>
            <a:rect b="b" l="l" r="r" t="t"/>
            <a:pathLst>
              <a:path extrusionOk="0" h="21600" w="2102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22B3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0" name="Google Shape;480;p22"/>
          <p:cNvSpPr/>
          <p:nvPr/>
        </p:nvSpPr>
        <p:spPr>
          <a:xfrm>
            <a:off x="2292836" y="3384757"/>
            <a:ext cx="1386508" cy="138650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p22"/>
          <p:cNvGrpSpPr/>
          <p:nvPr/>
        </p:nvGrpSpPr>
        <p:grpSpPr>
          <a:xfrm>
            <a:off x="2723020" y="3831551"/>
            <a:ext cx="526139" cy="492920"/>
            <a:chOff x="5368132" y="3540125"/>
            <a:chExt cx="465138" cy="435769"/>
          </a:xfrm>
        </p:grpSpPr>
        <p:sp>
          <p:nvSpPr>
            <p:cNvPr id="482" name="Google Shape;482;p22"/>
            <p:cNvSpPr/>
            <p:nvPr/>
          </p:nvSpPr>
          <p:spPr>
            <a:xfrm>
              <a:off x="5426869" y="3598069"/>
              <a:ext cx="347663" cy="232569"/>
            </a:xfrm>
            <a:custGeom>
              <a:rect b="b" l="l" r="r" t="t"/>
              <a:pathLst>
                <a:path extrusionOk="0" h="21600" w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5368132" y="3540125"/>
              <a:ext cx="465138" cy="435769"/>
            </a:xfrm>
            <a:custGeom>
              <a:rect b="b" l="l" r="r" t="t"/>
              <a:pathLst>
                <a:path extrusionOk="0" h="21600" w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3085528" y="180883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研究目的動機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3085528" y="2431161"/>
            <a:ext cx="31454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Purpose Of Research</a:t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3193349" y="3077492"/>
            <a:ext cx="246137" cy="245552"/>
            <a:chOff x="3665" y="2074"/>
            <a:chExt cx="421" cy="420"/>
          </a:xfrm>
        </p:grpSpPr>
        <p:sp>
          <p:nvSpPr>
            <p:cNvPr id="135" name="Google Shape;135;p3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3"/>
          <p:cNvSpPr/>
          <p:nvPr/>
        </p:nvSpPr>
        <p:spPr>
          <a:xfrm>
            <a:off x="3384529" y="3015425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動機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4531393" y="3077492"/>
            <a:ext cx="246137" cy="245552"/>
            <a:chOff x="3665" y="2074"/>
            <a:chExt cx="421" cy="420"/>
          </a:xfrm>
        </p:grpSpPr>
        <p:sp>
          <p:nvSpPr>
            <p:cNvPr id="139" name="Google Shape;139;p3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4722573" y="3015425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市面比較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</p:grpSpPr>
        <p:sp>
          <p:nvSpPr>
            <p:cNvPr id="143" name="Google Shape;143;p3"/>
            <p:cNvSpPr/>
            <p:nvPr/>
          </p:nvSpPr>
          <p:spPr>
            <a:xfrm>
              <a:off x="2473104" y="2145028"/>
              <a:ext cx="359165" cy="359165"/>
            </a:xfrm>
            <a:custGeom>
              <a:rect b="b" l="l" r="r" t="t"/>
              <a:pathLst>
                <a:path extrusionOk="0" h="21600" w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618611" y="2200897"/>
              <a:ext cx="84727" cy="84112"/>
            </a:xfrm>
            <a:custGeom>
              <a:rect b="b" l="l" r="r" t="t"/>
              <a:pathLst>
                <a:path extrusionOk="0" h="21600" w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388823" y="37524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動機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388823" y="742818"/>
            <a:ext cx="883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690450" y="1583492"/>
            <a:ext cx="2045776" cy="2045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4459431" y="1396492"/>
            <a:ext cx="2853230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出門在外，找不到停車位?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1287532" y="1982721"/>
            <a:ext cx="861122" cy="1255266"/>
            <a:chOff x="2528974" y="2863357"/>
            <a:chExt cx="246811" cy="359779"/>
          </a:xfrm>
        </p:grpSpPr>
        <p:sp>
          <p:nvSpPr>
            <p:cNvPr id="154" name="Google Shape;154;p4"/>
            <p:cNvSpPr/>
            <p:nvPr/>
          </p:nvSpPr>
          <p:spPr>
            <a:xfrm>
              <a:off x="2528974" y="2863357"/>
              <a:ext cx="246811" cy="359779"/>
            </a:xfrm>
            <a:custGeom>
              <a:rect b="b" l="l" r="r" t="t"/>
              <a:pathLst>
                <a:path extrusionOk="0" h="21600" w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2584843" y="2919841"/>
              <a:ext cx="73061" cy="73061"/>
            </a:xfrm>
            <a:custGeom>
              <a:rect b="b" l="l" r="r" t="t"/>
              <a:pathLst>
                <a:path extrusionOk="0" h="21600" w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6" name="Google Shape;156;p4"/>
          <p:cNvSpPr/>
          <p:nvPr/>
        </p:nvSpPr>
        <p:spPr>
          <a:xfrm>
            <a:off x="3716926" y="1279359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3845698" y="1355392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4459431" y="2364839"/>
            <a:ext cx="2853230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下車辦事，停車費多少了?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3716926" y="2247706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3845698" y="232373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4459431" y="3333186"/>
            <a:ext cx="2853230" cy="41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想要取車，忘了停哪裡了?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3716926" y="3216053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3845698" y="329208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388823" y="375240"/>
            <a:ext cx="6976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目的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388823" y="742818"/>
            <a:ext cx="6116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90450" y="1583492"/>
            <a:ext cx="2045776" cy="20457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459431" y="1396492"/>
            <a:ext cx="2853230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提升公開資料可讀性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716926" y="1279359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3845698" y="1355392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459431" y="2364839"/>
            <a:ext cx="2853230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一手掌握停車功能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3716926" y="2247706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 txBox="1"/>
          <p:nvPr/>
        </p:nvSpPr>
        <p:spPr>
          <a:xfrm>
            <a:off x="3845698" y="232373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459431" y="3333186"/>
            <a:ext cx="2853230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262626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減輕使用者心理負擔</a:t>
            </a:r>
            <a:endParaRPr sz="1600">
              <a:solidFill>
                <a:srgbClr val="262626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3716926" y="3216053"/>
            <a:ext cx="613733" cy="6137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 txBox="1"/>
          <p:nvPr/>
        </p:nvSpPr>
        <p:spPr>
          <a:xfrm>
            <a:off x="3845698" y="329208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243501" y="2144715"/>
            <a:ext cx="939673" cy="923330"/>
          </a:xfrm>
          <a:custGeom>
            <a:rect b="b" l="l" r="r" t="t"/>
            <a:pathLst>
              <a:path extrusionOk="0" h="700" w="713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/>
          <p:nvPr/>
        </p:nvSpPr>
        <p:spPr>
          <a:xfrm>
            <a:off x="388823" y="375240"/>
            <a:ext cx="17395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市面APP比較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88823" y="742818"/>
            <a:ext cx="13585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APP Comparison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947034" y="1243476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国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966197" y="1366999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966197" y="3307712"/>
            <a:ext cx="681925" cy="6819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1990913" y="1273381"/>
            <a:ext cx="2367341" cy="1776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擁有:</a:t>
            </a:r>
            <a:endParaRPr/>
          </a:p>
          <a:p>
            <a:pPr indent="-171450" lvl="0" marL="1714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●"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搜尋停車場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●"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查停車費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●"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常用停車場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Noto Sans Symbols"/>
              <a:buChar char="●"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導航</a:t>
            </a:r>
            <a:endParaRPr sz="14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990913" y="3283866"/>
            <a:ext cx="1868262" cy="70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沒有:</a:t>
            </a:r>
            <a:endParaRPr/>
          </a:p>
          <a:p>
            <a:pPr indent="-171450" lvl="0" marL="1714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Char char="●"/>
            </a:pPr>
            <a:r>
              <a:rPr lang="zh-TW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停車收費計算功能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616" y="752539"/>
            <a:ext cx="2119681" cy="384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7007" y="1086914"/>
            <a:ext cx="1776385" cy="315957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1095229" y="1498200"/>
            <a:ext cx="423859" cy="419521"/>
          </a:xfrm>
          <a:custGeom>
            <a:rect b="b" l="l" r="r" t="t"/>
            <a:pathLst>
              <a:path extrusionOk="0" h="799" w="804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093222" y="3438913"/>
            <a:ext cx="423859" cy="419521"/>
          </a:xfrm>
          <a:custGeom>
            <a:rect b="b" l="l" r="r" t="t"/>
            <a:pathLst>
              <a:path extrusionOk="0" h="799" w="804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rotWithShape="0" algn="t" dir="5400000" dist="1016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085528" y="180883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系統架構</a:t>
            </a:r>
            <a:endParaRPr b="1" sz="3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3085528" y="2431161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Structure</a:t>
            </a:r>
            <a:endParaRPr sz="2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3193349" y="3077492"/>
            <a:ext cx="246137" cy="245552"/>
            <a:chOff x="3665" y="2074"/>
            <a:chExt cx="421" cy="420"/>
          </a:xfrm>
        </p:grpSpPr>
        <p:sp>
          <p:nvSpPr>
            <p:cNvPr id="206" name="Google Shape;206;p7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7"/>
          <p:cNvSpPr/>
          <p:nvPr/>
        </p:nvSpPr>
        <p:spPr>
          <a:xfrm>
            <a:off x="3384529" y="3015425"/>
            <a:ext cx="9736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7"/>
          <p:cNvGrpSpPr/>
          <p:nvPr/>
        </p:nvGrpSpPr>
        <p:grpSpPr>
          <a:xfrm>
            <a:off x="4531393" y="3077492"/>
            <a:ext cx="246137" cy="245552"/>
            <a:chOff x="3665" y="2074"/>
            <a:chExt cx="421" cy="420"/>
          </a:xfrm>
        </p:grpSpPr>
        <p:sp>
          <p:nvSpPr>
            <p:cNvPr id="210" name="Google Shape;210;p7"/>
            <p:cNvSpPr/>
            <p:nvPr/>
          </p:nvSpPr>
          <p:spPr>
            <a:xfrm>
              <a:off x="3665" y="2074"/>
              <a:ext cx="421" cy="420"/>
            </a:xfrm>
            <a:custGeom>
              <a:rect b="b" l="l" r="r" t="t"/>
              <a:pathLst>
                <a:path extrusionOk="0" h="698" w="699">
                  <a:moveTo>
                    <a:pt x="350" y="698"/>
                  </a:moveTo>
                  <a:cubicBezTo>
                    <a:pt x="157" y="698"/>
                    <a:pt x="0" y="542"/>
                    <a:pt x="0" y="349"/>
                  </a:cubicBezTo>
                  <a:cubicBezTo>
                    <a:pt x="0" y="156"/>
                    <a:pt x="157" y="0"/>
                    <a:pt x="350" y="0"/>
                  </a:cubicBezTo>
                  <a:cubicBezTo>
                    <a:pt x="542" y="0"/>
                    <a:pt x="699" y="156"/>
                    <a:pt x="699" y="349"/>
                  </a:cubicBezTo>
                  <a:cubicBezTo>
                    <a:pt x="699" y="542"/>
                    <a:pt x="542" y="698"/>
                    <a:pt x="350" y="698"/>
                  </a:cubicBezTo>
                  <a:close/>
                  <a:moveTo>
                    <a:pt x="350" y="40"/>
                  </a:moveTo>
                  <a:cubicBezTo>
                    <a:pt x="179" y="40"/>
                    <a:pt x="40" y="179"/>
                    <a:pt x="40" y="349"/>
                  </a:cubicBezTo>
                  <a:cubicBezTo>
                    <a:pt x="40" y="519"/>
                    <a:pt x="179" y="658"/>
                    <a:pt x="350" y="658"/>
                  </a:cubicBezTo>
                  <a:cubicBezTo>
                    <a:pt x="520" y="658"/>
                    <a:pt x="659" y="519"/>
                    <a:pt x="659" y="349"/>
                  </a:cubicBezTo>
                  <a:cubicBezTo>
                    <a:pt x="659" y="179"/>
                    <a:pt x="520" y="40"/>
                    <a:pt x="350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3759" y="2204"/>
              <a:ext cx="233" cy="162"/>
            </a:xfrm>
            <a:custGeom>
              <a:rect b="b" l="l" r="r" t="t"/>
              <a:pathLst>
                <a:path extrusionOk="0" h="269" w="387">
                  <a:moveTo>
                    <a:pt x="138" y="269"/>
                  </a:moveTo>
                  <a:cubicBezTo>
                    <a:pt x="132" y="269"/>
                    <a:pt x="127" y="267"/>
                    <a:pt x="123" y="263"/>
                  </a:cubicBezTo>
                  <a:cubicBezTo>
                    <a:pt x="7" y="147"/>
                    <a:pt x="7" y="147"/>
                    <a:pt x="7" y="147"/>
                  </a:cubicBezTo>
                  <a:cubicBezTo>
                    <a:pt x="0" y="139"/>
                    <a:pt x="0" y="127"/>
                    <a:pt x="7" y="119"/>
                  </a:cubicBezTo>
                  <a:cubicBezTo>
                    <a:pt x="7" y="119"/>
                    <a:pt x="7" y="119"/>
                    <a:pt x="7" y="119"/>
                  </a:cubicBezTo>
                  <a:cubicBezTo>
                    <a:pt x="15" y="111"/>
                    <a:pt x="28" y="111"/>
                    <a:pt x="36" y="119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138" y="221"/>
                    <a:pt x="138" y="221"/>
                    <a:pt x="138" y="221"/>
                  </a:cubicBezTo>
                  <a:cubicBezTo>
                    <a:pt x="350" y="8"/>
                    <a:pt x="350" y="8"/>
                    <a:pt x="350" y="8"/>
                  </a:cubicBezTo>
                  <a:cubicBezTo>
                    <a:pt x="358" y="0"/>
                    <a:pt x="371" y="0"/>
                    <a:pt x="379" y="8"/>
                  </a:cubicBezTo>
                  <a:cubicBezTo>
                    <a:pt x="379" y="8"/>
                    <a:pt x="379" y="8"/>
                    <a:pt x="379" y="8"/>
                  </a:cubicBezTo>
                  <a:cubicBezTo>
                    <a:pt x="387" y="16"/>
                    <a:pt x="387" y="28"/>
                    <a:pt x="379" y="36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152" y="263"/>
                    <a:pt x="152" y="263"/>
                    <a:pt x="152" y="263"/>
                  </a:cubicBezTo>
                  <a:cubicBezTo>
                    <a:pt x="148" y="267"/>
                    <a:pt x="143" y="269"/>
                    <a:pt x="138" y="2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" name="Google Shape;212;p7"/>
          <p:cNvSpPr/>
          <p:nvPr/>
        </p:nvSpPr>
        <p:spPr>
          <a:xfrm>
            <a:off x="4722573" y="3015425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1485200" y="2046073"/>
            <a:ext cx="944378" cy="881186"/>
          </a:xfrm>
          <a:custGeom>
            <a:rect b="b" l="l" r="r" t="t"/>
            <a:pathLst>
              <a:path extrusionOk="0" h="799" w="804">
                <a:moveTo>
                  <a:pt x="747" y="427"/>
                </a:moveTo>
                <a:cubicBezTo>
                  <a:pt x="460" y="427"/>
                  <a:pt x="460" y="427"/>
                  <a:pt x="460" y="427"/>
                </a:cubicBezTo>
                <a:cubicBezTo>
                  <a:pt x="437" y="427"/>
                  <a:pt x="418" y="446"/>
                  <a:pt x="418" y="470"/>
                </a:cubicBezTo>
                <a:cubicBezTo>
                  <a:pt x="418" y="756"/>
                  <a:pt x="418" y="756"/>
                  <a:pt x="418" y="756"/>
                </a:cubicBezTo>
                <a:cubicBezTo>
                  <a:pt x="418" y="780"/>
                  <a:pt x="437" y="799"/>
                  <a:pt x="460" y="799"/>
                </a:cubicBezTo>
                <a:cubicBezTo>
                  <a:pt x="747" y="799"/>
                  <a:pt x="747" y="799"/>
                  <a:pt x="747" y="799"/>
                </a:cubicBezTo>
                <a:cubicBezTo>
                  <a:pt x="771" y="799"/>
                  <a:pt x="789" y="780"/>
                  <a:pt x="789" y="756"/>
                </a:cubicBezTo>
                <a:cubicBezTo>
                  <a:pt x="789" y="470"/>
                  <a:pt x="789" y="470"/>
                  <a:pt x="789" y="470"/>
                </a:cubicBezTo>
                <a:cubicBezTo>
                  <a:pt x="789" y="446"/>
                  <a:pt x="771" y="427"/>
                  <a:pt x="747" y="427"/>
                </a:cubicBezTo>
                <a:close/>
                <a:moveTo>
                  <a:pt x="747" y="756"/>
                </a:moveTo>
                <a:cubicBezTo>
                  <a:pt x="460" y="756"/>
                  <a:pt x="460" y="756"/>
                  <a:pt x="460" y="756"/>
                </a:cubicBezTo>
                <a:cubicBezTo>
                  <a:pt x="460" y="470"/>
                  <a:pt x="460" y="470"/>
                  <a:pt x="460" y="470"/>
                </a:cubicBezTo>
                <a:cubicBezTo>
                  <a:pt x="747" y="470"/>
                  <a:pt x="747" y="470"/>
                  <a:pt x="747" y="470"/>
                </a:cubicBezTo>
                <a:cubicBezTo>
                  <a:pt x="747" y="756"/>
                  <a:pt x="747" y="756"/>
                  <a:pt x="747" y="756"/>
                </a:cubicBezTo>
                <a:close/>
                <a:moveTo>
                  <a:pt x="329" y="427"/>
                </a:moveTo>
                <a:cubicBezTo>
                  <a:pt x="42" y="427"/>
                  <a:pt x="42" y="427"/>
                  <a:pt x="42" y="427"/>
                </a:cubicBezTo>
                <a:cubicBezTo>
                  <a:pt x="19" y="427"/>
                  <a:pt x="0" y="446"/>
                  <a:pt x="0" y="470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780"/>
                  <a:pt x="19" y="799"/>
                  <a:pt x="42" y="799"/>
                </a:cubicBezTo>
                <a:cubicBezTo>
                  <a:pt x="329" y="799"/>
                  <a:pt x="329" y="799"/>
                  <a:pt x="329" y="799"/>
                </a:cubicBezTo>
                <a:cubicBezTo>
                  <a:pt x="352" y="799"/>
                  <a:pt x="371" y="780"/>
                  <a:pt x="371" y="756"/>
                </a:cubicBezTo>
                <a:cubicBezTo>
                  <a:pt x="371" y="470"/>
                  <a:pt x="371" y="470"/>
                  <a:pt x="371" y="470"/>
                </a:cubicBezTo>
                <a:cubicBezTo>
                  <a:pt x="371" y="446"/>
                  <a:pt x="352" y="427"/>
                  <a:pt x="329" y="427"/>
                </a:cubicBezTo>
                <a:close/>
                <a:moveTo>
                  <a:pt x="329" y="756"/>
                </a:moveTo>
                <a:cubicBezTo>
                  <a:pt x="42" y="756"/>
                  <a:pt x="42" y="756"/>
                  <a:pt x="42" y="756"/>
                </a:cubicBezTo>
                <a:cubicBezTo>
                  <a:pt x="42" y="470"/>
                  <a:pt x="42" y="470"/>
                  <a:pt x="42" y="470"/>
                </a:cubicBezTo>
                <a:cubicBezTo>
                  <a:pt x="329" y="470"/>
                  <a:pt x="329" y="470"/>
                  <a:pt x="329" y="470"/>
                </a:cubicBezTo>
                <a:lnTo>
                  <a:pt x="329" y="756"/>
                </a:lnTo>
                <a:close/>
                <a:moveTo>
                  <a:pt x="789" y="178"/>
                </a:moveTo>
                <a:cubicBezTo>
                  <a:pt x="634" y="14"/>
                  <a:pt x="634" y="14"/>
                  <a:pt x="634" y="14"/>
                </a:cubicBezTo>
                <a:cubicBezTo>
                  <a:pt x="620" y="0"/>
                  <a:pt x="597" y="0"/>
                  <a:pt x="583" y="14"/>
                </a:cubicBezTo>
                <a:cubicBezTo>
                  <a:pt x="418" y="164"/>
                  <a:pt x="418" y="164"/>
                  <a:pt x="418" y="164"/>
                </a:cubicBezTo>
                <a:cubicBezTo>
                  <a:pt x="404" y="178"/>
                  <a:pt x="404" y="202"/>
                  <a:pt x="418" y="216"/>
                </a:cubicBezTo>
                <a:cubicBezTo>
                  <a:pt x="573" y="380"/>
                  <a:pt x="573" y="380"/>
                  <a:pt x="573" y="380"/>
                </a:cubicBezTo>
                <a:cubicBezTo>
                  <a:pt x="587" y="395"/>
                  <a:pt x="611" y="395"/>
                  <a:pt x="625" y="380"/>
                </a:cubicBezTo>
                <a:cubicBezTo>
                  <a:pt x="789" y="225"/>
                  <a:pt x="789" y="225"/>
                  <a:pt x="789" y="225"/>
                </a:cubicBezTo>
                <a:cubicBezTo>
                  <a:pt x="804" y="211"/>
                  <a:pt x="804" y="193"/>
                  <a:pt x="789" y="178"/>
                </a:cubicBezTo>
                <a:close/>
                <a:moveTo>
                  <a:pt x="601" y="348"/>
                </a:moveTo>
                <a:cubicBezTo>
                  <a:pt x="451" y="193"/>
                  <a:pt x="451" y="193"/>
                  <a:pt x="451" y="193"/>
                </a:cubicBezTo>
                <a:cubicBezTo>
                  <a:pt x="606" y="47"/>
                  <a:pt x="606" y="47"/>
                  <a:pt x="606" y="47"/>
                </a:cubicBezTo>
                <a:cubicBezTo>
                  <a:pt x="757" y="207"/>
                  <a:pt x="757" y="207"/>
                  <a:pt x="757" y="207"/>
                </a:cubicBezTo>
                <a:lnTo>
                  <a:pt x="601" y="348"/>
                </a:lnTo>
                <a:close/>
                <a:moveTo>
                  <a:pt x="329" y="9"/>
                </a:moveTo>
                <a:cubicBezTo>
                  <a:pt x="42" y="9"/>
                  <a:pt x="42" y="9"/>
                  <a:pt x="42" y="9"/>
                </a:cubicBezTo>
                <a:cubicBezTo>
                  <a:pt x="19" y="9"/>
                  <a:pt x="0" y="28"/>
                  <a:pt x="0" y="56"/>
                </a:cubicBezTo>
                <a:cubicBezTo>
                  <a:pt x="0" y="343"/>
                  <a:pt x="0" y="343"/>
                  <a:pt x="0" y="343"/>
                </a:cubicBezTo>
                <a:cubicBezTo>
                  <a:pt x="0" y="366"/>
                  <a:pt x="19" y="385"/>
                  <a:pt x="42" y="385"/>
                </a:cubicBezTo>
                <a:cubicBezTo>
                  <a:pt x="329" y="385"/>
                  <a:pt x="329" y="385"/>
                  <a:pt x="329" y="385"/>
                </a:cubicBezTo>
                <a:cubicBezTo>
                  <a:pt x="352" y="385"/>
                  <a:pt x="371" y="366"/>
                  <a:pt x="371" y="343"/>
                </a:cubicBezTo>
                <a:cubicBezTo>
                  <a:pt x="371" y="56"/>
                  <a:pt x="371" y="56"/>
                  <a:pt x="371" y="56"/>
                </a:cubicBezTo>
                <a:cubicBezTo>
                  <a:pt x="371" y="28"/>
                  <a:pt x="352" y="9"/>
                  <a:pt x="329" y="9"/>
                </a:cubicBezTo>
                <a:close/>
                <a:moveTo>
                  <a:pt x="329" y="338"/>
                </a:moveTo>
                <a:cubicBezTo>
                  <a:pt x="42" y="338"/>
                  <a:pt x="42" y="338"/>
                  <a:pt x="42" y="338"/>
                </a:cubicBezTo>
                <a:cubicBezTo>
                  <a:pt x="42" y="56"/>
                  <a:pt x="42" y="56"/>
                  <a:pt x="42" y="56"/>
                </a:cubicBezTo>
                <a:cubicBezTo>
                  <a:pt x="329" y="56"/>
                  <a:pt x="329" y="56"/>
                  <a:pt x="329" y="56"/>
                </a:cubicBezTo>
                <a:lnTo>
                  <a:pt x="329" y="33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系統架構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88823" y="742818"/>
            <a:ext cx="1378121" cy="27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 Structure</a:t>
            </a:r>
            <a:endParaRPr/>
          </a:p>
        </p:txBody>
      </p:sp>
      <p:pic>
        <p:nvPicPr>
          <p:cNvPr descr="系統架構"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2255" y="1022587"/>
            <a:ext cx="6217920" cy="349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流程設計</a:t>
            </a:r>
            <a:endParaRPr b="1"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388823" y="742818"/>
            <a:ext cx="12330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Process design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User\AppData\Local\Microsoft\Windows\INetCache\Content.Word\系統流程.png" id="227" name="Google Shape;2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117" y="503294"/>
            <a:ext cx="8029861" cy="4527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沉稳简约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2017-10-30T02:36:03Z</dcterms:created>
  <dc:creator>优品PPT</dc:creator>
</cp:coreProperties>
</file>