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PpCGn73huaYJMhaXPM/ymzN5X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94D577-D878-4723-AA8C-3B5FB3F04856}">
  <a:tblStyle styleId="{B394D577-D878-4723-AA8C-3B5FB3F048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0975750-1E08-47FC-867C-AF5A62E334B6}" styleName="Table_1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AE8"/>
          </a:solidFill>
        </a:fill>
      </a:tcStyle>
    </a:wholeTbl>
    <a:band1H>
      <a:tcTxStyle/>
      <a:tcStyle>
        <a:fill>
          <a:solidFill>
            <a:srgbClr val="EED2CE"/>
          </a:solidFill>
        </a:fill>
      </a:tcStyle>
    </a:band1H>
    <a:band2H>
      <a:tcTxStyle/>
    </a:band2H>
    <a:band1V>
      <a:tcTxStyle/>
      <a:tcStyle>
        <a:fill>
          <a:solidFill>
            <a:srgbClr val="EED2CE"/>
          </a:solidFill>
        </a:fill>
      </a:tcStyle>
    </a:band1V>
    <a:band2V>
      <a:tcTxStyle/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0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0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0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0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20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0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0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0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30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30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30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 rot="5400000">
            <a:off x="5189538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2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2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2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2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23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23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23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3" name="Google Shape;63;p2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23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23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23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2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3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24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25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2" name="Google Shape;82;p2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2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25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25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25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3" name="Google Shape;93;p25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25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96" name="Google Shape;96;p25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25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27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2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27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27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8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2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8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28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28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0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9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9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9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en-US">
                <a:solidFill>
                  <a:schemeClr val="dk1"/>
                </a:solidFill>
              </a:rPr>
              <a:t>DOLA DAS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>
                <a:solidFill>
                  <a:schemeClr val="dk1"/>
                </a:solidFill>
              </a:rPr>
              <a:t>DIPANNITA BISWAS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1"/>
          <p:cNvSpPr txBox="1"/>
          <p:nvPr>
            <p:ph type="ctrTitle"/>
          </p:nvPr>
        </p:nvSpPr>
        <p:spPr>
          <a:xfrm>
            <a:off x="381000" y="381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Compiler Design Lab.</a:t>
            </a:r>
            <a:br>
              <a:rPr lang="en-US"/>
            </a:br>
            <a:r>
              <a:rPr lang="en-US"/>
              <a:t>CSE 3212</a:t>
            </a:r>
            <a:endParaRPr/>
          </a:p>
        </p:txBody>
      </p:sp>
      <p:sp>
        <p:nvSpPr>
          <p:cNvPr id="168" name="Google Shape;168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169" name="Google Shape;169;p1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10"/>
          <p:cNvGraphicFramePr/>
          <p:nvPr/>
        </p:nvGraphicFramePr>
        <p:xfrm>
          <a:off x="12192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{B394D577-D878-4723-AA8C-3B5FB3F04856}</a:tableStyleId>
              </a:tblPr>
              <a:tblGrid>
                <a:gridCol w="1898575"/>
                <a:gridCol w="5264225"/>
              </a:tblGrid>
              <a:tr h="3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Metacharacter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Matches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any character except newline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\n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newline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zero or more copies of the preceding expression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one or more copies of the preceding   expression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zero or one copy of the preceding expression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^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beginning of line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end of line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a|b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or 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(ab)+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one or more copies of ab (grouping)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"a+b"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literal "a+b" (C escapes still work)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 ]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Character class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0" marB="625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p10"/>
          <p:cNvSpPr txBox="1"/>
          <p:nvPr/>
        </p:nvSpPr>
        <p:spPr>
          <a:xfrm>
            <a:off x="457200" y="381000"/>
            <a:ext cx="7696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 Pattern Matching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246" name="Google Shape;246;p10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/>
          <p:nvPr/>
        </p:nvSpPr>
        <p:spPr>
          <a:xfrm>
            <a:off x="457200" y="304800"/>
            <a:ext cx="8382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Flex regular expressions</a:t>
            </a:r>
            <a:endParaRPr/>
          </a:p>
        </p:txBody>
      </p:sp>
      <p:sp>
        <p:nvSpPr>
          <p:cNvPr id="252" name="Google Shape;252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253" name="Google Shape;253;p11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4" name="Google Shape;254;p11"/>
          <p:cNvGraphicFramePr/>
          <p:nvPr/>
        </p:nvGraphicFramePr>
        <p:xfrm>
          <a:off x="12192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{C0975750-1E08-47FC-867C-AF5A62E334B6}</a:tableStyleId>
              </a:tblPr>
              <a:tblGrid>
                <a:gridCol w="1371600"/>
                <a:gridCol w="4724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string s literally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\c 	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/>
                        <a:t>character c ;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/>
                        <a:t>literally, where c would normally be a lex operator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/>
                        <a:t>[s] 	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character class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/>
                        <a:t>[~s] 	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characters not in character class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[s-t] 	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range of characters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s?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 occurs zero or one time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685800" y="1600200"/>
            <a:ext cx="83058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s* 		zero or more occurrences of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s+ 		one or more occurrences of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r|s 		r or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(s) 		grouping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$ 		end of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s/r 		s iff followed by r (not 					recommended) (r is*NOT*consumed)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s{m,n} 	m through n occurrences of s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381000" y="304800"/>
            <a:ext cx="8763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Flex regular expressions (Cont.)</a:t>
            </a:r>
            <a:endParaRPr b="1" sz="4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Google Shape;261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262" name="Google Shape;262;p12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/>
          <p:nvPr/>
        </p:nvSpPr>
        <p:spPr>
          <a:xfrm>
            <a:off x="304800" y="1516082"/>
            <a:ext cx="86868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a* 		zero or more a’s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.* 		zero or more of any character except 			newline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.+ 		one or more characters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[a-z] 		a lowercase letter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[a-zA-Z] 	any alphabetic letter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[^a-zA-Z] 	any non-alphabetic character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a.b 		a followed by any character followed by b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rs|tu 		rs or tu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381000" y="457200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 of regular expressions in flex</a:t>
            </a:r>
            <a:endParaRPr/>
          </a:p>
        </p:txBody>
      </p:sp>
      <p:sp>
        <p:nvSpPr>
          <p:cNvPr id="269" name="Google Shape;269;p1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270" name="Google Shape;270;p13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/>
          <p:nvPr/>
        </p:nvSpPr>
        <p:spPr>
          <a:xfrm>
            <a:off x="533400" y="2057400"/>
            <a:ext cx="83058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a(b|c)d 	abd or acd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^start 	beginning of line with then the literal 		           characters start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END$  	the characters END followed by an 		           end-of-line.</a:t>
            </a:r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381000" y="457200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 of regular expressions in flex</a:t>
            </a:r>
            <a:endParaRPr/>
          </a:p>
        </p:txBody>
      </p:sp>
      <p:sp>
        <p:nvSpPr>
          <p:cNvPr id="277" name="Google Shape;277;p1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278" name="Google Shape;278;p14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>
            <p:ph idx="1" type="subTitle"/>
          </p:nvPr>
        </p:nvSpPr>
        <p:spPr>
          <a:xfrm>
            <a:off x="685800" y="3048000"/>
            <a:ext cx="7696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ctr"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-US"/>
              <a:t>TO DETECT POSITIVE AND NEGATIVE INTEGER</a:t>
            </a:r>
            <a:endParaRPr/>
          </a:p>
          <a:p>
            <a:pPr indent="-514350" lvl="0" marL="514350" rtl="0" algn="ctr">
              <a:spcBef>
                <a:spcPts val="320"/>
              </a:spcBef>
              <a:spcAft>
                <a:spcPts val="0"/>
              </a:spcAft>
              <a:buSzPts val="1360"/>
              <a:buAutoNum type="arabicPeriod"/>
            </a:pPr>
            <a:r>
              <a:rPr lang="en-US"/>
              <a:t>TO DETECT FLOATING POINT NUMBER</a:t>
            </a:r>
            <a:endParaRPr/>
          </a:p>
        </p:txBody>
      </p:sp>
      <p:sp>
        <p:nvSpPr>
          <p:cNvPr id="284" name="Google Shape;284;p15"/>
          <p:cNvSpPr txBox="1"/>
          <p:nvPr>
            <p:ph type="ctrTitle"/>
          </p:nvPr>
        </p:nvSpPr>
        <p:spPr>
          <a:xfrm>
            <a:off x="8382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Write a program in flex  </a:t>
            </a:r>
            <a:endParaRPr/>
          </a:p>
        </p:txBody>
      </p:sp>
      <p:sp>
        <p:nvSpPr>
          <p:cNvPr id="285" name="Google Shape;285;p1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286" name="Google Shape;286;p15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title"/>
          </p:nvPr>
        </p:nvSpPr>
        <p:spPr>
          <a:xfrm>
            <a:off x="304800" y="3048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r>
              <a:rPr lang="en-US"/>
              <a:t>Example : detect positive and negative integer</a:t>
            </a:r>
            <a:endParaRPr/>
          </a:p>
        </p:txBody>
      </p:sp>
      <p:sp>
        <p:nvSpPr>
          <p:cNvPr id="292" name="Google Shape;292;p16"/>
          <p:cNvSpPr txBox="1"/>
          <p:nvPr>
            <p:ph idx="1" type="body"/>
          </p:nvPr>
        </p:nvSpPr>
        <p:spPr>
          <a:xfrm>
            <a:off x="609600" y="1600200"/>
            <a:ext cx="7010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32500" lnSpcReduction="20000"/>
          </a:bodyPr>
          <a:lstStyle/>
          <a:p>
            <a:pPr indent="-226983" lvl="0" marL="27432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%%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[+]?[0-9]+	{printf("positive integer\n");}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[-]?[0-9]+	{printf("negative integer\n");}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%%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int yywrap()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{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	return 1;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}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int main()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{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printf("positive and negative integer recognition\n");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	yylex();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return 0;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85000"/>
              <a:buNone/>
            </a:pPr>
            <a:r>
              <a:rPr lang="en-US" sz="6200"/>
              <a:t>}</a:t>
            </a:r>
            <a:endParaRPr sz="6200"/>
          </a:p>
        </p:txBody>
      </p:sp>
      <p:sp>
        <p:nvSpPr>
          <p:cNvPr id="293" name="Google Shape;293;p1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294" name="Google Shape;294;p1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2667000" y="2590800"/>
            <a:ext cx="35448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Georgia"/>
              <a:buNone/>
            </a:pPr>
            <a:r>
              <a:rPr lang="en-US">
                <a:solidFill>
                  <a:schemeClr val="dk1"/>
                </a:solidFill>
              </a:rPr>
              <a:t>Thank you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1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301" name="Google Shape;301;p17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Todays Work</a:t>
            </a:r>
            <a:endParaRPr/>
          </a:p>
        </p:txBody>
      </p:sp>
      <p:sp>
        <p:nvSpPr>
          <p:cNvPr id="307" name="Google Shape;307;p1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308" name="Google Shape;308;p1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Write a program in Flex to detect 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an ID of the form “Start with capital letter then small letters and special characters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The key words of standard C program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>
                <a:solidFill>
                  <a:schemeClr val="dk1"/>
                </a:solidFill>
              </a:rPr>
              <a:t>Compiler Design Lab.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75" name="Google Shape;175;p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6530" lvl="1" marL="548640" rtl="0" algn="l"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b="1" lang="en-US">
                <a:solidFill>
                  <a:schemeClr val="dk1"/>
                </a:solidFill>
              </a:rPr>
              <a:t>Lexical Analysis</a:t>
            </a:r>
            <a:r>
              <a:rPr lang="en-US">
                <a:solidFill>
                  <a:schemeClr val="dk1"/>
                </a:solidFill>
              </a:rPr>
              <a:t>: Dividing the input into meaningful units. For a C program the units are </a:t>
            </a:r>
            <a:r>
              <a:rPr i="1" lang="en-US">
                <a:solidFill>
                  <a:schemeClr val="dk1"/>
                </a:solidFill>
              </a:rPr>
              <a:t>variables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i="1" lang="en-US">
                <a:solidFill>
                  <a:schemeClr val="dk1"/>
                </a:solidFill>
              </a:rPr>
              <a:t>constants, keywords, operators, punctuation</a:t>
            </a:r>
            <a:r>
              <a:rPr lang="en-US">
                <a:solidFill>
                  <a:schemeClr val="dk1"/>
                </a:solidFill>
              </a:rPr>
              <a:t> etc. These units also called as tokens. (we will use </a:t>
            </a:r>
            <a:r>
              <a:rPr b="1" lang="en-US">
                <a:solidFill>
                  <a:schemeClr val="dk1"/>
                </a:solidFill>
              </a:rPr>
              <a:t>Flex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  <a:p>
            <a:pPr indent="-228600" lvl="2" marL="822960" rtl="0" algn="l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b="1" lang="en-US">
                <a:solidFill>
                  <a:schemeClr val="dk1"/>
                </a:solidFill>
              </a:rPr>
              <a:t>Flex: A fast Lexical Analyzer Generator</a:t>
            </a:r>
            <a:endParaRPr/>
          </a:p>
          <a:p>
            <a:pPr indent="-176530" lvl="1" marL="548640" rtl="0" algn="l"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b="1" lang="en-US">
                <a:solidFill>
                  <a:schemeClr val="dk1"/>
                </a:solidFill>
              </a:rPr>
              <a:t>Parsing</a:t>
            </a:r>
            <a:r>
              <a:rPr lang="en-US">
                <a:solidFill>
                  <a:schemeClr val="dk1"/>
                </a:solidFill>
              </a:rPr>
              <a:t>: Involves finding the relationship between input tokens. For a C program, one needs to identify valid expressions, statements, blocks, procedures etc. (Use </a:t>
            </a:r>
            <a:r>
              <a:rPr b="1" lang="en-US">
                <a:solidFill>
                  <a:schemeClr val="dk1"/>
                </a:solidFill>
              </a:rPr>
              <a:t>Bison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177" name="Google Shape;177;p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</a:pPr>
            <a:r>
              <a:rPr lang="en-US">
                <a:solidFill>
                  <a:schemeClr val="dk1"/>
                </a:solidFill>
              </a:rPr>
              <a:t>Flex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Flex is a tool for generating scanners.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Flex source is a table of regular expressions and corresponding program fragments.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Generates </a:t>
            </a:r>
            <a:r>
              <a:rPr i="1" lang="en-US">
                <a:latin typeface="Courier New"/>
                <a:ea typeface="Courier New"/>
                <a:cs typeface="Courier New"/>
                <a:sym typeface="Courier New"/>
              </a:rPr>
              <a:t>lex.yy.c</a:t>
            </a:r>
            <a:r>
              <a:rPr lang="en-US"/>
              <a:t> which defines a routine </a:t>
            </a:r>
            <a:r>
              <a:rPr i="1" lang="en-US">
                <a:latin typeface="Courier New"/>
                <a:ea typeface="Courier New"/>
                <a:cs typeface="Courier New"/>
                <a:sym typeface="Courier New"/>
              </a:rPr>
              <a:t>yylex()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185" name="Google Shape;185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/>
          <p:nvPr/>
        </p:nvSpPr>
        <p:spPr>
          <a:xfrm>
            <a:off x="3810000" y="1524000"/>
            <a:ext cx="1066800" cy="76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3581400" y="4038600"/>
            <a:ext cx="2209800" cy="76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3733800" y="2743200"/>
            <a:ext cx="1066800" cy="76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3581400" y="4038600"/>
            <a:ext cx="2209800" cy="76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3733800" y="2743200"/>
            <a:ext cx="1066800" cy="76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304800" y="1600200"/>
            <a:ext cx="8229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.l file 			⇒ 	lex 		⇒ 	lex.yy.c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lex.yy.c and 		⇒ 	gcc 		⇒ lexical analyzer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other files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input stream 	          ⇒     lexical analyzer   ⇒  actions taken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				when rules applied</a:t>
            </a:r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304800" y="304800"/>
            <a:ext cx="861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Flex</a:t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198" name="Google Shape;198;p4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/>
          <p:nvPr/>
        </p:nvSpPr>
        <p:spPr>
          <a:xfrm>
            <a:off x="838200" y="1752600"/>
            <a:ext cx="754380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 definitions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%%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{ rules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%%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 user subroutines }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Flex specifications</a:t>
            </a:r>
            <a:endParaRPr/>
          </a:p>
        </p:txBody>
      </p:sp>
      <p:sp>
        <p:nvSpPr>
          <p:cNvPr id="205" name="Google Shape;205;p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206" name="Google Shape;206;p5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</a:pPr>
            <a:r>
              <a:rPr lang="en-US">
                <a:solidFill>
                  <a:schemeClr val="dk1"/>
                </a:solidFill>
              </a:rPr>
              <a:t>Simple Example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6"/>
          <p:cNvSpPr txBox="1"/>
          <p:nvPr>
            <p:ph idx="1" type="body"/>
          </p:nvPr>
        </p:nvSpPr>
        <p:spPr>
          <a:xfrm>
            <a:off x="1143000" y="17526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%%</a:t>
            </a:r>
            <a:endParaRPr/>
          </a:p>
          <a:p>
            <a:pPr indent="-274320" lvl="0" marL="274320" rtl="0" algn="l">
              <a:spcBef>
                <a:spcPts val="418"/>
              </a:spcBef>
              <a:spcAft>
                <a:spcPts val="0"/>
              </a:spcAft>
              <a:buSzPct val="85000"/>
              <a:buNone/>
            </a:pPr>
            <a:r>
              <a:rPr lang="en-US"/>
              <a:t>.	{printf("Character");}</a:t>
            </a:r>
            <a:endParaRPr/>
          </a:p>
          <a:p>
            <a:pPr indent="-274320" lvl="0" marL="274320" rtl="0" algn="l">
              <a:spcBef>
                <a:spcPts val="418"/>
              </a:spcBef>
              <a:spcAft>
                <a:spcPts val="0"/>
              </a:spcAft>
              <a:buSzPct val="85000"/>
              <a:buNone/>
            </a:pPr>
            <a:r>
              <a:rPr lang="en-US"/>
              <a:t>%%</a:t>
            </a:r>
            <a:endParaRPr/>
          </a:p>
          <a:p>
            <a:pPr indent="-161404" lvl="0" marL="274320" rtl="0" algn="l">
              <a:spcBef>
                <a:spcPts val="41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18"/>
              </a:spcBef>
              <a:spcAft>
                <a:spcPts val="0"/>
              </a:spcAft>
              <a:buSzPct val="85000"/>
              <a:buNone/>
            </a:pPr>
            <a:r>
              <a:rPr lang="en-US"/>
              <a:t>int yywrap()</a:t>
            </a:r>
            <a:endParaRPr/>
          </a:p>
          <a:p>
            <a:pPr indent="-274320" lvl="0" marL="274320" rtl="0" algn="l">
              <a:spcBef>
                <a:spcPts val="418"/>
              </a:spcBef>
              <a:spcAft>
                <a:spcPts val="0"/>
              </a:spcAft>
              <a:buSzPct val="85000"/>
              <a:buNone/>
            </a:pPr>
            <a:r>
              <a:rPr lang="en-US"/>
              <a:t>{</a:t>
            </a:r>
            <a:endParaRPr/>
          </a:p>
          <a:p>
            <a:pPr indent="-274320" lvl="0" marL="274320" rtl="0" algn="l">
              <a:spcBef>
                <a:spcPts val="418"/>
              </a:spcBef>
              <a:spcAft>
                <a:spcPts val="0"/>
              </a:spcAft>
              <a:buSzPct val="85000"/>
              <a:buNone/>
            </a:pPr>
            <a:r>
              <a:rPr lang="en-US"/>
              <a:t>}</a:t>
            </a:r>
            <a:endParaRPr/>
          </a:p>
          <a:p>
            <a:pPr indent="-274320" lvl="0" marL="274320" rtl="0" algn="l">
              <a:spcBef>
                <a:spcPts val="418"/>
              </a:spcBef>
              <a:spcAft>
                <a:spcPts val="0"/>
              </a:spcAft>
              <a:buSzPct val="85000"/>
              <a:buNone/>
            </a:pPr>
            <a:r>
              <a:rPr lang="en-US"/>
              <a:t>main()</a:t>
            </a:r>
            <a:endParaRPr/>
          </a:p>
          <a:p>
            <a:pPr indent="-274320" lvl="0" marL="274320" rtl="0" algn="l">
              <a:spcBef>
                <a:spcPts val="418"/>
              </a:spcBef>
              <a:spcAft>
                <a:spcPts val="0"/>
              </a:spcAft>
              <a:buSzPct val="85000"/>
              <a:buNone/>
            </a:pPr>
            <a:r>
              <a:rPr lang="en-US"/>
              <a:t>{</a:t>
            </a:r>
            <a:endParaRPr/>
          </a:p>
          <a:p>
            <a:pPr indent="-274320" lvl="0" marL="274320" rtl="0" algn="l">
              <a:spcBef>
                <a:spcPts val="418"/>
              </a:spcBef>
              <a:spcAft>
                <a:spcPts val="0"/>
              </a:spcAft>
              <a:buSzPct val="85000"/>
              <a:buNone/>
            </a:pPr>
            <a:r>
              <a:rPr lang="en-US"/>
              <a:t>yylex();</a:t>
            </a:r>
            <a:endParaRPr/>
          </a:p>
          <a:p>
            <a:pPr indent="-274320" lvl="0" marL="274320" rtl="0" algn="l">
              <a:spcBef>
                <a:spcPts val="418"/>
              </a:spcBef>
              <a:spcAft>
                <a:spcPts val="0"/>
              </a:spcAft>
              <a:buSzPct val="85000"/>
              <a:buNone/>
            </a:pPr>
            <a:r>
              <a:rPr lang="en-US"/>
              <a:t>printf("Hello World");</a:t>
            </a:r>
            <a:endParaRPr/>
          </a:p>
          <a:p>
            <a:pPr indent="-274320" lvl="0" marL="274320" rtl="0" algn="l">
              <a:spcBef>
                <a:spcPts val="418"/>
              </a:spcBef>
              <a:spcAft>
                <a:spcPts val="0"/>
              </a:spcAft>
              <a:buSzPct val="850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213" name="Google Shape;213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214" name="Google Shape;214;p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br>
              <a:rPr b="1" lang="en-US"/>
            </a:br>
            <a:br>
              <a:rPr b="1" lang="en-US"/>
            </a:br>
            <a:r>
              <a:rPr lang="en-US">
                <a:solidFill>
                  <a:schemeClr val="dk1"/>
                </a:solidFill>
              </a:rPr>
              <a:t>Definitions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The </a:t>
            </a:r>
            <a:r>
              <a:rPr i="1" lang="en-US"/>
              <a:t>definitions section contains declarations of simple name definitions to simplify the scanner specification, </a:t>
            </a:r>
            <a:r>
              <a:rPr lang="en-US"/>
              <a:t>and declarations of </a:t>
            </a:r>
            <a:r>
              <a:rPr i="1" lang="en-US"/>
              <a:t>start conditions,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Name definitions have the form: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rPr lang="en-US"/>
              <a:t>	name definition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rPr lang="en-US"/>
              <a:t>	DIGIT [0-9]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rPr lang="en-US"/>
              <a:t>	ID [a-z][a-z0-9]*</a:t>
            </a:r>
            <a:endParaRPr/>
          </a:p>
        </p:txBody>
      </p:sp>
      <p:sp>
        <p:nvSpPr>
          <p:cNvPr id="221" name="Google Shape;221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222" name="Google Shape;222;p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</a:pPr>
            <a:r>
              <a:rPr lang="en-US">
                <a:solidFill>
                  <a:schemeClr val="dk1"/>
                </a:solidFill>
              </a:rPr>
              <a:t>Rules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457200" y="1600200"/>
            <a:ext cx="8229600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The </a:t>
            </a:r>
            <a:r>
              <a:rPr i="1" lang="en-US" sz="2800"/>
              <a:t>rules section of the flex input contains a series of rules of the form: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	</a:t>
            </a:r>
            <a:r>
              <a:rPr b="1" i="1" lang="en-US" sz="2800"/>
              <a:t>pattern action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	where the pattern must be </a:t>
            </a:r>
            <a:r>
              <a:rPr b="1" lang="en-US" sz="2800">
                <a:solidFill>
                  <a:srgbClr val="FF0000"/>
                </a:solidFill>
              </a:rPr>
              <a:t>unintended</a:t>
            </a:r>
            <a:r>
              <a:rPr lang="en-US" sz="2800"/>
              <a:t> and the action must begin on the </a:t>
            </a:r>
            <a:r>
              <a:rPr b="1" lang="en-US" sz="2800">
                <a:solidFill>
                  <a:srgbClr val="FF0000"/>
                </a:solidFill>
              </a:rPr>
              <a:t>same line</a:t>
            </a:r>
            <a:r>
              <a:rPr lang="en-US" sz="2800"/>
              <a:t>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sp>
        <p:nvSpPr>
          <p:cNvPr id="229" name="Google Shape;229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230" name="Google Shape;230;p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/>
          <p:nvPr/>
        </p:nvSpPr>
        <p:spPr>
          <a:xfrm>
            <a:off x="381000" y="1524000"/>
            <a:ext cx="82296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Actions are C source fragments. If it is compound, or takes more than one line, enclose with braces (’{’ ’}’).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 rules: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[a-z]+ 		printf("found word\n");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[A-Z][a-z]* 	{ printf("found capitalized        				word:\n");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	printf(" ’%s’\n",yytext);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}</a:t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381000" y="381000"/>
            <a:ext cx="8382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Flex actions</a:t>
            </a:r>
            <a:endParaRPr/>
          </a:p>
        </p:txBody>
      </p:sp>
      <p:sp>
        <p:nvSpPr>
          <p:cNvPr id="237" name="Google Shape;237;p9"/>
          <p:cNvSpPr txBox="1"/>
          <p:nvPr>
            <p:ph idx="10" type="dt"/>
          </p:nvPr>
        </p:nvSpPr>
        <p:spPr>
          <a:xfrm>
            <a:off x="6781800" y="6404984"/>
            <a:ext cx="20543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9/5/2022</a:t>
            </a:r>
            <a:endParaRPr/>
          </a:p>
        </p:txBody>
      </p:sp>
      <p:sp>
        <p:nvSpPr>
          <p:cNvPr id="238" name="Google Shape;238;p9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2014-01-13T10:18:06Z</dcterms:created>
  <dc:creator>K.M.Azharul Hasan</dc:creator>
</cp:coreProperties>
</file>