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media/image6.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3"/>
  </p:sldMasterIdLst>
  <p:sldIdLst>
    <p:sldId id="256" r:id="rId4"/>
    <p:sldId id="257" r:id="rId5"/>
    <p:sldId id="258" r:id="rId6"/>
    <p:sldId id="260" r:id="rId7"/>
    <p:sldId id="259" r:id="rId8"/>
    <p:sldId id="266" r:id="rId9"/>
    <p:sldId id="265" r:id="rId10"/>
    <p:sldId id="264" r:id="rId11"/>
    <p:sldId id="261" r:id="rId12"/>
    <p:sldId id="267" r:id="rId13"/>
    <p:sldId id="263" r:id="rId14"/>
    <p:sldId id="262" r:id="rId15"/>
    <p:sldId id="268" r:id="rId16"/>
    <p:sldId id="269" r:id="rId17"/>
    <p:sldId id="270" r:id="rId18"/>
    <p:sldId id="272" r:id="rId19"/>
    <p:sldId id="274" r:id="rId20"/>
    <p:sldId id="307" r:id="rId21"/>
    <p:sldId id="275" r:id="rId22"/>
    <p:sldId id="276" r:id="rId23"/>
    <p:sldId id="296" r:id="rId24"/>
    <p:sldId id="284" r:id="rId25"/>
    <p:sldId id="302" r:id="rId26"/>
    <p:sldId id="303" r:id="rId27"/>
    <p:sldId id="300" r:id="rId28"/>
    <p:sldId id="304" r:id="rId29"/>
    <p:sldId id="305" r:id="rId30"/>
    <p:sldId id="306" r:id="rId31"/>
    <p:sldId id="301" r:id="rId32"/>
    <p:sldId id="308" r:id="rId33"/>
    <p:sldId id="283" r:id="rId34"/>
    <p:sldId id="287" r:id="rId35"/>
    <p:sldId id="286" r:id="rId36"/>
    <p:sldId id="288" r:id="rId37"/>
    <p:sldId id="289" r:id="rId38"/>
    <p:sldId id="291" r:id="rId39"/>
    <p:sldId id="292" r:id="rId40"/>
    <p:sldId id="277" r:id="rId41"/>
    <p:sldId id="279" r:id="rId42"/>
    <p:sldId id="281" r:id="rId43"/>
    <p:sldId id="309" r:id="rId44"/>
    <p:sldId id="282" r:id="rId45"/>
    <p:sldId id="280"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autoAdjust="0"/>
    <p:restoredTop sz="94660"/>
  </p:normalViewPr>
  <p:slideViewPr>
    <p:cSldViewPr snapToGrid="0">
      <p:cViewPr>
        <p:scale>
          <a:sx n="110" d="100"/>
          <a:sy n="110" d="100"/>
        </p:scale>
        <p:origin x="744" y="20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B8526B4-BF2F-4819-A23E-998D51B0AD31}"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n-US"/>
        </a:p>
      </dgm:t>
    </dgm:pt>
    <dgm:pt modelId="{EDE4459A-B5BC-420E-910A-FC68CA7BECC5}">
      <dgm:prSet/>
      <dgm:spPr/>
      <dgm:t>
        <a:bodyPr/>
        <a:lstStyle/>
        <a:p>
          <a:r>
            <a:rPr lang="en-US" dirty="0"/>
            <a:t>We can see 261 &amp; 98 Null  Values in BMI and Smoking status.</a:t>
          </a:r>
        </a:p>
      </dgm:t>
    </dgm:pt>
    <dgm:pt modelId="{4A1DBDC0-92AC-401D-84B8-CB313B2B5F3B}" cxnId="{3852AD3B-A851-436D-BEC9-7080CB49E0DA}" type="parTrans">
      <dgm:prSet/>
      <dgm:spPr/>
      <dgm:t>
        <a:bodyPr/>
        <a:lstStyle/>
        <a:p>
          <a:endParaRPr lang="en-US"/>
        </a:p>
      </dgm:t>
    </dgm:pt>
    <dgm:pt modelId="{6E3806E2-3CEE-4E27-8D9E-2C1686265AB6}" cxnId="{3852AD3B-A851-436D-BEC9-7080CB49E0DA}" type="sibTrans">
      <dgm:prSet/>
      <dgm:spPr/>
      <dgm:t>
        <a:bodyPr/>
        <a:lstStyle/>
        <a:p>
          <a:endParaRPr lang="en-US"/>
        </a:p>
      </dgm:t>
    </dgm:pt>
    <dgm:pt modelId="{63FBFC46-FF59-4F39-BCCF-D9FDCC15C85A}" type="pres">
      <dgm:prSet presAssocID="{CB8526B4-BF2F-4819-A23E-998D51B0AD31}" presName="diagram" presStyleCnt="0">
        <dgm:presLayoutVars>
          <dgm:chPref val="1"/>
          <dgm:dir/>
          <dgm:animOne val="branch"/>
          <dgm:animLvl val="lvl"/>
          <dgm:resizeHandles/>
        </dgm:presLayoutVars>
      </dgm:prSet>
      <dgm:spPr/>
    </dgm:pt>
    <dgm:pt modelId="{264CC86D-616F-4A98-977A-FD9E3C3A84BC}" type="pres">
      <dgm:prSet presAssocID="{EDE4459A-B5BC-420E-910A-FC68CA7BECC5}" presName="root" presStyleCnt="0"/>
      <dgm:spPr/>
    </dgm:pt>
    <dgm:pt modelId="{F031112C-E1E5-4939-8E6A-51B74E39F731}" type="pres">
      <dgm:prSet presAssocID="{EDE4459A-B5BC-420E-910A-FC68CA7BECC5}" presName="rootComposite" presStyleCnt="0"/>
      <dgm:spPr/>
    </dgm:pt>
    <dgm:pt modelId="{3E8C0E66-D8BF-4C38-B9C9-FC72F3CF7E5C}" type="pres">
      <dgm:prSet presAssocID="{EDE4459A-B5BC-420E-910A-FC68CA7BECC5}" presName="rootText" presStyleLbl="node1" presStyleIdx="0" presStyleCnt="1" custScaleX="151704"/>
      <dgm:spPr/>
    </dgm:pt>
    <dgm:pt modelId="{E8437A8D-9A42-4165-963F-D022CF44BCEA}" type="pres">
      <dgm:prSet presAssocID="{EDE4459A-B5BC-420E-910A-FC68CA7BECC5}" presName="rootConnector" presStyleLbl="node1" presStyleIdx="0" presStyleCnt="1"/>
      <dgm:spPr/>
    </dgm:pt>
    <dgm:pt modelId="{299740F5-11A1-4703-A4FA-1BF0933AB917}" type="pres">
      <dgm:prSet presAssocID="{EDE4459A-B5BC-420E-910A-FC68CA7BECC5}" presName="childShape" presStyleCnt="0"/>
      <dgm:spPr/>
    </dgm:pt>
  </dgm:ptLst>
  <dgm:cxnLst>
    <dgm:cxn modelId="{93ADDC00-22D2-4B6A-B717-735E0DD41FF0}" type="presOf" srcId="{EDE4459A-B5BC-420E-910A-FC68CA7BECC5}" destId="{E8437A8D-9A42-4165-963F-D022CF44BCEA}" srcOrd="1" destOrd="0" presId="urn:microsoft.com/office/officeart/2005/8/layout/hierarchy3"/>
    <dgm:cxn modelId="{3852AD3B-A851-436D-BEC9-7080CB49E0DA}" srcId="{CB8526B4-BF2F-4819-A23E-998D51B0AD31}" destId="{EDE4459A-B5BC-420E-910A-FC68CA7BECC5}" srcOrd="0" destOrd="0" parTransId="{4A1DBDC0-92AC-401D-84B8-CB313B2B5F3B}" sibTransId="{6E3806E2-3CEE-4E27-8D9E-2C1686265AB6}"/>
    <dgm:cxn modelId="{32C20DBF-BBA3-4F06-AE4D-D4C8D4149531}" type="presOf" srcId="{CB8526B4-BF2F-4819-A23E-998D51B0AD31}" destId="{63FBFC46-FF59-4F39-BCCF-D9FDCC15C85A}" srcOrd="0" destOrd="0" presId="urn:microsoft.com/office/officeart/2005/8/layout/hierarchy3"/>
    <dgm:cxn modelId="{5E3E7DE6-5E00-4C06-934C-497F80AC27EC}" type="presOf" srcId="{EDE4459A-B5BC-420E-910A-FC68CA7BECC5}" destId="{3E8C0E66-D8BF-4C38-B9C9-FC72F3CF7E5C}" srcOrd="0" destOrd="0" presId="urn:microsoft.com/office/officeart/2005/8/layout/hierarchy3"/>
    <dgm:cxn modelId="{AE09BB8E-8D96-468E-95B8-0A3686656486}" type="presParOf" srcId="{63FBFC46-FF59-4F39-BCCF-D9FDCC15C85A}" destId="{264CC86D-616F-4A98-977A-FD9E3C3A84BC}" srcOrd="0" destOrd="0" presId="urn:microsoft.com/office/officeart/2005/8/layout/hierarchy3"/>
    <dgm:cxn modelId="{3EF1D0AD-47CD-4764-BA0E-920D9A93CACE}" type="presParOf" srcId="{264CC86D-616F-4A98-977A-FD9E3C3A84BC}" destId="{F031112C-E1E5-4939-8E6A-51B74E39F731}" srcOrd="0" destOrd="0" presId="urn:microsoft.com/office/officeart/2005/8/layout/hierarchy3"/>
    <dgm:cxn modelId="{4284AEA1-D162-4194-A448-0AADE6B9BEB3}" type="presParOf" srcId="{F031112C-E1E5-4939-8E6A-51B74E39F731}" destId="{3E8C0E66-D8BF-4C38-B9C9-FC72F3CF7E5C}" srcOrd="0" destOrd="0" presId="urn:microsoft.com/office/officeart/2005/8/layout/hierarchy3"/>
    <dgm:cxn modelId="{29CB968D-697F-4FBF-BADC-832BA5827853}" type="presParOf" srcId="{F031112C-E1E5-4939-8E6A-51B74E39F731}" destId="{E8437A8D-9A42-4165-963F-D022CF44BCEA}" srcOrd="1" destOrd="0" presId="urn:microsoft.com/office/officeart/2005/8/layout/hierarchy3"/>
    <dgm:cxn modelId="{02B66F1F-8D0F-4E63-BE27-5945CFE722B2}" type="presParOf" srcId="{264CC86D-616F-4A98-977A-FD9E3C3A84BC}" destId="{299740F5-11A1-4703-A4FA-1BF0933AB917}" srcOrd="1" destOrd="0" presId="urn:microsoft.com/office/officeart/2005/8/layout/hierarchy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8526B4-BF2F-4819-A23E-998D51B0AD31}"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n-US"/>
        </a:p>
      </dgm:t>
    </dgm:pt>
    <dgm:pt modelId="{EDE4459A-B5BC-420E-910A-FC68CA7BECC5}">
      <dgm:prSet custT="1"/>
      <dgm:spPr/>
      <dgm:t>
        <a:bodyPr/>
        <a:lstStyle/>
        <a:p>
          <a:pPr algn="ctr"/>
          <a:r>
            <a:rPr lang="en-US" sz="1800" dirty="0"/>
            <a:t>There is no Null values after handling missing value.</a:t>
          </a:r>
        </a:p>
      </dgm:t>
    </dgm:pt>
    <dgm:pt modelId="{4A1DBDC0-92AC-401D-84B8-CB313B2B5F3B}" cxnId="{3852AD3B-A851-436D-BEC9-7080CB49E0DA}" type="parTrans">
      <dgm:prSet/>
      <dgm:spPr/>
      <dgm:t>
        <a:bodyPr/>
        <a:lstStyle/>
        <a:p>
          <a:endParaRPr lang="en-US"/>
        </a:p>
      </dgm:t>
    </dgm:pt>
    <dgm:pt modelId="{6E3806E2-3CEE-4E27-8D9E-2C1686265AB6}" cxnId="{3852AD3B-A851-436D-BEC9-7080CB49E0DA}" type="sibTrans">
      <dgm:prSet/>
      <dgm:spPr/>
      <dgm:t>
        <a:bodyPr/>
        <a:lstStyle/>
        <a:p>
          <a:endParaRPr lang="en-US"/>
        </a:p>
      </dgm:t>
    </dgm:pt>
    <dgm:pt modelId="{63FBFC46-FF59-4F39-BCCF-D9FDCC15C85A}" type="pres">
      <dgm:prSet presAssocID="{CB8526B4-BF2F-4819-A23E-998D51B0AD31}" presName="diagram" presStyleCnt="0">
        <dgm:presLayoutVars>
          <dgm:chPref val="1"/>
          <dgm:dir/>
          <dgm:animOne val="branch"/>
          <dgm:animLvl val="lvl"/>
          <dgm:resizeHandles/>
        </dgm:presLayoutVars>
      </dgm:prSet>
      <dgm:spPr/>
    </dgm:pt>
    <dgm:pt modelId="{264CC86D-616F-4A98-977A-FD9E3C3A84BC}" type="pres">
      <dgm:prSet presAssocID="{EDE4459A-B5BC-420E-910A-FC68CA7BECC5}" presName="root" presStyleCnt="0"/>
      <dgm:spPr/>
    </dgm:pt>
    <dgm:pt modelId="{F031112C-E1E5-4939-8E6A-51B74E39F731}" type="pres">
      <dgm:prSet presAssocID="{EDE4459A-B5BC-420E-910A-FC68CA7BECC5}" presName="rootComposite" presStyleCnt="0"/>
      <dgm:spPr/>
    </dgm:pt>
    <dgm:pt modelId="{3E8C0E66-D8BF-4C38-B9C9-FC72F3CF7E5C}" type="pres">
      <dgm:prSet presAssocID="{EDE4459A-B5BC-420E-910A-FC68CA7BECC5}" presName="rootText" presStyleLbl="node1" presStyleIdx="0" presStyleCnt="1" custScaleX="151704"/>
      <dgm:spPr/>
    </dgm:pt>
    <dgm:pt modelId="{E8437A8D-9A42-4165-963F-D022CF44BCEA}" type="pres">
      <dgm:prSet presAssocID="{EDE4459A-B5BC-420E-910A-FC68CA7BECC5}" presName="rootConnector" presStyleLbl="node1" presStyleIdx="0" presStyleCnt="1"/>
      <dgm:spPr/>
    </dgm:pt>
    <dgm:pt modelId="{299740F5-11A1-4703-A4FA-1BF0933AB917}" type="pres">
      <dgm:prSet presAssocID="{EDE4459A-B5BC-420E-910A-FC68CA7BECC5}" presName="childShape" presStyleCnt="0"/>
      <dgm:spPr/>
    </dgm:pt>
  </dgm:ptLst>
  <dgm:cxnLst>
    <dgm:cxn modelId="{93ADDC00-22D2-4B6A-B717-735E0DD41FF0}" type="presOf" srcId="{EDE4459A-B5BC-420E-910A-FC68CA7BECC5}" destId="{E8437A8D-9A42-4165-963F-D022CF44BCEA}" srcOrd="1" destOrd="0" presId="urn:microsoft.com/office/officeart/2005/8/layout/hierarchy3"/>
    <dgm:cxn modelId="{3852AD3B-A851-436D-BEC9-7080CB49E0DA}" srcId="{CB8526B4-BF2F-4819-A23E-998D51B0AD31}" destId="{EDE4459A-B5BC-420E-910A-FC68CA7BECC5}" srcOrd="0" destOrd="0" parTransId="{4A1DBDC0-92AC-401D-84B8-CB313B2B5F3B}" sibTransId="{6E3806E2-3CEE-4E27-8D9E-2C1686265AB6}"/>
    <dgm:cxn modelId="{32C20DBF-BBA3-4F06-AE4D-D4C8D4149531}" type="presOf" srcId="{CB8526B4-BF2F-4819-A23E-998D51B0AD31}" destId="{63FBFC46-FF59-4F39-BCCF-D9FDCC15C85A}" srcOrd="0" destOrd="0" presId="urn:microsoft.com/office/officeart/2005/8/layout/hierarchy3"/>
    <dgm:cxn modelId="{5E3E7DE6-5E00-4C06-934C-497F80AC27EC}" type="presOf" srcId="{EDE4459A-B5BC-420E-910A-FC68CA7BECC5}" destId="{3E8C0E66-D8BF-4C38-B9C9-FC72F3CF7E5C}" srcOrd="0" destOrd="0" presId="urn:microsoft.com/office/officeart/2005/8/layout/hierarchy3"/>
    <dgm:cxn modelId="{AE09BB8E-8D96-468E-95B8-0A3686656486}" type="presParOf" srcId="{63FBFC46-FF59-4F39-BCCF-D9FDCC15C85A}" destId="{264CC86D-616F-4A98-977A-FD9E3C3A84BC}" srcOrd="0" destOrd="0" presId="urn:microsoft.com/office/officeart/2005/8/layout/hierarchy3"/>
    <dgm:cxn modelId="{3EF1D0AD-47CD-4764-BA0E-920D9A93CACE}" type="presParOf" srcId="{264CC86D-616F-4A98-977A-FD9E3C3A84BC}" destId="{F031112C-E1E5-4939-8E6A-51B74E39F731}" srcOrd="0" destOrd="0" presId="urn:microsoft.com/office/officeart/2005/8/layout/hierarchy3"/>
    <dgm:cxn modelId="{4284AEA1-D162-4194-A448-0AADE6B9BEB3}" type="presParOf" srcId="{F031112C-E1E5-4939-8E6A-51B74E39F731}" destId="{3E8C0E66-D8BF-4C38-B9C9-FC72F3CF7E5C}" srcOrd="0" destOrd="0" presId="urn:microsoft.com/office/officeart/2005/8/layout/hierarchy3"/>
    <dgm:cxn modelId="{29CB968D-697F-4FBF-BADC-832BA5827853}" type="presParOf" srcId="{F031112C-E1E5-4939-8E6A-51B74E39F731}" destId="{E8437A8D-9A42-4165-963F-D022CF44BCEA}" srcOrd="1" destOrd="0" presId="urn:microsoft.com/office/officeart/2005/8/layout/hierarchy3"/>
    <dgm:cxn modelId="{02B66F1F-8D0F-4E63-BE27-5945CFE722B2}" type="presParOf" srcId="{264CC86D-616F-4A98-977A-FD9E3C3A84BC}" destId="{299740F5-11A1-4703-A4FA-1BF0933AB917}" srcOrd="1" destOrd="0" presId="urn:microsoft.com/office/officeart/2005/8/layout/hierarchy3"/>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C0B212-FD91-4BC1-9CD6-5C54856FA6C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DC8231BE-A3A4-4A26-9EC7-E443342CE42B}">
      <dgm:prSet phldrT="[Text]" custT="1"/>
      <dgm:spPr>
        <a:solidFill>
          <a:schemeClr val="tx2">
            <a:lumMod val="60000"/>
            <a:lumOff val="40000"/>
          </a:schemeClr>
        </a:solidFill>
      </dgm:spPr>
      <dgm:t>
        <a:bodyPr/>
        <a:lstStyle/>
        <a:p>
          <a:pPr algn="ctr"/>
          <a:r>
            <a:rPr lang="en-US" sz="2400" b="0" i="0" dirty="0">
              <a:latin typeface="Bahnschrift SemiLight" panose="020B0502040204020203" pitchFamily="34" charset="0"/>
            </a:rPr>
            <a:t>We can see that the distribution of age is right-skewed and the number of strokes increases with age.</a:t>
          </a:r>
          <a:endParaRPr lang="en-US" sz="2400" dirty="0">
            <a:latin typeface="Bahnschrift SemiLight" panose="020B0502040204020203" pitchFamily="34" charset="0"/>
          </a:endParaRPr>
        </a:p>
      </dgm:t>
    </dgm:pt>
    <dgm:pt modelId="{ECD69920-8E81-4F4F-A7C7-80997C91E510}" cxnId="{2E52E252-E48F-4606-9064-115712D79569}" type="parTrans">
      <dgm:prSet/>
      <dgm:spPr/>
      <dgm:t>
        <a:bodyPr/>
        <a:lstStyle/>
        <a:p>
          <a:endParaRPr lang="en-US"/>
        </a:p>
      </dgm:t>
    </dgm:pt>
    <dgm:pt modelId="{5280FFCE-1F58-42B6-88D9-1214CFC06E3D}" cxnId="{2E52E252-E48F-4606-9064-115712D79569}" type="sibTrans">
      <dgm:prSet/>
      <dgm:spPr/>
      <dgm:t>
        <a:bodyPr/>
        <a:lstStyle/>
        <a:p>
          <a:endParaRPr lang="en-US"/>
        </a:p>
      </dgm:t>
    </dgm:pt>
    <dgm:pt modelId="{0E0A3963-9328-45E0-894F-8AACAAB01454}" type="pres">
      <dgm:prSet presAssocID="{4CC0B212-FD91-4BC1-9CD6-5C54856FA6CF}" presName="diagram" presStyleCnt="0">
        <dgm:presLayoutVars>
          <dgm:dir/>
          <dgm:resizeHandles val="exact"/>
        </dgm:presLayoutVars>
      </dgm:prSet>
      <dgm:spPr/>
    </dgm:pt>
    <dgm:pt modelId="{E6F064DD-F346-47E7-9508-8122EF251C86}" type="pres">
      <dgm:prSet presAssocID="{DC8231BE-A3A4-4A26-9EC7-E443342CE42B}" presName="node" presStyleLbl="node1" presStyleIdx="0" presStyleCnt="1" custScaleX="175846" custScaleY="146106" custLinFactNeighborX="-2059" custLinFactNeighborY="9400">
        <dgm:presLayoutVars>
          <dgm:bulletEnabled val="1"/>
        </dgm:presLayoutVars>
      </dgm:prSet>
      <dgm:spPr/>
    </dgm:pt>
  </dgm:ptLst>
  <dgm:cxnLst>
    <dgm:cxn modelId="{EF9F1862-25AE-4945-A451-C47387988A6A}" type="presOf" srcId="{DC8231BE-A3A4-4A26-9EC7-E443342CE42B}" destId="{E6F064DD-F346-47E7-9508-8122EF251C86}" srcOrd="0" destOrd="0" presId="urn:microsoft.com/office/officeart/2005/8/layout/default"/>
    <dgm:cxn modelId="{2E52E252-E48F-4606-9064-115712D79569}" srcId="{4CC0B212-FD91-4BC1-9CD6-5C54856FA6CF}" destId="{DC8231BE-A3A4-4A26-9EC7-E443342CE42B}" srcOrd="0" destOrd="0" parTransId="{ECD69920-8E81-4F4F-A7C7-80997C91E510}" sibTransId="{5280FFCE-1F58-42B6-88D9-1214CFC06E3D}"/>
    <dgm:cxn modelId="{7874C3F0-CCC0-4D63-B24E-F134B0E8FF51}" type="presOf" srcId="{4CC0B212-FD91-4BC1-9CD6-5C54856FA6CF}" destId="{0E0A3963-9328-45E0-894F-8AACAAB01454}" srcOrd="0" destOrd="0" presId="urn:microsoft.com/office/officeart/2005/8/layout/default"/>
    <dgm:cxn modelId="{18CE185C-6410-462D-AE1E-8A7DEF534842}" type="presParOf" srcId="{0E0A3963-9328-45E0-894F-8AACAAB01454}" destId="{E6F064DD-F346-47E7-9508-8122EF251C86}"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2495140" cy="866274"/>
        <a:chOff x="0" y="0"/>
        <a:chExt cx="2495140" cy="866274"/>
      </a:xfrm>
    </dsp:grpSpPr>
    <dsp:sp modelId="{3E8C0E66-D8BF-4C38-B9C9-FC72F3CF7E5C}">
      <dsp:nvSpPr>
        <dsp:cNvPr id="3" name="Rounded Rectangle 2"/>
        <dsp:cNvSpPr/>
      </dsp:nvSpPr>
      <dsp:spPr bwMode="white">
        <a:xfrm>
          <a:off x="0" y="21951"/>
          <a:ext cx="2495140" cy="822371"/>
        </a:xfrm>
        <a:prstGeom prst="roundRect">
          <a:avLst>
            <a:gd name="adj" fmla="val 10000"/>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30480" tIns="20320" rIns="30480" bIns="2032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dirty="0"/>
            <a:t>We can see 261 &amp; 98 Null  Values in BMI and Smoking status.</a:t>
          </a:r>
        </a:p>
      </dsp:txBody>
      <dsp:txXfrm>
        <a:off x="0" y="21951"/>
        <a:ext cx="2495140" cy="822371"/>
      </dsp:txXfrm>
    </dsp:sp>
    <dsp:sp modelId="{E8437A8D-9A42-4165-963F-D022CF44BCEA}">
      <dsp:nvSpPr>
        <dsp:cNvPr id="4" name="Rounded Rectangle 3" hidden="1"/>
        <dsp:cNvSpPr/>
      </dsp:nvSpPr>
      <dsp:spPr>
        <a:xfrm>
          <a:off x="0" y="21951"/>
          <a:ext cx="499028" cy="822371"/>
        </a:xfrm>
        <a:prstGeom prst="roundRect">
          <a:avLst>
            <a:gd name="adj" fmla="val 10000"/>
          </a:avLst>
        </a:prstGeom>
      </dsp:spPr>
      <dsp:txXfrm>
        <a:off x="0" y="21951"/>
        <a:ext cx="499028" cy="822371"/>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2495140" cy="866274"/>
        <a:chOff x="0" y="0"/>
        <a:chExt cx="2495140" cy="866274"/>
      </a:xfrm>
    </dsp:grpSpPr>
    <dsp:sp modelId="{3E8C0E66-D8BF-4C38-B9C9-FC72F3CF7E5C}">
      <dsp:nvSpPr>
        <dsp:cNvPr id="3" name="Rounded Rectangle 2"/>
        <dsp:cNvSpPr/>
      </dsp:nvSpPr>
      <dsp:spPr bwMode="white">
        <a:xfrm>
          <a:off x="0" y="21951"/>
          <a:ext cx="2495140" cy="822371"/>
        </a:xfrm>
        <a:prstGeom prst="roundRect">
          <a:avLst>
            <a:gd name="adj" fmla="val 10000"/>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34290" tIns="22860" rIns="34290" bIns="228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ctr">
            <a:lnSpc>
              <a:spcPct val="100000"/>
            </a:lnSpc>
            <a:spcBef>
              <a:spcPct val="0"/>
            </a:spcBef>
            <a:spcAft>
              <a:spcPct val="35000"/>
            </a:spcAft>
          </a:pPr>
          <a:r>
            <a:rPr lang="en-US" sz="1800" dirty="0"/>
            <a:t>There is no Null values after handling missing value.</a:t>
          </a:r>
        </a:p>
      </dsp:txBody>
      <dsp:txXfrm>
        <a:off x="0" y="21951"/>
        <a:ext cx="2495140" cy="822371"/>
      </dsp:txXfrm>
    </dsp:sp>
    <dsp:sp modelId="{E8437A8D-9A42-4165-963F-D022CF44BCEA}">
      <dsp:nvSpPr>
        <dsp:cNvPr id="4" name="Rounded Rectangle 3" hidden="1"/>
        <dsp:cNvSpPr/>
      </dsp:nvSpPr>
      <dsp:spPr>
        <a:xfrm>
          <a:off x="0" y="21951"/>
          <a:ext cx="499028" cy="822371"/>
        </a:xfrm>
        <a:prstGeom prst="roundRect">
          <a:avLst>
            <a:gd name="adj" fmla="val 10000"/>
          </a:avLst>
        </a:prstGeom>
      </dsp:spPr>
      <dsp:txXfrm>
        <a:off x="0" y="21951"/>
        <a:ext cx="499028" cy="8223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F064DD-F346-47E7-9508-8122EF251C86}">
      <dsp:nvSpPr>
        <dsp:cNvPr id="0" name=""/>
        <dsp:cNvSpPr/>
      </dsp:nvSpPr>
      <dsp:spPr>
        <a:xfrm>
          <a:off x="12" y="211"/>
          <a:ext cx="5373493" cy="2678819"/>
        </a:xfrm>
        <a:prstGeom prst="rect">
          <a:avLst/>
        </a:prstGeom>
        <a:solidFill>
          <a:schemeClr val="tx2">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dirty="0">
              <a:latin typeface="Bahnschrift SemiLight" panose="020B0502040204020203" pitchFamily="34" charset="0"/>
            </a:rPr>
            <a:t>We can see that the distribution of age is right-skewed and the number of strokes increases with age.</a:t>
          </a:r>
          <a:endParaRPr lang="en-US" sz="2400" kern="1200" dirty="0">
            <a:latin typeface="Bahnschrift SemiLight" panose="020B0502040204020203" pitchFamily="34" charset="0"/>
          </a:endParaRPr>
        </a:p>
      </dsp:txBody>
      <dsp:txXfrm>
        <a:off x="12" y="211"/>
        <a:ext cx="5373493" cy="267881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matchingName="Title slide">
  <p:cSld name="Title slide">
    <p:spTree>
      <p:nvGrpSpPr>
        <p:cNvPr id="1" name="Shape 8"/>
        <p:cNvGrpSpPr/>
        <p:nvPr/>
      </p:nvGrpSpPr>
      <p:grpSpPr>
        <a:xfrm>
          <a:off x="0" y="0"/>
          <a:ext cx="0" cy="0"/>
          <a:chOff x="0" y="0"/>
          <a:chExt cx="0" cy="0"/>
        </a:xfrm>
      </p:grpSpPr>
      <p:sp>
        <p:nvSpPr>
          <p:cNvPr id="9" name="Google Shape;9;p16"/>
          <p:cNvSpPr txBox="1">
            <a:spLocks noGrp="1"/>
          </p:cNvSpPr>
          <p:nvPr>
            <p:ph type="ctrTitle"/>
          </p:nvPr>
        </p:nvSpPr>
        <p:spPr>
          <a:xfrm>
            <a:off x="6854600" y="1432200"/>
            <a:ext cx="4727600" cy="3318400"/>
          </a:xfrm>
          <a:prstGeom prst="rect">
            <a:avLst/>
          </a:prstGeom>
          <a:noFill/>
          <a:ln>
            <a:noFill/>
          </a:ln>
        </p:spPr>
        <p:txBody>
          <a:bodyPr spcFirstLastPara="1" wrap="square" lIns="91425" tIns="91425" rIns="91425" bIns="91425" anchor="t" anchorCtr="0">
            <a:normAutofit/>
          </a:bodyPr>
          <a:lstStyle>
            <a:lvl1pPr lvl="0" algn="r">
              <a:lnSpc>
                <a:spcPct val="100000"/>
              </a:lnSpc>
              <a:spcBef>
                <a:spcPts val="0"/>
              </a:spcBef>
              <a:spcAft>
                <a:spcPts val="0"/>
              </a:spcAft>
              <a:buSzPts val="5200"/>
              <a:buNone/>
              <a:defRPr sz="6665" b="0">
                <a:latin typeface="Fira Sans Extra Condensed SemiBold"/>
                <a:ea typeface="Fira Sans Extra Condensed SemiBold"/>
                <a:cs typeface="Fira Sans Extra Condensed SemiBold"/>
                <a:sym typeface="Fira Sans Extra Condensed SemiBold"/>
              </a:defRPr>
            </a:lvl1pPr>
            <a:lvl2pPr lvl="1" algn="l">
              <a:lnSpc>
                <a:spcPct val="100000"/>
              </a:lnSpc>
              <a:spcBef>
                <a:spcPts val="0"/>
              </a:spcBef>
              <a:spcAft>
                <a:spcPts val="0"/>
              </a:spcAft>
              <a:buSzPts val="5200"/>
              <a:buNone/>
              <a:defRPr sz="6935"/>
            </a:lvl2pPr>
            <a:lvl3pPr lvl="2" algn="l">
              <a:lnSpc>
                <a:spcPct val="100000"/>
              </a:lnSpc>
              <a:spcBef>
                <a:spcPts val="0"/>
              </a:spcBef>
              <a:spcAft>
                <a:spcPts val="0"/>
              </a:spcAft>
              <a:buSzPts val="5200"/>
              <a:buNone/>
              <a:defRPr sz="6935"/>
            </a:lvl3pPr>
            <a:lvl4pPr lvl="3" algn="l">
              <a:lnSpc>
                <a:spcPct val="100000"/>
              </a:lnSpc>
              <a:spcBef>
                <a:spcPts val="0"/>
              </a:spcBef>
              <a:spcAft>
                <a:spcPts val="0"/>
              </a:spcAft>
              <a:buSzPts val="5200"/>
              <a:buNone/>
              <a:defRPr sz="6935"/>
            </a:lvl4pPr>
            <a:lvl5pPr lvl="4" algn="l">
              <a:lnSpc>
                <a:spcPct val="100000"/>
              </a:lnSpc>
              <a:spcBef>
                <a:spcPts val="0"/>
              </a:spcBef>
              <a:spcAft>
                <a:spcPts val="0"/>
              </a:spcAft>
              <a:buSzPts val="5200"/>
              <a:buNone/>
              <a:defRPr sz="6935"/>
            </a:lvl5pPr>
            <a:lvl6pPr lvl="5" algn="l">
              <a:lnSpc>
                <a:spcPct val="100000"/>
              </a:lnSpc>
              <a:spcBef>
                <a:spcPts val="0"/>
              </a:spcBef>
              <a:spcAft>
                <a:spcPts val="0"/>
              </a:spcAft>
              <a:buSzPts val="5200"/>
              <a:buNone/>
              <a:defRPr sz="6935"/>
            </a:lvl6pPr>
            <a:lvl7pPr lvl="6" algn="l">
              <a:lnSpc>
                <a:spcPct val="100000"/>
              </a:lnSpc>
              <a:spcBef>
                <a:spcPts val="0"/>
              </a:spcBef>
              <a:spcAft>
                <a:spcPts val="0"/>
              </a:spcAft>
              <a:buSzPts val="5200"/>
              <a:buNone/>
              <a:defRPr sz="6935"/>
            </a:lvl7pPr>
            <a:lvl8pPr lvl="7" algn="l">
              <a:lnSpc>
                <a:spcPct val="100000"/>
              </a:lnSpc>
              <a:spcBef>
                <a:spcPts val="0"/>
              </a:spcBef>
              <a:spcAft>
                <a:spcPts val="0"/>
              </a:spcAft>
              <a:buSzPts val="5200"/>
              <a:buNone/>
              <a:defRPr sz="6935"/>
            </a:lvl8pPr>
            <a:lvl9pPr lvl="8" algn="l">
              <a:lnSpc>
                <a:spcPct val="100000"/>
              </a:lnSpc>
              <a:spcBef>
                <a:spcPts val="0"/>
              </a:spcBef>
              <a:spcAft>
                <a:spcPts val="0"/>
              </a:spcAft>
              <a:buSzPts val="5200"/>
              <a:buNone/>
              <a:defRPr sz="6935"/>
            </a:lvl9pPr>
          </a:lstStyle>
          <a:p/>
        </p:txBody>
      </p:sp>
      <p:sp>
        <p:nvSpPr>
          <p:cNvPr id="10" name="Google Shape;10;p16"/>
          <p:cNvSpPr txBox="1">
            <a:spLocks noGrp="1"/>
          </p:cNvSpPr>
          <p:nvPr>
            <p:ph type="subTitle" idx="1"/>
          </p:nvPr>
        </p:nvSpPr>
        <p:spPr>
          <a:xfrm>
            <a:off x="8140700" y="4750600"/>
            <a:ext cx="3441600" cy="948000"/>
          </a:xfrm>
          <a:prstGeom prst="rect">
            <a:avLst/>
          </a:prstGeom>
          <a:noFill/>
          <a:ln>
            <a:noFill/>
          </a:ln>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2400"/>
            </a:lvl1pPr>
            <a:lvl2pPr lvl="1" algn="l">
              <a:lnSpc>
                <a:spcPct val="100000"/>
              </a:lnSpc>
              <a:spcBef>
                <a:spcPts val="0"/>
              </a:spcBef>
              <a:spcAft>
                <a:spcPts val="0"/>
              </a:spcAft>
              <a:buSzPts val="2800"/>
              <a:buNone/>
              <a:defRPr sz="3735"/>
            </a:lvl2pPr>
            <a:lvl3pPr lvl="2" algn="l">
              <a:lnSpc>
                <a:spcPct val="100000"/>
              </a:lnSpc>
              <a:spcBef>
                <a:spcPts val="0"/>
              </a:spcBef>
              <a:spcAft>
                <a:spcPts val="0"/>
              </a:spcAft>
              <a:buSzPts val="2800"/>
              <a:buNone/>
              <a:defRPr sz="3735"/>
            </a:lvl3pPr>
            <a:lvl4pPr lvl="3" algn="l">
              <a:lnSpc>
                <a:spcPct val="100000"/>
              </a:lnSpc>
              <a:spcBef>
                <a:spcPts val="0"/>
              </a:spcBef>
              <a:spcAft>
                <a:spcPts val="0"/>
              </a:spcAft>
              <a:buSzPts val="2800"/>
              <a:buNone/>
              <a:defRPr sz="3735"/>
            </a:lvl4pPr>
            <a:lvl5pPr lvl="4" algn="l">
              <a:lnSpc>
                <a:spcPct val="100000"/>
              </a:lnSpc>
              <a:spcBef>
                <a:spcPts val="0"/>
              </a:spcBef>
              <a:spcAft>
                <a:spcPts val="0"/>
              </a:spcAft>
              <a:buSzPts val="2800"/>
              <a:buNone/>
              <a:defRPr sz="3735"/>
            </a:lvl5pPr>
            <a:lvl6pPr lvl="5" algn="l">
              <a:lnSpc>
                <a:spcPct val="100000"/>
              </a:lnSpc>
              <a:spcBef>
                <a:spcPts val="0"/>
              </a:spcBef>
              <a:spcAft>
                <a:spcPts val="0"/>
              </a:spcAft>
              <a:buSzPts val="2800"/>
              <a:buNone/>
              <a:defRPr sz="3735"/>
            </a:lvl6pPr>
            <a:lvl7pPr lvl="6" algn="l">
              <a:lnSpc>
                <a:spcPct val="100000"/>
              </a:lnSpc>
              <a:spcBef>
                <a:spcPts val="0"/>
              </a:spcBef>
              <a:spcAft>
                <a:spcPts val="0"/>
              </a:spcAft>
              <a:buSzPts val="2800"/>
              <a:buNone/>
              <a:defRPr sz="3735"/>
            </a:lvl7pPr>
            <a:lvl8pPr lvl="7" algn="l">
              <a:lnSpc>
                <a:spcPct val="100000"/>
              </a:lnSpc>
              <a:spcBef>
                <a:spcPts val="0"/>
              </a:spcBef>
              <a:spcAft>
                <a:spcPts val="0"/>
              </a:spcAft>
              <a:buSzPts val="2800"/>
              <a:buNone/>
              <a:defRPr sz="3735"/>
            </a:lvl8pPr>
            <a:lvl9pPr lvl="8" algn="l">
              <a:lnSpc>
                <a:spcPct val="100000"/>
              </a:lnSpc>
              <a:spcBef>
                <a:spcPts val="0"/>
              </a:spcBef>
              <a:spcAft>
                <a:spcPts val="0"/>
              </a:spcAft>
              <a:buSzPts val="2800"/>
              <a:buNone/>
              <a:defRPr sz="3735"/>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matchingName="Title and body">
  <p:cSld name="Title and body">
    <p:spTree>
      <p:nvGrpSpPr>
        <p:cNvPr id="1" name="Shape 11"/>
        <p:cNvGrpSpPr/>
        <p:nvPr/>
      </p:nvGrpSpPr>
      <p:grpSpPr>
        <a:xfrm>
          <a:off x="0" y="0"/>
          <a:ext cx="0" cy="0"/>
          <a:chOff x="0" y="0"/>
          <a:chExt cx="0" cy="0"/>
        </a:xfrm>
      </p:grpSpPr>
      <p:sp>
        <p:nvSpPr>
          <p:cNvPr id="12" name="Google Shape;12;p17"/>
          <p:cNvSpPr txBox="1">
            <a:spLocks noGrp="1"/>
          </p:cNvSpPr>
          <p:nvPr>
            <p:ph type="title"/>
          </p:nvPr>
        </p:nvSpPr>
        <p:spPr>
          <a:xfrm>
            <a:off x="609600" y="548633"/>
            <a:ext cx="10972800" cy="495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2800"/>
              <a:buNone/>
              <a:defRPr b="1"/>
            </a:lvl1pPr>
            <a:lvl2pPr lvl="1" algn="l">
              <a:lnSpc>
                <a:spcPct val="100000"/>
              </a:lnSpc>
              <a:spcBef>
                <a:spcPts val="0"/>
              </a:spcBef>
              <a:spcAft>
                <a:spcPts val="0"/>
              </a:spcAft>
              <a:buSzPts val="2800"/>
              <a:buNone/>
              <a:defRPr b="1"/>
            </a:lvl2pPr>
            <a:lvl3pPr lvl="2" algn="l">
              <a:lnSpc>
                <a:spcPct val="100000"/>
              </a:lnSpc>
              <a:spcBef>
                <a:spcPts val="0"/>
              </a:spcBef>
              <a:spcAft>
                <a:spcPts val="0"/>
              </a:spcAft>
              <a:buSzPts val="2800"/>
              <a:buNone/>
              <a:defRPr b="1"/>
            </a:lvl3pPr>
            <a:lvl4pPr lvl="3" algn="l">
              <a:lnSpc>
                <a:spcPct val="100000"/>
              </a:lnSpc>
              <a:spcBef>
                <a:spcPts val="0"/>
              </a:spcBef>
              <a:spcAft>
                <a:spcPts val="0"/>
              </a:spcAft>
              <a:buSzPts val="2800"/>
              <a:buNone/>
              <a:defRPr b="1"/>
            </a:lvl4pPr>
            <a:lvl5pPr lvl="4" algn="l">
              <a:lnSpc>
                <a:spcPct val="100000"/>
              </a:lnSpc>
              <a:spcBef>
                <a:spcPts val="0"/>
              </a:spcBef>
              <a:spcAft>
                <a:spcPts val="0"/>
              </a:spcAft>
              <a:buSzPts val="2800"/>
              <a:buNone/>
              <a:defRPr b="1"/>
            </a:lvl5pPr>
            <a:lvl6pPr lvl="5" algn="l">
              <a:lnSpc>
                <a:spcPct val="100000"/>
              </a:lnSpc>
              <a:spcBef>
                <a:spcPts val="0"/>
              </a:spcBef>
              <a:spcAft>
                <a:spcPts val="0"/>
              </a:spcAft>
              <a:buSzPts val="2800"/>
              <a:buNone/>
              <a:defRPr b="1"/>
            </a:lvl6pPr>
            <a:lvl7pPr lvl="6" algn="l">
              <a:lnSpc>
                <a:spcPct val="100000"/>
              </a:lnSpc>
              <a:spcBef>
                <a:spcPts val="0"/>
              </a:spcBef>
              <a:spcAft>
                <a:spcPts val="0"/>
              </a:spcAft>
              <a:buSzPts val="2800"/>
              <a:buNone/>
              <a:defRPr b="1"/>
            </a:lvl7pPr>
            <a:lvl8pPr lvl="7" algn="l">
              <a:lnSpc>
                <a:spcPct val="100000"/>
              </a:lnSpc>
              <a:spcBef>
                <a:spcPts val="0"/>
              </a:spcBef>
              <a:spcAft>
                <a:spcPts val="0"/>
              </a:spcAft>
              <a:buSzPts val="2800"/>
              <a:buNone/>
              <a:defRPr b="1"/>
            </a:lvl8pPr>
            <a:lvl9pPr lvl="8" algn="l">
              <a:lnSpc>
                <a:spcPct val="100000"/>
              </a:lnSpc>
              <a:spcBef>
                <a:spcPts val="0"/>
              </a:spcBef>
              <a:spcAft>
                <a:spcPts val="0"/>
              </a:spcAft>
              <a:buSzPts val="2800"/>
              <a:buNone/>
              <a:defRPr b="1"/>
            </a:lvl9pPr>
          </a:lstStyle>
          <a:p/>
        </p:txBody>
      </p:sp>
      <p:sp>
        <p:nvSpPr>
          <p:cNvPr id="13" name="Google Shape;13;p17"/>
          <p:cNvSpPr txBox="1">
            <a:spLocks noGrp="1"/>
          </p:cNvSpPr>
          <p:nvPr>
            <p:ph type="body" idx="1"/>
          </p:nvPr>
        </p:nvSpPr>
        <p:spPr>
          <a:xfrm>
            <a:off x="609600" y="1663933"/>
            <a:ext cx="10972800" cy="4038800"/>
          </a:xfrm>
          <a:prstGeom prst="rect">
            <a:avLst/>
          </a:prstGeom>
          <a:noFill/>
          <a:ln>
            <a:noFill/>
          </a:ln>
        </p:spPr>
        <p:txBody>
          <a:bodyPr spcFirstLastPara="1" wrap="square" lIns="91425" tIns="91425" rIns="91425" bIns="91425" anchor="t" anchorCtr="0">
            <a:normAutofit/>
          </a:bodyPr>
          <a:lstStyle>
            <a:lvl1pPr marL="609600" lvl="0" indent="-423545" algn="l">
              <a:lnSpc>
                <a:spcPct val="100000"/>
              </a:lnSpc>
              <a:spcBef>
                <a:spcPts val="0"/>
              </a:spcBef>
              <a:spcAft>
                <a:spcPts val="0"/>
              </a:spcAft>
              <a:buSzPts val="1400"/>
              <a:buChar char="●"/>
              <a:defRPr/>
            </a:lvl1pPr>
            <a:lvl2pPr marL="1219200" lvl="1" indent="-423545" algn="l">
              <a:lnSpc>
                <a:spcPct val="100000"/>
              </a:lnSpc>
              <a:spcBef>
                <a:spcPts val="0"/>
              </a:spcBef>
              <a:spcAft>
                <a:spcPts val="0"/>
              </a:spcAft>
              <a:buSzPts val="1400"/>
              <a:buChar char="○"/>
              <a:defRPr/>
            </a:lvl2pPr>
            <a:lvl3pPr marL="1828800" lvl="2" indent="-423545" algn="l">
              <a:lnSpc>
                <a:spcPct val="100000"/>
              </a:lnSpc>
              <a:spcBef>
                <a:spcPts val="0"/>
              </a:spcBef>
              <a:spcAft>
                <a:spcPts val="0"/>
              </a:spcAft>
              <a:buSzPts val="1400"/>
              <a:buChar char="■"/>
              <a:defRPr/>
            </a:lvl3pPr>
            <a:lvl4pPr marL="2438400" lvl="3" indent="-423545" algn="l">
              <a:lnSpc>
                <a:spcPct val="100000"/>
              </a:lnSpc>
              <a:spcBef>
                <a:spcPts val="0"/>
              </a:spcBef>
              <a:spcAft>
                <a:spcPts val="0"/>
              </a:spcAft>
              <a:buSzPts val="1400"/>
              <a:buChar char="●"/>
              <a:defRPr/>
            </a:lvl4pPr>
            <a:lvl5pPr marL="3048000" lvl="4" indent="-423545" algn="l">
              <a:lnSpc>
                <a:spcPct val="100000"/>
              </a:lnSpc>
              <a:spcBef>
                <a:spcPts val="0"/>
              </a:spcBef>
              <a:spcAft>
                <a:spcPts val="0"/>
              </a:spcAft>
              <a:buSzPts val="1400"/>
              <a:buChar char="○"/>
              <a:defRPr/>
            </a:lvl5pPr>
            <a:lvl6pPr marL="3657600" lvl="5" indent="-423545" algn="l">
              <a:lnSpc>
                <a:spcPct val="100000"/>
              </a:lnSpc>
              <a:spcBef>
                <a:spcPts val="0"/>
              </a:spcBef>
              <a:spcAft>
                <a:spcPts val="0"/>
              </a:spcAft>
              <a:buSzPts val="1400"/>
              <a:buChar char="■"/>
              <a:defRPr/>
            </a:lvl6pPr>
            <a:lvl7pPr marL="4267200" lvl="6" indent="-423545" algn="l">
              <a:lnSpc>
                <a:spcPct val="100000"/>
              </a:lnSpc>
              <a:spcBef>
                <a:spcPts val="0"/>
              </a:spcBef>
              <a:spcAft>
                <a:spcPts val="0"/>
              </a:spcAft>
              <a:buSzPts val="1400"/>
              <a:buChar char="●"/>
              <a:defRPr/>
            </a:lvl7pPr>
            <a:lvl8pPr marL="4876800" lvl="7" indent="-423545" algn="l">
              <a:lnSpc>
                <a:spcPct val="100000"/>
              </a:lnSpc>
              <a:spcBef>
                <a:spcPts val="0"/>
              </a:spcBef>
              <a:spcAft>
                <a:spcPts val="0"/>
              </a:spcAft>
              <a:buSzPts val="1400"/>
              <a:buChar char="○"/>
              <a:defRPr/>
            </a:lvl8pPr>
            <a:lvl9pPr marL="5486400" lvl="8" indent="-423545" algn="l">
              <a:lnSpc>
                <a:spcPct val="100000"/>
              </a:lnSpc>
              <a:spcBef>
                <a:spcPts val="0"/>
              </a:spcBef>
              <a:spcAft>
                <a:spcPts val="0"/>
              </a:spcAft>
              <a:buSzPts val="14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matchingName="Title only">
  <p:cSld name="Title only">
    <p:spTree>
      <p:nvGrpSpPr>
        <p:cNvPr id="1" name="Shape 14"/>
        <p:cNvGrpSpPr/>
        <p:nvPr/>
      </p:nvGrpSpPr>
      <p:grpSpPr>
        <a:xfrm>
          <a:off x="0" y="0"/>
          <a:ext cx="0" cy="0"/>
          <a:chOff x="0" y="0"/>
          <a:chExt cx="0" cy="0"/>
        </a:xfrm>
      </p:grpSpPr>
      <p:sp>
        <p:nvSpPr>
          <p:cNvPr id="15" name="Google Shape;15;p18"/>
          <p:cNvSpPr txBox="1">
            <a:spLocks noGrp="1"/>
          </p:cNvSpPr>
          <p:nvPr>
            <p:ph type="title"/>
          </p:nvPr>
        </p:nvSpPr>
        <p:spPr>
          <a:xfrm>
            <a:off x="609600" y="548633"/>
            <a:ext cx="10972800" cy="495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6"/>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matchingName="Section header">
  <p:cSld name="Section header">
    <p:spTree>
      <p:nvGrpSpPr>
        <p:cNvPr id="1" name="Shape 17"/>
        <p:cNvGrpSpPr/>
        <p:nvPr/>
      </p:nvGrpSpPr>
      <p:grpSpPr>
        <a:xfrm>
          <a:off x="0" y="0"/>
          <a:ext cx="0" cy="0"/>
          <a:chOff x="0" y="0"/>
          <a:chExt cx="0" cy="0"/>
        </a:xfrm>
      </p:grpSpPr>
      <p:sp>
        <p:nvSpPr>
          <p:cNvPr id="18" name="Google Shape;18;p20"/>
          <p:cNvSpPr txBox="1">
            <a:spLocks noGrp="1"/>
          </p:cNvSpPr>
          <p:nvPr>
            <p:ph type="title"/>
          </p:nvPr>
        </p:nvSpPr>
        <p:spPr>
          <a:xfrm>
            <a:off x="415600" y="2867800"/>
            <a:ext cx="11360800" cy="11224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ColTx" matchingName="Title and two columns">
  <p:cSld name="Title and two columns">
    <p:spTree>
      <p:nvGrpSpPr>
        <p:cNvPr id="1" name="Shape 19"/>
        <p:cNvGrpSpPr/>
        <p:nvPr/>
      </p:nvGrpSpPr>
      <p:grpSpPr>
        <a:xfrm>
          <a:off x="0" y="0"/>
          <a:ext cx="0" cy="0"/>
          <a:chOff x="0" y="0"/>
          <a:chExt cx="0" cy="0"/>
        </a:xfrm>
      </p:grpSpPr>
      <p:sp>
        <p:nvSpPr>
          <p:cNvPr id="20" name="Google Shape;20;p21"/>
          <p:cNvSpPr txBox="1">
            <a:spLocks noGrp="1"/>
          </p:cNvSpPr>
          <p:nvPr>
            <p:ph type="title"/>
          </p:nvPr>
        </p:nvSpPr>
        <p:spPr>
          <a:xfrm>
            <a:off x="609600" y="548633"/>
            <a:ext cx="10972800" cy="4952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21"/>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rmAutofit/>
          </a:bodyPr>
          <a:lstStyle>
            <a:lvl1pPr marL="609600" lvl="0" indent="-423545" algn="l">
              <a:lnSpc>
                <a:spcPct val="100000"/>
              </a:lnSpc>
              <a:spcBef>
                <a:spcPts val="0"/>
              </a:spcBef>
              <a:spcAft>
                <a:spcPts val="0"/>
              </a:spcAft>
              <a:buSzPts val="1400"/>
              <a:buChar char="●"/>
              <a:defRPr sz="1865"/>
            </a:lvl1pPr>
            <a:lvl2pPr marL="1219200" lvl="1" indent="-406400" algn="l">
              <a:lnSpc>
                <a:spcPct val="100000"/>
              </a:lnSpc>
              <a:spcBef>
                <a:spcPts val="0"/>
              </a:spcBef>
              <a:spcAft>
                <a:spcPts val="0"/>
              </a:spcAft>
              <a:buSzPts val="1200"/>
              <a:buChar char="○"/>
              <a:defRPr sz="1600"/>
            </a:lvl2pPr>
            <a:lvl3pPr marL="1828800" lvl="2" indent="-406400" algn="l">
              <a:lnSpc>
                <a:spcPct val="100000"/>
              </a:lnSpc>
              <a:spcBef>
                <a:spcPts val="0"/>
              </a:spcBef>
              <a:spcAft>
                <a:spcPts val="0"/>
              </a:spcAft>
              <a:buSzPts val="1200"/>
              <a:buChar char="■"/>
              <a:defRPr sz="1600"/>
            </a:lvl3pPr>
            <a:lvl4pPr marL="2438400" lvl="3" indent="-406400" algn="l">
              <a:lnSpc>
                <a:spcPct val="100000"/>
              </a:lnSpc>
              <a:spcBef>
                <a:spcPts val="0"/>
              </a:spcBef>
              <a:spcAft>
                <a:spcPts val="0"/>
              </a:spcAft>
              <a:buSzPts val="1200"/>
              <a:buChar char="●"/>
              <a:defRPr sz="1600"/>
            </a:lvl4pPr>
            <a:lvl5pPr marL="3048000" lvl="4" indent="-406400" algn="l">
              <a:lnSpc>
                <a:spcPct val="100000"/>
              </a:lnSpc>
              <a:spcBef>
                <a:spcPts val="0"/>
              </a:spcBef>
              <a:spcAft>
                <a:spcPts val="0"/>
              </a:spcAft>
              <a:buSzPts val="1200"/>
              <a:buChar char="○"/>
              <a:defRPr sz="1600"/>
            </a:lvl5pPr>
            <a:lvl6pPr marL="3657600" lvl="5" indent="-406400" algn="l">
              <a:lnSpc>
                <a:spcPct val="100000"/>
              </a:lnSpc>
              <a:spcBef>
                <a:spcPts val="0"/>
              </a:spcBef>
              <a:spcAft>
                <a:spcPts val="0"/>
              </a:spcAft>
              <a:buSzPts val="1200"/>
              <a:buChar char="■"/>
              <a:defRPr sz="1600"/>
            </a:lvl6pPr>
            <a:lvl7pPr marL="4267200" lvl="6" indent="-406400" algn="l">
              <a:lnSpc>
                <a:spcPct val="100000"/>
              </a:lnSpc>
              <a:spcBef>
                <a:spcPts val="0"/>
              </a:spcBef>
              <a:spcAft>
                <a:spcPts val="0"/>
              </a:spcAft>
              <a:buSzPts val="1200"/>
              <a:buChar char="●"/>
              <a:defRPr sz="1600"/>
            </a:lvl7pPr>
            <a:lvl8pPr marL="4876800" lvl="7" indent="-406400" algn="l">
              <a:lnSpc>
                <a:spcPct val="100000"/>
              </a:lnSpc>
              <a:spcBef>
                <a:spcPts val="0"/>
              </a:spcBef>
              <a:spcAft>
                <a:spcPts val="0"/>
              </a:spcAft>
              <a:buSzPts val="1200"/>
              <a:buChar char="○"/>
              <a:defRPr sz="1600"/>
            </a:lvl8pPr>
            <a:lvl9pPr marL="5486400" lvl="8" indent="-406400" algn="l">
              <a:lnSpc>
                <a:spcPct val="100000"/>
              </a:lnSpc>
              <a:spcBef>
                <a:spcPts val="0"/>
              </a:spcBef>
              <a:spcAft>
                <a:spcPts val="0"/>
              </a:spcAft>
              <a:buSzPts val="1200"/>
              <a:buChar char="■"/>
              <a:defRPr sz="1600"/>
            </a:lvl9pPr>
          </a:lstStyle>
          <a:p/>
        </p:txBody>
      </p:sp>
      <p:sp>
        <p:nvSpPr>
          <p:cNvPr id="22" name="Google Shape;22;p21"/>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rmAutofit/>
          </a:bodyPr>
          <a:lstStyle>
            <a:lvl1pPr marL="609600" lvl="0" indent="-423545" algn="l">
              <a:lnSpc>
                <a:spcPct val="100000"/>
              </a:lnSpc>
              <a:spcBef>
                <a:spcPts val="0"/>
              </a:spcBef>
              <a:spcAft>
                <a:spcPts val="0"/>
              </a:spcAft>
              <a:buSzPts val="1400"/>
              <a:buChar char="●"/>
              <a:defRPr sz="1865"/>
            </a:lvl1pPr>
            <a:lvl2pPr marL="1219200" lvl="1" indent="-406400" algn="l">
              <a:lnSpc>
                <a:spcPct val="100000"/>
              </a:lnSpc>
              <a:spcBef>
                <a:spcPts val="0"/>
              </a:spcBef>
              <a:spcAft>
                <a:spcPts val="0"/>
              </a:spcAft>
              <a:buSzPts val="1200"/>
              <a:buChar char="○"/>
              <a:defRPr sz="1600"/>
            </a:lvl2pPr>
            <a:lvl3pPr marL="1828800" lvl="2" indent="-406400" algn="l">
              <a:lnSpc>
                <a:spcPct val="100000"/>
              </a:lnSpc>
              <a:spcBef>
                <a:spcPts val="0"/>
              </a:spcBef>
              <a:spcAft>
                <a:spcPts val="0"/>
              </a:spcAft>
              <a:buSzPts val="1200"/>
              <a:buChar char="■"/>
              <a:defRPr sz="1600"/>
            </a:lvl3pPr>
            <a:lvl4pPr marL="2438400" lvl="3" indent="-406400" algn="l">
              <a:lnSpc>
                <a:spcPct val="100000"/>
              </a:lnSpc>
              <a:spcBef>
                <a:spcPts val="0"/>
              </a:spcBef>
              <a:spcAft>
                <a:spcPts val="0"/>
              </a:spcAft>
              <a:buSzPts val="1200"/>
              <a:buChar char="●"/>
              <a:defRPr sz="1600"/>
            </a:lvl4pPr>
            <a:lvl5pPr marL="3048000" lvl="4" indent="-406400" algn="l">
              <a:lnSpc>
                <a:spcPct val="100000"/>
              </a:lnSpc>
              <a:spcBef>
                <a:spcPts val="0"/>
              </a:spcBef>
              <a:spcAft>
                <a:spcPts val="0"/>
              </a:spcAft>
              <a:buSzPts val="1200"/>
              <a:buChar char="○"/>
              <a:defRPr sz="1600"/>
            </a:lvl5pPr>
            <a:lvl6pPr marL="3657600" lvl="5" indent="-406400" algn="l">
              <a:lnSpc>
                <a:spcPct val="100000"/>
              </a:lnSpc>
              <a:spcBef>
                <a:spcPts val="0"/>
              </a:spcBef>
              <a:spcAft>
                <a:spcPts val="0"/>
              </a:spcAft>
              <a:buSzPts val="1200"/>
              <a:buChar char="■"/>
              <a:defRPr sz="1600"/>
            </a:lvl6pPr>
            <a:lvl7pPr marL="4267200" lvl="6" indent="-406400" algn="l">
              <a:lnSpc>
                <a:spcPct val="100000"/>
              </a:lnSpc>
              <a:spcBef>
                <a:spcPts val="0"/>
              </a:spcBef>
              <a:spcAft>
                <a:spcPts val="0"/>
              </a:spcAft>
              <a:buSzPts val="1200"/>
              <a:buChar char="●"/>
              <a:defRPr sz="1600"/>
            </a:lvl7pPr>
            <a:lvl8pPr marL="4876800" lvl="7" indent="-406400" algn="l">
              <a:lnSpc>
                <a:spcPct val="100000"/>
              </a:lnSpc>
              <a:spcBef>
                <a:spcPts val="0"/>
              </a:spcBef>
              <a:spcAft>
                <a:spcPts val="0"/>
              </a:spcAft>
              <a:buSzPts val="1200"/>
              <a:buChar char="○"/>
              <a:defRPr sz="1600"/>
            </a:lvl8pPr>
            <a:lvl9pPr marL="5486400" lvl="8" indent="-406400" algn="l">
              <a:lnSpc>
                <a:spcPct val="100000"/>
              </a:lnSpc>
              <a:spcBef>
                <a:spcPts val="0"/>
              </a:spcBef>
              <a:spcAft>
                <a:spcPts val="0"/>
              </a:spcAft>
              <a:buSzPts val="1200"/>
              <a:buChar char="■"/>
              <a:defRPr sz="16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3"/>
        <p:cNvGrpSpPr/>
        <p:nvPr/>
      </p:nvGrpSpPr>
      <p:grpSpPr>
        <a:xfrm>
          <a:off x="0" y="0"/>
          <a:ext cx="0" cy="0"/>
          <a:chOff x="0" y="0"/>
          <a:chExt cx="0" cy="0"/>
        </a:xfrm>
      </p:grpSpPr>
      <p:sp>
        <p:nvSpPr>
          <p:cNvPr id="24" name="Google Shape;24;p22"/>
          <p:cNvSpPr txBox="1">
            <a:spLocks noGrp="1"/>
          </p:cNvSpPr>
          <p:nvPr>
            <p:ph type="title"/>
          </p:nvPr>
        </p:nvSpPr>
        <p:spPr>
          <a:xfrm>
            <a:off x="415600" y="740800"/>
            <a:ext cx="3744000" cy="10076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p:txBody>
      </p:sp>
      <p:sp>
        <p:nvSpPr>
          <p:cNvPr id="25" name="Google Shape;25;p22"/>
          <p:cNvSpPr txBox="1">
            <a:spLocks noGrp="1"/>
          </p:cNvSpPr>
          <p:nvPr>
            <p:ph type="body" idx="1"/>
          </p:nvPr>
        </p:nvSpPr>
        <p:spPr>
          <a:xfrm>
            <a:off x="415600" y="1852800"/>
            <a:ext cx="3744000" cy="4239200"/>
          </a:xfrm>
          <a:prstGeom prst="rect">
            <a:avLst/>
          </a:prstGeom>
          <a:noFill/>
          <a:ln>
            <a:noFill/>
          </a:ln>
        </p:spPr>
        <p:txBody>
          <a:bodyPr spcFirstLastPara="1" wrap="square" lIns="91425" tIns="91425" rIns="91425" bIns="91425" anchor="t" anchorCtr="0">
            <a:normAutofit/>
          </a:bodyPr>
          <a:lstStyle>
            <a:lvl1pPr marL="609600" lvl="0" indent="-406400" algn="l">
              <a:lnSpc>
                <a:spcPct val="100000"/>
              </a:lnSpc>
              <a:spcBef>
                <a:spcPts val="0"/>
              </a:spcBef>
              <a:spcAft>
                <a:spcPts val="0"/>
              </a:spcAft>
              <a:buSzPts val="1200"/>
              <a:buChar char="●"/>
              <a:defRPr sz="1600"/>
            </a:lvl1pPr>
            <a:lvl2pPr marL="1219200" lvl="1" indent="-406400" algn="l">
              <a:lnSpc>
                <a:spcPct val="100000"/>
              </a:lnSpc>
              <a:spcBef>
                <a:spcPts val="0"/>
              </a:spcBef>
              <a:spcAft>
                <a:spcPts val="0"/>
              </a:spcAft>
              <a:buSzPts val="1200"/>
              <a:buChar char="○"/>
              <a:defRPr sz="1600"/>
            </a:lvl2pPr>
            <a:lvl3pPr marL="1828800" lvl="2" indent="-406400" algn="l">
              <a:lnSpc>
                <a:spcPct val="100000"/>
              </a:lnSpc>
              <a:spcBef>
                <a:spcPts val="0"/>
              </a:spcBef>
              <a:spcAft>
                <a:spcPts val="0"/>
              </a:spcAft>
              <a:buSzPts val="1200"/>
              <a:buChar char="■"/>
              <a:defRPr sz="1600"/>
            </a:lvl3pPr>
            <a:lvl4pPr marL="2438400" lvl="3" indent="-406400" algn="l">
              <a:lnSpc>
                <a:spcPct val="100000"/>
              </a:lnSpc>
              <a:spcBef>
                <a:spcPts val="0"/>
              </a:spcBef>
              <a:spcAft>
                <a:spcPts val="0"/>
              </a:spcAft>
              <a:buSzPts val="1200"/>
              <a:buChar char="●"/>
              <a:defRPr sz="1600"/>
            </a:lvl4pPr>
            <a:lvl5pPr marL="3048000" lvl="4" indent="-406400" algn="l">
              <a:lnSpc>
                <a:spcPct val="100000"/>
              </a:lnSpc>
              <a:spcBef>
                <a:spcPts val="0"/>
              </a:spcBef>
              <a:spcAft>
                <a:spcPts val="0"/>
              </a:spcAft>
              <a:buSzPts val="1200"/>
              <a:buChar char="○"/>
              <a:defRPr sz="1600"/>
            </a:lvl5pPr>
            <a:lvl6pPr marL="3657600" lvl="5" indent="-406400" algn="l">
              <a:lnSpc>
                <a:spcPct val="100000"/>
              </a:lnSpc>
              <a:spcBef>
                <a:spcPts val="0"/>
              </a:spcBef>
              <a:spcAft>
                <a:spcPts val="0"/>
              </a:spcAft>
              <a:buSzPts val="1200"/>
              <a:buChar char="■"/>
              <a:defRPr sz="1600"/>
            </a:lvl6pPr>
            <a:lvl7pPr marL="4267200" lvl="6" indent="-406400" algn="l">
              <a:lnSpc>
                <a:spcPct val="100000"/>
              </a:lnSpc>
              <a:spcBef>
                <a:spcPts val="0"/>
              </a:spcBef>
              <a:spcAft>
                <a:spcPts val="0"/>
              </a:spcAft>
              <a:buSzPts val="1200"/>
              <a:buChar char="●"/>
              <a:defRPr sz="1600"/>
            </a:lvl7pPr>
            <a:lvl8pPr marL="4876800" lvl="7" indent="-406400" algn="l">
              <a:lnSpc>
                <a:spcPct val="100000"/>
              </a:lnSpc>
              <a:spcBef>
                <a:spcPts val="0"/>
              </a:spcBef>
              <a:spcAft>
                <a:spcPts val="0"/>
              </a:spcAft>
              <a:buSzPts val="1200"/>
              <a:buChar char="○"/>
              <a:defRPr sz="1600"/>
            </a:lvl8pPr>
            <a:lvl9pPr marL="5486400" lvl="8" indent="-406400" algn="l">
              <a:lnSpc>
                <a:spcPct val="100000"/>
              </a:lnSpc>
              <a:spcBef>
                <a:spcPts val="0"/>
              </a:spcBef>
              <a:spcAft>
                <a:spcPts val="0"/>
              </a:spcAft>
              <a:buSzPts val="1200"/>
              <a:buChar char="■"/>
              <a:defRPr sz="16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6"/>
        <p:cNvGrpSpPr/>
        <p:nvPr/>
      </p:nvGrpSpPr>
      <p:grpSpPr>
        <a:xfrm>
          <a:off x="0" y="0"/>
          <a:ext cx="0" cy="0"/>
          <a:chOff x="0" y="0"/>
          <a:chExt cx="0" cy="0"/>
        </a:xfrm>
      </p:grpSpPr>
      <p:sp>
        <p:nvSpPr>
          <p:cNvPr id="27" name="Google Shape;27;p23"/>
          <p:cNvSpPr txBox="1">
            <a:spLocks noGrp="1"/>
          </p:cNvSpPr>
          <p:nvPr>
            <p:ph type="title"/>
          </p:nvPr>
        </p:nvSpPr>
        <p:spPr>
          <a:xfrm>
            <a:off x="653667" y="600200"/>
            <a:ext cx="8490400" cy="54544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8"/>
        <p:cNvGrpSpPr/>
        <p:nvPr/>
      </p:nvGrpSpPr>
      <p:grpSpPr>
        <a:xfrm>
          <a:off x="0" y="0"/>
          <a:ext cx="0" cy="0"/>
          <a:chOff x="0" y="0"/>
          <a:chExt cx="0" cy="0"/>
        </a:xfrm>
      </p:grpSpPr>
      <p:sp>
        <p:nvSpPr>
          <p:cNvPr id="29" name="Google Shape;29;p24"/>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 name="Google Shape;30;p24"/>
          <p:cNvSpPr txBox="1">
            <a:spLocks noGrp="1"/>
          </p:cNvSpPr>
          <p:nvPr>
            <p:ph type="title"/>
          </p:nvPr>
        </p:nvSpPr>
        <p:spPr>
          <a:xfrm>
            <a:off x="354000" y="1644233"/>
            <a:ext cx="5393600" cy="19764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p:txBody>
      </p:sp>
      <p:sp>
        <p:nvSpPr>
          <p:cNvPr id="31" name="Google Shape;31;p24"/>
          <p:cNvSpPr txBox="1">
            <a:spLocks noGrp="1"/>
          </p:cNvSpPr>
          <p:nvPr>
            <p:ph type="subTitle" idx="1"/>
          </p:nvPr>
        </p:nvSpPr>
        <p:spPr>
          <a:xfrm>
            <a:off x="354000" y="3737433"/>
            <a:ext cx="5393600" cy="16468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32" name="Google Shape;32;p24"/>
          <p:cNvSpPr txBox="1">
            <a:spLocks noGrp="1"/>
          </p:cNvSpPr>
          <p:nvPr>
            <p:ph type="body" idx="2"/>
          </p:nvPr>
        </p:nvSpPr>
        <p:spPr>
          <a:xfrm>
            <a:off x="6586000" y="965433"/>
            <a:ext cx="5116000" cy="4926800"/>
          </a:xfrm>
          <a:prstGeom prst="rect">
            <a:avLst/>
          </a:prstGeom>
          <a:noFill/>
          <a:ln>
            <a:noFill/>
          </a:ln>
        </p:spPr>
        <p:txBody>
          <a:bodyPr spcFirstLastPara="1" wrap="square" lIns="91425" tIns="91425" rIns="91425" bIns="91425" anchor="ctr" anchorCtr="0">
            <a:normAutofit/>
          </a:bodyPr>
          <a:lstStyle>
            <a:lvl1pPr marL="609600" lvl="0" indent="-423545" algn="l">
              <a:lnSpc>
                <a:spcPct val="100000"/>
              </a:lnSpc>
              <a:spcBef>
                <a:spcPts val="0"/>
              </a:spcBef>
              <a:spcAft>
                <a:spcPts val="0"/>
              </a:spcAft>
              <a:buSzPts val="1400"/>
              <a:buChar char="●"/>
              <a:defRPr/>
            </a:lvl1pPr>
            <a:lvl2pPr marL="1219200" lvl="1" indent="-423545" algn="l">
              <a:lnSpc>
                <a:spcPct val="100000"/>
              </a:lnSpc>
              <a:spcBef>
                <a:spcPts val="0"/>
              </a:spcBef>
              <a:spcAft>
                <a:spcPts val="0"/>
              </a:spcAft>
              <a:buSzPts val="1400"/>
              <a:buChar char="○"/>
              <a:defRPr/>
            </a:lvl2pPr>
            <a:lvl3pPr marL="1828800" lvl="2" indent="-423545" algn="l">
              <a:lnSpc>
                <a:spcPct val="100000"/>
              </a:lnSpc>
              <a:spcBef>
                <a:spcPts val="0"/>
              </a:spcBef>
              <a:spcAft>
                <a:spcPts val="0"/>
              </a:spcAft>
              <a:buSzPts val="1400"/>
              <a:buChar char="■"/>
              <a:defRPr/>
            </a:lvl3pPr>
            <a:lvl4pPr marL="2438400" lvl="3" indent="-423545" algn="l">
              <a:lnSpc>
                <a:spcPct val="100000"/>
              </a:lnSpc>
              <a:spcBef>
                <a:spcPts val="0"/>
              </a:spcBef>
              <a:spcAft>
                <a:spcPts val="0"/>
              </a:spcAft>
              <a:buSzPts val="1400"/>
              <a:buChar char="●"/>
              <a:defRPr/>
            </a:lvl4pPr>
            <a:lvl5pPr marL="3048000" lvl="4" indent="-423545" algn="l">
              <a:lnSpc>
                <a:spcPct val="100000"/>
              </a:lnSpc>
              <a:spcBef>
                <a:spcPts val="0"/>
              </a:spcBef>
              <a:spcAft>
                <a:spcPts val="0"/>
              </a:spcAft>
              <a:buSzPts val="1400"/>
              <a:buChar char="○"/>
              <a:defRPr/>
            </a:lvl5pPr>
            <a:lvl6pPr marL="3657600" lvl="5" indent="-423545" algn="l">
              <a:lnSpc>
                <a:spcPct val="100000"/>
              </a:lnSpc>
              <a:spcBef>
                <a:spcPts val="0"/>
              </a:spcBef>
              <a:spcAft>
                <a:spcPts val="0"/>
              </a:spcAft>
              <a:buSzPts val="1400"/>
              <a:buChar char="■"/>
              <a:defRPr/>
            </a:lvl6pPr>
            <a:lvl7pPr marL="4267200" lvl="6" indent="-423545" algn="l">
              <a:lnSpc>
                <a:spcPct val="100000"/>
              </a:lnSpc>
              <a:spcBef>
                <a:spcPts val="0"/>
              </a:spcBef>
              <a:spcAft>
                <a:spcPts val="0"/>
              </a:spcAft>
              <a:buSzPts val="1400"/>
              <a:buChar char="●"/>
              <a:defRPr/>
            </a:lvl7pPr>
            <a:lvl8pPr marL="4876800" lvl="7" indent="-423545" algn="l">
              <a:lnSpc>
                <a:spcPct val="100000"/>
              </a:lnSpc>
              <a:spcBef>
                <a:spcPts val="0"/>
              </a:spcBef>
              <a:spcAft>
                <a:spcPts val="0"/>
              </a:spcAft>
              <a:buSzPts val="1400"/>
              <a:buChar char="○"/>
              <a:defRPr/>
            </a:lvl8pPr>
            <a:lvl9pPr marL="5486400" lvl="8" indent="-423545" algn="l">
              <a:lnSpc>
                <a:spcPct val="100000"/>
              </a:lnSpc>
              <a:spcBef>
                <a:spcPts val="0"/>
              </a:spcBef>
              <a:spcAft>
                <a:spcPts val="0"/>
              </a:spcAft>
              <a:buSzPts val="14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3"/>
        <p:cNvGrpSpPr/>
        <p:nvPr/>
      </p:nvGrpSpPr>
      <p:grpSpPr>
        <a:xfrm>
          <a:off x="0" y="0"/>
          <a:ext cx="0" cy="0"/>
          <a:chOff x="0" y="0"/>
          <a:chExt cx="0" cy="0"/>
        </a:xfrm>
      </p:grpSpPr>
      <p:sp>
        <p:nvSpPr>
          <p:cNvPr id="34" name="Google Shape;34;p25"/>
          <p:cNvSpPr txBox="1">
            <a:spLocks noGrp="1"/>
          </p:cNvSpPr>
          <p:nvPr>
            <p:ph type="body" idx="1"/>
          </p:nvPr>
        </p:nvSpPr>
        <p:spPr>
          <a:xfrm>
            <a:off x="415600" y="5640767"/>
            <a:ext cx="7998400" cy="806800"/>
          </a:xfrm>
          <a:prstGeom prst="rect">
            <a:avLst/>
          </a:prstGeom>
          <a:noFill/>
          <a:ln>
            <a:noFill/>
          </a:ln>
        </p:spPr>
        <p:txBody>
          <a:bodyPr spcFirstLastPara="1" wrap="square" lIns="91425" tIns="91425" rIns="91425" bIns="91425" anchor="ctr" anchorCtr="0">
            <a:normAutofit/>
          </a:bodyPr>
          <a:lstStyle>
            <a:lvl1pPr marL="609600" lvl="0" indent="-304800" algn="l">
              <a:lnSpc>
                <a:spcPct val="100000"/>
              </a:lnSpc>
              <a:spcBef>
                <a:spcPts val="0"/>
              </a:spcBef>
              <a:spcAft>
                <a:spcPts val="0"/>
              </a:spcAft>
              <a:buSzPts val="1400"/>
              <a:buNone/>
              <a:defRPr/>
            </a:lvl1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35"/>
        <p:cNvGrpSpPr/>
        <p:nvPr/>
      </p:nvGrpSpPr>
      <p:grpSpPr>
        <a:xfrm>
          <a:off x="0" y="0"/>
          <a:ext cx="0" cy="0"/>
          <a:chOff x="0" y="0"/>
          <a:chExt cx="0" cy="0"/>
        </a:xfrm>
      </p:grpSpPr>
      <p:sp>
        <p:nvSpPr>
          <p:cNvPr id="36" name="Google Shape;36;p26"/>
          <p:cNvSpPr txBox="1">
            <a:spLocks noGrp="1"/>
          </p:cNvSpPr>
          <p:nvPr>
            <p:ph type="title" hasCustomPrompt="1"/>
          </p:nvPr>
        </p:nvSpPr>
        <p:spPr>
          <a:xfrm>
            <a:off x="415600" y="1474833"/>
            <a:ext cx="11360800" cy="26180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a:r>
              <a:t>xx%</a:t>
            </a:r>
          </a:p>
        </p:txBody>
      </p:sp>
      <p:sp>
        <p:nvSpPr>
          <p:cNvPr id="37" name="Google Shape;37;p26"/>
          <p:cNvSpPr txBox="1">
            <a:spLocks noGrp="1"/>
          </p:cNvSpPr>
          <p:nvPr>
            <p:ph type="body" idx="1"/>
          </p:nvPr>
        </p:nvSpPr>
        <p:spPr>
          <a:xfrm>
            <a:off x="415600" y="4202967"/>
            <a:ext cx="11360800" cy="1734400"/>
          </a:xfrm>
          <a:prstGeom prst="rect">
            <a:avLst/>
          </a:prstGeom>
          <a:noFill/>
          <a:ln>
            <a:noFill/>
          </a:ln>
        </p:spPr>
        <p:txBody>
          <a:bodyPr spcFirstLastPara="1" wrap="square" lIns="91425" tIns="91425" rIns="91425" bIns="91425" anchor="t" anchorCtr="0">
            <a:normAutofit/>
          </a:bodyPr>
          <a:lstStyle>
            <a:lvl1pPr marL="609600" lvl="0" indent="-423545" algn="ctr">
              <a:lnSpc>
                <a:spcPct val="100000"/>
              </a:lnSpc>
              <a:spcBef>
                <a:spcPts val="0"/>
              </a:spcBef>
              <a:spcAft>
                <a:spcPts val="0"/>
              </a:spcAft>
              <a:buSzPts val="1400"/>
              <a:buChar char="●"/>
              <a:defRPr/>
            </a:lvl1pPr>
            <a:lvl2pPr marL="1219200" lvl="1" indent="-423545" algn="ctr">
              <a:lnSpc>
                <a:spcPct val="100000"/>
              </a:lnSpc>
              <a:spcBef>
                <a:spcPts val="0"/>
              </a:spcBef>
              <a:spcAft>
                <a:spcPts val="0"/>
              </a:spcAft>
              <a:buSzPts val="1400"/>
              <a:buChar char="○"/>
              <a:defRPr/>
            </a:lvl2pPr>
            <a:lvl3pPr marL="1828800" lvl="2" indent="-423545" algn="ctr">
              <a:lnSpc>
                <a:spcPct val="100000"/>
              </a:lnSpc>
              <a:spcBef>
                <a:spcPts val="0"/>
              </a:spcBef>
              <a:spcAft>
                <a:spcPts val="0"/>
              </a:spcAft>
              <a:buSzPts val="1400"/>
              <a:buChar char="■"/>
              <a:defRPr/>
            </a:lvl3pPr>
            <a:lvl4pPr marL="2438400" lvl="3" indent="-423545" algn="ctr">
              <a:lnSpc>
                <a:spcPct val="100000"/>
              </a:lnSpc>
              <a:spcBef>
                <a:spcPts val="0"/>
              </a:spcBef>
              <a:spcAft>
                <a:spcPts val="0"/>
              </a:spcAft>
              <a:buSzPts val="1400"/>
              <a:buChar char="●"/>
              <a:defRPr/>
            </a:lvl4pPr>
            <a:lvl5pPr marL="3048000" lvl="4" indent="-423545" algn="ctr">
              <a:lnSpc>
                <a:spcPct val="100000"/>
              </a:lnSpc>
              <a:spcBef>
                <a:spcPts val="0"/>
              </a:spcBef>
              <a:spcAft>
                <a:spcPts val="0"/>
              </a:spcAft>
              <a:buSzPts val="1400"/>
              <a:buChar char="○"/>
              <a:defRPr/>
            </a:lvl5pPr>
            <a:lvl6pPr marL="3657600" lvl="5" indent="-423545" algn="ctr">
              <a:lnSpc>
                <a:spcPct val="100000"/>
              </a:lnSpc>
              <a:spcBef>
                <a:spcPts val="0"/>
              </a:spcBef>
              <a:spcAft>
                <a:spcPts val="0"/>
              </a:spcAft>
              <a:buSzPts val="1400"/>
              <a:buChar char="■"/>
              <a:defRPr/>
            </a:lvl6pPr>
            <a:lvl7pPr marL="4267200" lvl="6" indent="-423545" algn="ctr">
              <a:lnSpc>
                <a:spcPct val="100000"/>
              </a:lnSpc>
              <a:spcBef>
                <a:spcPts val="0"/>
              </a:spcBef>
              <a:spcAft>
                <a:spcPts val="0"/>
              </a:spcAft>
              <a:buSzPts val="1400"/>
              <a:buChar char="●"/>
              <a:defRPr/>
            </a:lvl7pPr>
            <a:lvl8pPr marL="4876800" lvl="7" indent="-423545" algn="ctr">
              <a:lnSpc>
                <a:spcPct val="100000"/>
              </a:lnSpc>
              <a:spcBef>
                <a:spcPts val="0"/>
              </a:spcBef>
              <a:spcAft>
                <a:spcPts val="0"/>
              </a:spcAft>
              <a:buSzPts val="1400"/>
              <a:buChar char="○"/>
              <a:defRPr/>
            </a:lvl8pPr>
            <a:lvl9pPr marL="5486400" lvl="8" indent="-423545" algn="ctr">
              <a:lnSpc>
                <a:spcPct val="100000"/>
              </a:lnSpc>
              <a:spcBef>
                <a:spcPts val="0"/>
              </a:spcBef>
              <a:spcAft>
                <a:spcPts val="0"/>
              </a:spcAft>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360C6404-AD6E-4860-8E75-697CA40B95DA}"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7" name="Date Placeholder 6"/>
          <p:cNvSpPr>
            <a:spLocks noGrp="1"/>
          </p:cNvSpPr>
          <p:nvPr>
            <p:ph type="dt" sz="half" idx="10"/>
          </p:nvPr>
        </p:nvSpPr>
        <p:spPr/>
        <p:txBody>
          <a:bodyPr/>
          <a:lstStyle/>
          <a:p>
            <a:fld id="{4F7D4976-E339-4826-83B7-FBD03F55ECF8}"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9" name="Date Placeholder 8"/>
          <p:cNvSpPr>
            <a:spLocks noGrp="1"/>
          </p:cNvSpPr>
          <p:nvPr>
            <p:ph type="dt" sz="half" idx="10"/>
          </p:nvPr>
        </p:nvSpPr>
        <p:spPr/>
        <p:txBody>
          <a:bodyPr/>
          <a:lstStyle/>
          <a:p>
            <a:fld id="{D1BE4249-C0D0-4B06-8692-E8BB871AF643}" type="datetimeFigureOut">
              <a:rPr lang="en-US" dirty="0"/>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318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63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609600" y="548633"/>
            <a:ext cx="10972800" cy="495200"/>
          </a:xfrm>
          <a:prstGeom prst="rect">
            <a:avLst/>
          </a:prstGeom>
          <a:noFill/>
          <a:ln>
            <a:noFill/>
          </a:ln>
        </p:spPr>
        <p:txBody>
          <a:bodyPr spcFirstLastPara="1" wrap="square" lIns="91425" tIns="91425" rIns="91425" bIns="91425" anchor="ctr" anchorCtr="0">
            <a:normAutofit/>
          </a:bodyPr>
          <a:lstStyle>
            <a:lvl1pPr marR="0" lvl="0"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p:txBody>
      </p:sp>
      <p:sp>
        <p:nvSpPr>
          <p:cNvPr id="7" name="Google Shape;7;p15"/>
          <p:cNvSpPr txBox="1">
            <a:spLocks noGrp="1"/>
          </p:cNvSpPr>
          <p:nvPr>
            <p:ph type="body" idx="1"/>
          </p:nvPr>
        </p:nvSpPr>
        <p:spPr>
          <a:xfrm>
            <a:off x="609600" y="1536633"/>
            <a:ext cx="10972800" cy="4772800"/>
          </a:xfrm>
          <a:prstGeom prst="rect">
            <a:avLst/>
          </a:prstGeom>
          <a:noFill/>
          <a:ln>
            <a:noFill/>
          </a:ln>
        </p:spPr>
        <p:txBody>
          <a:bodyPr spcFirstLastPara="1" wrap="square" lIns="91425" tIns="91425" rIns="91425" bIns="91425" anchor="t" anchorCtr="0">
            <a:normAutofit/>
          </a:bodyPr>
          <a:lstStyle>
            <a:lvl1pPr marL="457200" marR="0" lvl="0"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24.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5.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8.png"/><Relationship Id="rId1"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0.png"/><Relationship Id="rId1" Type="http://schemas.openxmlformats.org/officeDocument/2006/relationships/image" Target="../media/image39.png"/></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50.png"/><Relationship Id="rId3" Type="http://schemas.openxmlformats.org/officeDocument/2006/relationships/image" Target="../media/image49.png"/><Relationship Id="rId2" Type="http://schemas.openxmlformats.org/officeDocument/2006/relationships/image" Target="../media/image6.svg"/><Relationship Id="rId1" Type="http://schemas.openxmlformats.org/officeDocument/2006/relationships/image" Target="../media/image48.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2.png"/><Relationship Id="rId1" Type="http://schemas.openxmlformats.org/officeDocument/2006/relationships/image" Target="../media/image51.png"/></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svg"/><Relationship Id="rId3" Type="http://schemas.openxmlformats.org/officeDocument/2006/relationships/image" Target="../media/image48.png"/><Relationship Id="rId2" Type="http://schemas.openxmlformats.org/officeDocument/2006/relationships/image" Target="../media/image7.png"/><Relationship Id="rId1" Type="http://schemas.openxmlformats.org/officeDocument/2006/relationships/image" Target="../media/image5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4.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5.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6.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7.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8.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9.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0.png"/></Relationships>
</file>

<file path=ppt/slides/_rels/slide3.xml.rels><?xml version="1.0" encoding="UTF-8" standalone="yes"?>
<Relationships xmlns="http://schemas.openxmlformats.org/package/2006/relationships"><Relationship Id="rId9" Type="http://schemas.openxmlformats.org/officeDocument/2006/relationships/diagramColors" Target="../diagrams/colors1.xml"/><Relationship Id="rId8" Type="http://schemas.openxmlformats.org/officeDocument/2006/relationships/diagramQuickStyle" Target="../diagrams/quickStyle1.xml"/><Relationship Id="rId7" Type="http://schemas.openxmlformats.org/officeDocument/2006/relationships/diagramLayout" Target="../diagrams/layout1.xml"/><Relationship Id="rId6" Type="http://schemas.openxmlformats.org/officeDocument/2006/relationships/diagramData" Target="../diagrams/data1.xml"/><Relationship Id="rId5" Type="http://schemas.openxmlformats.org/officeDocument/2006/relationships/image" Target="../media/image6.sv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6" Type="http://schemas.openxmlformats.org/officeDocument/2006/relationships/slideLayout" Target="../slideLayouts/slideLayout7.xml"/><Relationship Id="rId15" Type="http://schemas.microsoft.com/office/2007/relationships/diagramDrawing" Target="../diagrams/drawing2.xml"/><Relationship Id="rId14" Type="http://schemas.openxmlformats.org/officeDocument/2006/relationships/diagramColors" Target="../diagrams/colors2.xml"/><Relationship Id="rId13" Type="http://schemas.openxmlformats.org/officeDocument/2006/relationships/diagramQuickStyle" Target="../diagrams/quickStyle2.xml"/><Relationship Id="rId12" Type="http://schemas.openxmlformats.org/officeDocument/2006/relationships/diagramLayout" Target="../diagrams/layout2.xml"/><Relationship Id="rId11" Type="http://schemas.openxmlformats.org/officeDocument/2006/relationships/diagramData" Target="../diagrams/data2.xml"/><Relationship Id="rId10" Type="http://schemas.microsoft.com/office/2007/relationships/diagramDrawing" Target="../diagrams/drawing1.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2.png"/><Relationship Id="rId1" Type="http://schemas.openxmlformats.org/officeDocument/2006/relationships/image" Target="../media/image61.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3.png"/><Relationship Id="rId1" Type="http://schemas.openxmlformats.org/officeDocument/2006/relationships/image" Target="../media/image49.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5.png"/><Relationship Id="rId1" Type="http://schemas.openxmlformats.org/officeDocument/2006/relationships/image" Target="../media/image64.png"/></Relationships>
</file>

<file path=ppt/slides/_rels/slide3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9.png"/><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image" Target="../media/image66.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1.png"/><Relationship Id="rId1" Type="http://schemas.openxmlformats.org/officeDocument/2006/relationships/image" Target="../media/image70.png"/></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svg"/><Relationship Id="rId3" Type="http://schemas.openxmlformats.org/officeDocument/2006/relationships/image" Target="../media/image48.png"/><Relationship Id="rId2" Type="http://schemas.openxmlformats.org/officeDocument/2006/relationships/image" Target="../media/image73.png"/><Relationship Id="rId1" Type="http://schemas.openxmlformats.org/officeDocument/2006/relationships/image" Target="../media/image72.png"/></Relationships>
</file>

<file path=ppt/slides/_rels/slide3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77.png"/><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image" Target="../media/image74.pn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image" Target="../media/image78.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2.png"/><Relationship Id="rId1" Type="http://schemas.openxmlformats.org/officeDocument/2006/relationships/image" Target="../media/image81.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4.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5.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6.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microsoft.com/office/2007/relationships/diagramDrawing" Target="../diagrams/drawing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3" Type="http://schemas.openxmlformats.org/officeDocument/2006/relationships/diagramData" Target="../diagrams/data3.xml"/><Relationship Id="rId2" Type="http://schemas.openxmlformats.org/officeDocument/2006/relationships/image" Target="../media/image22.png"/><Relationship Id="rId1"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2494" y="1632204"/>
            <a:ext cx="8627012" cy="1746504"/>
          </a:xfrm>
        </p:spPr>
        <p:txBody>
          <a:bodyPr>
            <a:normAutofit/>
          </a:bodyPr>
          <a:lstStyle/>
          <a:p>
            <a:pPr>
              <a:lnSpc>
                <a:spcPct val="150000"/>
              </a:lnSpc>
            </a:pPr>
            <a:r>
              <a:rPr lang="en-US" sz="4400" dirty="0">
                <a:solidFill>
                  <a:schemeClr val="accent3">
                    <a:lumMod val="75000"/>
                  </a:schemeClr>
                </a:solidFill>
              </a:rPr>
              <a:t>Stroke  Prediction</a:t>
            </a:r>
            <a:br>
              <a:rPr lang="en-US" sz="4000" dirty="0"/>
            </a:br>
            <a:r>
              <a:rPr lang="en-US" sz="1800" dirty="0"/>
              <a:t>A Machine Learning approach</a:t>
            </a:r>
            <a:endParaRPr lang="en-US" sz="4000" dirty="0"/>
          </a:p>
        </p:txBody>
      </p:sp>
      <p:sp>
        <p:nvSpPr>
          <p:cNvPr id="3" name="Subtitle 2"/>
          <p:cNvSpPr>
            <a:spLocks noGrp="1"/>
          </p:cNvSpPr>
          <p:nvPr>
            <p:ph type="subTitle" idx="1"/>
          </p:nvPr>
        </p:nvSpPr>
        <p:spPr>
          <a:xfrm>
            <a:off x="2695194" y="3985902"/>
            <a:ext cx="6801612" cy="1239894"/>
          </a:xfrm>
        </p:spPr>
        <p:txBody>
          <a:bodyPr>
            <a:normAutofit lnSpcReduction="10000"/>
          </a:bodyPr>
          <a:lstStyle/>
          <a:p>
            <a:r>
              <a:rPr lang="en-US" dirty="0" err="1"/>
              <a:t>Monirul</a:t>
            </a:r>
            <a:r>
              <a:rPr lang="en-US" dirty="0"/>
              <a:t> Islam Mahmud – 2011839042</a:t>
            </a:r>
            <a:endParaRPr lang="en-US" dirty="0"/>
          </a:p>
          <a:p>
            <a:r>
              <a:rPr lang="en-US" dirty="0" err="1"/>
              <a:t>Md Shihab Reza</a:t>
            </a:r>
            <a:r>
              <a:rPr lang="en-US" dirty="0"/>
              <a:t> - 1931229042</a:t>
            </a:r>
            <a:endParaRPr lang="en-US" dirty="0"/>
          </a:p>
          <a:p>
            <a:r>
              <a:rPr lang="en-US" dirty="0">
                <a:solidFill>
                  <a:srgbClr val="7030A0"/>
                </a:solidFill>
              </a:rPr>
              <a:t>Team - Neural Ninjas</a:t>
            </a:r>
            <a:endParaRPr lang="en-US" dirty="0">
              <a:solidFill>
                <a:srgbClr val="7030A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6240378" y="703849"/>
            <a:ext cx="5630779" cy="4705350"/>
          </a:xfrm>
          <a:prstGeom prst="rect">
            <a:avLst/>
          </a:prstGeom>
        </p:spPr>
      </p:pic>
      <p:pic>
        <p:nvPicPr>
          <p:cNvPr id="3" name="Picture 2"/>
          <p:cNvPicPr>
            <a:picLocks noChangeAspect="1"/>
          </p:cNvPicPr>
          <p:nvPr/>
        </p:nvPicPr>
        <p:blipFill>
          <a:blip r:embed="rId2"/>
          <a:stretch>
            <a:fillRect/>
          </a:stretch>
        </p:blipFill>
        <p:spPr>
          <a:xfrm>
            <a:off x="320843" y="703849"/>
            <a:ext cx="5630780" cy="1600200"/>
          </a:xfrm>
          <a:prstGeom prst="rect">
            <a:avLst/>
          </a:prstGeom>
        </p:spPr>
      </p:pic>
      <p:grpSp>
        <p:nvGrpSpPr>
          <p:cNvPr id="4" name="Group 3"/>
          <p:cNvGrpSpPr/>
          <p:nvPr/>
        </p:nvGrpSpPr>
        <p:grpSpPr>
          <a:xfrm>
            <a:off x="449486" y="2730380"/>
            <a:ext cx="5373493" cy="2678819"/>
            <a:chOff x="12" y="211"/>
            <a:chExt cx="5373493" cy="2678819"/>
          </a:xfrm>
        </p:grpSpPr>
        <p:sp>
          <p:nvSpPr>
            <p:cNvPr id="5" name="Rectangle 4"/>
            <p:cNvSpPr/>
            <p:nvPr/>
          </p:nvSpPr>
          <p:spPr>
            <a:xfrm>
              <a:off x="12" y="211"/>
              <a:ext cx="5373493" cy="2678819"/>
            </a:xfrm>
            <a:prstGeom prst="rect">
              <a:avLst/>
            </a:prstGeom>
            <a:solidFill>
              <a:schemeClr val="tx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 name="TextBox 5"/>
            <p:cNvSpPr txBox="1"/>
            <p:nvPr/>
          </p:nvSpPr>
          <p:spPr>
            <a:xfrm>
              <a:off x="12" y="211"/>
              <a:ext cx="5373493" cy="26788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endParaRPr lang="en-US" sz="2400" dirty="0">
                <a:latin typeface="Bahnschrift SemiLight" panose="020B0502040204020203" pitchFamily="34" charset="0"/>
              </a:endParaRPr>
            </a:p>
            <a:p>
              <a:pPr lvl="0" algn="ctr" defTabSz="1066800">
                <a:lnSpc>
                  <a:spcPct val="90000"/>
                </a:lnSpc>
                <a:spcBef>
                  <a:spcPct val="0"/>
                </a:spcBef>
                <a:spcAft>
                  <a:spcPct val="35000"/>
                </a:spcAft>
              </a:pPr>
              <a:r>
                <a:rPr lang="en-US" sz="2400" dirty="0">
                  <a:latin typeface="Bahnschrift SemiLight" panose="020B0502040204020203" pitchFamily="34" charset="0"/>
                </a:rPr>
                <a:t>We can see that the distribution of glucose level is also right-skewed and there is a higher probability of stroke for people with higher glucose levels.</a:t>
              </a:r>
              <a:endParaRPr lang="en-US" sz="2400" kern="1200" dirty="0">
                <a:latin typeface="Bahnschrift SemiLight" panose="020B0502040204020203" pitchFamily="34" charset="0"/>
              </a:endParaRPr>
            </a:p>
          </p:txBody>
        </p:sp>
      </p:grpSp>
      <p:sp>
        <p:nvSpPr>
          <p:cNvPr id="7" name="TextBox 6"/>
          <p:cNvSpPr txBox="1"/>
          <p:nvPr/>
        </p:nvSpPr>
        <p:spPr>
          <a:xfrm>
            <a:off x="2343162" y="2914390"/>
            <a:ext cx="1523622" cy="369332"/>
          </a:xfrm>
          <a:prstGeom prst="rect">
            <a:avLst/>
          </a:prstGeom>
          <a:noFill/>
        </p:spPr>
        <p:txBody>
          <a:bodyPr wrap="none" rtlCol="0">
            <a:spAutoFit/>
          </a:bodyPr>
          <a:lstStyle/>
          <a:p>
            <a:r>
              <a:rPr lang="en-US" b="1" u="sng" dirty="0">
                <a:solidFill>
                  <a:schemeClr val="accent1">
                    <a:lumMod val="60000"/>
                    <a:lumOff val="40000"/>
                  </a:schemeClr>
                </a:solidFill>
              </a:rPr>
              <a:t>Observation</a:t>
            </a:r>
            <a:endParaRPr lang="en-US" b="1" u="sng" dirty="0">
              <a:solidFill>
                <a:schemeClr val="accent1">
                  <a:lumMod val="60000"/>
                  <a:lumOff val="40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272714" y="1302166"/>
            <a:ext cx="5807243" cy="4638675"/>
          </a:xfrm>
          <a:prstGeom prst="rect">
            <a:avLst/>
          </a:prstGeom>
        </p:spPr>
      </p:pic>
      <p:pic>
        <p:nvPicPr>
          <p:cNvPr id="4" name="Picture 3"/>
          <p:cNvPicPr>
            <a:picLocks noChangeAspect="1"/>
          </p:cNvPicPr>
          <p:nvPr/>
        </p:nvPicPr>
        <p:blipFill>
          <a:blip r:embed="rId2"/>
          <a:stretch>
            <a:fillRect/>
          </a:stretch>
        </p:blipFill>
        <p:spPr>
          <a:xfrm>
            <a:off x="6221079" y="1302166"/>
            <a:ext cx="5682164" cy="1729791"/>
          </a:xfrm>
          <a:prstGeom prst="rect">
            <a:avLst/>
          </a:prstGeom>
        </p:spPr>
      </p:pic>
      <p:grpSp>
        <p:nvGrpSpPr>
          <p:cNvPr id="5" name="Group 4"/>
          <p:cNvGrpSpPr/>
          <p:nvPr/>
        </p:nvGrpSpPr>
        <p:grpSpPr>
          <a:xfrm>
            <a:off x="6375414" y="3262022"/>
            <a:ext cx="5373493" cy="2678819"/>
            <a:chOff x="12" y="211"/>
            <a:chExt cx="5373493" cy="2678819"/>
          </a:xfrm>
        </p:grpSpPr>
        <p:sp>
          <p:nvSpPr>
            <p:cNvPr id="6" name="Rectangle 5"/>
            <p:cNvSpPr/>
            <p:nvPr/>
          </p:nvSpPr>
          <p:spPr>
            <a:xfrm>
              <a:off x="12" y="211"/>
              <a:ext cx="5373493" cy="2678819"/>
            </a:xfrm>
            <a:prstGeom prst="rect">
              <a:avLst/>
            </a:prstGeom>
            <a:solidFill>
              <a:schemeClr val="tx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TextBox 6"/>
            <p:cNvSpPr txBox="1"/>
            <p:nvPr/>
          </p:nvSpPr>
          <p:spPr>
            <a:xfrm>
              <a:off x="12" y="211"/>
              <a:ext cx="5373493" cy="26788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dirty="0">
                  <a:latin typeface="Bahnschrift SemiLight" panose="020B0502040204020203" pitchFamily="34" charset="0"/>
                </a:rPr>
                <a:t>We can see that the distribution of BMI is almost normal and there is a higher probability of stroke for people with higher BMI.</a:t>
              </a:r>
              <a:endParaRPr lang="en-US" sz="2400" kern="1200" dirty="0">
                <a:latin typeface="Bahnschrift SemiLight" panose="020B0502040204020203" pitchFamily="34" charset="0"/>
              </a:endParaRPr>
            </a:p>
          </p:txBody>
        </p:sp>
      </p:grpSp>
      <p:sp>
        <p:nvSpPr>
          <p:cNvPr id="8" name="TextBox 7"/>
          <p:cNvSpPr txBox="1"/>
          <p:nvPr/>
        </p:nvSpPr>
        <p:spPr>
          <a:xfrm>
            <a:off x="8269090" y="3413051"/>
            <a:ext cx="1523622" cy="369332"/>
          </a:xfrm>
          <a:prstGeom prst="rect">
            <a:avLst/>
          </a:prstGeom>
          <a:noFill/>
        </p:spPr>
        <p:txBody>
          <a:bodyPr wrap="none" rtlCol="0">
            <a:spAutoFit/>
          </a:bodyPr>
          <a:lstStyle/>
          <a:p>
            <a:r>
              <a:rPr lang="en-US" b="1" u="sng" dirty="0">
                <a:solidFill>
                  <a:schemeClr val="accent1">
                    <a:lumMod val="60000"/>
                    <a:lumOff val="40000"/>
                  </a:schemeClr>
                </a:solidFill>
              </a:rPr>
              <a:t>Observation</a:t>
            </a:r>
            <a:endParaRPr lang="en-US" b="1" u="sng" dirty="0">
              <a:solidFill>
                <a:schemeClr val="accent1">
                  <a:lumMod val="60000"/>
                  <a:lumOff val="40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10049" y="116978"/>
            <a:ext cx="4371902" cy="400110"/>
          </a:xfrm>
          <a:prstGeom prst="rect">
            <a:avLst/>
          </a:prstGeom>
          <a:noFill/>
        </p:spPr>
        <p:txBody>
          <a:bodyPr wrap="none" rtlCol="0">
            <a:spAutoFit/>
          </a:bodyPr>
          <a:lstStyle/>
          <a:p>
            <a:r>
              <a:rPr lang="en-US" sz="2000" b="1" u="sng" dirty="0">
                <a:solidFill>
                  <a:schemeClr val="accent1">
                    <a:lumMod val="75000"/>
                  </a:schemeClr>
                </a:solidFill>
              </a:rPr>
              <a:t>Bar Chart for Categorical Features</a:t>
            </a:r>
            <a:endParaRPr lang="en-US" sz="2000" b="1" u="sng" dirty="0">
              <a:solidFill>
                <a:schemeClr val="accent1">
                  <a:lumMod val="75000"/>
                </a:schemeClr>
              </a:solidFill>
            </a:endParaRPr>
          </a:p>
        </p:txBody>
      </p:sp>
      <p:pic>
        <p:nvPicPr>
          <p:cNvPr id="3" name="Picture 2"/>
          <p:cNvPicPr>
            <a:picLocks noChangeAspect="1"/>
          </p:cNvPicPr>
          <p:nvPr/>
        </p:nvPicPr>
        <p:blipFill>
          <a:blip r:embed="rId1"/>
          <a:stretch>
            <a:fillRect/>
          </a:stretch>
        </p:blipFill>
        <p:spPr>
          <a:xfrm>
            <a:off x="491290" y="827421"/>
            <a:ext cx="8925665" cy="1975907"/>
          </a:xfrm>
          <a:prstGeom prst="rect">
            <a:avLst/>
          </a:prstGeom>
        </p:spPr>
      </p:pic>
      <p:pic>
        <p:nvPicPr>
          <p:cNvPr id="4" name="Picture 3"/>
          <p:cNvPicPr>
            <a:picLocks noChangeAspect="1"/>
          </p:cNvPicPr>
          <p:nvPr/>
        </p:nvPicPr>
        <p:blipFill>
          <a:blip r:embed="rId2"/>
          <a:stretch>
            <a:fillRect/>
          </a:stretch>
        </p:blipFill>
        <p:spPr>
          <a:xfrm>
            <a:off x="491290" y="3023884"/>
            <a:ext cx="4141276" cy="3141658"/>
          </a:xfrm>
          <a:prstGeom prst="rect">
            <a:avLst/>
          </a:prstGeom>
        </p:spPr>
      </p:pic>
      <p:pic>
        <p:nvPicPr>
          <p:cNvPr id="5" name="Picture 4"/>
          <p:cNvPicPr>
            <a:picLocks noChangeAspect="1"/>
          </p:cNvPicPr>
          <p:nvPr/>
        </p:nvPicPr>
        <p:blipFill>
          <a:blip r:embed="rId3"/>
          <a:stretch>
            <a:fillRect/>
          </a:stretch>
        </p:blipFill>
        <p:spPr>
          <a:xfrm>
            <a:off x="4785561" y="3023884"/>
            <a:ext cx="4062705" cy="3141658"/>
          </a:xfrm>
          <a:prstGeom prst="rect">
            <a:avLst/>
          </a:prstGeom>
        </p:spPr>
      </p:pic>
      <p:grpSp>
        <p:nvGrpSpPr>
          <p:cNvPr id="6" name="Group 5"/>
          <p:cNvGrpSpPr/>
          <p:nvPr/>
        </p:nvGrpSpPr>
        <p:grpSpPr>
          <a:xfrm>
            <a:off x="9033345" y="3023884"/>
            <a:ext cx="2892314" cy="3141658"/>
            <a:chOff x="12" y="211"/>
            <a:chExt cx="5373493" cy="2678819"/>
          </a:xfrm>
          <a:solidFill>
            <a:schemeClr val="accent2"/>
          </a:solidFill>
        </p:grpSpPr>
        <p:sp>
          <p:nvSpPr>
            <p:cNvPr id="7" name="Rectangle 6"/>
            <p:cNvSpPr/>
            <p:nvPr/>
          </p:nvSpPr>
          <p:spPr>
            <a:xfrm>
              <a:off x="12" y="211"/>
              <a:ext cx="5373493" cy="2678819"/>
            </a:xfrm>
            <a:prstGeom prst="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 name="TextBox 7"/>
            <p:cNvSpPr txBox="1"/>
            <p:nvPr/>
          </p:nvSpPr>
          <p:spPr>
            <a:xfrm>
              <a:off x="12" y="211"/>
              <a:ext cx="5373493" cy="26788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000" kern="1200" dirty="0">
                  <a:latin typeface="Bahnschrift SemiLight" panose="020B0502040204020203" pitchFamily="34" charset="0"/>
                </a:rPr>
                <a:t>We can see, Male has higher chance of Stroke than Female gender.</a:t>
              </a:r>
              <a:endParaRPr lang="en-US" sz="2000" kern="1200" dirty="0">
                <a:latin typeface="Bahnschrift SemiLight" panose="020B0502040204020203" pitchFamily="34" charset="0"/>
              </a:endParaRPr>
            </a:p>
          </p:txBody>
        </p:sp>
      </p:grpSp>
      <p:sp>
        <p:nvSpPr>
          <p:cNvPr id="10" name="TextBox 9"/>
          <p:cNvSpPr txBox="1"/>
          <p:nvPr/>
        </p:nvSpPr>
        <p:spPr>
          <a:xfrm>
            <a:off x="9717691" y="3429000"/>
            <a:ext cx="1523622" cy="369332"/>
          </a:xfrm>
          <a:prstGeom prst="rect">
            <a:avLst/>
          </a:prstGeom>
          <a:noFill/>
        </p:spPr>
        <p:txBody>
          <a:bodyPr wrap="none" rtlCol="0">
            <a:spAutoFit/>
          </a:bodyPr>
          <a:lstStyle/>
          <a:p>
            <a:r>
              <a:rPr lang="en-US" b="1" u="sng" dirty="0">
                <a:solidFill>
                  <a:schemeClr val="tx2"/>
                </a:solidFill>
              </a:rPr>
              <a:t>Observation</a:t>
            </a:r>
            <a:endParaRPr lang="en-US" b="1" u="sng" dirty="0">
              <a:solidFill>
                <a:schemeClr val="tx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445670" y="618446"/>
            <a:ext cx="9163550" cy="2198281"/>
          </a:xfrm>
          <a:prstGeom prst="rect">
            <a:avLst/>
          </a:prstGeom>
        </p:spPr>
      </p:pic>
      <p:pic>
        <p:nvPicPr>
          <p:cNvPr id="4" name="Picture 3"/>
          <p:cNvPicPr>
            <a:picLocks noChangeAspect="1"/>
          </p:cNvPicPr>
          <p:nvPr/>
        </p:nvPicPr>
        <p:blipFill>
          <a:blip r:embed="rId2"/>
          <a:stretch>
            <a:fillRect/>
          </a:stretch>
        </p:blipFill>
        <p:spPr>
          <a:xfrm>
            <a:off x="445670" y="3016429"/>
            <a:ext cx="4138413" cy="3191931"/>
          </a:xfrm>
          <a:prstGeom prst="rect">
            <a:avLst/>
          </a:prstGeom>
        </p:spPr>
      </p:pic>
      <p:pic>
        <p:nvPicPr>
          <p:cNvPr id="5" name="Picture 4"/>
          <p:cNvPicPr>
            <a:picLocks noChangeAspect="1"/>
          </p:cNvPicPr>
          <p:nvPr/>
        </p:nvPicPr>
        <p:blipFill>
          <a:blip r:embed="rId3"/>
          <a:stretch>
            <a:fillRect/>
          </a:stretch>
        </p:blipFill>
        <p:spPr>
          <a:xfrm>
            <a:off x="4715601" y="3016429"/>
            <a:ext cx="4138414" cy="3223125"/>
          </a:xfrm>
          <a:prstGeom prst="rect">
            <a:avLst/>
          </a:prstGeom>
        </p:spPr>
      </p:pic>
      <p:sp>
        <p:nvSpPr>
          <p:cNvPr id="6" name="TextBox 5"/>
          <p:cNvSpPr txBox="1"/>
          <p:nvPr/>
        </p:nvSpPr>
        <p:spPr>
          <a:xfrm>
            <a:off x="8985533" y="3066702"/>
            <a:ext cx="2892314" cy="3141658"/>
          </a:xfrm>
          <a:prstGeom prst="rect">
            <a:avLst/>
          </a:prstGeom>
          <a:solidFill>
            <a:schemeClr val="accent2"/>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000" kern="1200" dirty="0">
                <a:latin typeface="Bahnschrift SemiLight" panose="020B0502040204020203" pitchFamily="34" charset="0"/>
              </a:rPr>
              <a:t>We can see, Hypertense person and person with Heart Disease has higher chances of Stroke.</a:t>
            </a:r>
            <a:endParaRPr lang="en-US" sz="2000" kern="1200" dirty="0">
              <a:latin typeface="Bahnschrift SemiLight" panose="020B0502040204020203" pitchFamily="34" charset="0"/>
            </a:endParaRPr>
          </a:p>
        </p:txBody>
      </p:sp>
      <p:sp>
        <p:nvSpPr>
          <p:cNvPr id="7" name="TextBox 6"/>
          <p:cNvSpPr txBox="1"/>
          <p:nvPr/>
        </p:nvSpPr>
        <p:spPr>
          <a:xfrm>
            <a:off x="9669879" y="3429000"/>
            <a:ext cx="1523622" cy="369332"/>
          </a:xfrm>
          <a:prstGeom prst="rect">
            <a:avLst/>
          </a:prstGeom>
          <a:noFill/>
        </p:spPr>
        <p:txBody>
          <a:bodyPr wrap="none" rtlCol="0">
            <a:spAutoFit/>
          </a:bodyPr>
          <a:lstStyle/>
          <a:p>
            <a:r>
              <a:rPr lang="en-US" b="1" u="sng" dirty="0">
                <a:solidFill>
                  <a:schemeClr val="tx2"/>
                </a:solidFill>
              </a:rPr>
              <a:t>Observation</a:t>
            </a:r>
            <a:endParaRPr lang="en-US" b="1" u="sng" dirty="0">
              <a:solidFill>
                <a:schemeClr val="tx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309811" y="293434"/>
            <a:ext cx="3957387" cy="3135565"/>
          </a:xfrm>
          <a:prstGeom prst="rect">
            <a:avLst/>
          </a:prstGeom>
        </p:spPr>
      </p:pic>
      <p:pic>
        <p:nvPicPr>
          <p:cNvPr id="4" name="Picture 3"/>
          <p:cNvPicPr>
            <a:picLocks noChangeAspect="1"/>
          </p:cNvPicPr>
          <p:nvPr/>
        </p:nvPicPr>
        <p:blipFill>
          <a:blip r:embed="rId2"/>
          <a:stretch>
            <a:fillRect/>
          </a:stretch>
        </p:blipFill>
        <p:spPr>
          <a:xfrm>
            <a:off x="4393310" y="293434"/>
            <a:ext cx="3992450" cy="3135565"/>
          </a:xfrm>
          <a:prstGeom prst="rect">
            <a:avLst/>
          </a:prstGeom>
        </p:spPr>
      </p:pic>
      <p:pic>
        <p:nvPicPr>
          <p:cNvPr id="5" name="Picture 4"/>
          <p:cNvPicPr>
            <a:picLocks noChangeAspect="1"/>
          </p:cNvPicPr>
          <p:nvPr/>
        </p:nvPicPr>
        <p:blipFill>
          <a:blip r:embed="rId3"/>
          <a:stretch>
            <a:fillRect/>
          </a:stretch>
        </p:blipFill>
        <p:spPr>
          <a:xfrm>
            <a:off x="309812" y="3573842"/>
            <a:ext cx="3957387" cy="3099006"/>
          </a:xfrm>
          <a:prstGeom prst="rect">
            <a:avLst/>
          </a:prstGeom>
        </p:spPr>
      </p:pic>
      <p:pic>
        <p:nvPicPr>
          <p:cNvPr id="6" name="Picture 5"/>
          <p:cNvPicPr>
            <a:picLocks noChangeAspect="1"/>
          </p:cNvPicPr>
          <p:nvPr/>
        </p:nvPicPr>
        <p:blipFill>
          <a:blip r:embed="rId4"/>
          <a:stretch>
            <a:fillRect/>
          </a:stretch>
        </p:blipFill>
        <p:spPr>
          <a:xfrm>
            <a:off x="4393310" y="3573842"/>
            <a:ext cx="3992450" cy="3099006"/>
          </a:xfrm>
          <a:prstGeom prst="rect">
            <a:avLst/>
          </a:prstGeom>
        </p:spPr>
      </p:pic>
      <p:sp>
        <p:nvSpPr>
          <p:cNvPr id="7" name="TextBox 6"/>
          <p:cNvSpPr txBox="1"/>
          <p:nvPr/>
        </p:nvSpPr>
        <p:spPr>
          <a:xfrm>
            <a:off x="8841154" y="1719165"/>
            <a:ext cx="2892314" cy="3141658"/>
          </a:xfrm>
          <a:prstGeom prst="rect">
            <a:avLst/>
          </a:prstGeom>
          <a:solidFill>
            <a:schemeClr val="accent2"/>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000" kern="1200" dirty="0">
                <a:latin typeface="Bahnschrift SemiLight" panose="020B0502040204020203" pitchFamily="34" charset="0"/>
              </a:rPr>
              <a:t>We can see, Work Type 2 (Private) and Work type 3 (Self Employed) have higher chances of having Stroke.</a:t>
            </a:r>
            <a:endParaRPr lang="en-US" sz="2000" kern="1200" dirty="0">
              <a:latin typeface="Bahnschrift SemiLight" panose="020B0502040204020203" pitchFamily="34" charset="0"/>
            </a:endParaRPr>
          </a:p>
        </p:txBody>
      </p:sp>
      <p:sp>
        <p:nvSpPr>
          <p:cNvPr id="9" name="TextBox 8"/>
          <p:cNvSpPr txBox="1"/>
          <p:nvPr/>
        </p:nvSpPr>
        <p:spPr>
          <a:xfrm>
            <a:off x="9525500" y="2068033"/>
            <a:ext cx="1523622" cy="369332"/>
          </a:xfrm>
          <a:prstGeom prst="rect">
            <a:avLst/>
          </a:prstGeom>
          <a:noFill/>
        </p:spPr>
        <p:txBody>
          <a:bodyPr wrap="none" rtlCol="0">
            <a:spAutoFit/>
          </a:bodyPr>
          <a:lstStyle/>
          <a:p>
            <a:r>
              <a:rPr lang="en-US" b="1" u="sng" dirty="0">
                <a:solidFill>
                  <a:schemeClr val="tx2"/>
                </a:solidFill>
              </a:rPr>
              <a:t>Observation</a:t>
            </a:r>
            <a:endParaRPr lang="en-US" b="1" u="sng" dirty="0">
              <a:solidFill>
                <a:schemeClr val="tx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677403" y="194326"/>
            <a:ext cx="4113798" cy="3170506"/>
          </a:xfrm>
          <a:prstGeom prst="rect">
            <a:avLst/>
          </a:prstGeom>
        </p:spPr>
      </p:pic>
      <p:pic>
        <p:nvPicPr>
          <p:cNvPr id="4" name="Picture 3"/>
          <p:cNvPicPr>
            <a:picLocks noChangeAspect="1"/>
          </p:cNvPicPr>
          <p:nvPr/>
        </p:nvPicPr>
        <p:blipFill>
          <a:blip r:embed="rId2"/>
          <a:stretch>
            <a:fillRect/>
          </a:stretch>
        </p:blipFill>
        <p:spPr>
          <a:xfrm>
            <a:off x="6096000" y="194326"/>
            <a:ext cx="3986864" cy="3170506"/>
          </a:xfrm>
          <a:prstGeom prst="rect">
            <a:avLst/>
          </a:prstGeom>
        </p:spPr>
      </p:pic>
      <p:pic>
        <p:nvPicPr>
          <p:cNvPr id="5" name="Picture 4"/>
          <p:cNvPicPr>
            <a:picLocks noChangeAspect="1"/>
          </p:cNvPicPr>
          <p:nvPr/>
        </p:nvPicPr>
        <p:blipFill>
          <a:blip r:embed="rId3"/>
          <a:stretch>
            <a:fillRect/>
          </a:stretch>
        </p:blipFill>
        <p:spPr>
          <a:xfrm>
            <a:off x="1677403" y="3429000"/>
            <a:ext cx="4113798" cy="3267419"/>
          </a:xfrm>
          <a:prstGeom prst="rect">
            <a:avLst/>
          </a:prstGeom>
        </p:spPr>
      </p:pic>
      <p:sp>
        <p:nvSpPr>
          <p:cNvPr id="6" name="TextBox 5"/>
          <p:cNvSpPr txBox="1"/>
          <p:nvPr/>
        </p:nvSpPr>
        <p:spPr>
          <a:xfrm>
            <a:off x="6095999" y="3493169"/>
            <a:ext cx="3986863" cy="3141658"/>
          </a:xfrm>
          <a:prstGeom prst="rect">
            <a:avLst/>
          </a:prstGeom>
          <a:solidFill>
            <a:schemeClr val="accent2"/>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000" kern="1200" dirty="0">
                <a:latin typeface="Bahnschrift SemiLight" panose="020B0502040204020203" pitchFamily="34" charset="0"/>
              </a:rPr>
              <a:t>We can see, </a:t>
            </a:r>
            <a:r>
              <a:rPr lang="en-US" sz="2000" dirty="0">
                <a:latin typeface="Bahnschrift SemiLight" panose="020B0502040204020203" pitchFamily="34" charset="0"/>
              </a:rPr>
              <a:t>people with </a:t>
            </a:r>
            <a:r>
              <a:rPr lang="en-US" sz="2000" kern="1200" dirty="0">
                <a:latin typeface="Bahnschrift SemiLight" panose="020B0502040204020203" pitchFamily="34" charset="0"/>
              </a:rPr>
              <a:t>Smoking Status 1 (Formerly Smokes) and Smoking Status 3 (Smokes) have higher chances of stroke.</a:t>
            </a:r>
            <a:endParaRPr lang="en-US" sz="2000" kern="1200" dirty="0">
              <a:latin typeface="Bahnschrift SemiLight" panose="020B0502040204020203" pitchFamily="34" charset="0"/>
            </a:endParaRPr>
          </a:p>
        </p:txBody>
      </p:sp>
      <p:sp>
        <p:nvSpPr>
          <p:cNvPr id="7" name="TextBox 6"/>
          <p:cNvSpPr txBox="1"/>
          <p:nvPr/>
        </p:nvSpPr>
        <p:spPr>
          <a:xfrm>
            <a:off x="7327619" y="3928730"/>
            <a:ext cx="1523622" cy="369332"/>
          </a:xfrm>
          <a:prstGeom prst="rect">
            <a:avLst/>
          </a:prstGeom>
          <a:noFill/>
        </p:spPr>
        <p:txBody>
          <a:bodyPr wrap="none" rtlCol="0">
            <a:spAutoFit/>
          </a:bodyPr>
          <a:lstStyle/>
          <a:p>
            <a:r>
              <a:rPr lang="en-US" b="1" u="sng" dirty="0">
                <a:solidFill>
                  <a:schemeClr val="tx2"/>
                </a:solidFill>
              </a:rPr>
              <a:t>Observation</a:t>
            </a:r>
            <a:endParaRPr lang="en-US" b="1" u="sng" dirty="0">
              <a:solidFill>
                <a:schemeClr val="tx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93790" y="265637"/>
            <a:ext cx="5604419" cy="400110"/>
          </a:xfrm>
          <a:prstGeom prst="rect">
            <a:avLst/>
          </a:prstGeom>
          <a:noFill/>
        </p:spPr>
        <p:txBody>
          <a:bodyPr wrap="none" rtlCol="0">
            <a:spAutoFit/>
          </a:bodyPr>
          <a:lstStyle/>
          <a:p>
            <a:r>
              <a:rPr lang="en-US" sz="2000" b="1" u="sng" dirty="0">
                <a:solidFill>
                  <a:schemeClr val="accent1">
                    <a:lumMod val="75000"/>
                  </a:schemeClr>
                </a:solidFill>
                <a:latin typeface="Bahnschrift SemiLight" panose="020B0502040204020203" pitchFamily="34" charset="0"/>
              </a:rPr>
              <a:t>Box Plot for Categorical vs Numerical Features</a:t>
            </a:r>
            <a:endParaRPr lang="en-US" sz="2000" b="1" u="sng" dirty="0">
              <a:solidFill>
                <a:schemeClr val="accent1">
                  <a:lumMod val="75000"/>
                </a:schemeClr>
              </a:solidFill>
              <a:latin typeface="Bahnschrift SemiLight" panose="020B0502040204020203" pitchFamily="34" charset="0"/>
            </a:endParaRPr>
          </a:p>
        </p:txBody>
      </p:sp>
      <p:pic>
        <p:nvPicPr>
          <p:cNvPr id="3" name="Picture 2"/>
          <p:cNvPicPr>
            <a:picLocks noChangeAspect="1"/>
          </p:cNvPicPr>
          <p:nvPr/>
        </p:nvPicPr>
        <p:blipFill>
          <a:blip r:embed="rId1"/>
          <a:stretch>
            <a:fillRect/>
          </a:stretch>
        </p:blipFill>
        <p:spPr>
          <a:xfrm>
            <a:off x="295275" y="1254041"/>
            <a:ext cx="5800725" cy="4938212"/>
          </a:xfrm>
          <a:prstGeom prst="rect">
            <a:avLst/>
          </a:prstGeom>
        </p:spPr>
      </p:pic>
      <p:pic>
        <p:nvPicPr>
          <p:cNvPr id="4" name="Picture 3"/>
          <p:cNvPicPr>
            <a:picLocks noChangeAspect="1"/>
          </p:cNvPicPr>
          <p:nvPr/>
        </p:nvPicPr>
        <p:blipFill>
          <a:blip r:embed="rId2"/>
          <a:stretch>
            <a:fillRect/>
          </a:stretch>
        </p:blipFill>
        <p:spPr>
          <a:xfrm>
            <a:off x="6276976" y="1218493"/>
            <a:ext cx="5619750" cy="1428453"/>
          </a:xfrm>
          <a:prstGeom prst="rect">
            <a:avLst/>
          </a:prstGeom>
        </p:spPr>
      </p:pic>
      <p:sp>
        <p:nvSpPr>
          <p:cNvPr id="5" name="TextBox 4"/>
          <p:cNvSpPr txBox="1"/>
          <p:nvPr/>
        </p:nvSpPr>
        <p:spPr>
          <a:xfrm>
            <a:off x="6276976" y="2787316"/>
            <a:ext cx="4695824" cy="3141658"/>
          </a:xfrm>
          <a:prstGeom prst="rect">
            <a:avLst/>
          </a:prstGeom>
          <a:solidFill>
            <a:schemeClr val="accent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just" defTabSz="1066800">
              <a:lnSpc>
                <a:spcPct val="90000"/>
              </a:lnSpc>
              <a:spcBef>
                <a:spcPct val="0"/>
              </a:spcBef>
              <a:spcAft>
                <a:spcPct val="35000"/>
              </a:spcAft>
            </a:pPr>
            <a:endParaRPr lang="en-US" sz="2000" dirty="0">
              <a:latin typeface="Bahnschrift SemiLight" panose="020B0502040204020203" pitchFamily="34" charset="0"/>
            </a:endParaRPr>
          </a:p>
          <a:p>
            <a:pPr lvl="0" algn="just" defTabSz="1066800">
              <a:lnSpc>
                <a:spcPct val="90000"/>
              </a:lnSpc>
              <a:spcBef>
                <a:spcPct val="0"/>
              </a:spcBef>
              <a:spcAft>
                <a:spcPct val="35000"/>
              </a:spcAft>
            </a:pPr>
            <a:r>
              <a:rPr lang="en-US" dirty="0">
                <a:latin typeface="Bahnschrift SemiLight" panose="020B0502040204020203" pitchFamily="34" charset="0"/>
              </a:rPr>
              <a:t>This graph presents boxplots of age for each stroke category (having a stroke or not). The boxes represent the interquartile range (IQR) of age values, and the whiskers extend to the minimum and maximum values. The boxplots are further divided by gender using different colors.</a:t>
            </a:r>
            <a:endParaRPr lang="en-US" kern="1200" dirty="0">
              <a:latin typeface="Bahnschrift SemiLight" panose="020B0502040204020203" pitchFamily="34" charset="0"/>
            </a:endParaRPr>
          </a:p>
        </p:txBody>
      </p:sp>
      <p:sp>
        <p:nvSpPr>
          <p:cNvPr id="6" name="TextBox 5"/>
          <p:cNvSpPr txBox="1"/>
          <p:nvPr/>
        </p:nvSpPr>
        <p:spPr>
          <a:xfrm>
            <a:off x="7508596" y="2961614"/>
            <a:ext cx="1523622" cy="369332"/>
          </a:xfrm>
          <a:prstGeom prst="rect">
            <a:avLst/>
          </a:prstGeom>
          <a:noFill/>
        </p:spPr>
        <p:txBody>
          <a:bodyPr wrap="none" rtlCol="0">
            <a:spAutoFit/>
          </a:bodyPr>
          <a:lstStyle/>
          <a:p>
            <a:r>
              <a:rPr lang="en-US" b="1" u="sng" dirty="0">
                <a:solidFill>
                  <a:schemeClr val="tx2"/>
                </a:solidFill>
              </a:rPr>
              <a:t>Observation</a:t>
            </a:r>
            <a:endParaRPr lang="en-US" b="1" u="sng" dirty="0">
              <a:solidFill>
                <a:schemeClr val="tx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304299" y="995613"/>
            <a:ext cx="6080458" cy="4762500"/>
          </a:xfrm>
          <a:prstGeom prst="rect">
            <a:avLst/>
          </a:prstGeom>
        </p:spPr>
      </p:pic>
      <p:pic>
        <p:nvPicPr>
          <p:cNvPr id="4" name="Picture 3"/>
          <p:cNvPicPr>
            <a:picLocks noChangeAspect="1"/>
          </p:cNvPicPr>
          <p:nvPr/>
        </p:nvPicPr>
        <p:blipFill>
          <a:blip r:embed="rId2"/>
          <a:stretch>
            <a:fillRect/>
          </a:stretch>
        </p:blipFill>
        <p:spPr>
          <a:xfrm>
            <a:off x="6779491" y="4523873"/>
            <a:ext cx="5179094" cy="1234240"/>
          </a:xfrm>
          <a:prstGeom prst="rect">
            <a:avLst/>
          </a:prstGeom>
        </p:spPr>
      </p:pic>
      <p:sp>
        <p:nvSpPr>
          <p:cNvPr id="5" name="TextBox 4"/>
          <p:cNvSpPr txBox="1"/>
          <p:nvPr/>
        </p:nvSpPr>
        <p:spPr>
          <a:xfrm>
            <a:off x="6779491" y="1171781"/>
            <a:ext cx="3986863" cy="3141658"/>
          </a:xfrm>
          <a:prstGeom prst="rect">
            <a:avLst/>
          </a:prstGeom>
          <a:solidFill>
            <a:schemeClr val="accent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000" dirty="0">
                <a:latin typeface="Bahnschrift SemiLight" panose="020B0502040204020203" pitchFamily="34" charset="0"/>
              </a:rPr>
              <a:t>This graph displays boxplots of BMI (Body Mass Index) for each stroke category. Similar to the previous graph, the boxplots are divided by gender.</a:t>
            </a:r>
            <a:endParaRPr lang="en-US" sz="2000" kern="1200" dirty="0">
              <a:latin typeface="Bahnschrift SemiLight" panose="020B0502040204020203" pitchFamily="34" charset="0"/>
            </a:endParaRPr>
          </a:p>
        </p:txBody>
      </p:sp>
      <p:sp>
        <p:nvSpPr>
          <p:cNvPr id="6" name="TextBox 5"/>
          <p:cNvSpPr txBox="1"/>
          <p:nvPr/>
        </p:nvSpPr>
        <p:spPr>
          <a:xfrm>
            <a:off x="8011111" y="1388621"/>
            <a:ext cx="1523622" cy="369332"/>
          </a:xfrm>
          <a:prstGeom prst="rect">
            <a:avLst/>
          </a:prstGeom>
          <a:noFill/>
        </p:spPr>
        <p:txBody>
          <a:bodyPr wrap="none" rtlCol="0">
            <a:spAutoFit/>
          </a:bodyPr>
          <a:lstStyle/>
          <a:p>
            <a:r>
              <a:rPr lang="en-US" b="1" u="sng" dirty="0">
                <a:solidFill>
                  <a:schemeClr val="tx2"/>
                </a:solidFill>
              </a:rPr>
              <a:t>Observation</a:t>
            </a:r>
            <a:endParaRPr lang="en-US" b="1" u="sng" dirty="0">
              <a:solidFill>
                <a:schemeClr val="tx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366031" y="459012"/>
            <a:ext cx="3455133" cy="2761067"/>
          </a:xfrm>
          <a:prstGeom prst="rect">
            <a:avLst/>
          </a:prstGeom>
        </p:spPr>
      </p:pic>
      <p:pic>
        <p:nvPicPr>
          <p:cNvPr id="7" name="Picture 6"/>
          <p:cNvPicPr>
            <a:picLocks noChangeAspect="1"/>
          </p:cNvPicPr>
          <p:nvPr/>
        </p:nvPicPr>
        <p:blipFill>
          <a:blip r:embed="rId2"/>
          <a:stretch>
            <a:fillRect/>
          </a:stretch>
        </p:blipFill>
        <p:spPr>
          <a:xfrm>
            <a:off x="4276100" y="431885"/>
            <a:ext cx="3671952" cy="2755297"/>
          </a:xfrm>
          <a:prstGeom prst="rect">
            <a:avLst/>
          </a:prstGeom>
        </p:spPr>
      </p:pic>
      <p:pic>
        <p:nvPicPr>
          <p:cNvPr id="8" name="Picture 7"/>
          <p:cNvPicPr>
            <a:picLocks noChangeAspect="1"/>
          </p:cNvPicPr>
          <p:nvPr/>
        </p:nvPicPr>
        <p:blipFill>
          <a:blip r:embed="rId3"/>
          <a:stretch>
            <a:fillRect/>
          </a:stretch>
        </p:blipFill>
        <p:spPr>
          <a:xfrm>
            <a:off x="8402988" y="453243"/>
            <a:ext cx="3455134" cy="2712583"/>
          </a:xfrm>
          <a:prstGeom prst="rect">
            <a:avLst/>
          </a:prstGeom>
        </p:spPr>
      </p:pic>
      <p:pic>
        <p:nvPicPr>
          <p:cNvPr id="9" name="Picture 8"/>
          <p:cNvPicPr>
            <a:picLocks noChangeAspect="1"/>
          </p:cNvPicPr>
          <p:nvPr/>
        </p:nvPicPr>
        <p:blipFill>
          <a:blip r:embed="rId4"/>
          <a:stretch>
            <a:fillRect/>
          </a:stretch>
        </p:blipFill>
        <p:spPr>
          <a:xfrm>
            <a:off x="366031" y="3429000"/>
            <a:ext cx="3455133" cy="2748750"/>
          </a:xfrm>
          <a:prstGeom prst="rect">
            <a:avLst/>
          </a:prstGeom>
        </p:spPr>
      </p:pic>
      <p:pic>
        <p:nvPicPr>
          <p:cNvPr id="10" name="Picture 9"/>
          <p:cNvPicPr>
            <a:picLocks noChangeAspect="1"/>
          </p:cNvPicPr>
          <p:nvPr/>
        </p:nvPicPr>
        <p:blipFill>
          <a:blip r:embed="rId5"/>
          <a:stretch>
            <a:fillRect/>
          </a:stretch>
        </p:blipFill>
        <p:spPr>
          <a:xfrm>
            <a:off x="4276100" y="3428999"/>
            <a:ext cx="3671952" cy="2748749"/>
          </a:xfrm>
          <a:prstGeom prst="rect">
            <a:avLst/>
          </a:prstGeom>
        </p:spPr>
      </p:pic>
      <p:pic>
        <p:nvPicPr>
          <p:cNvPr id="11" name="Picture 10"/>
          <p:cNvPicPr>
            <a:picLocks noChangeAspect="1"/>
          </p:cNvPicPr>
          <p:nvPr/>
        </p:nvPicPr>
        <p:blipFill>
          <a:blip r:embed="rId6"/>
          <a:stretch>
            <a:fillRect/>
          </a:stretch>
        </p:blipFill>
        <p:spPr>
          <a:xfrm>
            <a:off x="8402988" y="3428999"/>
            <a:ext cx="3539273" cy="284080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34667" y="149796"/>
            <a:ext cx="5522666" cy="400110"/>
          </a:xfrm>
          <a:prstGeom prst="rect">
            <a:avLst/>
          </a:prstGeom>
          <a:noFill/>
        </p:spPr>
        <p:txBody>
          <a:bodyPr wrap="none" rtlCol="0">
            <a:spAutoFit/>
          </a:bodyPr>
          <a:lstStyle/>
          <a:p>
            <a:r>
              <a:rPr lang="en-US" sz="2000" b="1" u="sng" dirty="0">
                <a:solidFill>
                  <a:schemeClr val="accent1">
                    <a:lumMod val="75000"/>
                  </a:schemeClr>
                </a:solidFill>
                <a:latin typeface="Bahnschrift SemiLight" panose="020B0502040204020203" pitchFamily="34" charset="0"/>
              </a:rPr>
              <a:t>Pair Plot for Numerical vs Numerical Features</a:t>
            </a:r>
            <a:endParaRPr lang="en-US" sz="2000" b="1" u="sng" dirty="0">
              <a:solidFill>
                <a:schemeClr val="accent1">
                  <a:lumMod val="75000"/>
                </a:schemeClr>
              </a:solidFill>
              <a:latin typeface="Bahnschrift SemiLight" panose="020B0502040204020203" pitchFamily="34" charset="0"/>
            </a:endParaRPr>
          </a:p>
        </p:txBody>
      </p:sp>
      <p:pic>
        <p:nvPicPr>
          <p:cNvPr id="3" name="Picture 2"/>
          <p:cNvPicPr>
            <a:picLocks noChangeAspect="1"/>
          </p:cNvPicPr>
          <p:nvPr/>
        </p:nvPicPr>
        <p:blipFill>
          <a:blip r:embed="rId1"/>
          <a:stretch>
            <a:fillRect/>
          </a:stretch>
        </p:blipFill>
        <p:spPr>
          <a:xfrm>
            <a:off x="340423" y="850231"/>
            <a:ext cx="7456040" cy="5857973"/>
          </a:xfrm>
          <a:prstGeom prst="rect">
            <a:avLst/>
          </a:prstGeom>
        </p:spPr>
      </p:pic>
      <p:sp>
        <p:nvSpPr>
          <p:cNvPr id="4" name="TextBox 3"/>
          <p:cNvSpPr txBox="1"/>
          <p:nvPr/>
        </p:nvSpPr>
        <p:spPr>
          <a:xfrm>
            <a:off x="8023557" y="1949060"/>
            <a:ext cx="3986863" cy="3660313"/>
          </a:xfrm>
          <a:prstGeom prst="rect">
            <a:avLst/>
          </a:prstGeom>
          <a:solidFill>
            <a:schemeClr val="accent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dirty="0">
                <a:latin typeface="Bahnschrift SemiLight" panose="020B0502040204020203" pitchFamily="34" charset="0"/>
              </a:rPr>
              <a:t>This graph is a pair plot that shows the relationships between numerical features: age, average glucose level, and BMI. Each scatter plot represents the relationship between two features, with the points colored by stroke category. The diagonal axes show histograms for each feature, stacked according to the stroke category.</a:t>
            </a:r>
            <a:endParaRPr lang="en-US" kern="1200" dirty="0">
              <a:latin typeface="Bahnschrift SemiLight" panose="020B0502040204020203" pitchFamily="34" charset="0"/>
            </a:endParaRPr>
          </a:p>
        </p:txBody>
      </p:sp>
      <p:sp>
        <p:nvSpPr>
          <p:cNvPr id="5" name="TextBox 4"/>
          <p:cNvSpPr txBox="1"/>
          <p:nvPr/>
        </p:nvSpPr>
        <p:spPr>
          <a:xfrm>
            <a:off x="9255177" y="2058218"/>
            <a:ext cx="1523622" cy="369332"/>
          </a:xfrm>
          <a:prstGeom prst="rect">
            <a:avLst/>
          </a:prstGeom>
          <a:noFill/>
        </p:spPr>
        <p:txBody>
          <a:bodyPr wrap="none" rtlCol="0">
            <a:spAutoFit/>
          </a:bodyPr>
          <a:lstStyle/>
          <a:p>
            <a:r>
              <a:rPr lang="en-US" b="1" u="sng" dirty="0">
                <a:solidFill>
                  <a:schemeClr val="tx2"/>
                </a:solidFill>
              </a:rPr>
              <a:t>Observation</a:t>
            </a:r>
            <a:endParaRPr lang="en-US" b="1" u="sng" dirty="0">
              <a:solidFill>
                <a:schemeClr val="tx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60320" y="1251065"/>
            <a:ext cx="3059083" cy="217793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60000"/>
                    <a:lumOff val="40000"/>
                  </a:schemeClr>
                </a:solidFill>
              </a:rPr>
              <a:t>(Public Dataset)</a:t>
            </a:r>
            <a:endParaRPr lang="en-US" sz="2400" dirty="0">
              <a:solidFill>
                <a:schemeClr val="accent1">
                  <a:lumMod val="60000"/>
                  <a:lumOff val="40000"/>
                </a:schemeClr>
              </a:solidFill>
            </a:endParaRPr>
          </a:p>
          <a:p>
            <a:pPr algn="ctr"/>
            <a:r>
              <a:rPr lang="en-US" dirty="0"/>
              <a:t>5780 unique data.</a:t>
            </a:r>
            <a:endParaRPr lang="en-US" dirty="0"/>
          </a:p>
          <a:p>
            <a:pPr algn="ctr"/>
            <a:r>
              <a:rPr lang="en-US" dirty="0"/>
              <a:t>Combination of Kaggle &amp; UCI</a:t>
            </a:r>
            <a:endParaRPr lang="en-US" dirty="0"/>
          </a:p>
        </p:txBody>
      </p:sp>
      <p:sp>
        <p:nvSpPr>
          <p:cNvPr id="3" name="Rectangle 2"/>
          <p:cNvSpPr/>
          <p:nvPr/>
        </p:nvSpPr>
        <p:spPr>
          <a:xfrm>
            <a:off x="6572597" y="1251064"/>
            <a:ext cx="3059083" cy="217793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60000"/>
                    <a:lumOff val="40000"/>
                  </a:schemeClr>
                </a:solidFill>
              </a:rPr>
              <a:t>(Private Dataset)</a:t>
            </a:r>
            <a:endParaRPr lang="en-US" sz="2400" dirty="0">
              <a:solidFill>
                <a:schemeClr val="accent1">
                  <a:lumMod val="60000"/>
                  <a:lumOff val="40000"/>
                </a:schemeClr>
              </a:solidFill>
            </a:endParaRPr>
          </a:p>
          <a:p>
            <a:pPr algn="ctr"/>
            <a:r>
              <a:rPr lang="en-US" dirty="0"/>
              <a:t>114 unique data. </a:t>
            </a:r>
            <a:endParaRPr lang="en-US" dirty="0"/>
          </a:p>
          <a:p>
            <a:pPr algn="ctr"/>
            <a:r>
              <a:rPr lang="en-US" dirty="0"/>
              <a:t>Collected from Hospital.</a:t>
            </a:r>
            <a:endParaRPr lang="en-US" dirty="0"/>
          </a:p>
          <a:p>
            <a:pPr algn="ctr"/>
            <a:r>
              <a:rPr lang="en-US" dirty="0"/>
              <a:t>100 more yet to receive.</a:t>
            </a:r>
            <a:endParaRPr lang="en-US" dirty="0"/>
          </a:p>
        </p:txBody>
      </p:sp>
      <p:sp>
        <p:nvSpPr>
          <p:cNvPr id="5" name="TextBox 4"/>
          <p:cNvSpPr txBox="1"/>
          <p:nvPr/>
        </p:nvSpPr>
        <p:spPr>
          <a:xfrm>
            <a:off x="4972295" y="257494"/>
            <a:ext cx="2119491" cy="523220"/>
          </a:xfrm>
          <a:prstGeom prst="rect">
            <a:avLst/>
          </a:prstGeom>
          <a:noFill/>
        </p:spPr>
        <p:txBody>
          <a:bodyPr wrap="none" rtlCol="0">
            <a:spAutoFit/>
          </a:bodyPr>
          <a:lstStyle/>
          <a:p>
            <a:r>
              <a:rPr lang="en-US" sz="2800" b="1" u="sng" dirty="0">
                <a:solidFill>
                  <a:schemeClr val="accent1">
                    <a:lumMod val="75000"/>
                  </a:schemeClr>
                </a:solidFill>
                <a:latin typeface="Bahnschrift SemiLight" panose="020B0502040204020203" pitchFamily="34" charset="0"/>
              </a:rPr>
              <a:t>Dataset Info</a:t>
            </a:r>
            <a:endParaRPr lang="en-US" sz="2800" b="1" u="sng" dirty="0">
              <a:solidFill>
                <a:schemeClr val="accent1">
                  <a:lumMod val="75000"/>
                </a:schemeClr>
              </a:solidFill>
              <a:latin typeface="Bahnschrift SemiLight" panose="020B0502040204020203" pitchFamily="34" charset="0"/>
            </a:endParaRPr>
          </a:p>
        </p:txBody>
      </p:sp>
      <p:pic>
        <p:nvPicPr>
          <p:cNvPr id="6" name="Picture 5"/>
          <p:cNvPicPr>
            <a:picLocks noChangeAspect="1"/>
          </p:cNvPicPr>
          <p:nvPr/>
        </p:nvPicPr>
        <p:blipFill>
          <a:blip r:embed="rId1"/>
          <a:stretch>
            <a:fillRect/>
          </a:stretch>
        </p:blipFill>
        <p:spPr>
          <a:xfrm>
            <a:off x="1124426" y="3758712"/>
            <a:ext cx="9943148" cy="260883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79551" y="81964"/>
            <a:ext cx="5432898" cy="400110"/>
          </a:xfrm>
          <a:prstGeom prst="rect">
            <a:avLst/>
          </a:prstGeom>
          <a:noFill/>
        </p:spPr>
        <p:txBody>
          <a:bodyPr wrap="none" rtlCol="0">
            <a:spAutoFit/>
          </a:bodyPr>
          <a:lstStyle/>
          <a:p>
            <a:r>
              <a:rPr lang="en-US" sz="2000" b="1" u="sng" dirty="0">
                <a:solidFill>
                  <a:schemeClr val="accent1">
                    <a:lumMod val="75000"/>
                  </a:schemeClr>
                </a:solidFill>
                <a:latin typeface="Bahnschrift SemiLight" panose="020B0502040204020203" pitchFamily="34" charset="0"/>
              </a:rPr>
              <a:t>Balancing technique (SMO</a:t>
            </a:r>
            <a:r>
              <a:rPr lang="en-US" sz="2000" u="sng" dirty="0">
                <a:solidFill>
                  <a:schemeClr val="accent1">
                    <a:lumMod val="75000"/>
                  </a:schemeClr>
                </a:solidFill>
                <a:latin typeface="Bahnschrift SemiLight" panose="020B0502040204020203" pitchFamily="34" charset="0"/>
              </a:rPr>
              <a:t>T</a:t>
            </a:r>
            <a:r>
              <a:rPr lang="en-US" sz="2000" b="1" u="sng" dirty="0">
                <a:solidFill>
                  <a:schemeClr val="accent1">
                    <a:lumMod val="75000"/>
                  </a:schemeClr>
                </a:solidFill>
                <a:latin typeface="Bahnschrift SemiLight" panose="020B0502040204020203" pitchFamily="34" charset="0"/>
              </a:rPr>
              <a:t>E &amp; Oversampling)</a:t>
            </a:r>
            <a:endParaRPr lang="en-US" sz="2000" b="1" u="sng" dirty="0">
              <a:solidFill>
                <a:schemeClr val="accent1">
                  <a:lumMod val="75000"/>
                </a:schemeClr>
              </a:solidFill>
              <a:latin typeface="Bahnschrift SemiLight" panose="020B0502040204020203" pitchFamily="34" charset="0"/>
            </a:endParaRPr>
          </a:p>
        </p:txBody>
      </p:sp>
      <p:pic>
        <p:nvPicPr>
          <p:cNvPr id="5" name="Graphic 4" descr="Chevron arrows"/>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258707" y="3128352"/>
            <a:ext cx="601294" cy="601294"/>
          </a:xfrm>
          <a:prstGeom prst="rect">
            <a:avLst/>
          </a:prstGeom>
        </p:spPr>
      </p:pic>
      <p:pic>
        <p:nvPicPr>
          <p:cNvPr id="6" name="Picture 5"/>
          <p:cNvPicPr>
            <a:picLocks noChangeAspect="1"/>
          </p:cNvPicPr>
          <p:nvPr/>
        </p:nvPicPr>
        <p:blipFill rotWithShape="1">
          <a:blip r:embed="rId3"/>
          <a:srcRect r="9277"/>
          <a:stretch>
            <a:fillRect/>
          </a:stretch>
        </p:blipFill>
        <p:spPr>
          <a:xfrm>
            <a:off x="578358" y="599709"/>
            <a:ext cx="6398063" cy="5923921"/>
          </a:xfrm>
          <a:prstGeom prst="rect">
            <a:avLst/>
          </a:prstGeom>
        </p:spPr>
      </p:pic>
      <p:pic>
        <p:nvPicPr>
          <p:cNvPr id="7" name="Picture 6"/>
          <p:cNvPicPr>
            <a:picLocks noChangeAspect="1"/>
          </p:cNvPicPr>
          <p:nvPr/>
        </p:nvPicPr>
        <p:blipFill>
          <a:blip r:embed="rId4"/>
          <a:stretch>
            <a:fillRect/>
          </a:stretch>
        </p:blipFill>
        <p:spPr>
          <a:xfrm>
            <a:off x="8142287" y="1065527"/>
            <a:ext cx="3567718" cy="472694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81990" y="84407"/>
            <a:ext cx="2828018" cy="461665"/>
          </a:xfrm>
          <a:prstGeom prst="rect">
            <a:avLst/>
          </a:prstGeom>
          <a:noFill/>
        </p:spPr>
        <p:txBody>
          <a:bodyPr wrap="none" rtlCol="0">
            <a:spAutoFit/>
          </a:bodyPr>
          <a:lstStyle/>
          <a:p>
            <a:r>
              <a:rPr lang="en-US" sz="2400" b="1" u="sng" dirty="0">
                <a:solidFill>
                  <a:schemeClr val="accent1">
                    <a:lumMod val="75000"/>
                  </a:schemeClr>
                </a:solidFill>
                <a:latin typeface="Bahnschrift SemiLight" panose="020B0502040204020203" pitchFamily="34" charset="0"/>
              </a:rPr>
              <a:t>Stratified Sampling</a:t>
            </a:r>
            <a:endParaRPr lang="en-US" sz="2400" b="1" u="sng" dirty="0">
              <a:solidFill>
                <a:schemeClr val="accent1">
                  <a:lumMod val="75000"/>
                </a:schemeClr>
              </a:solidFill>
              <a:latin typeface="Bahnschrift SemiLight" panose="020B0502040204020203" pitchFamily="34" charset="0"/>
            </a:endParaRPr>
          </a:p>
        </p:txBody>
      </p:sp>
      <p:pic>
        <p:nvPicPr>
          <p:cNvPr id="7" name="Picture 6"/>
          <p:cNvPicPr>
            <a:picLocks noChangeAspect="1"/>
          </p:cNvPicPr>
          <p:nvPr/>
        </p:nvPicPr>
        <p:blipFill>
          <a:blip r:embed="rId1"/>
          <a:stretch>
            <a:fillRect/>
          </a:stretch>
        </p:blipFill>
        <p:spPr>
          <a:xfrm>
            <a:off x="513471" y="700575"/>
            <a:ext cx="6872068" cy="3086100"/>
          </a:xfrm>
          <a:prstGeom prst="rect">
            <a:avLst/>
          </a:prstGeom>
        </p:spPr>
      </p:pic>
      <p:pic>
        <p:nvPicPr>
          <p:cNvPr id="8" name="Picture 7"/>
          <p:cNvPicPr>
            <a:picLocks noChangeAspect="1"/>
          </p:cNvPicPr>
          <p:nvPr/>
        </p:nvPicPr>
        <p:blipFill>
          <a:blip r:embed="rId2"/>
          <a:stretch>
            <a:fillRect/>
          </a:stretch>
        </p:blipFill>
        <p:spPr>
          <a:xfrm>
            <a:off x="513470" y="3941179"/>
            <a:ext cx="11165058" cy="2832414"/>
          </a:xfrm>
          <a:prstGeom prst="rect">
            <a:avLst/>
          </a:prstGeom>
        </p:spPr>
      </p:pic>
      <p:sp>
        <p:nvSpPr>
          <p:cNvPr id="5" name="TextBox 4"/>
          <p:cNvSpPr txBox="1"/>
          <p:nvPr/>
        </p:nvSpPr>
        <p:spPr>
          <a:xfrm>
            <a:off x="7510009" y="722269"/>
            <a:ext cx="4168520" cy="3064406"/>
          </a:xfrm>
          <a:prstGeom prst="rect">
            <a:avLst/>
          </a:prstGeom>
          <a:solidFill>
            <a:schemeClr val="tx2">
              <a:lumMod val="40000"/>
              <a:lumOff val="60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000" dirty="0">
                <a:latin typeface="Bahnschrift SemiLight" panose="020B0502040204020203" pitchFamily="34" charset="0"/>
              </a:rPr>
              <a:t>“stratify=y” parameter ensures that the splitting process maintains the same class distribution in the training and testing sets as in the original dataset.</a:t>
            </a:r>
            <a:endParaRPr lang="en-US" sz="2000" kern="1200" dirty="0">
              <a:latin typeface="Bahnschrift SemiLight" panose="020B0502040204020203"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42256" y="190287"/>
            <a:ext cx="5107488" cy="461665"/>
          </a:xfrm>
          <a:prstGeom prst="rect">
            <a:avLst/>
          </a:prstGeom>
          <a:noFill/>
        </p:spPr>
        <p:txBody>
          <a:bodyPr wrap="none" rtlCol="0">
            <a:spAutoFit/>
          </a:bodyPr>
          <a:lstStyle/>
          <a:p>
            <a:r>
              <a:rPr lang="en-US" sz="2400" b="1" u="sng" dirty="0">
                <a:solidFill>
                  <a:schemeClr val="accent1">
                    <a:lumMod val="75000"/>
                  </a:schemeClr>
                </a:solidFill>
                <a:latin typeface="Bahnschrift SemiLight" panose="020B0502040204020203" pitchFamily="34" charset="0"/>
              </a:rPr>
              <a:t>Count plot Before &amp; After Balancing</a:t>
            </a:r>
            <a:endParaRPr lang="en-US" sz="2400" b="1" u="sng" dirty="0">
              <a:solidFill>
                <a:schemeClr val="accent1">
                  <a:lumMod val="75000"/>
                </a:schemeClr>
              </a:solidFill>
              <a:latin typeface="Bahnschrift SemiLight" panose="020B0502040204020203" pitchFamily="34" charset="0"/>
            </a:endParaRPr>
          </a:p>
        </p:txBody>
      </p:sp>
      <p:pic>
        <p:nvPicPr>
          <p:cNvPr id="3" name="Picture 2"/>
          <p:cNvPicPr>
            <a:picLocks noChangeAspect="1"/>
          </p:cNvPicPr>
          <p:nvPr/>
        </p:nvPicPr>
        <p:blipFill>
          <a:blip r:embed="rId1"/>
          <a:stretch>
            <a:fillRect/>
          </a:stretch>
        </p:blipFill>
        <p:spPr>
          <a:xfrm>
            <a:off x="6548815" y="1839910"/>
            <a:ext cx="5040602" cy="3746502"/>
          </a:xfrm>
          <a:prstGeom prst="rect">
            <a:avLst/>
          </a:prstGeom>
        </p:spPr>
      </p:pic>
      <p:pic>
        <p:nvPicPr>
          <p:cNvPr id="4" name="Picture 3"/>
          <p:cNvPicPr>
            <a:picLocks noChangeAspect="1"/>
          </p:cNvPicPr>
          <p:nvPr/>
        </p:nvPicPr>
        <p:blipFill rotWithShape="1">
          <a:blip r:embed="rId2"/>
          <a:srcRect t="24380" r="8571"/>
          <a:stretch>
            <a:fillRect/>
          </a:stretch>
        </p:blipFill>
        <p:spPr>
          <a:xfrm>
            <a:off x="602583" y="1839910"/>
            <a:ext cx="4741067" cy="3746502"/>
          </a:xfrm>
          <a:prstGeom prst="rect">
            <a:avLst/>
          </a:prstGeom>
        </p:spPr>
      </p:pic>
      <p:pic>
        <p:nvPicPr>
          <p:cNvPr id="5" name="Graphic 4" descr="Chevron arrows"/>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43186" y="3412514"/>
            <a:ext cx="601294" cy="601294"/>
          </a:xfrm>
          <a:prstGeom prst="rect">
            <a:avLst/>
          </a:prstGeom>
        </p:spPr>
      </p:pic>
      <p:sp>
        <p:nvSpPr>
          <p:cNvPr id="6" name="TextBox 5"/>
          <p:cNvSpPr txBox="1"/>
          <p:nvPr/>
        </p:nvSpPr>
        <p:spPr>
          <a:xfrm>
            <a:off x="1219815" y="1271588"/>
            <a:ext cx="3541867" cy="369332"/>
          </a:xfrm>
          <a:prstGeom prst="rect">
            <a:avLst/>
          </a:prstGeom>
          <a:noFill/>
        </p:spPr>
        <p:txBody>
          <a:bodyPr wrap="none" rtlCol="0">
            <a:spAutoFit/>
          </a:bodyPr>
          <a:lstStyle/>
          <a:p>
            <a:r>
              <a:rPr lang="en-US" dirty="0"/>
              <a:t>Before Applying Balancing Technique</a:t>
            </a:r>
            <a:endParaRPr lang="en-US" dirty="0"/>
          </a:p>
        </p:txBody>
      </p:sp>
      <p:sp>
        <p:nvSpPr>
          <p:cNvPr id="7" name="TextBox 6"/>
          <p:cNvSpPr txBox="1"/>
          <p:nvPr/>
        </p:nvSpPr>
        <p:spPr>
          <a:xfrm>
            <a:off x="7465586" y="1271588"/>
            <a:ext cx="3412473" cy="369332"/>
          </a:xfrm>
          <a:prstGeom prst="rect">
            <a:avLst/>
          </a:prstGeom>
          <a:noFill/>
        </p:spPr>
        <p:txBody>
          <a:bodyPr wrap="none" rtlCol="0">
            <a:spAutoFit/>
          </a:bodyPr>
          <a:lstStyle/>
          <a:p>
            <a:r>
              <a:rPr lang="en-US" dirty="0"/>
              <a:t>After Applying Balancing Technique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2600"/>
            <a:ext cx="10972800" cy="495200"/>
          </a:xfrm>
        </p:spPr>
        <p:txBody>
          <a:bodyPr>
            <a:noAutofit/>
          </a:bodyPr>
          <a:lstStyle/>
          <a:p>
            <a:r>
              <a:rPr lang="en-US" sz="3200" u="sng" dirty="0">
                <a:solidFill>
                  <a:schemeClr val="accent4"/>
                </a:solidFill>
              </a:rPr>
              <a:t>Model Training</a:t>
            </a:r>
            <a:br>
              <a:rPr lang="en-US" sz="3200" u="sng" dirty="0">
                <a:solidFill>
                  <a:schemeClr val="accent4"/>
                </a:solidFill>
              </a:rPr>
            </a:br>
            <a:endParaRPr lang="en-US" sz="3200" dirty="0"/>
          </a:p>
        </p:txBody>
      </p:sp>
      <p:sp>
        <p:nvSpPr>
          <p:cNvPr id="4" name="TextBox 3"/>
          <p:cNvSpPr txBox="1"/>
          <p:nvPr/>
        </p:nvSpPr>
        <p:spPr>
          <a:xfrm>
            <a:off x="5097650" y="849312"/>
            <a:ext cx="1938351" cy="379656"/>
          </a:xfrm>
          <a:prstGeom prst="rect">
            <a:avLst/>
          </a:prstGeom>
          <a:noFill/>
        </p:spPr>
        <p:txBody>
          <a:bodyPr wrap="none" rtlCol="0">
            <a:spAutoFit/>
          </a:bodyPr>
          <a:lstStyle/>
          <a:p>
            <a:pPr defTabSz="1219200">
              <a:buClr>
                <a:srgbClr val="000000"/>
              </a:buClr>
            </a:pPr>
            <a:r>
              <a:rPr lang="en-US" sz="1865" b="1" u="sng" kern="0" dirty="0">
                <a:solidFill>
                  <a:srgbClr val="2776EA"/>
                </a:solidFill>
                <a:latin typeface="Arial" panose="020B0604020202020204"/>
                <a:cs typeface="Arial" panose="020B0604020202020204"/>
                <a:sym typeface="Arial" panose="020B0604020202020204"/>
              </a:rPr>
              <a:t>Random Forest</a:t>
            </a:r>
            <a:endParaRPr lang="en-US" sz="1865" b="1" u="sng" kern="0" dirty="0">
              <a:solidFill>
                <a:srgbClr val="2776EA"/>
              </a:solidFill>
              <a:latin typeface="Arial" panose="020B0604020202020204"/>
              <a:cs typeface="Arial" panose="020B0604020202020204"/>
              <a:sym typeface="Arial" panose="020B0604020202020204"/>
            </a:endParaRPr>
          </a:p>
        </p:txBody>
      </p:sp>
      <p:sp>
        <p:nvSpPr>
          <p:cNvPr id="5" name="TextBox 4"/>
          <p:cNvSpPr txBox="1"/>
          <p:nvPr/>
        </p:nvSpPr>
        <p:spPr>
          <a:xfrm>
            <a:off x="648721" y="2065931"/>
            <a:ext cx="5447279" cy="3426644"/>
          </a:xfrm>
          <a:prstGeom prst="rect">
            <a:avLst/>
          </a:prstGeom>
          <a:noFill/>
        </p:spPr>
        <p:txBody>
          <a:bodyPr wrap="square" rtlCol="0">
            <a:spAutoFit/>
          </a:bodyPr>
          <a:lstStyle/>
          <a:p>
            <a:pPr marL="381000" indent="-381000" algn="just" defTabSz="1219200">
              <a:buClr>
                <a:srgbClr val="000000"/>
              </a:buClr>
              <a:buFont typeface="Arial" panose="020B0604020202020204" pitchFamily="34" charset="0"/>
              <a:buChar char="•"/>
            </a:pPr>
            <a:r>
              <a:rPr lang="en-US" kern="0" dirty="0">
                <a:solidFill>
                  <a:srgbClr val="000000"/>
                </a:solidFill>
                <a:latin typeface="Arial" panose="020B0604020202020204"/>
                <a:cs typeface="Arial" panose="020B0604020202020204"/>
                <a:sym typeface="Arial" panose="020B0604020202020204"/>
              </a:rPr>
              <a:t>Random Forest is a popular machine learning algorithm that belongs to the supervised learning technique. It can be used for both Classification and Regression problems in ML. </a:t>
            </a:r>
            <a:endParaRPr lang="en-US" kern="0" dirty="0">
              <a:solidFill>
                <a:srgbClr val="000000"/>
              </a:solidFill>
              <a:latin typeface="Arial" panose="020B0604020202020204"/>
              <a:cs typeface="Arial" panose="020B0604020202020204"/>
              <a:sym typeface="Arial" panose="020B0604020202020204"/>
            </a:endParaRPr>
          </a:p>
          <a:p>
            <a:pPr algn="just" defTabSz="1219200">
              <a:buClr>
                <a:srgbClr val="000000"/>
              </a:buClr>
            </a:pPr>
            <a:endParaRPr lang="en-US" kern="0" dirty="0">
              <a:solidFill>
                <a:srgbClr val="000000"/>
              </a:solidFill>
              <a:latin typeface="Arial" panose="020B0604020202020204"/>
              <a:cs typeface="Arial" panose="020B0604020202020204"/>
              <a:sym typeface="Arial" panose="020B0604020202020204"/>
            </a:endParaRPr>
          </a:p>
          <a:p>
            <a:pPr algn="just" defTabSz="1219200">
              <a:buClr>
                <a:srgbClr val="000000"/>
              </a:buClr>
            </a:pPr>
            <a:endParaRPr lang="en-US" kern="0" dirty="0">
              <a:solidFill>
                <a:srgbClr val="000000"/>
              </a:solidFill>
              <a:latin typeface="Arial" panose="020B0604020202020204"/>
              <a:cs typeface="Arial" panose="020B0604020202020204"/>
              <a:sym typeface="Arial" panose="020B0604020202020204"/>
            </a:endParaRPr>
          </a:p>
          <a:p>
            <a:pPr marL="381000" indent="-381000" algn="just" defTabSz="1219200">
              <a:buClr>
                <a:srgbClr val="000000"/>
              </a:buClr>
              <a:buFont typeface="Arial" panose="020B0604020202020204" pitchFamily="34" charset="0"/>
              <a:buChar char="•"/>
            </a:pPr>
            <a:r>
              <a:rPr lang="en-US" kern="0" dirty="0">
                <a:solidFill>
                  <a:srgbClr val="000000"/>
                </a:solidFill>
                <a:latin typeface="Arial" panose="020B0604020202020204"/>
                <a:cs typeface="Arial" panose="020B0604020202020204"/>
                <a:sym typeface="Arial" panose="020B0604020202020204"/>
              </a:rPr>
              <a:t>Random Forest is a classifier that contains a number of decision trees on various subsets of the given dataset and takes the average to improve the predictive accuracy of that dataset.</a:t>
            </a:r>
            <a:endParaRPr lang="en-US" kern="0" dirty="0">
              <a:solidFill>
                <a:srgbClr val="000000"/>
              </a:solidFill>
              <a:latin typeface="Arial" panose="020B0604020202020204"/>
              <a:cs typeface="Arial" panose="020B0604020202020204"/>
              <a:sym typeface="Arial" panose="020B0604020202020204"/>
            </a:endParaRPr>
          </a:p>
          <a:p>
            <a:pPr algn="just" defTabSz="1219200">
              <a:buClr>
                <a:srgbClr val="000000"/>
              </a:buClr>
            </a:pPr>
            <a:endParaRPr lang="en-US" kern="0" dirty="0">
              <a:solidFill>
                <a:srgbClr val="000000"/>
              </a:solidFill>
              <a:latin typeface="Arial" panose="020B0604020202020204"/>
              <a:cs typeface="Arial" panose="020B0604020202020204"/>
              <a:sym typeface="Arial" panose="020B0604020202020204"/>
            </a:endParaRPr>
          </a:p>
          <a:p>
            <a:pPr defTabSz="1219200">
              <a:buClr>
                <a:srgbClr val="000000"/>
              </a:buClr>
            </a:pPr>
            <a:endParaRPr lang="en-US" sz="2000" kern="0" dirty="0">
              <a:solidFill>
                <a:srgbClr val="000000"/>
              </a:solidFill>
              <a:latin typeface="Arial" panose="020B0604020202020204"/>
              <a:cs typeface="Arial" panose="020B0604020202020204"/>
              <a:sym typeface="Arial" panose="020B0604020202020204"/>
            </a:endParaRPr>
          </a:p>
        </p:txBody>
      </p:sp>
      <p:pic>
        <p:nvPicPr>
          <p:cNvPr id="1026" name="Picture 2" descr="Anas Brital | Random Forest Algorithm Explained ."/>
          <p:cNvPicPr>
            <a:picLocks noChangeAspect="1" noChangeArrowheads="1"/>
          </p:cNvPicPr>
          <p:nvPr/>
        </p:nvPicPr>
        <p:blipFill rotWithShape="1">
          <a:blip r:embed="rId1">
            <a:extLst>
              <a:ext uri="{28A0092B-C50C-407E-A947-70E740481C1C}">
                <a14:useLocalDpi xmlns:a14="http://schemas.microsoft.com/office/drawing/2010/main" val="0"/>
              </a:ext>
            </a:extLst>
          </a:blip>
          <a:srcRect l="12401" t="21078" r="13196"/>
          <a:stretch>
            <a:fillRect/>
          </a:stretch>
        </p:blipFill>
        <p:spPr bwMode="auto">
          <a:xfrm>
            <a:off x="6428095" y="1565208"/>
            <a:ext cx="5183591" cy="39273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2600"/>
            <a:ext cx="10972800" cy="495200"/>
          </a:xfrm>
        </p:spPr>
        <p:txBody>
          <a:bodyPr>
            <a:noAutofit/>
          </a:bodyPr>
          <a:lstStyle/>
          <a:p>
            <a:r>
              <a:rPr lang="en-US" sz="3200" u="sng" dirty="0">
                <a:solidFill>
                  <a:schemeClr val="accent4"/>
                </a:solidFill>
              </a:rPr>
              <a:t>Model Training</a:t>
            </a:r>
            <a:br>
              <a:rPr lang="en-US" sz="3200" u="sng" dirty="0">
                <a:solidFill>
                  <a:schemeClr val="accent4"/>
                </a:solidFill>
              </a:rPr>
            </a:br>
            <a:endParaRPr lang="en-US" sz="3200" dirty="0"/>
          </a:p>
        </p:txBody>
      </p:sp>
      <p:sp>
        <p:nvSpPr>
          <p:cNvPr id="4" name="TextBox 3"/>
          <p:cNvSpPr txBox="1"/>
          <p:nvPr/>
        </p:nvSpPr>
        <p:spPr>
          <a:xfrm>
            <a:off x="5190624" y="876645"/>
            <a:ext cx="1750800" cy="379656"/>
          </a:xfrm>
          <a:prstGeom prst="rect">
            <a:avLst/>
          </a:prstGeom>
          <a:noFill/>
        </p:spPr>
        <p:txBody>
          <a:bodyPr wrap="none" rtlCol="0">
            <a:spAutoFit/>
          </a:bodyPr>
          <a:lstStyle/>
          <a:p>
            <a:pPr defTabSz="1219200">
              <a:buClr>
                <a:srgbClr val="000000"/>
              </a:buClr>
            </a:pPr>
            <a:r>
              <a:rPr lang="en-US" sz="1865" b="1" u="sng" kern="0" dirty="0">
                <a:solidFill>
                  <a:srgbClr val="2776EA"/>
                </a:solidFill>
                <a:latin typeface="Arial" panose="020B0604020202020204"/>
                <a:cs typeface="Arial" panose="020B0604020202020204"/>
                <a:sym typeface="Arial" panose="020B0604020202020204"/>
              </a:rPr>
              <a:t>Decision Tree</a:t>
            </a:r>
            <a:endParaRPr lang="en-US" sz="1865" b="1" u="sng" kern="0" dirty="0">
              <a:solidFill>
                <a:srgbClr val="2776EA"/>
              </a:solidFill>
              <a:latin typeface="Arial" panose="020B0604020202020204"/>
              <a:cs typeface="Arial" panose="020B0604020202020204"/>
              <a:sym typeface="Arial" panose="020B0604020202020204"/>
            </a:endParaRPr>
          </a:p>
        </p:txBody>
      </p:sp>
      <p:sp>
        <p:nvSpPr>
          <p:cNvPr id="5" name="TextBox 4"/>
          <p:cNvSpPr txBox="1"/>
          <p:nvPr/>
        </p:nvSpPr>
        <p:spPr>
          <a:xfrm>
            <a:off x="304800" y="1905001"/>
            <a:ext cx="5486400" cy="3293209"/>
          </a:xfrm>
          <a:prstGeom prst="rect">
            <a:avLst/>
          </a:prstGeom>
          <a:noFill/>
        </p:spPr>
        <p:txBody>
          <a:bodyPr wrap="square" rtlCol="0">
            <a:spAutoFit/>
          </a:bodyPr>
          <a:lstStyle/>
          <a:p>
            <a:pPr marL="381000" indent="-381000" algn="just" defTabSz="1219200">
              <a:buClr>
                <a:srgbClr val="000000"/>
              </a:buClr>
              <a:buFont typeface="Arial" panose="020B0604020202020204" pitchFamily="34" charset="0"/>
              <a:buChar char="•"/>
            </a:pPr>
            <a:r>
              <a:rPr lang="en-US" sz="1600" kern="0" dirty="0">
                <a:solidFill>
                  <a:srgbClr val="000000"/>
                </a:solidFill>
                <a:latin typeface="Arial" panose="020B0604020202020204"/>
                <a:cs typeface="Arial" panose="020B0604020202020204"/>
                <a:sym typeface="Arial" panose="020B0604020202020204"/>
              </a:rPr>
              <a:t>Decision Tree is a Supervised learning technique that can be used for both classification and Regression problems, but mostly it is preferred for solving Classification problems. </a:t>
            </a:r>
            <a:endParaRPr lang="en-US" sz="1600" kern="0" dirty="0">
              <a:solidFill>
                <a:srgbClr val="000000"/>
              </a:solidFill>
              <a:latin typeface="Arial" panose="020B0604020202020204"/>
              <a:cs typeface="Arial" panose="020B0604020202020204"/>
              <a:sym typeface="Arial" panose="020B0604020202020204"/>
            </a:endParaRPr>
          </a:p>
          <a:p>
            <a:pPr marL="381000" indent="-381000" algn="just" defTabSz="1219200">
              <a:buClr>
                <a:srgbClr val="000000"/>
              </a:buClr>
              <a:buFont typeface="Arial" panose="020B0604020202020204" pitchFamily="34" charset="0"/>
              <a:buChar char="•"/>
            </a:pPr>
            <a:endParaRPr lang="en-US" sz="1600" kern="0" dirty="0">
              <a:solidFill>
                <a:srgbClr val="000000"/>
              </a:solidFill>
              <a:latin typeface="Arial" panose="020B0604020202020204"/>
              <a:cs typeface="Arial" panose="020B0604020202020204"/>
              <a:sym typeface="Arial" panose="020B0604020202020204"/>
            </a:endParaRPr>
          </a:p>
          <a:p>
            <a:pPr marL="381000" indent="-381000" algn="just" defTabSz="1219200">
              <a:buClr>
                <a:srgbClr val="000000"/>
              </a:buClr>
              <a:buFont typeface="Arial" panose="020B0604020202020204" pitchFamily="34" charset="0"/>
              <a:buChar char="•"/>
            </a:pPr>
            <a:r>
              <a:rPr lang="en-US" sz="1600" kern="0" dirty="0">
                <a:solidFill>
                  <a:srgbClr val="000000"/>
                </a:solidFill>
                <a:latin typeface="Arial" panose="020B0604020202020204"/>
                <a:cs typeface="Arial" panose="020B0604020202020204"/>
                <a:sym typeface="Arial" panose="020B0604020202020204"/>
              </a:rPr>
              <a:t>It is a tree-structured classifier, where internal nodes represent the features of a dataset, branches represent the decision rules and each leaf node represents the outcome.</a:t>
            </a:r>
            <a:endParaRPr lang="en-US" sz="1600" kern="0" dirty="0">
              <a:solidFill>
                <a:srgbClr val="000000"/>
              </a:solidFill>
              <a:latin typeface="Arial" panose="020B0604020202020204"/>
              <a:cs typeface="Arial" panose="020B0604020202020204"/>
              <a:sym typeface="Arial" panose="020B0604020202020204"/>
            </a:endParaRPr>
          </a:p>
          <a:p>
            <a:pPr marL="381000" indent="-381000" algn="just" defTabSz="1219200">
              <a:buClr>
                <a:srgbClr val="000000"/>
              </a:buClr>
              <a:buFont typeface="Arial" panose="020B0604020202020204" pitchFamily="34" charset="0"/>
              <a:buChar char="•"/>
            </a:pPr>
            <a:endParaRPr lang="en-US" sz="1600" kern="0" dirty="0">
              <a:solidFill>
                <a:srgbClr val="000000"/>
              </a:solidFill>
              <a:latin typeface="Arial" panose="020B0604020202020204"/>
              <a:cs typeface="Arial" panose="020B0604020202020204"/>
              <a:sym typeface="Arial" panose="020B0604020202020204"/>
            </a:endParaRPr>
          </a:p>
          <a:p>
            <a:pPr marL="381000" indent="-381000" algn="just" defTabSz="1219200">
              <a:buClr>
                <a:srgbClr val="000000"/>
              </a:buClr>
              <a:buFont typeface="Arial" panose="020B0604020202020204" pitchFamily="34" charset="0"/>
              <a:buChar char="•"/>
            </a:pPr>
            <a:r>
              <a:rPr lang="en-US" sz="1600" kern="0" dirty="0">
                <a:solidFill>
                  <a:srgbClr val="000000"/>
                </a:solidFill>
                <a:latin typeface="Arial" panose="020B0604020202020204"/>
                <a:cs typeface="Arial" panose="020B0604020202020204"/>
                <a:sym typeface="Arial" panose="020B0604020202020204"/>
              </a:rPr>
              <a:t>It is a graphical representation for getting all the possible solutions to a problem/decision based on given conditions.</a:t>
            </a:r>
            <a:endParaRPr lang="en-US" sz="1865" kern="0" dirty="0">
              <a:solidFill>
                <a:srgbClr val="000000"/>
              </a:solidFill>
              <a:latin typeface="Arial" panose="020B0604020202020204"/>
              <a:cs typeface="Arial" panose="020B0604020202020204"/>
              <a:sym typeface="Arial" panose="020B0604020202020204"/>
            </a:endParaRPr>
          </a:p>
        </p:txBody>
      </p:sp>
      <p:pic>
        <p:nvPicPr>
          <p:cNvPr id="2050" name="Picture 2" descr="PDF] Classification Based on Decision Tree Algorithm for Machine Learning |  Semantic Scholar"/>
          <p:cNvPicPr>
            <a:picLocks noChangeAspect="1" noChangeArrowheads="1"/>
          </p:cNvPicPr>
          <p:nvPr/>
        </p:nvPicPr>
        <p:blipFill rotWithShape="1">
          <a:blip r:embed="rId1">
            <a:extLst>
              <a:ext uri="{28A0092B-C50C-407E-A947-70E740481C1C}">
                <a14:useLocalDpi xmlns:a14="http://schemas.microsoft.com/office/drawing/2010/main" val="0"/>
              </a:ext>
            </a:extLst>
          </a:blip>
          <a:srcRect b="2834"/>
          <a:stretch>
            <a:fillRect/>
          </a:stretch>
        </p:blipFill>
        <p:spPr bwMode="auto">
          <a:xfrm>
            <a:off x="6400803" y="1905000"/>
            <a:ext cx="5108663" cy="3352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2600"/>
            <a:ext cx="10972800" cy="495200"/>
          </a:xfrm>
        </p:spPr>
        <p:txBody>
          <a:bodyPr>
            <a:noAutofit/>
          </a:bodyPr>
          <a:lstStyle/>
          <a:p>
            <a:r>
              <a:rPr lang="en-US" sz="3200" u="sng" dirty="0">
                <a:solidFill>
                  <a:schemeClr val="accent4"/>
                </a:solidFill>
              </a:rPr>
              <a:t>Model Training</a:t>
            </a:r>
            <a:br>
              <a:rPr lang="en-US" sz="3200" u="sng" dirty="0">
                <a:solidFill>
                  <a:schemeClr val="accent4"/>
                </a:solidFill>
              </a:rPr>
            </a:br>
            <a:endParaRPr lang="en-US" sz="3200" dirty="0"/>
          </a:p>
        </p:txBody>
      </p:sp>
      <p:sp>
        <p:nvSpPr>
          <p:cNvPr id="4" name="TextBox 3"/>
          <p:cNvSpPr txBox="1"/>
          <p:nvPr/>
        </p:nvSpPr>
        <p:spPr>
          <a:xfrm>
            <a:off x="4413702" y="838648"/>
            <a:ext cx="3308919" cy="379656"/>
          </a:xfrm>
          <a:prstGeom prst="rect">
            <a:avLst/>
          </a:prstGeom>
          <a:noFill/>
        </p:spPr>
        <p:txBody>
          <a:bodyPr wrap="none" rtlCol="0">
            <a:spAutoFit/>
          </a:bodyPr>
          <a:lstStyle/>
          <a:p>
            <a:pPr defTabSz="1219200">
              <a:buClr>
                <a:srgbClr val="000000"/>
              </a:buClr>
            </a:pPr>
            <a:r>
              <a:rPr lang="en-US" sz="1865" b="1" u="sng" kern="0" dirty="0">
                <a:solidFill>
                  <a:srgbClr val="2776EA"/>
                </a:solidFill>
                <a:latin typeface="Arial" panose="020B0604020202020204"/>
                <a:cs typeface="Arial" panose="020B0604020202020204"/>
                <a:sym typeface="Arial" panose="020B0604020202020204"/>
              </a:rPr>
              <a:t>K-Nearest Neighbors (KNN)</a:t>
            </a:r>
            <a:endParaRPr lang="en-US" sz="1865" b="1" u="sng" kern="0" dirty="0">
              <a:solidFill>
                <a:srgbClr val="2776EA"/>
              </a:solidFill>
              <a:latin typeface="Arial" panose="020B0604020202020204"/>
              <a:cs typeface="Arial" panose="020B0604020202020204"/>
              <a:sym typeface="Arial" panose="020B0604020202020204"/>
            </a:endParaRPr>
          </a:p>
        </p:txBody>
      </p:sp>
      <p:sp>
        <p:nvSpPr>
          <p:cNvPr id="5" name="TextBox 4"/>
          <p:cNvSpPr txBox="1"/>
          <p:nvPr/>
        </p:nvSpPr>
        <p:spPr>
          <a:xfrm>
            <a:off x="304800" y="1905001"/>
            <a:ext cx="5486400" cy="3826753"/>
          </a:xfrm>
          <a:prstGeom prst="rect">
            <a:avLst/>
          </a:prstGeom>
          <a:noFill/>
        </p:spPr>
        <p:txBody>
          <a:bodyPr wrap="square" rtlCol="0">
            <a:spAutoFit/>
          </a:bodyPr>
          <a:lstStyle/>
          <a:p>
            <a:pPr marL="381000" indent="-381000" algn="just" defTabSz="1219200">
              <a:buClr>
                <a:srgbClr val="000000"/>
              </a:buClr>
              <a:buFont typeface="Arial" panose="020B0604020202020204" pitchFamily="34" charset="0"/>
              <a:buChar char="•"/>
            </a:pPr>
            <a:r>
              <a:rPr lang="en-US" sz="1600" kern="0" dirty="0">
                <a:solidFill>
                  <a:srgbClr val="000000"/>
                </a:solidFill>
                <a:latin typeface="Arial" panose="020B0604020202020204"/>
                <a:cs typeface="Arial" panose="020B0604020202020204"/>
                <a:sym typeface="Arial" panose="020B0604020202020204"/>
              </a:rPr>
              <a:t>K-NN algorithm can be used for Regression as well as for Classification but mostly it is used for the Classification problems.</a:t>
            </a:r>
            <a:endParaRPr lang="en-US" sz="1600" kern="0" dirty="0">
              <a:solidFill>
                <a:srgbClr val="000000"/>
              </a:solidFill>
              <a:latin typeface="Arial" panose="020B0604020202020204"/>
              <a:cs typeface="Arial" panose="020B0604020202020204"/>
              <a:sym typeface="Arial" panose="020B0604020202020204"/>
            </a:endParaRPr>
          </a:p>
          <a:p>
            <a:pPr defTabSz="1219200">
              <a:buClr>
                <a:srgbClr val="000000"/>
              </a:buClr>
            </a:pPr>
            <a:endParaRPr lang="en-US" sz="1600" kern="0" dirty="0">
              <a:solidFill>
                <a:srgbClr val="000000"/>
              </a:solidFill>
              <a:latin typeface="Arial" panose="020B0604020202020204"/>
              <a:cs typeface="Arial" panose="020B0604020202020204"/>
              <a:sym typeface="Arial" panose="020B0604020202020204"/>
            </a:endParaRPr>
          </a:p>
          <a:p>
            <a:pPr marL="381000" indent="-381000" algn="just" defTabSz="1219200">
              <a:buClr>
                <a:srgbClr val="000000"/>
              </a:buClr>
              <a:buFont typeface="Arial" panose="020B0604020202020204" pitchFamily="34" charset="0"/>
              <a:buChar char="•"/>
            </a:pPr>
            <a:r>
              <a:rPr lang="en-US" sz="1600" kern="0" dirty="0">
                <a:solidFill>
                  <a:srgbClr val="000000"/>
                </a:solidFill>
                <a:latin typeface="Arial" panose="020B0604020202020204"/>
                <a:cs typeface="Arial" panose="020B0604020202020204"/>
                <a:sym typeface="Arial" panose="020B0604020202020204"/>
              </a:rPr>
              <a:t>K-NN algorithm stores all the available data and classifies a new data point based on the similarity. This means when new data appears then it can be easily classified into a well suite category by using K- NN algorithm.</a:t>
            </a:r>
            <a:endParaRPr lang="en-US" sz="1600" kern="0" dirty="0">
              <a:solidFill>
                <a:srgbClr val="000000"/>
              </a:solidFill>
              <a:latin typeface="Arial" panose="020B0604020202020204"/>
              <a:cs typeface="Arial" panose="020B0604020202020204"/>
              <a:sym typeface="Arial" panose="020B0604020202020204"/>
            </a:endParaRPr>
          </a:p>
          <a:p>
            <a:pPr defTabSz="1219200">
              <a:buClr>
                <a:srgbClr val="000000"/>
              </a:buClr>
            </a:pPr>
            <a:endParaRPr lang="en-US" sz="1600" kern="0" dirty="0">
              <a:solidFill>
                <a:srgbClr val="000000"/>
              </a:solidFill>
              <a:latin typeface="Arial" panose="020B0604020202020204"/>
              <a:cs typeface="Arial" panose="020B0604020202020204"/>
              <a:sym typeface="Arial" panose="020B0604020202020204"/>
            </a:endParaRPr>
          </a:p>
          <a:p>
            <a:pPr marL="381000" indent="-381000" algn="just" defTabSz="1219200">
              <a:buClr>
                <a:srgbClr val="000000"/>
              </a:buClr>
              <a:buFont typeface="Arial" panose="020B0604020202020204" pitchFamily="34" charset="0"/>
              <a:buChar char="•"/>
            </a:pPr>
            <a:r>
              <a:rPr lang="en-US" sz="1600" kern="0" dirty="0">
                <a:solidFill>
                  <a:srgbClr val="000000"/>
                </a:solidFill>
                <a:latin typeface="Arial" panose="020B0604020202020204"/>
                <a:cs typeface="Arial" panose="020B0604020202020204"/>
                <a:sym typeface="Arial" panose="020B0604020202020204"/>
              </a:rPr>
              <a:t>K-NN algorithm assumes the similarity between the new case/data and available cases and put the new case into the category that is most similar to the available categories.</a:t>
            </a:r>
            <a:endParaRPr lang="en-US" sz="1600" kern="0" dirty="0">
              <a:solidFill>
                <a:srgbClr val="000000"/>
              </a:solidFill>
              <a:latin typeface="Arial" panose="020B0604020202020204"/>
              <a:cs typeface="Arial" panose="020B0604020202020204"/>
              <a:sym typeface="Arial" panose="020B0604020202020204"/>
            </a:endParaRPr>
          </a:p>
          <a:p>
            <a:pPr defTabSz="1219200">
              <a:buClr>
                <a:srgbClr val="000000"/>
              </a:buClr>
            </a:pPr>
            <a:endParaRPr lang="en-US" sz="1865" kern="0" dirty="0">
              <a:solidFill>
                <a:srgbClr val="000000"/>
              </a:solidFill>
              <a:latin typeface="Arial" panose="020B0604020202020204"/>
              <a:cs typeface="Arial" panose="020B0604020202020204"/>
              <a:sym typeface="Arial" panose="020B0604020202020204"/>
            </a:endParaRPr>
          </a:p>
        </p:txBody>
      </p:sp>
      <p:pic>
        <p:nvPicPr>
          <p:cNvPr id="6" name="Picture 5"/>
          <p:cNvPicPr>
            <a:picLocks noChangeAspect="1"/>
          </p:cNvPicPr>
          <p:nvPr/>
        </p:nvPicPr>
        <p:blipFill>
          <a:blip r:embed="rId1"/>
          <a:stretch>
            <a:fillRect/>
          </a:stretch>
        </p:blipFill>
        <p:spPr>
          <a:xfrm>
            <a:off x="5954973" y="1905001"/>
            <a:ext cx="5627427" cy="37084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2600"/>
            <a:ext cx="10972800" cy="495200"/>
          </a:xfrm>
        </p:spPr>
        <p:txBody>
          <a:bodyPr>
            <a:noAutofit/>
          </a:bodyPr>
          <a:lstStyle/>
          <a:p>
            <a:r>
              <a:rPr lang="en-US" sz="3200" u="sng" dirty="0">
                <a:solidFill>
                  <a:schemeClr val="accent4"/>
                </a:solidFill>
              </a:rPr>
              <a:t>Model Training</a:t>
            </a:r>
            <a:br>
              <a:rPr lang="en-US" sz="3200" u="sng" dirty="0">
                <a:solidFill>
                  <a:schemeClr val="accent4"/>
                </a:solidFill>
              </a:rPr>
            </a:br>
            <a:endParaRPr lang="en-US" sz="3200" dirty="0"/>
          </a:p>
        </p:txBody>
      </p:sp>
      <p:sp>
        <p:nvSpPr>
          <p:cNvPr id="4" name="TextBox 3"/>
          <p:cNvSpPr txBox="1"/>
          <p:nvPr/>
        </p:nvSpPr>
        <p:spPr>
          <a:xfrm>
            <a:off x="5190624" y="876645"/>
            <a:ext cx="1696298" cy="400110"/>
          </a:xfrm>
          <a:prstGeom prst="rect">
            <a:avLst/>
          </a:prstGeom>
          <a:noFill/>
        </p:spPr>
        <p:txBody>
          <a:bodyPr wrap="none" rtlCol="0">
            <a:spAutoFit/>
          </a:body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r>
              <a:rPr kumimoji="0" lang="en-US" sz="2000" b="1" i="0" u="sng" strike="noStrike" kern="0" cap="none" spc="0" normalizeH="0" baseline="0" noProof="0" dirty="0">
                <a:ln>
                  <a:noFill/>
                </a:ln>
                <a:solidFill>
                  <a:srgbClr val="2776EA"/>
                </a:solidFill>
                <a:effectLst/>
                <a:uLnTx/>
                <a:uFillTx/>
                <a:latin typeface="Arial" panose="020B0604020202020204"/>
                <a:ea typeface="+mn-ea"/>
                <a:cs typeface="Arial" panose="020B0604020202020204"/>
                <a:sym typeface="Arial" panose="020B0604020202020204"/>
              </a:rPr>
              <a:t>Naive Bayes</a:t>
            </a:r>
            <a:endParaRPr kumimoji="0" lang="en-US" sz="2000" b="1" i="0" u="sng" strike="noStrike" kern="0" cap="none" spc="0" normalizeH="0" baseline="0" noProof="0" dirty="0">
              <a:ln>
                <a:noFill/>
              </a:ln>
              <a:solidFill>
                <a:srgbClr val="2776EA"/>
              </a:solidFill>
              <a:effectLst/>
              <a:uLnTx/>
              <a:uFillTx/>
              <a:latin typeface="Arial" panose="020B0604020202020204"/>
              <a:ea typeface="+mn-ea"/>
              <a:cs typeface="Arial" panose="020B0604020202020204"/>
              <a:sym typeface="Arial" panose="020B0604020202020204"/>
            </a:endParaRPr>
          </a:p>
        </p:txBody>
      </p:sp>
      <p:sp>
        <p:nvSpPr>
          <p:cNvPr id="5" name="TextBox 4"/>
          <p:cNvSpPr txBox="1"/>
          <p:nvPr/>
        </p:nvSpPr>
        <p:spPr>
          <a:xfrm>
            <a:off x="304800" y="1967554"/>
            <a:ext cx="5486400" cy="3139321"/>
          </a:xfrm>
          <a:prstGeom prst="rect">
            <a:avLst/>
          </a:prstGeom>
          <a:noFill/>
        </p:spPr>
        <p:txBody>
          <a:bodyPr wrap="square" rtlCol="0">
            <a:spAutoFit/>
          </a:bodyPr>
          <a:lstStyle/>
          <a:p>
            <a:pPr marL="381000" lvl="0" indent="-381000" algn="just" defTabSz="1219200">
              <a:buClr>
                <a:srgbClr val="000000"/>
              </a:buClr>
              <a:buFont typeface="Arial" panose="020B0604020202020204" pitchFamily="34" charset="0"/>
              <a:buChar char="•"/>
            </a:pPr>
            <a:r>
              <a:rPr lang="en-US" kern="0" dirty="0">
                <a:solidFill>
                  <a:srgbClr val="000000"/>
                </a:solidFill>
                <a:cs typeface="Arial" panose="020B0604020202020204"/>
                <a:sym typeface="Arial" panose="020B0604020202020204"/>
              </a:rPr>
              <a:t>Naïve Bayes algorithm is a supervised learning algorithm, which is based on Bayes theorem and used for solving classification problems.</a:t>
            </a:r>
            <a:endParaRPr lang="en-US" kern="0" dirty="0">
              <a:solidFill>
                <a:srgbClr val="000000"/>
              </a:solidFill>
              <a:cs typeface="Arial" panose="020B0604020202020204"/>
              <a:sym typeface="Arial" panose="020B0604020202020204"/>
            </a:endParaRPr>
          </a:p>
          <a:p>
            <a:pPr lvl="0" algn="just" defTabSz="1219200">
              <a:buClr>
                <a:srgbClr val="000000"/>
              </a:buClr>
            </a:pPr>
            <a:endParaRPr kumimoji="0" lang="en-US" b="0" i="0" u="none" strike="noStrike" kern="0" cap="none" spc="0" normalizeH="0" baseline="0" noProof="0" dirty="0">
              <a:ln>
                <a:noFill/>
              </a:ln>
              <a:solidFill>
                <a:srgbClr val="000000"/>
              </a:solidFill>
              <a:effectLst/>
              <a:uLnTx/>
              <a:uFillTx/>
              <a:latin typeface="Arial" panose="020B0604020202020204"/>
              <a:ea typeface="+mn-ea"/>
              <a:cs typeface="Arial" panose="020B0604020202020204"/>
              <a:sym typeface="Arial" panose="020B0604020202020204"/>
            </a:endParaRPr>
          </a:p>
          <a:p>
            <a:pPr marL="381000" lvl="0" indent="-381000" algn="just" defTabSz="1219200">
              <a:buClr>
                <a:srgbClr val="000000"/>
              </a:buClr>
              <a:buFont typeface="Arial" panose="020B0604020202020204" pitchFamily="34" charset="0"/>
              <a:buChar char="•"/>
            </a:pPr>
            <a:r>
              <a:rPr lang="en-US" kern="0" dirty="0">
                <a:solidFill>
                  <a:srgbClr val="000000"/>
                </a:solidFill>
                <a:cs typeface="Arial" panose="020B0604020202020204"/>
                <a:sym typeface="Arial" panose="020B0604020202020204"/>
              </a:rPr>
              <a:t>It is a probabilistic classifier, which means it predicts on the basis of the probability of an object.</a:t>
            </a:r>
            <a:endParaRPr lang="en-US" kern="0" dirty="0">
              <a:solidFill>
                <a:srgbClr val="000000"/>
              </a:solidFill>
              <a:cs typeface="Arial" panose="020B0604020202020204"/>
              <a:sym typeface="Arial" panose="020B0604020202020204"/>
            </a:endParaRPr>
          </a:p>
          <a:p>
            <a:pPr marL="381000" lvl="0" indent="-381000" algn="just" defTabSz="1219200">
              <a:buClr>
                <a:srgbClr val="000000"/>
              </a:buClr>
              <a:buFont typeface="Arial" panose="020B0604020202020204" pitchFamily="34" charset="0"/>
              <a:buChar char="•"/>
            </a:pPr>
            <a:endParaRPr kumimoji="0" lang="en-US" b="0" i="0" u="none" strike="noStrike" kern="0" cap="none" spc="0" normalizeH="0" baseline="0" noProof="0" dirty="0">
              <a:ln>
                <a:noFill/>
              </a:ln>
              <a:solidFill>
                <a:srgbClr val="000000"/>
              </a:solidFill>
              <a:effectLst/>
              <a:uLnTx/>
              <a:uFillTx/>
              <a:latin typeface="Arial" panose="020B0604020202020204"/>
              <a:ea typeface="+mn-ea"/>
              <a:cs typeface="Arial" panose="020B0604020202020204"/>
              <a:sym typeface="Arial" panose="020B0604020202020204"/>
            </a:endParaRPr>
          </a:p>
          <a:p>
            <a:pPr marL="381000" lvl="0" indent="-381000" algn="just" defTabSz="1219200">
              <a:buClr>
                <a:srgbClr val="000000"/>
              </a:buClr>
              <a:buFont typeface="Arial" panose="020B0604020202020204" pitchFamily="34" charset="0"/>
              <a:buChar char="•"/>
            </a:pPr>
            <a:r>
              <a:rPr lang="en-US" kern="0" dirty="0">
                <a:solidFill>
                  <a:srgbClr val="000000"/>
                </a:solidFill>
                <a:cs typeface="Arial" panose="020B0604020202020204"/>
                <a:sym typeface="Arial" panose="020B0604020202020204"/>
              </a:rPr>
              <a:t>ayes' theorem is also known as Bayes' Rule or Bayes' law, which is used to determine the probability of a hypothesis with prior knowledge. </a:t>
            </a:r>
            <a:endParaRPr kumimoji="0" lang="en-US" sz="2000" b="0" i="0" u="none" strike="noStrike" kern="0" cap="none" spc="0" normalizeH="0" baseline="0" noProof="0" dirty="0">
              <a:ln>
                <a:noFill/>
              </a:ln>
              <a:solidFill>
                <a:srgbClr val="000000"/>
              </a:solidFill>
              <a:effectLst/>
              <a:uLnTx/>
              <a:uFillTx/>
              <a:latin typeface="Arial" panose="020B0604020202020204"/>
              <a:ea typeface="+mn-ea"/>
              <a:cs typeface="Arial" panose="020B0604020202020204"/>
              <a:sym typeface="Arial" panose="020B0604020202020204"/>
            </a:endParaRPr>
          </a:p>
        </p:txBody>
      </p:sp>
      <p:pic>
        <p:nvPicPr>
          <p:cNvPr id="1026" name="Picture 2" descr="Building Naive Bayes Classifier from Scratch to Perform Sentiment Analysi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82855" y="1905001"/>
            <a:ext cx="4303594" cy="35006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2600"/>
            <a:ext cx="10972800" cy="495200"/>
          </a:xfrm>
        </p:spPr>
        <p:txBody>
          <a:bodyPr>
            <a:noAutofit/>
          </a:bodyPr>
          <a:lstStyle/>
          <a:p>
            <a:r>
              <a:rPr lang="en-US" sz="3200" u="sng" dirty="0">
                <a:solidFill>
                  <a:schemeClr val="accent4"/>
                </a:solidFill>
              </a:rPr>
              <a:t>Model Training</a:t>
            </a:r>
            <a:br>
              <a:rPr lang="en-US" sz="3200" u="sng" dirty="0">
                <a:solidFill>
                  <a:schemeClr val="accent4"/>
                </a:solidFill>
              </a:rPr>
            </a:br>
            <a:endParaRPr lang="en-US" sz="3200" dirty="0"/>
          </a:p>
        </p:txBody>
      </p:sp>
      <p:sp>
        <p:nvSpPr>
          <p:cNvPr id="4" name="TextBox 3"/>
          <p:cNvSpPr txBox="1"/>
          <p:nvPr/>
        </p:nvSpPr>
        <p:spPr>
          <a:xfrm>
            <a:off x="4676380" y="887402"/>
            <a:ext cx="2839239" cy="369332"/>
          </a:xfrm>
          <a:prstGeom prst="rect">
            <a:avLst/>
          </a:prstGeom>
          <a:noFill/>
        </p:spPr>
        <p:txBody>
          <a:bodyPr wrap="none" rtlCol="0">
            <a:spAutoFit/>
          </a:body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r>
              <a:rPr kumimoji="0" lang="en-US" b="1" i="0" u="sng" strike="noStrike" kern="0" cap="none" spc="0" normalizeH="0" baseline="0" noProof="0" dirty="0">
                <a:ln>
                  <a:noFill/>
                </a:ln>
                <a:solidFill>
                  <a:srgbClr val="2776EA"/>
                </a:solidFill>
                <a:effectLst/>
                <a:uLnTx/>
                <a:uFillTx/>
                <a:latin typeface="Arial" panose="020B0604020202020204"/>
                <a:ea typeface="+mn-ea"/>
                <a:cs typeface="Arial" panose="020B0604020202020204"/>
                <a:sym typeface="Arial" panose="020B0604020202020204"/>
              </a:rPr>
              <a:t>Support Vector Machine</a:t>
            </a:r>
            <a:endParaRPr kumimoji="0" lang="en-US" b="1" i="0" u="sng" strike="noStrike" kern="0" cap="none" spc="0" normalizeH="0" baseline="0" noProof="0" dirty="0">
              <a:ln>
                <a:noFill/>
              </a:ln>
              <a:solidFill>
                <a:srgbClr val="2776EA"/>
              </a:solidFill>
              <a:effectLst/>
              <a:uLnTx/>
              <a:uFillTx/>
              <a:latin typeface="Arial" panose="020B0604020202020204"/>
              <a:ea typeface="+mn-ea"/>
              <a:cs typeface="Arial" panose="020B0604020202020204"/>
              <a:sym typeface="Arial" panose="020B0604020202020204"/>
            </a:endParaRPr>
          </a:p>
        </p:txBody>
      </p:sp>
      <p:sp>
        <p:nvSpPr>
          <p:cNvPr id="5" name="TextBox 4"/>
          <p:cNvSpPr txBox="1"/>
          <p:nvPr/>
        </p:nvSpPr>
        <p:spPr>
          <a:xfrm>
            <a:off x="304800" y="1967554"/>
            <a:ext cx="5486400" cy="3139321"/>
          </a:xfrm>
          <a:prstGeom prst="rect">
            <a:avLst/>
          </a:prstGeom>
          <a:noFill/>
        </p:spPr>
        <p:txBody>
          <a:bodyPr wrap="square" rtlCol="0">
            <a:spAutoFit/>
          </a:bodyPr>
          <a:lstStyle/>
          <a:p>
            <a:pPr marL="381000" lvl="0" indent="-381000" algn="just" defTabSz="1219200">
              <a:buClr>
                <a:srgbClr val="000000"/>
              </a:buClr>
              <a:buFont typeface="Arial" panose="020B0604020202020204" pitchFamily="34" charset="0"/>
              <a:buChar char="•"/>
            </a:pPr>
            <a:r>
              <a:rPr lang="en-US" kern="0" dirty="0">
                <a:solidFill>
                  <a:srgbClr val="000000"/>
                </a:solidFill>
                <a:cs typeface="Arial" panose="020B0604020202020204"/>
                <a:sym typeface="Arial" panose="020B0604020202020204"/>
              </a:rPr>
              <a:t>Support Vector Machine or SVM is one of the most popular Supervised Learning algorithms, which is used for Classification as well as Regression problems. However, primarily, it is used for Classification problems in Machine Learning. </a:t>
            </a:r>
            <a:endParaRPr lang="en-US" kern="0" dirty="0">
              <a:solidFill>
                <a:srgbClr val="000000"/>
              </a:solidFill>
              <a:cs typeface="Arial" panose="020B0604020202020204"/>
              <a:sym typeface="Arial" panose="020B0604020202020204"/>
            </a:endParaRPr>
          </a:p>
          <a:p>
            <a:pPr lvl="0" algn="just" defTabSz="1219200">
              <a:buClr>
                <a:srgbClr val="000000"/>
              </a:buClr>
            </a:pPr>
            <a:endParaRPr kumimoji="0" lang="en-US" b="0" i="0" u="none" strike="noStrike" kern="0" cap="none" spc="0" normalizeH="0" baseline="0" noProof="0" dirty="0">
              <a:ln>
                <a:noFill/>
              </a:ln>
              <a:solidFill>
                <a:srgbClr val="000000"/>
              </a:solidFill>
              <a:effectLst/>
              <a:uLnTx/>
              <a:uFillTx/>
              <a:latin typeface="Arial" panose="020B0604020202020204"/>
              <a:ea typeface="+mn-ea"/>
              <a:cs typeface="Arial" panose="020B0604020202020204"/>
              <a:sym typeface="Arial" panose="020B0604020202020204"/>
            </a:endParaRPr>
          </a:p>
          <a:p>
            <a:pPr marL="381000" lvl="0" indent="-381000" algn="just" defTabSz="1219200">
              <a:buClr>
                <a:srgbClr val="000000"/>
              </a:buClr>
              <a:buFont typeface="Arial" panose="020B0604020202020204" pitchFamily="34" charset="0"/>
              <a:buChar char="•"/>
            </a:pPr>
            <a:r>
              <a:rPr lang="en-US" kern="0" dirty="0">
                <a:solidFill>
                  <a:srgbClr val="000000"/>
                </a:solidFill>
                <a:cs typeface="Arial" panose="020B0604020202020204"/>
                <a:sym typeface="Arial" panose="020B0604020202020204"/>
              </a:rPr>
              <a:t>SVM chooses the extreme points/vectors that help in creating the hyperplane. These extreme cases are called as support vectors, and hence algorithm is termed as Support Vector Machine. </a:t>
            </a:r>
            <a:endParaRPr kumimoji="0" lang="en-US" sz="2000" b="0" i="0" u="none" strike="noStrike" kern="0" cap="none" spc="0" normalizeH="0" baseline="0" noProof="0" dirty="0">
              <a:ln>
                <a:noFill/>
              </a:ln>
              <a:solidFill>
                <a:srgbClr val="000000"/>
              </a:solidFill>
              <a:effectLst/>
              <a:uLnTx/>
              <a:uFillTx/>
              <a:latin typeface="Arial" panose="020B0604020202020204"/>
              <a:ea typeface="+mn-ea"/>
              <a:cs typeface="Arial" panose="020B0604020202020204"/>
              <a:sym typeface="Arial" panose="020B0604020202020204"/>
            </a:endParaRPr>
          </a:p>
        </p:txBody>
      </p:sp>
      <p:pic>
        <p:nvPicPr>
          <p:cNvPr id="2050" name="Picture 2" descr="Support Vector Machine Algorithm"/>
          <p:cNvPicPr>
            <a:picLocks noChangeAspect="1" noChangeArrowheads="1"/>
          </p:cNvPicPr>
          <p:nvPr/>
        </p:nvPicPr>
        <p:blipFill rotWithShape="1">
          <a:blip r:embed="rId1">
            <a:extLst>
              <a:ext uri="{28A0092B-C50C-407E-A947-70E740481C1C}">
                <a14:useLocalDpi xmlns:a14="http://schemas.microsoft.com/office/drawing/2010/main" val="0"/>
              </a:ext>
            </a:extLst>
          </a:blip>
          <a:srcRect l="-1051" t="-744" r="1692" b="744"/>
          <a:stretch>
            <a:fillRect/>
          </a:stretch>
        </p:blipFill>
        <p:spPr bwMode="auto">
          <a:xfrm>
            <a:off x="6277972" y="1967554"/>
            <a:ext cx="5181598" cy="34766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2600"/>
            <a:ext cx="10972800" cy="495200"/>
          </a:xfrm>
        </p:spPr>
        <p:txBody>
          <a:bodyPr>
            <a:noAutofit/>
          </a:bodyPr>
          <a:lstStyle/>
          <a:p>
            <a:r>
              <a:rPr lang="en-US" sz="3200" u="sng" dirty="0">
                <a:solidFill>
                  <a:schemeClr val="accent4"/>
                </a:solidFill>
              </a:rPr>
              <a:t>Model Training</a:t>
            </a:r>
            <a:br>
              <a:rPr lang="en-US" sz="3200" u="sng" dirty="0">
                <a:solidFill>
                  <a:schemeClr val="accent4"/>
                </a:solidFill>
              </a:rPr>
            </a:br>
            <a:endParaRPr lang="en-US" sz="3200" dirty="0"/>
          </a:p>
        </p:txBody>
      </p:sp>
      <p:sp>
        <p:nvSpPr>
          <p:cNvPr id="4" name="TextBox 3"/>
          <p:cNvSpPr txBox="1"/>
          <p:nvPr/>
        </p:nvSpPr>
        <p:spPr>
          <a:xfrm>
            <a:off x="4996981" y="918679"/>
            <a:ext cx="2198038" cy="369332"/>
          </a:xfrm>
          <a:prstGeom prst="rect">
            <a:avLst/>
          </a:prstGeom>
          <a:noFill/>
        </p:spPr>
        <p:txBody>
          <a:bodyPr wrap="none" rtlCol="0">
            <a:spAutoFit/>
          </a:body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r>
              <a:rPr kumimoji="0" lang="en-US" b="1" i="0" u="sng" strike="noStrike" kern="0" cap="none" spc="0" normalizeH="0" baseline="0" noProof="0" dirty="0">
                <a:ln>
                  <a:noFill/>
                </a:ln>
                <a:solidFill>
                  <a:srgbClr val="2776EA"/>
                </a:solidFill>
                <a:effectLst/>
                <a:uLnTx/>
                <a:uFillTx/>
                <a:latin typeface="Arial" panose="020B0604020202020204"/>
                <a:ea typeface="+mn-ea"/>
                <a:cs typeface="Arial" panose="020B0604020202020204"/>
                <a:sym typeface="Arial" panose="020B0604020202020204"/>
              </a:rPr>
              <a:t>Gradient Boosting</a:t>
            </a:r>
            <a:endParaRPr kumimoji="0" lang="en-US" b="1" i="0" u="sng" strike="noStrike" kern="0" cap="none" spc="0" normalizeH="0" baseline="0" noProof="0" dirty="0">
              <a:ln>
                <a:noFill/>
              </a:ln>
              <a:solidFill>
                <a:srgbClr val="2776EA"/>
              </a:solidFill>
              <a:effectLst/>
              <a:uLnTx/>
              <a:uFillTx/>
              <a:latin typeface="Arial" panose="020B0604020202020204"/>
              <a:ea typeface="+mn-ea"/>
              <a:cs typeface="Arial" panose="020B0604020202020204"/>
              <a:sym typeface="Arial" panose="020B0604020202020204"/>
            </a:endParaRPr>
          </a:p>
        </p:txBody>
      </p:sp>
      <p:sp>
        <p:nvSpPr>
          <p:cNvPr id="5" name="TextBox 4"/>
          <p:cNvSpPr txBox="1"/>
          <p:nvPr/>
        </p:nvSpPr>
        <p:spPr>
          <a:xfrm>
            <a:off x="304800" y="1967554"/>
            <a:ext cx="5486400" cy="3170099"/>
          </a:xfrm>
          <a:prstGeom prst="rect">
            <a:avLst/>
          </a:prstGeom>
          <a:noFill/>
        </p:spPr>
        <p:txBody>
          <a:bodyPr wrap="square" rtlCol="0">
            <a:spAutoFit/>
          </a:bodyPr>
          <a:lstStyle/>
          <a:p>
            <a:pPr marL="381000" lvl="0" indent="-381000" algn="just" defTabSz="1219200">
              <a:buClr>
                <a:srgbClr val="000000"/>
              </a:buClr>
              <a:buFont typeface="Arial" panose="020B0604020202020204" pitchFamily="34" charset="0"/>
              <a:buChar char="•"/>
            </a:pPr>
            <a:r>
              <a:rPr lang="en-US" kern="0" dirty="0">
                <a:solidFill>
                  <a:srgbClr val="000000"/>
                </a:solidFill>
                <a:cs typeface="Arial" panose="020B0604020202020204"/>
                <a:sym typeface="Arial" panose="020B0604020202020204"/>
              </a:rPr>
              <a:t>Gradient Boosting is a popular boosting algorithm in machine learning used for classification and regression tasks. </a:t>
            </a:r>
            <a:endParaRPr lang="en-US" kern="0" dirty="0">
              <a:solidFill>
                <a:srgbClr val="000000"/>
              </a:solidFill>
              <a:cs typeface="Arial" panose="020B0604020202020204"/>
              <a:sym typeface="Arial" panose="020B0604020202020204"/>
            </a:endParaRPr>
          </a:p>
          <a:p>
            <a:pPr lvl="0" algn="just" defTabSz="1219200">
              <a:buClr>
                <a:srgbClr val="000000"/>
              </a:buClr>
            </a:pPr>
            <a:endParaRPr kumimoji="0" lang="en-US" b="0" i="0" u="none" strike="noStrike" kern="0" cap="none" spc="0" normalizeH="0" baseline="0" noProof="0" dirty="0">
              <a:ln>
                <a:noFill/>
              </a:ln>
              <a:solidFill>
                <a:srgbClr val="000000"/>
              </a:solidFill>
              <a:effectLst/>
              <a:uLnTx/>
              <a:uFillTx/>
              <a:latin typeface="Arial" panose="020B0604020202020204"/>
              <a:ea typeface="+mn-ea"/>
              <a:cs typeface="Arial" panose="020B0604020202020204"/>
              <a:sym typeface="Arial" panose="020B0604020202020204"/>
            </a:endParaRPr>
          </a:p>
          <a:p>
            <a:pPr marL="381000" lvl="0" indent="-381000" algn="just" defTabSz="1219200">
              <a:buClr>
                <a:srgbClr val="000000"/>
              </a:buClr>
              <a:buFont typeface="Arial" panose="020B0604020202020204" pitchFamily="34" charset="0"/>
              <a:buChar char="•"/>
            </a:pPr>
            <a:r>
              <a:rPr lang="en-US" kern="0" dirty="0">
                <a:solidFill>
                  <a:srgbClr val="000000"/>
                </a:solidFill>
                <a:cs typeface="Arial" panose="020B0604020202020204"/>
                <a:sym typeface="Arial" panose="020B0604020202020204"/>
              </a:rPr>
              <a:t>Gradient Boosting can use a wide range of base learners, such as decision trees, and linear models.</a:t>
            </a:r>
            <a:endParaRPr lang="en-US" kern="0" dirty="0">
              <a:solidFill>
                <a:srgbClr val="000000"/>
              </a:solidFill>
              <a:cs typeface="Arial" panose="020B0604020202020204"/>
              <a:sym typeface="Arial" panose="020B0604020202020204"/>
            </a:endParaRPr>
          </a:p>
          <a:p>
            <a:pPr marL="381000" lvl="0" indent="-381000" algn="just" defTabSz="1219200">
              <a:buClr>
                <a:srgbClr val="000000"/>
              </a:buClr>
              <a:buFont typeface="Arial" panose="020B0604020202020204" pitchFamily="34" charset="0"/>
              <a:buChar char="•"/>
            </a:pPr>
            <a:endParaRPr kumimoji="0" lang="en-US" sz="2000" b="0" i="0" u="none" strike="noStrike" kern="0" cap="none" spc="0" normalizeH="0" baseline="0" noProof="0" dirty="0">
              <a:ln>
                <a:noFill/>
              </a:ln>
              <a:solidFill>
                <a:srgbClr val="000000"/>
              </a:solidFill>
              <a:effectLst/>
              <a:uLnTx/>
              <a:uFillTx/>
              <a:latin typeface="Arial" panose="020B0604020202020204"/>
              <a:ea typeface="+mn-ea"/>
              <a:cs typeface="Arial" panose="020B0604020202020204"/>
              <a:sym typeface="Arial" panose="020B0604020202020204"/>
            </a:endParaRPr>
          </a:p>
          <a:p>
            <a:pPr marL="381000" lvl="0" indent="-381000" algn="just" defTabSz="1219200">
              <a:buClr>
                <a:srgbClr val="000000"/>
              </a:buClr>
              <a:buFont typeface="Arial" panose="020B0604020202020204" pitchFamily="34" charset="0"/>
              <a:buChar char="•"/>
            </a:pPr>
            <a:r>
              <a:rPr lang="en-US" dirty="0"/>
              <a:t>Gradient Boosting is generally more robust, as it updates the weights based on the gradients, which are less sensitive to outliers.</a:t>
            </a:r>
            <a:endParaRPr kumimoji="0" lang="en-US" sz="2000" b="0" i="0" u="none" strike="noStrike" kern="0" cap="none" spc="0" normalizeH="0" baseline="0" noProof="0" dirty="0">
              <a:ln>
                <a:noFill/>
              </a:ln>
              <a:solidFill>
                <a:srgbClr val="000000"/>
              </a:solidFill>
              <a:effectLst/>
              <a:uLnTx/>
              <a:uFillTx/>
              <a:latin typeface="Arial" panose="020B0604020202020204"/>
              <a:ea typeface="+mn-ea"/>
              <a:cs typeface="Arial" panose="020B0604020202020204"/>
              <a:sym typeface="Arial" panose="020B0604020202020204"/>
            </a:endParaRPr>
          </a:p>
        </p:txBody>
      </p:sp>
      <p:pic>
        <p:nvPicPr>
          <p:cNvPr id="3074" name="Picture 2" descr="Gradient Boosting in ML - GeeksforGeek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32226" y="1781368"/>
            <a:ext cx="5486399" cy="3660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2600"/>
            <a:ext cx="10972800" cy="495200"/>
          </a:xfrm>
        </p:spPr>
        <p:txBody>
          <a:bodyPr>
            <a:noAutofit/>
          </a:bodyPr>
          <a:lstStyle/>
          <a:p>
            <a:r>
              <a:rPr lang="en-US" sz="3200" u="sng" dirty="0">
                <a:solidFill>
                  <a:schemeClr val="accent4"/>
                </a:solidFill>
              </a:rPr>
              <a:t>Model Training</a:t>
            </a:r>
            <a:br>
              <a:rPr lang="en-US" sz="3200" u="sng" dirty="0">
                <a:solidFill>
                  <a:schemeClr val="accent4"/>
                </a:solidFill>
              </a:rPr>
            </a:br>
            <a:endParaRPr lang="en-US" sz="3200" dirty="0"/>
          </a:p>
        </p:txBody>
      </p:sp>
      <p:sp>
        <p:nvSpPr>
          <p:cNvPr id="4" name="TextBox 3"/>
          <p:cNvSpPr txBox="1"/>
          <p:nvPr/>
        </p:nvSpPr>
        <p:spPr>
          <a:xfrm>
            <a:off x="4833688" y="827831"/>
            <a:ext cx="2467342" cy="379656"/>
          </a:xfrm>
          <a:prstGeom prst="rect">
            <a:avLst/>
          </a:prstGeom>
          <a:noFill/>
        </p:spPr>
        <p:txBody>
          <a:bodyPr wrap="none" rtlCol="0">
            <a:spAutoFit/>
          </a:bodyPr>
          <a:lstStyle/>
          <a:p>
            <a:pPr defTabSz="1219200">
              <a:buClr>
                <a:srgbClr val="000000"/>
              </a:buClr>
            </a:pPr>
            <a:r>
              <a:rPr lang="en-US" sz="1865" b="1" u="sng" kern="0" dirty="0">
                <a:solidFill>
                  <a:srgbClr val="2776EA"/>
                </a:solidFill>
                <a:latin typeface="Arial" panose="020B0604020202020204"/>
                <a:cs typeface="Arial" panose="020B0604020202020204"/>
                <a:sym typeface="Arial" panose="020B0604020202020204"/>
              </a:rPr>
              <a:t>Logistic Regression</a:t>
            </a:r>
            <a:endParaRPr lang="en-US" sz="1865" b="1" u="sng" kern="0" dirty="0">
              <a:solidFill>
                <a:srgbClr val="2776EA"/>
              </a:solidFill>
              <a:latin typeface="Arial" panose="020B0604020202020204"/>
              <a:cs typeface="Arial" panose="020B0604020202020204"/>
              <a:sym typeface="Arial" panose="020B0604020202020204"/>
            </a:endParaRPr>
          </a:p>
        </p:txBody>
      </p:sp>
      <p:sp>
        <p:nvSpPr>
          <p:cNvPr id="5" name="TextBox 4"/>
          <p:cNvSpPr txBox="1"/>
          <p:nvPr/>
        </p:nvSpPr>
        <p:spPr>
          <a:xfrm>
            <a:off x="508000" y="1890117"/>
            <a:ext cx="5486400" cy="3046988"/>
          </a:xfrm>
          <a:prstGeom prst="rect">
            <a:avLst/>
          </a:prstGeom>
          <a:noFill/>
        </p:spPr>
        <p:txBody>
          <a:bodyPr wrap="square" rtlCol="0">
            <a:spAutoFit/>
          </a:bodyPr>
          <a:lstStyle/>
          <a:p>
            <a:pPr marL="381000" indent="-381000" algn="just" defTabSz="1219200">
              <a:buClr>
                <a:srgbClr val="000000"/>
              </a:buClr>
              <a:buFont typeface="Arial" panose="020B0604020202020204" pitchFamily="34" charset="0"/>
              <a:buChar char="•"/>
            </a:pPr>
            <a:r>
              <a:rPr lang="en-US" sz="1600" kern="0" dirty="0">
                <a:solidFill>
                  <a:srgbClr val="000000"/>
                </a:solidFill>
                <a:latin typeface="Arial" panose="020B0604020202020204"/>
                <a:cs typeface="Arial" panose="020B0604020202020204"/>
                <a:sym typeface="Arial" panose="020B0604020202020204"/>
              </a:rPr>
              <a:t>Logistic regression predicts the output of a categorical dependent variable. Therefore the outcome must be a categorical or discrete value.</a:t>
            </a:r>
            <a:endParaRPr lang="en-US" sz="1600" kern="0" dirty="0">
              <a:solidFill>
                <a:srgbClr val="000000"/>
              </a:solidFill>
              <a:latin typeface="Arial" panose="020B0604020202020204"/>
              <a:cs typeface="Arial" panose="020B0604020202020204"/>
              <a:sym typeface="Arial" panose="020B0604020202020204"/>
            </a:endParaRPr>
          </a:p>
          <a:p>
            <a:pPr algn="just" defTabSz="1219200">
              <a:buClr>
                <a:srgbClr val="000000"/>
              </a:buClr>
            </a:pPr>
            <a:endParaRPr lang="en-US" sz="1600" kern="0" dirty="0">
              <a:solidFill>
                <a:srgbClr val="000000"/>
              </a:solidFill>
              <a:latin typeface="Arial" panose="020B0604020202020204"/>
              <a:cs typeface="Arial" panose="020B0604020202020204"/>
              <a:sym typeface="Arial" panose="020B0604020202020204"/>
            </a:endParaRPr>
          </a:p>
          <a:p>
            <a:pPr marL="381000" indent="-381000" algn="just" defTabSz="1219200">
              <a:buClr>
                <a:srgbClr val="000000"/>
              </a:buClr>
              <a:buFont typeface="Arial" panose="020B0604020202020204" pitchFamily="34" charset="0"/>
              <a:buChar char="•"/>
            </a:pPr>
            <a:r>
              <a:rPr lang="en-US" sz="1600" kern="0" dirty="0">
                <a:solidFill>
                  <a:srgbClr val="000000"/>
                </a:solidFill>
                <a:latin typeface="Arial" panose="020B0604020202020204"/>
                <a:cs typeface="Arial" panose="020B0604020202020204"/>
                <a:sym typeface="Arial" panose="020B0604020202020204"/>
              </a:rPr>
              <a:t>It gives the probabilistic values which lie between 0 and 1. Logistic regression is used for solving the classification problems. </a:t>
            </a:r>
            <a:endParaRPr lang="en-US" sz="1600" kern="0" dirty="0">
              <a:solidFill>
                <a:srgbClr val="000000"/>
              </a:solidFill>
              <a:latin typeface="Arial" panose="020B0604020202020204"/>
              <a:cs typeface="Arial" panose="020B0604020202020204"/>
              <a:sym typeface="Arial" panose="020B0604020202020204"/>
            </a:endParaRPr>
          </a:p>
          <a:p>
            <a:pPr marL="381000" indent="-381000" algn="just" defTabSz="1219200">
              <a:buClr>
                <a:srgbClr val="000000"/>
              </a:buClr>
              <a:buFont typeface="Arial" panose="020B0604020202020204" pitchFamily="34" charset="0"/>
              <a:buChar char="•"/>
            </a:pPr>
            <a:endParaRPr lang="en-US" sz="1600" kern="0" dirty="0">
              <a:solidFill>
                <a:srgbClr val="000000"/>
              </a:solidFill>
              <a:latin typeface="Arial" panose="020B0604020202020204"/>
              <a:cs typeface="Arial" panose="020B0604020202020204"/>
              <a:sym typeface="Arial" panose="020B0604020202020204"/>
            </a:endParaRPr>
          </a:p>
          <a:p>
            <a:pPr marL="381000" indent="-381000" algn="just" defTabSz="1219200">
              <a:buClr>
                <a:srgbClr val="000000"/>
              </a:buClr>
              <a:buFont typeface="Arial" panose="020B0604020202020204" pitchFamily="34" charset="0"/>
              <a:buChar char="•"/>
            </a:pPr>
            <a:r>
              <a:rPr lang="en-US" sz="1600" kern="0" dirty="0">
                <a:solidFill>
                  <a:srgbClr val="000000"/>
                </a:solidFill>
                <a:latin typeface="Arial" panose="020B0604020202020204"/>
                <a:cs typeface="Arial" panose="020B0604020202020204"/>
                <a:sym typeface="Arial" panose="020B0604020202020204"/>
              </a:rPr>
              <a:t>Logistic Regression can be used to classify the observations using different types of data and can easily determine the most effective variables used for the classification.</a:t>
            </a:r>
            <a:endParaRPr lang="en-US" sz="1865" kern="0" dirty="0">
              <a:solidFill>
                <a:srgbClr val="000000"/>
              </a:solidFill>
              <a:latin typeface="Arial" panose="020B0604020202020204"/>
              <a:cs typeface="Arial" panose="020B0604020202020204"/>
              <a:sym typeface="Arial" panose="020B0604020202020204"/>
            </a:endParaRPr>
          </a:p>
        </p:txBody>
      </p:sp>
      <p:pic>
        <p:nvPicPr>
          <p:cNvPr id="3" name="Picture 2"/>
          <p:cNvPicPr>
            <a:picLocks noChangeAspect="1"/>
          </p:cNvPicPr>
          <p:nvPr/>
        </p:nvPicPr>
        <p:blipFill rotWithShape="1">
          <a:blip r:embed="rId1"/>
          <a:srcRect t="9866"/>
          <a:stretch>
            <a:fillRect/>
          </a:stretch>
        </p:blipFill>
        <p:spPr>
          <a:xfrm>
            <a:off x="6400803" y="1803400"/>
            <a:ext cx="5225501" cy="38612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0881" y="540534"/>
            <a:ext cx="3134191" cy="461665"/>
          </a:xfrm>
          <a:prstGeom prst="rect">
            <a:avLst/>
          </a:prstGeom>
          <a:noFill/>
        </p:spPr>
        <p:txBody>
          <a:bodyPr wrap="none" rtlCol="0">
            <a:spAutoFit/>
          </a:bodyPr>
          <a:lstStyle/>
          <a:p>
            <a:r>
              <a:rPr lang="en-US" sz="2400" b="1" u="sng" dirty="0">
                <a:solidFill>
                  <a:schemeClr val="accent1">
                    <a:lumMod val="75000"/>
                  </a:schemeClr>
                </a:solidFill>
              </a:rPr>
              <a:t>Missing Data Handle</a:t>
            </a:r>
            <a:endParaRPr lang="en-US" sz="2400" b="1" u="sng" dirty="0">
              <a:solidFill>
                <a:schemeClr val="accent1">
                  <a:lumMod val="75000"/>
                </a:schemeClr>
              </a:solidFill>
            </a:endParaRPr>
          </a:p>
        </p:txBody>
      </p:sp>
      <p:pic>
        <p:nvPicPr>
          <p:cNvPr id="3" name="Picture 2"/>
          <p:cNvPicPr>
            <a:picLocks noChangeAspect="1"/>
          </p:cNvPicPr>
          <p:nvPr/>
        </p:nvPicPr>
        <p:blipFill>
          <a:blip r:embed="rId1"/>
          <a:stretch>
            <a:fillRect/>
          </a:stretch>
        </p:blipFill>
        <p:spPr>
          <a:xfrm>
            <a:off x="215976" y="1644065"/>
            <a:ext cx="2800350" cy="3152775"/>
          </a:xfrm>
          <a:prstGeom prst="rect">
            <a:avLst/>
          </a:prstGeom>
        </p:spPr>
      </p:pic>
      <p:pic>
        <p:nvPicPr>
          <p:cNvPr id="4" name="Picture 3"/>
          <p:cNvPicPr>
            <a:picLocks noChangeAspect="1"/>
          </p:cNvPicPr>
          <p:nvPr/>
        </p:nvPicPr>
        <p:blipFill>
          <a:blip r:embed="rId2"/>
          <a:stretch>
            <a:fillRect/>
          </a:stretch>
        </p:blipFill>
        <p:spPr>
          <a:xfrm>
            <a:off x="3645189" y="1644065"/>
            <a:ext cx="4956760" cy="2115552"/>
          </a:xfrm>
          <a:prstGeom prst="rect">
            <a:avLst/>
          </a:prstGeom>
        </p:spPr>
      </p:pic>
      <p:pic>
        <p:nvPicPr>
          <p:cNvPr id="5" name="Picture 4"/>
          <p:cNvPicPr>
            <a:picLocks noChangeAspect="1"/>
          </p:cNvPicPr>
          <p:nvPr/>
        </p:nvPicPr>
        <p:blipFill>
          <a:blip r:embed="rId3"/>
          <a:stretch>
            <a:fillRect/>
          </a:stretch>
        </p:blipFill>
        <p:spPr>
          <a:xfrm>
            <a:off x="9414494" y="1644065"/>
            <a:ext cx="2434640" cy="3152775"/>
          </a:xfrm>
          <a:prstGeom prst="rect">
            <a:avLst/>
          </a:prstGeom>
        </p:spPr>
      </p:pic>
      <p:pic>
        <p:nvPicPr>
          <p:cNvPr id="7" name="Graphic 6" descr="Chevron arrows"/>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16326" y="2919805"/>
            <a:ext cx="601294" cy="601294"/>
          </a:xfrm>
          <a:prstGeom prst="rect">
            <a:avLst/>
          </a:prstGeom>
        </p:spPr>
      </p:pic>
      <p:pic>
        <p:nvPicPr>
          <p:cNvPr id="8" name="Graphic 7" descr="Chevron arrows"/>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07491" y="2919805"/>
            <a:ext cx="601294" cy="601294"/>
          </a:xfrm>
          <a:prstGeom prst="rect">
            <a:avLst/>
          </a:prstGeom>
        </p:spPr>
      </p:pic>
      <p:graphicFrame>
        <p:nvGraphicFramePr>
          <p:cNvPr id="10" name="Diagram 9"/>
          <p:cNvGraphicFramePr/>
          <p:nvPr/>
        </p:nvGraphicFramePr>
        <p:xfrm>
          <a:off x="408481" y="5037221"/>
          <a:ext cx="2495140" cy="86627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pSp>
        <p:nvGrpSpPr>
          <p:cNvPr id="11" name="Group 10"/>
          <p:cNvGrpSpPr/>
          <p:nvPr/>
        </p:nvGrpSpPr>
        <p:grpSpPr>
          <a:xfrm>
            <a:off x="4518157" y="4275125"/>
            <a:ext cx="3439641" cy="1628370"/>
            <a:chOff x="1845" y="22559"/>
            <a:chExt cx="2491448" cy="821154"/>
          </a:xfrm>
          <a:scene3d>
            <a:camera prst="orthographicFront"/>
            <a:lightRig rig="flat" dir="t"/>
          </a:scene3d>
        </p:grpSpPr>
        <p:sp>
          <p:nvSpPr>
            <p:cNvPr id="12" name="Rectangle: Rounded Corners 11"/>
            <p:cNvSpPr/>
            <p:nvPr/>
          </p:nvSpPr>
          <p:spPr>
            <a:xfrm>
              <a:off x="1845" y="22559"/>
              <a:ext cx="2491448" cy="82115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3" name="Rectangle: Rounded Corners 4"/>
            <p:cNvSpPr txBox="1"/>
            <p:nvPr/>
          </p:nvSpPr>
          <p:spPr>
            <a:xfrm>
              <a:off x="25896" y="46610"/>
              <a:ext cx="2443346" cy="773052"/>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34290" tIns="22860" rIns="34290" bIns="22860" numCol="1" spcCol="1270" anchor="ctr" anchorCtr="0">
              <a:noAutofit/>
            </a:bodyPr>
            <a:lstStyle/>
            <a:p>
              <a:pPr marL="0" lvl="0" indent="0" algn="just" defTabSz="800100">
                <a:lnSpc>
                  <a:spcPct val="90000"/>
                </a:lnSpc>
                <a:spcBef>
                  <a:spcPct val="0"/>
                </a:spcBef>
                <a:spcAft>
                  <a:spcPct val="35000"/>
                </a:spcAft>
                <a:buNone/>
              </a:pPr>
              <a:r>
                <a:rPr lang="en-US" dirty="0"/>
                <a:t>We have filled the missing value with Mean </a:t>
              </a:r>
              <a:r>
                <a:rPr lang="en-US" dirty="0" err="1"/>
                <a:t>Bmi</a:t>
              </a:r>
              <a:r>
                <a:rPr lang="en-US" dirty="0"/>
                <a:t> value because as </a:t>
              </a:r>
              <a:r>
                <a:rPr lang="en-US" dirty="0" err="1"/>
                <a:t>bmi</a:t>
              </a:r>
              <a:r>
                <a:rPr lang="en-US" dirty="0"/>
                <a:t> increases it has a higher chance that it will be stroke patient. Then we also fill with ‘Unknown’ in smoking status null values. </a:t>
              </a:r>
              <a:endParaRPr lang="en-US" sz="1800" kern="1200" dirty="0"/>
            </a:p>
          </p:txBody>
        </p:sp>
      </p:grpSp>
      <p:graphicFrame>
        <p:nvGraphicFramePr>
          <p:cNvPr id="14" name="Diagram 13"/>
          <p:cNvGraphicFramePr/>
          <p:nvPr/>
        </p:nvGraphicFramePr>
        <p:xfrm>
          <a:off x="9308785" y="5037472"/>
          <a:ext cx="2495140" cy="866274"/>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259483" y="749300"/>
            <a:ext cx="4312235" cy="5130800"/>
          </a:xfrm>
          <a:prstGeom prst="rect">
            <a:avLst/>
          </a:prstGeom>
        </p:spPr>
      </p:pic>
      <p:sp>
        <p:nvSpPr>
          <p:cNvPr id="3" name="TextBox 2"/>
          <p:cNvSpPr txBox="1"/>
          <p:nvPr/>
        </p:nvSpPr>
        <p:spPr>
          <a:xfrm>
            <a:off x="5201364" y="88900"/>
            <a:ext cx="1789272" cy="461665"/>
          </a:xfrm>
          <a:prstGeom prst="rect">
            <a:avLst/>
          </a:prstGeom>
          <a:noFill/>
        </p:spPr>
        <p:txBody>
          <a:bodyPr wrap="none" rtlCol="0">
            <a:spAutoFit/>
          </a:bodyPr>
          <a:lstStyle/>
          <a:p>
            <a:r>
              <a:rPr lang="en-US" sz="2400" b="1" u="sng" dirty="0">
                <a:solidFill>
                  <a:schemeClr val="accent1">
                    <a:lumMod val="75000"/>
                  </a:schemeClr>
                </a:solidFill>
                <a:latin typeface="Bahnschrift SemiLight" panose="020B0502040204020203" pitchFamily="34" charset="0"/>
              </a:rPr>
              <a:t>Model Train</a:t>
            </a:r>
            <a:endParaRPr lang="en-US" sz="2400" b="1" u="sng" dirty="0">
              <a:solidFill>
                <a:schemeClr val="accent1">
                  <a:lumMod val="75000"/>
                </a:schemeClr>
              </a:solidFill>
              <a:latin typeface="Bahnschrift SemiLight" panose="020B0502040204020203" pitchFamily="34" charset="0"/>
            </a:endParaRPr>
          </a:p>
        </p:txBody>
      </p:sp>
      <p:pic>
        <p:nvPicPr>
          <p:cNvPr id="4" name="Picture 3"/>
          <p:cNvPicPr>
            <a:picLocks noChangeAspect="1"/>
          </p:cNvPicPr>
          <p:nvPr/>
        </p:nvPicPr>
        <p:blipFill>
          <a:blip r:embed="rId2"/>
          <a:stretch>
            <a:fillRect/>
          </a:stretch>
        </p:blipFill>
        <p:spPr>
          <a:xfrm>
            <a:off x="6990636" y="749298"/>
            <a:ext cx="3941881" cy="5130801"/>
          </a:xfrm>
          <a:prstGeom prst="rect">
            <a:avLst/>
          </a:prstGeom>
        </p:spPr>
      </p:pic>
      <p:sp>
        <p:nvSpPr>
          <p:cNvPr id="5" name="TextBox 4"/>
          <p:cNvSpPr txBox="1"/>
          <p:nvPr/>
        </p:nvSpPr>
        <p:spPr>
          <a:xfrm>
            <a:off x="2313583" y="6015335"/>
            <a:ext cx="2224327" cy="369332"/>
          </a:xfrm>
          <a:prstGeom prst="rect">
            <a:avLst/>
          </a:prstGeom>
          <a:noFill/>
        </p:spPr>
        <p:txBody>
          <a:bodyPr wrap="none" rtlCol="0">
            <a:spAutoFit/>
          </a:bodyPr>
          <a:lstStyle/>
          <a:p>
            <a:r>
              <a:rPr lang="en-US" dirty="0">
                <a:solidFill>
                  <a:srgbClr val="C00000"/>
                </a:solidFill>
              </a:rPr>
              <a:t>7 ML Model Train Test</a:t>
            </a:r>
            <a:endParaRPr lang="en-US" dirty="0">
              <a:solidFill>
                <a:srgbClr val="C00000"/>
              </a:solidFill>
            </a:endParaRPr>
          </a:p>
        </p:txBody>
      </p:sp>
      <p:sp>
        <p:nvSpPr>
          <p:cNvPr id="6" name="TextBox 5"/>
          <p:cNvSpPr txBox="1"/>
          <p:nvPr/>
        </p:nvSpPr>
        <p:spPr>
          <a:xfrm>
            <a:off x="7534743" y="6015335"/>
            <a:ext cx="2853666" cy="369332"/>
          </a:xfrm>
          <a:prstGeom prst="rect">
            <a:avLst/>
          </a:prstGeom>
          <a:noFill/>
        </p:spPr>
        <p:txBody>
          <a:bodyPr wrap="none" rtlCol="0">
            <a:spAutoFit/>
          </a:bodyPr>
          <a:lstStyle/>
          <a:p>
            <a:r>
              <a:rPr lang="en-US" dirty="0">
                <a:solidFill>
                  <a:srgbClr val="C00000"/>
                </a:solidFill>
              </a:rPr>
              <a:t>Evaluate Model Performance</a:t>
            </a:r>
            <a:endParaRPr lang="en-US" dirty="0">
              <a:solidFill>
                <a:srgbClr val="C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09770" y="28544"/>
            <a:ext cx="4772460" cy="400110"/>
          </a:xfrm>
          <a:prstGeom prst="rect">
            <a:avLst/>
          </a:prstGeom>
          <a:noFill/>
        </p:spPr>
        <p:txBody>
          <a:bodyPr wrap="none" rtlCol="0">
            <a:spAutoFit/>
          </a:bodyPr>
          <a:lstStyle/>
          <a:p>
            <a:r>
              <a:rPr lang="en-US" sz="2000" b="1" u="sng" dirty="0">
                <a:solidFill>
                  <a:schemeClr val="accent1">
                    <a:lumMod val="75000"/>
                  </a:schemeClr>
                </a:solidFill>
                <a:latin typeface="Bahnschrift SemiLight" panose="020B0502040204020203" pitchFamily="34" charset="0"/>
              </a:rPr>
              <a:t>Compare Result of Balancing Technique</a:t>
            </a:r>
            <a:endParaRPr lang="en-US" sz="2000" b="1" u="sng" dirty="0">
              <a:solidFill>
                <a:schemeClr val="accent1">
                  <a:lumMod val="75000"/>
                </a:schemeClr>
              </a:solidFill>
              <a:latin typeface="Bahnschrift SemiLight" panose="020B0502040204020203" pitchFamily="34" charset="0"/>
            </a:endParaRPr>
          </a:p>
        </p:txBody>
      </p:sp>
      <p:pic>
        <p:nvPicPr>
          <p:cNvPr id="4" name="Picture 3"/>
          <p:cNvPicPr>
            <a:picLocks noChangeAspect="1"/>
          </p:cNvPicPr>
          <p:nvPr/>
        </p:nvPicPr>
        <p:blipFill rotWithShape="1">
          <a:blip r:embed="rId1"/>
          <a:srcRect r="9277"/>
          <a:stretch>
            <a:fillRect/>
          </a:stretch>
        </p:blipFill>
        <p:spPr>
          <a:xfrm>
            <a:off x="201593" y="614363"/>
            <a:ext cx="5564188" cy="5923921"/>
          </a:xfrm>
          <a:prstGeom prst="rect">
            <a:avLst/>
          </a:prstGeom>
        </p:spPr>
      </p:pic>
      <p:pic>
        <p:nvPicPr>
          <p:cNvPr id="5" name="Picture 4"/>
          <p:cNvPicPr>
            <a:picLocks noChangeAspect="1"/>
          </p:cNvPicPr>
          <p:nvPr/>
        </p:nvPicPr>
        <p:blipFill>
          <a:blip r:embed="rId2"/>
          <a:stretch>
            <a:fillRect/>
          </a:stretch>
        </p:blipFill>
        <p:spPr>
          <a:xfrm>
            <a:off x="6096000" y="614363"/>
            <a:ext cx="5834902" cy="5923922"/>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24657" y="330200"/>
            <a:ext cx="2542684" cy="461665"/>
          </a:xfrm>
          <a:prstGeom prst="rect">
            <a:avLst/>
          </a:prstGeom>
          <a:noFill/>
        </p:spPr>
        <p:txBody>
          <a:bodyPr wrap="none" rtlCol="0">
            <a:spAutoFit/>
          </a:bodyPr>
          <a:lstStyle/>
          <a:p>
            <a:r>
              <a:rPr lang="en-US" sz="2400" b="1" u="sng" dirty="0">
                <a:solidFill>
                  <a:schemeClr val="accent1">
                    <a:lumMod val="75000"/>
                  </a:schemeClr>
                </a:solidFill>
                <a:latin typeface="Bahnschrift SemiLight" panose="020B0502040204020203" pitchFamily="34" charset="0"/>
              </a:rPr>
              <a:t>Model Evaluation</a:t>
            </a:r>
            <a:endParaRPr lang="en-US" sz="2400" b="1" u="sng" dirty="0">
              <a:solidFill>
                <a:schemeClr val="accent1">
                  <a:lumMod val="75000"/>
                </a:schemeClr>
              </a:solidFill>
              <a:latin typeface="Bahnschrift SemiLight" panose="020B0502040204020203" pitchFamily="34" charset="0"/>
            </a:endParaRPr>
          </a:p>
        </p:txBody>
      </p:sp>
      <p:pic>
        <p:nvPicPr>
          <p:cNvPr id="2" name="Picture 1"/>
          <p:cNvPicPr>
            <a:picLocks noChangeAspect="1"/>
          </p:cNvPicPr>
          <p:nvPr/>
        </p:nvPicPr>
        <p:blipFill>
          <a:blip r:embed="rId1"/>
          <a:stretch>
            <a:fillRect/>
          </a:stretch>
        </p:blipFill>
        <p:spPr>
          <a:xfrm>
            <a:off x="1125263" y="3314679"/>
            <a:ext cx="5529537" cy="3213121"/>
          </a:xfrm>
          <a:prstGeom prst="rect">
            <a:avLst/>
          </a:prstGeom>
        </p:spPr>
      </p:pic>
      <p:pic>
        <p:nvPicPr>
          <p:cNvPr id="4" name="Picture 3"/>
          <p:cNvPicPr>
            <a:picLocks noChangeAspect="1"/>
          </p:cNvPicPr>
          <p:nvPr/>
        </p:nvPicPr>
        <p:blipFill>
          <a:blip r:embed="rId2"/>
          <a:stretch>
            <a:fillRect/>
          </a:stretch>
        </p:blipFill>
        <p:spPr>
          <a:xfrm>
            <a:off x="1125263" y="1019809"/>
            <a:ext cx="9941471" cy="2066925"/>
          </a:xfrm>
          <a:prstGeom prst="rect">
            <a:avLst/>
          </a:prstGeom>
        </p:spPr>
      </p:pic>
      <p:sp>
        <p:nvSpPr>
          <p:cNvPr id="5" name="TextBox 4"/>
          <p:cNvSpPr txBox="1"/>
          <p:nvPr/>
        </p:nvSpPr>
        <p:spPr>
          <a:xfrm>
            <a:off x="6807200" y="3314679"/>
            <a:ext cx="4259533" cy="3124222"/>
          </a:xfrm>
          <a:prstGeom prst="rect">
            <a:avLst/>
          </a:prstGeom>
          <a:solidFill>
            <a:schemeClr val="tx2">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r>
              <a:rPr lang="en-US" dirty="0">
                <a:solidFill>
                  <a:srgbClr val="FFFF00"/>
                </a:solidFill>
              </a:rPr>
              <a:t>Accuracy:  </a:t>
            </a:r>
            <a:r>
              <a:rPr lang="en-US" dirty="0"/>
              <a:t>The percentage of correct predictions out of the total predictions.</a:t>
            </a:r>
            <a:endParaRPr lang="en-US" dirty="0"/>
          </a:p>
          <a:p>
            <a:r>
              <a:rPr lang="en-US" dirty="0">
                <a:solidFill>
                  <a:srgbClr val="FFFF00"/>
                </a:solidFill>
              </a:rPr>
              <a:t>Precision:  </a:t>
            </a:r>
            <a:r>
              <a:rPr lang="en-US" dirty="0"/>
              <a:t>The proportion of true positive predictions out of the total positive predictions.</a:t>
            </a:r>
            <a:endParaRPr lang="en-US" dirty="0"/>
          </a:p>
          <a:p>
            <a:r>
              <a:rPr lang="en-US" dirty="0">
                <a:solidFill>
                  <a:srgbClr val="FFFF00"/>
                </a:solidFill>
              </a:rPr>
              <a:t>Recall:  </a:t>
            </a:r>
            <a:r>
              <a:rPr lang="en-US" dirty="0"/>
              <a:t>The proportion of true positive predictions out of the total actual positives.</a:t>
            </a:r>
            <a:endParaRPr lang="en-US" dirty="0"/>
          </a:p>
          <a:p>
            <a:r>
              <a:rPr lang="en-US" dirty="0">
                <a:solidFill>
                  <a:srgbClr val="FFFF00"/>
                </a:solidFill>
              </a:rPr>
              <a:t>F1 Score:  </a:t>
            </a:r>
            <a:r>
              <a:rPr lang="en-US" dirty="0"/>
              <a:t>A measure that combines precision and recall into a single metric, providing a balanced evaluation.</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74078" y="56096"/>
            <a:ext cx="3252814" cy="400110"/>
          </a:xfrm>
          <a:prstGeom prst="rect">
            <a:avLst/>
          </a:prstGeom>
          <a:noFill/>
        </p:spPr>
        <p:txBody>
          <a:bodyPr wrap="none" rtlCol="0">
            <a:spAutoFit/>
          </a:bodyPr>
          <a:lstStyle/>
          <a:p>
            <a:r>
              <a:rPr lang="en-US" sz="2000" b="1" u="sng" dirty="0">
                <a:solidFill>
                  <a:schemeClr val="accent1">
                    <a:lumMod val="75000"/>
                  </a:schemeClr>
                </a:solidFill>
                <a:latin typeface="Bahnschrift SemiLight" panose="020B0502040204020203" pitchFamily="34" charset="0"/>
              </a:rPr>
              <a:t>Model Evaluation Diagram</a:t>
            </a:r>
            <a:endParaRPr lang="en-US" sz="2000" b="1" u="sng" dirty="0">
              <a:solidFill>
                <a:schemeClr val="accent1">
                  <a:lumMod val="75000"/>
                </a:schemeClr>
              </a:solidFill>
              <a:latin typeface="Bahnschrift SemiLight" panose="020B0502040204020203" pitchFamily="34" charset="0"/>
            </a:endParaRPr>
          </a:p>
        </p:txBody>
      </p:sp>
      <p:pic>
        <p:nvPicPr>
          <p:cNvPr id="7" name="Picture 6"/>
          <p:cNvPicPr>
            <a:picLocks noChangeAspect="1"/>
          </p:cNvPicPr>
          <p:nvPr/>
        </p:nvPicPr>
        <p:blipFill>
          <a:blip r:embed="rId1"/>
          <a:stretch>
            <a:fillRect/>
          </a:stretch>
        </p:blipFill>
        <p:spPr>
          <a:xfrm>
            <a:off x="639762" y="679910"/>
            <a:ext cx="3834316" cy="2936525"/>
          </a:xfrm>
          <a:prstGeom prst="rect">
            <a:avLst/>
          </a:prstGeom>
        </p:spPr>
      </p:pic>
      <p:pic>
        <p:nvPicPr>
          <p:cNvPr id="8" name="Picture 7"/>
          <p:cNvPicPr>
            <a:picLocks noChangeAspect="1"/>
          </p:cNvPicPr>
          <p:nvPr/>
        </p:nvPicPr>
        <p:blipFill>
          <a:blip r:embed="rId2"/>
          <a:stretch>
            <a:fillRect/>
          </a:stretch>
        </p:blipFill>
        <p:spPr>
          <a:xfrm>
            <a:off x="4656921" y="679910"/>
            <a:ext cx="3802644" cy="2914118"/>
          </a:xfrm>
          <a:prstGeom prst="rect">
            <a:avLst/>
          </a:prstGeom>
        </p:spPr>
      </p:pic>
      <p:pic>
        <p:nvPicPr>
          <p:cNvPr id="9" name="Picture 8"/>
          <p:cNvPicPr>
            <a:picLocks noChangeAspect="1"/>
          </p:cNvPicPr>
          <p:nvPr/>
        </p:nvPicPr>
        <p:blipFill>
          <a:blip r:embed="rId3"/>
          <a:stretch>
            <a:fillRect/>
          </a:stretch>
        </p:blipFill>
        <p:spPr>
          <a:xfrm>
            <a:off x="639762" y="3763141"/>
            <a:ext cx="3816997" cy="2914118"/>
          </a:xfrm>
          <a:prstGeom prst="rect">
            <a:avLst/>
          </a:prstGeom>
        </p:spPr>
      </p:pic>
      <p:pic>
        <p:nvPicPr>
          <p:cNvPr id="10" name="Picture 9"/>
          <p:cNvPicPr>
            <a:picLocks noChangeAspect="1"/>
          </p:cNvPicPr>
          <p:nvPr/>
        </p:nvPicPr>
        <p:blipFill>
          <a:blip r:embed="rId4"/>
          <a:stretch>
            <a:fillRect/>
          </a:stretch>
        </p:blipFill>
        <p:spPr>
          <a:xfrm>
            <a:off x="4656921" y="3763141"/>
            <a:ext cx="3816997" cy="2892038"/>
          </a:xfrm>
          <a:prstGeom prst="rect">
            <a:avLst/>
          </a:prstGeom>
        </p:spPr>
      </p:pic>
      <p:sp>
        <p:nvSpPr>
          <p:cNvPr id="11" name="TextBox 10"/>
          <p:cNvSpPr txBox="1"/>
          <p:nvPr/>
        </p:nvSpPr>
        <p:spPr>
          <a:xfrm>
            <a:off x="8956307" y="1172588"/>
            <a:ext cx="2909830" cy="4842879"/>
          </a:xfrm>
          <a:prstGeom prst="rect">
            <a:avLst/>
          </a:prstGeom>
          <a:solidFill>
            <a:schemeClr val="tx2">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342900" lvl="0" indent="-342900" defTabSz="1066800">
              <a:lnSpc>
                <a:spcPct val="90000"/>
              </a:lnSpc>
              <a:spcBef>
                <a:spcPct val="0"/>
              </a:spcBef>
              <a:spcAft>
                <a:spcPct val="35000"/>
              </a:spcAft>
              <a:buFont typeface="Arial" panose="020B0604020202020204" pitchFamily="34" charset="0"/>
              <a:buChar char="•"/>
            </a:pPr>
            <a:r>
              <a:rPr lang="en-US" sz="2000" dirty="0">
                <a:latin typeface="Bahnschrift SemiLight" panose="020B0502040204020203" pitchFamily="34" charset="0"/>
              </a:rPr>
              <a:t>Random forest  Decision Tree are higher in accuracy, precision and f1 score. </a:t>
            </a:r>
            <a:endParaRPr lang="en-US" sz="2000" dirty="0">
              <a:latin typeface="Bahnschrift SemiLight" panose="020B0502040204020203" pitchFamily="34" charset="0"/>
            </a:endParaRPr>
          </a:p>
          <a:p>
            <a:pPr marL="342900" lvl="0" indent="-342900" defTabSz="1066800">
              <a:lnSpc>
                <a:spcPct val="90000"/>
              </a:lnSpc>
              <a:spcBef>
                <a:spcPct val="0"/>
              </a:spcBef>
              <a:spcAft>
                <a:spcPct val="35000"/>
              </a:spcAft>
              <a:buFont typeface="Arial" panose="020B0604020202020204" pitchFamily="34" charset="0"/>
              <a:buChar char="•"/>
            </a:pPr>
            <a:endParaRPr lang="en-US" sz="2000" dirty="0">
              <a:latin typeface="Bahnschrift SemiLight" panose="020B0502040204020203" pitchFamily="34" charset="0"/>
            </a:endParaRPr>
          </a:p>
          <a:p>
            <a:pPr marL="342900" lvl="0" indent="-342900" defTabSz="1066800">
              <a:lnSpc>
                <a:spcPct val="90000"/>
              </a:lnSpc>
              <a:spcBef>
                <a:spcPct val="0"/>
              </a:spcBef>
              <a:spcAft>
                <a:spcPct val="35000"/>
              </a:spcAft>
              <a:buFont typeface="Arial" panose="020B0604020202020204" pitchFamily="34" charset="0"/>
              <a:buChar char="•"/>
            </a:pPr>
            <a:r>
              <a:rPr lang="en-US" sz="2000" dirty="0">
                <a:latin typeface="Bahnschrift SemiLight" panose="020B0502040204020203" pitchFamily="34" charset="0"/>
              </a:rPr>
              <a:t>But Recall is higher in Naive Bayes Algorithm.</a:t>
            </a:r>
            <a:endParaRPr lang="en-US" sz="2000" kern="1200" dirty="0">
              <a:latin typeface="Bahnschrift SemiLight" panose="020B0502040204020203"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60675" y="116357"/>
            <a:ext cx="1670650" cy="461665"/>
          </a:xfrm>
          <a:prstGeom prst="rect">
            <a:avLst/>
          </a:prstGeom>
          <a:noFill/>
        </p:spPr>
        <p:txBody>
          <a:bodyPr wrap="none" rtlCol="0">
            <a:spAutoFit/>
          </a:bodyPr>
          <a:lstStyle/>
          <a:p>
            <a:r>
              <a:rPr lang="en-US" sz="2400" b="1" u="sng" dirty="0">
                <a:solidFill>
                  <a:schemeClr val="accent1">
                    <a:lumMod val="75000"/>
                  </a:schemeClr>
                </a:solidFill>
                <a:latin typeface="Bahnschrift SemiLight" panose="020B0502040204020203" pitchFamily="34" charset="0"/>
              </a:rPr>
              <a:t>ROC Curve</a:t>
            </a:r>
            <a:endParaRPr lang="en-US" sz="2400" b="1" u="sng" dirty="0">
              <a:solidFill>
                <a:schemeClr val="accent1">
                  <a:lumMod val="75000"/>
                </a:schemeClr>
              </a:solidFill>
              <a:latin typeface="Bahnschrift SemiLight" panose="020B0502040204020203" pitchFamily="34" charset="0"/>
            </a:endParaRPr>
          </a:p>
        </p:txBody>
      </p:sp>
      <p:pic>
        <p:nvPicPr>
          <p:cNvPr id="2" name="Picture 1"/>
          <p:cNvPicPr>
            <a:picLocks noChangeAspect="1"/>
          </p:cNvPicPr>
          <p:nvPr/>
        </p:nvPicPr>
        <p:blipFill>
          <a:blip r:embed="rId1"/>
          <a:stretch>
            <a:fillRect/>
          </a:stretch>
        </p:blipFill>
        <p:spPr>
          <a:xfrm>
            <a:off x="351641" y="850900"/>
            <a:ext cx="6753295" cy="5520209"/>
          </a:xfrm>
          <a:prstGeom prst="rect">
            <a:avLst/>
          </a:prstGeom>
        </p:spPr>
      </p:pic>
      <p:sp>
        <p:nvSpPr>
          <p:cNvPr id="5" name="TextBox 4"/>
          <p:cNvSpPr txBox="1"/>
          <p:nvPr/>
        </p:nvSpPr>
        <p:spPr>
          <a:xfrm>
            <a:off x="7853496" y="3429000"/>
            <a:ext cx="3986863" cy="3141658"/>
          </a:xfrm>
          <a:prstGeom prst="rect">
            <a:avLst/>
          </a:prstGeom>
          <a:solidFill>
            <a:schemeClr val="accent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just" defTabSz="1066800">
              <a:lnSpc>
                <a:spcPct val="90000"/>
              </a:lnSpc>
              <a:spcBef>
                <a:spcPct val="0"/>
              </a:spcBef>
              <a:spcAft>
                <a:spcPct val="35000"/>
              </a:spcAft>
            </a:pPr>
            <a:r>
              <a:rPr lang="en-US" sz="2000" dirty="0">
                <a:latin typeface="Bahnschrift SemiLight" panose="020B0502040204020203" pitchFamily="34" charset="0"/>
              </a:rPr>
              <a:t>The ROC curve function calculates the false positive rate (</a:t>
            </a:r>
            <a:r>
              <a:rPr lang="en-US" sz="2000" dirty="0" err="1">
                <a:latin typeface="Bahnschrift SemiLight" panose="020B0502040204020203" pitchFamily="34" charset="0"/>
              </a:rPr>
              <a:t>fpr</a:t>
            </a:r>
            <a:r>
              <a:rPr lang="en-US" sz="2000" dirty="0">
                <a:latin typeface="Bahnschrift SemiLight" panose="020B0502040204020203" pitchFamily="34" charset="0"/>
              </a:rPr>
              <a:t>) and true positive rate (</a:t>
            </a:r>
            <a:r>
              <a:rPr lang="en-US" sz="2000" dirty="0" err="1">
                <a:latin typeface="Bahnschrift SemiLight" panose="020B0502040204020203" pitchFamily="34" charset="0"/>
              </a:rPr>
              <a:t>tpr</a:t>
            </a:r>
            <a:r>
              <a:rPr lang="en-US" sz="2000" dirty="0">
                <a:latin typeface="Bahnschrift SemiLight" panose="020B0502040204020203" pitchFamily="34" charset="0"/>
              </a:rPr>
              <a:t>) at various thresholds. The area under the curve (AUC) is calculated using the </a:t>
            </a:r>
            <a:r>
              <a:rPr lang="en-US" sz="2000" dirty="0" err="1">
                <a:latin typeface="Bahnschrift SemiLight" panose="020B0502040204020203" pitchFamily="34" charset="0"/>
              </a:rPr>
              <a:t>auc</a:t>
            </a:r>
            <a:r>
              <a:rPr lang="en-US" sz="2000" dirty="0">
                <a:latin typeface="Bahnschrift SemiLight" panose="020B0502040204020203" pitchFamily="34" charset="0"/>
              </a:rPr>
              <a:t> function. </a:t>
            </a:r>
            <a:endParaRPr lang="en-US" sz="2000" dirty="0">
              <a:latin typeface="Bahnschrift SemiLight" panose="020B0502040204020203" pitchFamily="34" charset="0"/>
            </a:endParaRPr>
          </a:p>
          <a:p>
            <a:pPr lvl="0" algn="ctr" defTabSz="1066800">
              <a:lnSpc>
                <a:spcPct val="90000"/>
              </a:lnSpc>
              <a:spcBef>
                <a:spcPct val="0"/>
              </a:spcBef>
              <a:spcAft>
                <a:spcPct val="35000"/>
              </a:spcAft>
            </a:pPr>
            <a:endParaRPr lang="en-US" sz="2000" kern="1200" dirty="0">
              <a:latin typeface="Bahnschrift SemiLight" panose="020B0502040204020203" pitchFamily="34" charset="0"/>
            </a:endParaRPr>
          </a:p>
        </p:txBody>
      </p:sp>
      <p:sp>
        <p:nvSpPr>
          <p:cNvPr id="6" name="Rectangle 2"/>
          <p:cNvSpPr>
            <a:spLocks noChangeArrowheads="1"/>
          </p:cNvSpPr>
          <p:nvPr/>
        </p:nvSpPr>
        <p:spPr bwMode="auto">
          <a:xfrm>
            <a:off x="0" y="-184666"/>
            <a:ext cx="184731" cy="369332"/>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7853495" y="347190"/>
            <a:ext cx="3986863" cy="295818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13776" y="120622"/>
            <a:ext cx="2074607" cy="461665"/>
          </a:xfrm>
          <a:prstGeom prst="rect">
            <a:avLst/>
          </a:prstGeom>
          <a:noFill/>
        </p:spPr>
        <p:txBody>
          <a:bodyPr wrap="none" rtlCol="0">
            <a:spAutoFit/>
          </a:bodyPr>
          <a:lstStyle/>
          <a:p>
            <a:r>
              <a:rPr lang="en-US" sz="2400" b="1" u="sng" dirty="0">
                <a:solidFill>
                  <a:schemeClr val="accent1">
                    <a:lumMod val="75000"/>
                  </a:schemeClr>
                </a:solidFill>
                <a:latin typeface="Bahnschrift SemiLight" panose="020B0502040204020203" pitchFamily="34" charset="0"/>
              </a:rPr>
              <a:t>Cost Function</a:t>
            </a:r>
            <a:endParaRPr lang="en-US" sz="2400" b="1" u="sng" dirty="0">
              <a:solidFill>
                <a:schemeClr val="accent1">
                  <a:lumMod val="75000"/>
                </a:schemeClr>
              </a:solidFill>
              <a:latin typeface="Bahnschrift SemiLight" panose="020B0502040204020203" pitchFamily="34" charset="0"/>
            </a:endParaRPr>
          </a:p>
        </p:txBody>
      </p:sp>
      <p:pic>
        <p:nvPicPr>
          <p:cNvPr id="2" name="Picture 1"/>
          <p:cNvPicPr>
            <a:picLocks noChangeAspect="1"/>
          </p:cNvPicPr>
          <p:nvPr/>
        </p:nvPicPr>
        <p:blipFill>
          <a:blip r:embed="rId1"/>
          <a:stretch>
            <a:fillRect/>
          </a:stretch>
        </p:blipFill>
        <p:spPr>
          <a:xfrm>
            <a:off x="250870" y="824375"/>
            <a:ext cx="5636962" cy="5627578"/>
          </a:xfrm>
          <a:prstGeom prst="rect">
            <a:avLst/>
          </a:prstGeom>
        </p:spPr>
      </p:pic>
      <p:pic>
        <p:nvPicPr>
          <p:cNvPr id="5" name="Picture 4"/>
          <p:cNvPicPr>
            <a:picLocks noChangeAspect="1"/>
          </p:cNvPicPr>
          <p:nvPr/>
        </p:nvPicPr>
        <p:blipFill rotWithShape="1">
          <a:blip r:embed="rId2"/>
          <a:srcRect r="35843"/>
          <a:stretch>
            <a:fillRect/>
          </a:stretch>
        </p:blipFill>
        <p:spPr>
          <a:xfrm>
            <a:off x="6096000" y="871300"/>
            <a:ext cx="2686896" cy="5579325"/>
          </a:xfrm>
          <a:prstGeom prst="rect">
            <a:avLst/>
          </a:prstGeom>
        </p:spPr>
      </p:pic>
      <p:pic>
        <p:nvPicPr>
          <p:cNvPr id="8" name="Graphic 7" descr="Chevron arrows"/>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13776" y="3036870"/>
            <a:ext cx="601294" cy="601294"/>
          </a:xfrm>
          <a:prstGeom prst="rect">
            <a:avLst/>
          </a:prstGeom>
        </p:spPr>
      </p:pic>
      <p:sp>
        <p:nvSpPr>
          <p:cNvPr id="6" name="TextBox 5"/>
          <p:cNvSpPr txBox="1"/>
          <p:nvPr/>
        </p:nvSpPr>
        <p:spPr>
          <a:xfrm>
            <a:off x="9063826" y="1216725"/>
            <a:ext cx="2961564" cy="4842879"/>
          </a:xfrm>
          <a:prstGeom prst="rect">
            <a:avLst/>
          </a:prstGeom>
          <a:solidFill>
            <a:schemeClr val="accent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000" dirty="0">
                <a:latin typeface="Bahnschrift SemiLight" panose="020B0502040204020203" pitchFamily="34" charset="0"/>
              </a:rPr>
              <a:t>Decision Tree and Random forest gives the lowest RMSE, MSE, MAE value which means predicted values are closer to the actual values and the model makes fewer errors in its predictions.</a:t>
            </a:r>
            <a:endParaRPr lang="en-US" sz="2000" kern="1200" dirty="0">
              <a:latin typeface="Bahnschrift SemiLight" panose="020B0502040204020203"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37482" y="49411"/>
            <a:ext cx="2517036" cy="461665"/>
          </a:xfrm>
          <a:prstGeom prst="rect">
            <a:avLst/>
          </a:prstGeom>
          <a:noFill/>
        </p:spPr>
        <p:txBody>
          <a:bodyPr wrap="none" rtlCol="0">
            <a:spAutoFit/>
          </a:bodyPr>
          <a:lstStyle/>
          <a:p>
            <a:r>
              <a:rPr lang="en-US" sz="2400" b="1" u="sng" dirty="0">
                <a:solidFill>
                  <a:schemeClr val="accent1">
                    <a:lumMod val="75000"/>
                  </a:schemeClr>
                </a:solidFill>
                <a:latin typeface="Bahnschrift SemiLight" panose="020B0502040204020203" pitchFamily="34" charset="0"/>
              </a:rPr>
              <a:t>Confusion Matrix</a:t>
            </a:r>
            <a:endParaRPr lang="en-US" sz="2400" b="1" u="sng" dirty="0">
              <a:solidFill>
                <a:schemeClr val="accent1">
                  <a:lumMod val="75000"/>
                </a:schemeClr>
              </a:solidFill>
              <a:latin typeface="Bahnschrift SemiLight" panose="020B0502040204020203" pitchFamily="34" charset="0"/>
            </a:endParaRPr>
          </a:p>
        </p:txBody>
      </p:sp>
      <p:pic>
        <p:nvPicPr>
          <p:cNvPr id="4" name="Picture 3"/>
          <p:cNvPicPr>
            <a:picLocks noChangeAspect="1"/>
          </p:cNvPicPr>
          <p:nvPr/>
        </p:nvPicPr>
        <p:blipFill>
          <a:blip r:embed="rId1"/>
          <a:stretch>
            <a:fillRect/>
          </a:stretch>
        </p:blipFill>
        <p:spPr>
          <a:xfrm>
            <a:off x="794229" y="718098"/>
            <a:ext cx="3574839" cy="2837881"/>
          </a:xfrm>
          <a:prstGeom prst="rect">
            <a:avLst/>
          </a:prstGeom>
        </p:spPr>
      </p:pic>
      <p:pic>
        <p:nvPicPr>
          <p:cNvPr id="7" name="Picture 6"/>
          <p:cNvPicPr>
            <a:picLocks noChangeAspect="1"/>
          </p:cNvPicPr>
          <p:nvPr/>
        </p:nvPicPr>
        <p:blipFill>
          <a:blip r:embed="rId2"/>
          <a:stretch>
            <a:fillRect/>
          </a:stretch>
        </p:blipFill>
        <p:spPr>
          <a:xfrm>
            <a:off x="4672461" y="718098"/>
            <a:ext cx="3574839" cy="2837881"/>
          </a:xfrm>
          <a:prstGeom prst="rect">
            <a:avLst/>
          </a:prstGeom>
        </p:spPr>
      </p:pic>
      <p:pic>
        <p:nvPicPr>
          <p:cNvPr id="9" name="Picture 8"/>
          <p:cNvPicPr>
            <a:picLocks noChangeAspect="1"/>
          </p:cNvPicPr>
          <p:nvPr/>
        </p:nvPicPr>
        <p:blipFill>
          <a:blip r:embed="rId3"/>
          <a:stretch>
            <a:fillRect/>
          </a:stretch>
        </p:blipFill>
        <p:spPr>
          <a:xfrm>
            <a:off x="772303" y="3773661"/>
            <a:ext cx="3596765" cy="2827222"/>
          </a:xfrm>
          <a:prstGeom prst="rect">
            <a:avLst/>
          </a:prstGeom>
        </p:spPr>
      </p:pic>
      <p:pic>
        <p:nvPicPr>
          <p:cNvPr id="10" name="Picture 9"/>
          <p:cNvPicPr>
            <a:picLocks noChangeAspect="1"/>
          </p:cNvPicPr>
          <p:nvPr/>
        </p:nvPicPr>
        <p:blipFill>
          <a:blip r:embed="rId4"/>
          <a:stretch>
            <a:fillRect/>
          </a:stretch>
        </p:blipFill>
        <p:spPr>
          <a:xfrm>
            <a:off x="4672461" y="3763001"/>
            <a:ext cx="3596765" cy="2837882"/>
          </a:xfrm>
          <a:prstGeom prst="rect">
            <a:avLst/>
          </a:prstGeom>
        </p:spPr>
      </p:pic>
      <p:sp>
        <p:nvSpPr>
          <p:cNvPr id="11" name="TextBox 10"/>
          <p:cNvSpPr txBox="1"/>
          <p:nvPr/>
        </p:nvSpPr>
        <p:spPr>
          <a:xfrm>
            <a:off x="8655868" y="1134539"/>
            <a:ext cx="2961564" cy="4842879"/>
          </a:xfrm>
          <a:prstGeom prst="rect">
            <a:avLst/>
          </a:prstGeom>
          <a:solidFill>
            <a:schemeClr val="tx2">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342900" lvl="0" indent="-342900" defTabSz="1066800">
              <a:lnSpc>
                <a:spcPct val="90000"/>
              </a:lnSpc>
              <a:spcBef>
                <a:spcPct val="0"/>
              </a:spcBef>
              <a:spcAft>
                <a:spcPct val="35000"/>
              </a:spcAft>
              <a:buFont typeface="Arial" panose="020B0604020202020204" pitchFamily="34" charset="0"/>
              <a:buChar char="•"/>
            </a:pPr>
            <a:r>
              <a:rPr lang="en-US" sz="2000" kern="1200" dirty="0">
                <a:latin typeface="Bahnschrift SemiLight" panose="020B0502040204020203" pitchFamily="34" charset="0"/>
              </a:rPr>
              <a:t>KNN gives good performance as it gives higher amount of TP &amp; TN values.</a:t>
            </a:r>
            <a:endParaRPr lang="en-US" sz="2000" kern="1200" dirty="0">
              <a:latin typeface="Bahnschrift SemiLight" panose="020B0502040204020203" pitchFamily="34" charset="0"/>
            </a:endParaRPr>
          </a:p>
          <a:p>
            <a:pPr lvl="0" defTabSz="1066800">
              <a:lnSpc>
                <a:spcPct val="90000"/>
              </a:lnSpc>
              <a:spcBef>
                <a:spcPct val="0"/>
              </a:spcBef>
              <a:spcAft>
                <a:spcPct val="35000"/>
              </a:spcAft>
            </a:pPr>
            <a:endParaRPr lang="en-US" sz="2000" kern="1200" dirty="0">
              <a:latin typeface="Bahnschrift SemiLight" panose="020B0502040204020203" pitchFamily="34" charset="0"/>
            </a:endParaRPr>
          </a:p>
          <a:p>
            <a:pPr marL="342900" lvl="0" indent="-342900" defTabSz="1066800">
              <a:lnSpc>
                <a:spcPct val="90000"/>
              </a:lnSpc>
              <a:spcBef>
                <a:spcPct val="0"/>
              </a:spcBef>
              <a:spcAft>
                <a:spcPct val="35000"/>
              </a:spcAft>
              <a:buFont typeface="Arial" panose="020B0604020202020204" pitchFamily="34" charset="0"/>
              <a:buChar char="•"/>
            </a:pPr>
            <a:r>
              <a:rPr lang="en-US" sz="2000" dirty="0">
                <a:latin typeface="Bahnschrift SemiLight" panose="020B0502040204020203" pitchFamily="34" charset="0"/>
              </a:rPr>
              <a:t>Naive Bayes gives worst performance as it gives higher range of FP value.</a:t>
            </a:r>
            <a:endParaRPr lang="en-US" sz="2000" kern="1200" dirty="0">
              <a:latin typeface="Bahnschrift SemiLight" panose="020B0502040204020203"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837482" y="168489"/>
            <a:ext cx="2517036" cy="461665"/>
          </a:xfrm>
          <a:prstGeom prst="rect">
            <a:avLst/>
          </a:prstGeom>
          <a:noFill/>
        </p:spPr>
        <p:txBody>
          <a:bodyPr wrap="none" rtlCol="0">
            <a:spAutoFit/>
          </a:bodyPr>
          <a:lstStyle/>
          <a:p>
            <a:r>
              <a:rPr lang="en-US" sz="2400" b="1" u="sng" dirty="0">
                <a:solidFill>
                  <a:schemeClr val="accent1">
                    <a:lumMod val="75000"/>
                  </a:schemeClr>
                </a:solidFill>
                <a:latin typeface="Bahnschrift SemiLight" panose="020B0502040204020203" pitchFamily="34" charset="0"/>
              </a:rPr>
              <a:t>Confusion Matrix</a:t>
            </a:r>
            <a:endParaRPr lang="en-US" sz="2400" b="1" u="sng" dirty="0">
              <a:solidFill>
                <a:schemeClr val="accent1">
                  <a:lumMod val="75000"/>
                </a:schemeClr>
              </a:solidFill>
              <a:latin typeface="Bahnschrift SemiLight" panose="020B0502040204020203" pitchFamily="34" charset="0"/>
            </a:endParaRPr>
          </a:p>
        </p:txBody>
      </p:sp>
      <p:pic>
        <p:nvPicPr>
          <p:cNvPr id="4" name="Picture 3"/>
          <p:cNvPicPr>
            <a:picLocks noChangeAspect="1"/>
          </p:cNvPicPr>
          <p:nvPr/>
        </p:nvPicPr>
        <p:blipFill>
          <a:blip r:embed="rId1"/>
          <a:stretch>
            <a:fillRect/>
          </a:stretch>
        </p:blipFill>
        <p:spPr>
          <a:xfrm>
            <a:off x="313899" y="1332113"/>
            <a:ext cx="3613277" cy="2801701"/>
          </a:xfrm>
          <a:prstGeom prst="rect">
            <a:avLst/>
          </a:prstGeom>
        </p:spPr>
      </p:pic>
      <p:pic>
        <p:nvPicPr>
          <p:cNvPr id="9" name="Picture 8"/>
          <p:cNvPicPr>
            <a:picLocks noChangeAspect="1"/>
          </p:cNvPicPr>
          <p:nvPr/>
        </p:nvPicPr>
        <p:blipFill>
          <a:blip r:embed="rId2"/>
          <a:stretch>
            <a:fillRect/>
          </a:stretch>
        </p:blipFill>
        <p:spPr>
          <a:xfrm>
            <a:off x="4293127" y="1332113"/>
            <a:ext cx="3551156" cy="2801701"/>
          </a:xfrm>
          <a:prstGeom prst="rect">
            <a:avLst/>
          </a:prstGeom>
        </p:spPr>
      </p:pic>
      <p:pic>
        <p:nvPicPr>
          <p:cNvPr id="10" name="Picture 9"/>
          <p:cNvPicPr>
            <a:picLocks noChangeAspect="1"/>
          </p:cNvPicPr>
          <p:nvPr/>
        </p:nvPicPr>
        <p:blipFill>
          <a:blip r:embed="rId3"/>
          <a:stretch>
            <a:fillRect/>
          </a:stretch>
        </p:blipFill>
        <p:spPr>
          <a:xfrm>
            <a:off x="8210234" y="1332113"/>
            <a:ext cx="3699682" cy="2801701"/>
          </a:xfrm>
          <a:prstGeom prst="rect">
            <a:avLst/>
          </a:prstGeom>
        </p:spPr>
      </p:pic>
      <p:sp>
        <p:nvSpPr>
          <p:cNvPr id="11" name="TextBox 10"/>
          <p:cNvSpPr txBox="1"/>
          <p:nvPr/>
        </p:nvSpPr>
        <p:spPr>
          <a:xfrm>
            <a:off x="2254553" y="4438213"/>
            <a:ext cx="7682893" cy="2175348"/>
          </a:xfrm>
          <a:prstGeom prst="rect">
            <a:avLst/>
          </a:prstGeom>
          <a:solidFill>
            <a:schemeClr val="tx2">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342900" lvl="0" indent="-342900" defTabSz="1066800">
              <a:lnSpc>
                <a:spcPct val="90000"/>
              </a:lnSpc>
              <a:spcBef>
                <a:spcPct val="0"/>
              </a:spcBef>
              <a:spcAft>
                <a:spcPct val="35000"/>
              </a:spcAft>
              <a:buFont typeface="Arial" panose="020B0604020202020204" pitchFamily="34" charset="0"/>
              <a:buChar char="•"/>
            </a:pPr>
            <a:r>
              <a:rPr lang="en-US" sz="2000" dirty="0">
                <a:latin typeface="Bahnschrift SemiLight" panose="020B0502040204020203" pitchFamily="34" charset="0"/>
              </a:rPr>
              <a:t>Random forest  Decision Tree give best performance as it gives higher amount of TP &amp; TN values with 0 FP &amp; FN value.</a:t>
            </a:r>
            <a:endParaRPr lang="en-US" sz="2000" dirty="0">
              <a:latin typeface="Bahnschrift SemiLight" panose="020B0502040204020203" pitchFamily="34" charset="0"/>
            </a:endParaRPr>
          </a:p>
          <a:p>
            <a:pPr lvl="0" defTabSz="1066800">
              <a:lnSpc>
                <a:spcPct val="90000"/>
              </a:lnSpc>
              <a:spcBef>
                <a:spcPct val="0"/>
              </a:spcBef>
              <a:spcAft>
                <a:spcPct val="35000"/>
              </a:spcAft>
            </a:pPr>
            <a:endParaRPr lang="en-US" sz="1400" dirty="0">
              <a:latin typeface="Bahnschrift SemiLight" panose="020B0502040204020203" pitchFamily="34" charset="0"/>
            </a:endParaRPr>
          </a:p>
          <a:p>
            <a:pPr marL="342900" lvl="0" indent="-342900" defTabSz="1066800">
              <a:lnSpc>
                <a:spcPct val="90000"/>
              </a:lnSpc>
              <a:spcBef>
                <a:spcPct val="0"/>
              </a:spcBef>
              <a:spcAft>
                <a:spcPct val="35000"/>
              </a:spcAft>
              <a:buFont typeface="Arial" panose="020B0604020202020204" pitchFamily="34" charset="0"/>
              <a:buChar char="•"/>
            </a:pPr>
            <a:r>
              <a:rPr lang="en-US" sz="2000" dirty="0">
                <a:latin typeface="Bahnschrift SemiLight" panose="020B0502040204020203" pitchFamily="34" charset="0"/>
              </a:rPr>
              <a:t>Logistic Regression gives worst performance as it gives higher range of FP &amp; FN value.</a:t>
            </a:r>
            <a:endParaRPr lang="en-US" sz="2000" dirty="0">
              <a:latin typeface="Bahnschrift SemiLight" panose="020B0502040204020203"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64887" y="98476"/>
            <a:ext cx="2457724" cy="461665"/>
          </a:xfrm>
          <a:prstGeom prst="rect">
            <a:avLst/>
          </a:prstGeom>
          <a:noFill/>
        </p:spPr>
        <p:txBody>
          <a:bodyPr wrap="none" rtlCol="0">
            <a:spAutoFit/>
          </a:bodyPr>
          <a:lstStyle/>
          <a:p>
            <a:r>
              <a:rPr lang="en-US" sz="2400" u="sng" dirty="0">
                <a:solidFill>
                  <a:schemeClr val="accent1">
                    <a:lumMod val="75000"/>
                  </a:schemeClr>
                </a:solidFill>
                <a:latin typeface="Bahnschrift SemiLight" panose="020B0502040204020203" pitchFamily="34" charset="0"/>
              </a:rPr>
              <a:t>P</a:t>
            </a:r>
            <a:r>
              <a:rPr lang="en-US" sz="2400" b="1" u="sng" dirty="0">
                <a:solidFill>
                  <a:schemeClr val="accent1">
                    <a:lumMod val="75000"/>
                  </a:schemeClr>
                </a:solidFill>
                <a:latin typeface="Bahnschrift SemiLight" panose="020B0502040204020203" pitchFamily="34" charset="0"/>
              </a:rPr>
              <a:t>andas </a:t>
            </a:r>
            <a:r>
              <a:rPr lang="en-US" sz="2400" u="sng" dirty="0">
                <a:solidFill>
                  <a:schemeClr val="accent1">
                    <a:lumMod val="75000"/>
                  </a:schemeClr>
                </a:solidFill>
                <a:latin typeface="Bahnschrift SemiLight" panose="020B0502040204020203" pitchFamily="34" charset="0"/>
              </a:rPr>
              <a:t>P</a:t>
            </a:r>
            <a:r>
              <a:rPr lang="en-US" sz="2400" b="1" u="sng" dirty="0">
                <a:solidFill>
                  <a:schemeClr val="accent1">
                    <a:lumMod val="75000"/>
                  </a:schemeClr>
                </a:solidFill>
                <a:latin typeface="Bahnschrift SemiLight" panose="020B0502040204020203" pitchFamily="34" charset="0"/>
              </a:rPr>
              <a:t>rofiling</a:t>
            </a:r>
            <a:endParaRPr lang="en-US" sz="2400" b="1" u="sng" dirty="0">
              <a:solidFill>
                <a:schemeClr val="accent1">
                  <a:lumMod val="75000"/>
                </a:schemeClr>
              </a:solidFill>
              <a:latin typeface="Bahnschrift SemiLight" panose="020B0502040204020203" pitchFamily="34" charset="0"/>
            </a:endParaRPr>
          </a:p>
        </p:txBody>
      </p:sp>
      <p:pic>
        <p:nvPicPr>
          <p:cNvPr id="3" name="Picture 2"/>
          <p:cNvPicPr>
            <a:picLocks noChangeAspect="1"/>
          </p:cNvPicPr>
          <p:nvPr/>
        </p:nvPicPr>
        <p:blipFill>
          <a:blip r:embed="rId1"/>
          <a:stretch>
            <a:fillRect/>
          </a:stretch>
        </p:blipFill>
        <p:spPr>
          <a:xfrm>
            <a:off x="2560622" y="864529"/>
            <a:ext cx="7067550" cy="3588168"/>
          </a:xfrm>
          <a:prstGeom prst="rect">
            <a:avLst/>
          </a:prstGeom>
        </p:spPr>
      </p:pic>
      <p:pic>
        <p:nvPicPr>
          <p:cNvPr id="4" name="Picture 3"/>
          <p:cNvPicPr>
            <a:picLocks noChangeAspect="1"/>
          </p:cNvPicPr>
          <p:nvPr/>
        </p:nvPicPr>
        <p:blipFill rotWithShape="1">
          <a:blip r:embed="rId2"/>
          <a:srcRect b="5861"/>
          <a:stretch>
            <a:fillRect/>
          </a:stretch>
        </p:blipFill>
        <p:spPr>
          <a:xfrm>
            <a:off x="2560622" y="4452697"/>
            <a:ext cx="7066255" cy="1722521"/>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86561" y="186395"/>
            <a:ext cx="2218877" cy="461665"/>
          </a:xfrm>
          <a:prstGeom prst="rect">
            <a:avLst/>
          </a:prstGeom>
          <a:noFill/>
        </p:spPr>
        <p:txBody>
          <a:bodyPr wrap="none" rtlCol="0">
            <a:spAutoFit/>
          </a:bodyPr>
          <a:lstStyle/>
          <a:p>
            <a:r>
              <a:rPr lang="en-US" sz="2400" u="sng" dirty="0">
                <a:solidFill>
                  <a:schemeClr val="accent1">
                    <a:lumMod val="75000"/>
                  </a:schemeClr>
                </a:solidFill>
                <a:latin typeface="Bahnschrift SemiLight" panose="020B0502040204020203" pitchFamily="34" charset="0"/>
              </a:rPr>
              <a:t>P</a:t>
            </a:r>
            <a:r>
              <a:rPr lang="en-US" sz="2400" b="1" u="sng" dirty="0">
                <a:solidFill>
                  <a:schemeClr val="accent1">
                    <a:lumMod val="75000"/>
                  </a:schemeClr>
                </a:solidFill>
                <a:latin typeface="Bahnschrift SemiLight" panose="020B0502040204020203" pitchFamily="34" charset="0"/>
              </a:rPr>
              <a:t>andas </a:t>
            </a:r>
            <a:r>
              <a:rPr lang="en-US" sz="2400" u="sng" dirty="0">
                <a:solidFill>
                  <a:schemeClr val="accent1">
                    <a:lumMod val="75000"/>
                  </a:schemeClr>
                </a:solidFill>
                <a:latin typeface="Bahnschrift SemiLight" panose="020B0502040204020203" pitchFamily="34" charset="0"/>
              </a:rPr>
              <a:t>R</a:t>
            </a:r>
            <a:r>
              <a:rPr lang="en-US" sz="2400" b="1" u="sng" dirty="0">
                <a:solidFill>
                  <a:schemeClr val="accent1">
                    <a:lumMod val="75000"/>
                  </a:schemeClr>
                </a:solidFill>
                <a:latin typeface="Bahnschrift SemiLight" panose="020B0502040204020203" pitchFamily="34" charset="0"/>
              </a:rPr>
              <a:t>eport</a:t>
            </a:r>
            <a:endParaRPr lang="en-US" sz="2400" b="1" u="sng" dirty="0">
              <a:solidFill>
                <a:schemeClr val="accent1">
                  <a:lumMod val="75000"/>
                </a:schemeClr>
              </a:solidFill>
              <a:latin typeface="Bahnschrift SemiLight" panose="020B0502040204020203" pitchFamily="34" charset="0"/>
            </a:endParaRPr>
          </a:p>
        </p:txBody>
      </p:sp>
      <p:pic>
        <p:nvPicPr>
          <p:cNvPr id="2" name="Picture 1"/>
          <p:cNvPicPr>
            <a:picLocks noChangeAspect="1"/>
          </p:cNvPicPr>
          <p:nvPr/>
        </p:nvPicPr>
        <p:blipFill>
          <a:blip r:embed="rId1"/>
          <a:stretch>
            <a:fillRect/>
          </a:stretch>
        </p:blipFill>
        <p:spPr>
          <a:xfrm>
            <a:off x="1748957" y="834959"/>
            <a:ext cx="8694086" cy="583664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76651" y="230948"/>
            <a:ext cx="3438698" cy="400110"/>
          </a:xfrm>
          <a:prstGeom prst="rect">
            <a:avLst/>
          </a:prstGeom>
          <a:noFill/>
        </p:spPr>
        <p:txBody>
          <a:bodyPr wrap="none" rtlCol="0">
            <a:spAutoFit/>
          </a:bodyPr>
          <a:lstStyle/>
          <a:p>
            <a:r>
              <a:rPr lang="en-US" sz="2000" b="1" u="sng" dirty="0">
                <a:solidFill>
                  <a:schemeClr val="accent1">
                    <a:lumMod val="75000"/>
                  </a:schemeClr>
                </a:solidFill>
              </a:rPr>
              <a:t>Target Variable distribution</a:t>
            </a:r>
            <a:endParaRPr lang="en-US" sz="2000" b="1" u="sng" dirty="0">
              <a:solidFill>
                <a:schemeClr val="accent1">
                  <a:lumMod val="75000"/>
                </a:schemeClr>
              </a:solidFill>
            </a:endParaRPr>
          </a:p>
        </p:txBody>
      </p:sp>
      <p:pic>
        <p:nvPicPr>
          <p:cNvPr id="3" name="Picture 2"/>
          <p:cNvPicPr>
            <a:picLocks noChangeAspect="1"/>
          </p:cNvPicPr>
          <p:nvPr/>
        </p:nvPicPr>
        <p:blipFill>
          <a:blip r:embed="rId1"/>
          <a:stretch>
            <a:fillRect/>
          </a:stretch>
        </p:blipFill>
        <p:spPr>
          <a:xfrm>
            <a:off x="1031031" y="1087999"/>
            <a:ext cx="6220374" cy="5539053"/>
          </a:xfrm>
          <a:prstGeom prst="rect">
            <a:avLst/>
          </a:prstGeom>
        </p:spPr>
      </p:pic>
      <p:sp>
        <p:nvSpPr>
          <p:cNvPr id="4" name="Rectangle 3"/>
          <p:cNvSpPr/>
          <p:nvPr/>
        </p:nvSpPr>
        <p:spPr>
          <a:xfrm>
            <a:off x="7760951" y="2503905"/>
            <a:ext cx="3059083" cy="260252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9"/>
          <p:cNvSpPr>
            <a:spLocks noChangeArrowheads="1"/>
          </p:cNvSpPr>
          <p:nvPr/>
        </p:nvSpPr>
        <p:spPr bwMode="auto">
          <a:xfrm rot="10800000" flipV="1">
            <a:off x="7884742" y="2897225"/>
            <a:ext cx="2811500" cy="1815882"/>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defTabSz="914400"/>
            <a:r>
              <a:rPr lang="en-US" sz="1600" dirty="0"/>
              <a:t>Let's first take a look at the distribution of the target variable 'stroke’. We can see that the dataset is </a:t>
            </a:r>
            <a:r>
              <a:rPr lang="en-US" sz="1600" b="1" dirty="0"/>
              <a:t>‘highly imbalanced’ </a:t>
            </a:r>
            <a:r>
              <a:rPr lang="en-US" sz="1600" dirty="0"/>
              <a:t>with only a small fraction of the samples having a stroke.</a:t>
            </a:r>
            <a:endParaRPr kumimoji="0" lang="en-US" altLang="en-US" sz="1600" i="0" u="none" strike="noStrike" cap="none" normalizeH="0" baseline="0" dirty="0">
              <a:ln>
                <a:noFill/>
              </a:ln>
              <a:solidFill>
                <a:schemeClr val="tx1"/>
              </a:solidFill>
              <a:effectLst/>
              <a:latin typeface="+mn-l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2465343" y="857370"/>
            <a:ext cx="7261309" cy="5784943"/>
          </a:xfrm>
          <a:prstGeom prst="rect">
            <a:avLst/>
          </a:prstGeom>
        </p:spPr>
      </p:pic>
      <p:sp>
        <p:nvSpPr>
          <p:cNvPr id="3" name="TextBox 2"/>
          <p:cNvSpPr txBox="1"/>
          <p:nvPr/>
        </p:nvSpPr>
        <p:spPr>
          <a:xfrm>
            <a:off x="4986560" y="215687"/>
            <a:ext cx="2218877" cy="461665"/>
          </a:xfrm>
          <a:prstGeom prst="rect">
            <a:avLst/>
          </a:prstGeom>
          <a:noFill/>
        </p:spPr>
        <p:txBody>
          <a:bodyPr wrap="none" rtlCol="0">
            <a:spAutoFit/>
          </a:bodyPr>
          <a:lstStyle/>
          <a:p>
            <a:r>
              <a:rPr lang="en-US" sz="2400" u="sng" dirty="0">
                <a:solidFill>
                  <a:schemeClr val="accent1">
                    <a:lumMod val="75000"/>
                  </a:schemeClr>
                </a:solidFill>
                <a:latin typeface="Bahnschrift SemiLight" panose="020B0502040204020203" pitchFamily="34" charset="0"/>
              </a:rPr>
              <a:t>P</a:t>
            </a:r>
            <a:r>
              <a:rPr lang="en-US" sz="2400" b="1" u="sng" dirty="0">
                <a:solidFill>
                  <a:schemeClr val="accent1">
                    <a:lumMod val="75000"/>
                  </a:schemeClr>
                </a:solidFill>
                <a:latin typeface="Bahnschrift SemiLight" panose="020B0502040204020203" pitchFamily="34" charset="0"/>
              </a:rPr>
              <a:t>andas </a:t>
            </a:r>
            <a:r>
              <a:rPr lang="en-US" sz="2400" u="sng" dirty="0">
                <a:solidFill>
                  <a:schemeClr val="accent1">
                    <a:lumMod val="75000"/>
                  </a:schemeClr>
                </a:solidFill>
                <a:latin typeface="Bahnschrift SemiLight" panose="020B0502040204020203" pitchFamily="34" charset="0"/>
              </a:rPr>
              <a:t>R</a:t>
            </a:r>
            <a:r>
              <a:rPr lang="en-US" sz="2400" b="1" u="sng" dirty="0">
                <a:solidFill>
                  <a:schemeClr val="accent1">
                    <a:lumMod val="75000"/>
                  </a:schemeClr>
                </a:solidFill>
                <a:latin typeface="Bahnschrift SemiLight" panose="020B0502040204020203" pitchFamily="34" charset="0"/>
              </a:rPr>
              <a:t>eport</a:t>
            </a:r>
            <a:endParaRPr lang="en-US" sz="2400" b="1" u="sng" dirty="0">
              <a:solidFill>
                <a:schemeClr val="accent1">
                  <a:lumMod val="75000"/>
                </a:schemeClr>
              </a:solidFill>
              <a:latin typeface="Bahnschrift SemiLight" panose="020B0502040204020203"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41681" y="445673"/>
            <a:ext cx="2597186" cy="461665"/>
          </a:xfrm>
          <a:prstGeom prst="rect">
            <a:avLst/>
          </a:prstGeom>
          <a:noFill/>
        </p:spPr>
        <p:txBody>
          <a:bodyPr wrap="none" rtlCol="0">
            <a:spAutoFit/>
          </a:bodyPr>
          <a:lstStyle/>
          <a:p>
            <a:r>
              <a:rPr lang="en-US" sz="2400" b="1" u="sng" dirty="0">
                <a:solidFill>
                  <a:schemeClr val="accent1">
                    <a:lumMod val="75000"/>
                  </a:schemeClr>
                </a:solidFill>
                <a:latin typeface="Bahnschrift SemiLight" panose="020B0502040204020203" pitchFamily="34" charset="0"/>
              </a:rPr>
              <a:t>Work Distribution</a:t>
            </a:r>
            <a:endParaRPr lang="en-US" sz="2400" b="1" u="sng" dirty="0">
              <a:solidFill>
                <a:schemeClr val="accent1">
                  <a:lumMod val="75000"/>
                </a:schemeClr>
              </a:solidFill>
              <a:latin typeface="Bahnschrift SemiLight" panose="020B0502040204020203" pitchFamily="34" charset="0"/>
            </a:endParaRPr>
          </a:p>
        </p:txBody>
      </p:sp>
      <p:sp>
        <p:nvSpPr>
          <p:cNvPr id="4" name="Google Shape;444;p12"/>
          <p:cNvSpPr/>
          <p:nvPr/>
        </p:nvSpPr>
        <p:spPr>
          <a:xfrm>
            <a:off x="6071081" y="1875186"/>
            <a:ext cx="2668500" cy="2739124"/>
          </a:xfrm>
          <a:prstGeom prst="rect">
            <a:avLst/>
          </a:prstGeom>
          <a:solidFill>
            <a:srgbClr val="EA4827">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 name="Google Shape;445;p12"/>
          <p:cNvSpPr/>
          <p:nvPr/>
        </p:nvSpPr>
        <p:spPr>
          <a:xfrm>
            <a:off x="2376003" y="1950758"/>
            <a:ext cx="2668500" cy="2663552"/>
          </a:xfrm>
          <a:prstGeom prst="rect">
            <a:avLst/>
          </a:prstGeom>
          <a:solidFill>
            <a:srgbClr val="CBA7F7">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 name="Google Shape;447;p12"/>
          <p:cNvSpPr/>
          <p:nvPr/>
        </p:nvSpPr>
        <p:spPr>
          <a:xfrm>
            <a:off x="2415006" y="1654237"/>
            <a:ext cx="2668500" cy="560700"/>
          </a:xfrm>
          <a:prstGeom prst="roundRect">
            <a:avLst>
              <a:gd name="adj" fmla="val 50000"/>
            </a:avLst>
          </a:prstGeom>
          <a:solidFill>
            <a:srgbClr val="B27C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 name="Google Shape;448;p12"/>
          <p:cNvSpPr/>
          <p:nvPr/>
        </p:nvSpPr>
        <p:spPr>
          <a:xfrm>
            <a:off x="6071069" y="1605711"/>
            <a:ext cx="2668500" cy="5607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8" name="Google Shape;449;p12"/>
          <p:cNvGrpSpPr/>
          <p:nvPr/>
        </p:nvGrpSpPr>
        <p:grpSpPr>
          <a:xfrm>
            <a:off x="2471983" y="1768612"/>
            <a:ext cx="2498749" cy="2451696"/>
            <a:chOff x="540510" y="1376475"/>
            <a:chExt cx="2498749" cy="2451696"/>
          </a:xfrm>
        </p:grpSpPr>
        <p:sp>
          <p:nvSpPr>
            <p:cNvPr id="9" name="Google Shape;450;p12"/>
            <p:cNvSpPr txBox="1"/>
            <p:nvPr/>
          </p:nvSpPr>
          <p:spPr>
            <a:xfrm>
              <a:off x="688824" y="1376475"/>
              <a:ext cx="2240400" cy="331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1400" b="1" i="0" u="none" strike="noStrike" cap="none" dirty="0" err="1">
                  <a:solidFill>
                    <a:schemeClr val="lt1"/>
                  </a:solidFill>
                  <a:latin typeface="Fira Sans Extra Condensed"/>
                  <a:ea typeface="Fira Sans Extra Condensed"/>
                  <a:cs typeface="Fira Sans Extra Condensed"/>
                  <a:sym typeface="Fira Sans Extra Condensed"/>
                </a:rPr>
                <a:t>Monirul</a:t>
              </a:r>
              <a:r>
                <a:rPr lang="en-US" sz="1400" b="1" i="0" u="none" strike="noStrike" cap="none" dirty="0">
                  <a:solidFill>
                    <a:schemeClr val="lt1"/>
                  </a:solidFill>
                  <a:latin typeface="Fira Sans Extra Condensed"/>
                  <a:ea typeface="Fira Sans Extra Condensed"/>
                  <a:cs typeface="Fira Sans Extra Condensed"/>
                  <a:sym typeface="Fira Sans Extra Condensed"/>
                </a:rPr>
                <a:t> Islam Mahmud</a:t>
              </a:r>
              <a:endParaRPr sz="1400" b="1" i="0" u="none" strike="noStrike" cap="none" dirty="0">
                <a:solidFill>
                  <a:schemeClr val="lt1"/>
                </a:solidFill>
                <a:latin typeface="Fira Sans Extra Condensed"/>
                <a:ea typeface="Fira Sans Extra Condensed"/>
                <a:cs typeface="Fira Sans Extra Condensed"/>
                <a:sym typeface="Fira Sans Extra Condensed"/>
              </a:endParaRPr>
            </a:p>
          </p:txBody>
        </p:sp>
        <p:sp>
          <p:nvSpPr>
            <p:cNvPr id="10" name="Google Shape;451;p12"/>
            <p:cNvSpPr txBox="1"/>
            <p:nvPr/>
          </p:nvSpPr>
          <p:spPr>
            <a:xfrm>
              <a:off x="540510" y="2186197"/>
              <a:ext cx="2498749" cy="1641974"/>
            </a:xfrm>
            <a:prstGeom prst="rect">
              <a:avLst/>
            </a:prstGeom>
            <a:noFill/>
            <a:ln>
              <a:noFill/>
            </a:ln>
          </p:spPr>
          <p:txBody>
            <a:bodyPr spcFirstLastPara="1" wrap="square" lIns="91425" tIns="91425" rIns="91425" bIns="91425" anchor="t" anchorCtr="0">
              <a:noAutofit/>
            </a:bodyPr>
            <a:lstStyle/>
            <a:p>
              <a:pPr marL="320040" marR="0" lvl="0" indent="-317500" algn="l" rtl="0">
                <a:lnSpc>
                  <a:spcPct val="100000"/>
                </a:lnSpc>
                <a:spcBef>
                  <a:spcPts val="0"/>
                </a:spcBef>
                <a:spcAft>
                  <a:spcPts val="0"/>
                </a:spcAft>
                <a:buClr>
                  <a:srgbClr val="000000"/>
                </a:buClr>
                <a:buSzPts val="1400"/>
                <a:buFont typeface="Roboto"/>
                <a:buChar char="●"/>
              </a:pPr>
              <a:r>
                <a:rPr lang="en-US" sz="1400" b="0" i="0" u="none" strike="noStrike" cap="none" dirty="0">
                  <a:solidFill>
                    <a:srgbClr val="000000"/>
                  </a:solidFill>
                  <a:latin typeface="Roboto"/>
                  <a:ea typeface="Roboto"/>
                  <a:cs typeface="Roboto"/>
                  <a:sym typeface="Roboto"/>
                </a:rPr>
                <a:t>ML Model Selection</a:t>
              </a:r>
              <a:endParaRPr dirty="0"/>
            </a:p>
            <a:p>
              <a:pPr marL="320040" marR="0" lvl="0" indent="-317500" algn="l" rtl="0">
                <a:lnSpc>
                  <a:spcPct val="100000"/>
                </a:lnSpc>
                <a:spcBef>
                  <a:spcPts val="0"/>
                </a:spcBef>
                <a:spcAft>
                  <a:spcPts val="0"/>
                </a:spcAft>
                <a:buClr>
                  <a:srgbClr val="000000"/>
                </a:buClr>
                <a:buSzPts val="1400"/>
                <a:buFont typeface="Roboto"/>
                <a:buChar char="●"/>
              </a:pPr>
              <a:r>
                <a:rPr lang="en-US" sz="1400" b="0" i="0" u="none" strike="noStrike" cap="none" dirty="0">
                  <a:solidFill>
                    <a:srgbClr val="000000"/>
                  </a:solidFill>
                  <a:latin typeface="Roboto"/>
                  <a:ea typeface="Roboto"/>
                  <a:cs typeface="Roboto"/>
                  <a:sym typeface="Roboto"/>
                </a:rPr>
                <a:t>Feature Extraction</a:t>
              </a:r>
              <a:endParaRPr sz="1400" b="0" i="0" u="none" strike="noStrike" cap="none" dirty="0">
                <a:solidFill>
                  <a:srgbClr val="000000"/>
                </a:solidFill>
                <a:latin typeface="Roboto"/>
                <a:ea typeface="Roboto"/>
                <a:cs typeface="Roboto"/>
                <a:sym typeface="Roboto"/>
              </a:endParaRPr>
            </a:p>
            <a:p>
              <a:pPr marL="320040" marR="0" lvl="0" indent="-317500" algn="l" rtl="0">
                <a:lnSpc>
                  <a:spcPct val="100000"/>
                </a:lnSpc>
                <a:spcBef>
                  <a:spcPts val="0"/>
                </a:spcBef>
                <a:spcAft>
                  <a:spcPts val="0"/>
                </a:spcAft>
                <a:buClr>
                  <a:srgbClr val="000000"/>
                </a:buClr>
                <a:buSzPts val="1400"/>
                <a:buFont typeface="Roboto"/>
                <a:buChar char="●"/>
              </a:pPr>
              <a:r>
                <a:rPr lang="en-US" sz="1400" b="0" i="0" u="none" strike="noStrike" cap="none" dirty="0">
                  <a:solidFill>
                    <a:srgbClr val="000000"/>
                  </a:solidFill>
                  <a:latin typeface="Roboto"/>
                  <a:ea typeface="Roboto"/>
                  <a:cs typeface="Roboto"/>
                  <a:sym typeface="Roboto"/>
                </a:rPr>
                <a:t>Model Training</a:t>
              </a:r>
              <a:endParaRPr dirty="0"/>
            </a:p>
            <a:p>
              <a:pPr marL="320040" marR="0" lvl="0" indent="-317500" algn="l" rtl="0">
                <a:lnSpc>
                  <a:spcPct val="100000"/>
                </a:lnSpc>
                <a:spcBef>
                  <a:spcPts val="0"/>
                </a:spcBef>
                <a:spcAft>
                  <a:spcPts val="0"/>
                </a:spcAft>
                <a:buClr>
                  <a:srgbClr val="000000"/>
                </a:buClr>
                <a:buSzPts val="1400"/>
                <a:buFont typeface="Roboto"/>
                <a:buChar char="●"/>
              </a:pPr>
              <a:r>
                <a:rPr lang="en-US" sz="1400" b="0" i="0" u="none" strike="noStrike" cap="none" dirty="0">
                  <a:solidFill>
                    <a:srgbClr val="000000"/>
                  </a:solidFill>
                  <a:latin typeface="Roboto"/>
                  <a:ea typeface="Roboto"/>
                  <a:cs typeface="Roboto"/>
                  <a:sym typeface="Roboto"/>
                </a:rPr>
                <a:t>SMOTE &amp; Oversampling</a:t>
              </a:r>
              <a:endParaRPr dirty="0"/>
            </a:p>
            <a:p>
              <a:pPr marL="320040" marR="0" lvl="0" indent="-317500" algn="l" rtl="0">
                <a:lnSpc>
                  <a:spcPct val="100000"/>
                </a:lnSpc>
                <a:spcBef>
                  <a:spcPts val="0"/>
                </a:spcBef>
                <a:spcAft>
                  <a:spcPts val="0"/>
                </a:spcAft>
                <a:buClr>
                  <a:srgbClr val="000000"/>
                </a:buClr>
                <a:buSzPts val="1400"/>
                <a:buFont typeface="Roboto"/>
                <a:buChar char="●"/>
              </a:pPr>
              <a:r>
                <a:rPr lang="en-US" sz="1400" b="0" i="0" u="none" strike="noStrike" cap="none" dirty="0">
                  <a:solidFill>
                    <a:srgbClr val="000000"/>
                  </a:solidFill>
                  <a:latin typeface="Roboto"/>
                  <a:ea typeface="Roboto"/>
                  <a:cs typeface="Roboto"/>
                  <a:sym typeface="Roboto"/>
                </a:rPr>
                <a:t>Backend API Develop</a:t>
              </a:r>
              <a:endParaRPr dirty="0"/>
            </a:p>
            <a:p>
              <a:pPr marL="320040" marR="0" lvl="0" indent="-317500" algn="l" rtl="0">
                <a:lnSpc>
                  <a:spcPct val="100000"/>
                </a:lnSpc>
                <a:spcBef>
                  <a:spcPts val="0"/>
                </a:spcBef>
                <a:spcAft>
                  <a:spcPts val="0"/>
                </a:spcAft>
                <a:buClr>
                  <a:srgbClr val="000000"/>
                </a:buClr>
                <a:buSzPts val="1400"/>
                <a:buFont typeface="Roboto"/>
                <a:buChar char="●"/>
              </a:pPr>
              <a:r>
                <a:rPr lang="en-US" sz="1400" b="0" i="0" u="none" strike="noStrike" cap="none" dirty="0">
                  <a:solidFill>
                    <a:srgbClr val="000000"/>
                  </a:solidFill>
                  <a:latin typeface="Roboto"/>
                  <a:ea typeface="Roboto"/>
                  <a:cs typeface="Roboto"/>
                  <a:sym typeface="Roboto"/>
                </a:rPr>
                <a:t>Writing Paper</a:t>
              </a:r>
              <a:endParaRPr dirty="0"/>
            </a:p>
            <a:p>
              <a:pPr marL="320040" marR="0" lvl="0" indent="-228600" algn="l" rtl="0">
                <a:lnSpc>
                  <a:spcPct val="100000"/>
                </a:lnSpc>
                <a:spcBef>
                  <a:spcPts val="0"/>
                </a:spcBef>
                <a:spcAft>
                  <a:spcPts val="0"/>
                </a:spcAft>
                <a:buClr>
                  <a:srgbClr val="000000"/>
                </a:buClr>
                <a:buSzPts val="1400"/>
                <a:buFont typeface="Roboto"/>
                <a:buNone/>
              </a:pPr>
              <a:endParaRPr sz="1400" b="0" i="0" u="none" strike="noStrike" cap="none" dirty="0">
                <a:solidFill>
                  <a:srgbClr val="000000"/>
                </a:solidFill>
                <a:latin typeface="Roboto"/>
                <a:ea typeface="Roboto"/>
                <a:cs typeface="Roboto"/>
                <a:sym typeface="Roboto"/>
              </a:endParaRPr>
            </a:p>
          </p:txBody>
        </p:sp>
      </p:grpSp>
      <p:grpSp>
        <p:nvGrpSpPr>
          <p:cNvPr id="11" name="Google Shape;452;p12"/>
          <p:cNvGrpSpPr/>
          <p:nvPr/>
        </p:nvGrpSpPr>
        <p:grpSpPr>
          <a:xfrm>
            <a:off x="6280091" y="1728367"/>
            <a:ext cx="2253292" cy="2491941"/>
            <a:chOff x="6221660" y="1384756"/>
            <a:chExt cx="2253292" cy="2491941"/>
          </a:xfrm>
        </p:grpSpPr>
        <p:sp>
          <p:nvSpPr>
            <p:cNvPr id="12" name="Google Shape;453;p12"/>
            <p:cNvSpPr txBox="1"/>
            <p:nvPr/>
          </p:nvSpPr>
          <p:spPr>
            <a:xfrm>
              <a:off x="6221660" y="1384756"/>
              <a:ext cx="2240400" cy="331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1600" b="1" i="0" u="none" strike="noStrike" cap="none" dirty="0" err="1">
                  <a:solidFill>
                    <a:schemeClr val="lt1"/>
                  </a:solidFill>
                  <a:latin typeface="Fira Sans Extra Condensed"/>
                  <a:ea typeface="Fira Sans Extra Condensed"/>
                  <a:cs typeface="Fira Sans Extra Condensed"/>
                  <a:sym typeface="Fira Sans Extra Condensed"/>
                </a:rPr>
                <a:t>Hafeza</a:t>
              </a:r>
              <a:r>
                <a:rPr lang="en-US" sz="1600" b="1" i="0" u="none" strike="noStrike" cap="none" dirty="0">
                  <a:solidFill>
                    <a:schemeClr val="lt1"/>
                  </a:solidFill>
                  <a:latin typeface="Fira Sans Extra Condensed"/>
                  <a:ea typeface="Fira Sans Extra Condensed"/>
                  <a:cs typeface="Fira Sans Extra Condensed"/>
                  <a:sym typeface="Fira Sans Extra Condensed"/>
                </a:rPr>
                <a:t> </a:t>
              </a:r>
              <a:r>
                <a:rPr lang="en-US" sz="1600" b="1" i="0" u="none" strike="noStrike" cap="none" dirty="0" err="1">
                  <a:solidFill>
                    <a:schemeClr val="lt1"/>
                  </a:solidFill>
                  <a:latin typeface="Fira Sans Extra Condensed"/>
                  <a:ea typeface="Fira Sans Extra Condensed"/>
                  <a:cs typeface="Fira Sans Extra Condensed"/>
                  <a:sym typeface="Fira Sans Extra Condensed"/>
                </a:rPr>
                <a:t>Akter</a:t>
              </a:r>
              <a:endParaRPr sz="1600" b="1" i="0" u="none" strike="noStrike" cap="none" dirty="0">
                <a:solidFill>
                  <a:schemeClr val="lt1"/>
                </a:solidFill>
                <a:latin typeface="Fira Sans Extra Condensed"/>
                <a:ea typeface="Fira Sans Extra Condensed"/>
                <a:cs typeface="Fira Sans Extra Condensed"/>
                <a:sym typeface="Fira Sans Extra Condensed"/>
              </a:endParaRPr>
            </a:p>
          </p:txBody>
        </p:sp>
        <p:sp>
          <p:nvSpPr>
            <p:cNvPr id="13" name="Google Shape;454;p12"/>
            <p:cNvSpPr txBox="1"/>
            <p:nvPr/>
          </p:nvSpPr>
          <p:spPr>
            <a:xfrm>
              <a:off x="6234552" y="2235525"/>
              <a:ext cx="2240400" cy="1641172"/>
            </a:xfrm>
            <a:prstGeom prst="rect">
              <a:avLst/>
            </a:prstGeom>
            <a:noFill/>
            <a:ln>
              <a:noFill/>
            </a:ln>
          </p:spPr>
          <p:txBody>
            <a:bodyPr spcFirstLastPara="1" wrap="square" lIns="91425" tIns="91425" rIns="91425" bIns="91425" anchor="t" anchorCtr="0">
              <a:noAutofit/>
            </a:bodyPr>
            <a:lstStyle/>
            <a:p>
              <a:pPr marL="320040" marR="0" lvl="0" indent="-317500" algn="l" rtl="0">
                <a:lnSpc>
                  <a:spcPct val="100000"/>
                </a:lnSpc>
                <a:spcBef>
                  <a:spcPts val="0"/>
                </a:spcBef>
                <a:spcAft>
                  <a:spcPts val="0"/>
                </a:spcAft>
                <a:buClr>
                  <a:srgbClr val="000000"/>
                </a:buClr>
                <a:buSzPts val="1400"/>
                <a:buFont typeface="Roboto"/>
                <a:buChar char="●"/>
              </a:pPr>
              <a:r>
                <a:rPr lang="en-US" sz="1400" b="0" i="0" u="none" strike="noStrike" cap="none" dirty="0">
                  <a:solidFill>
                    <a:srgbClr val="000000"/>
                  </a:solidFill>
                  <a:latin typeface="Roboto"/>
                  <a:ea typeface="Roboto"/>
                  <a:cs typeface="Roboto"/>
                  <a:sym typeface="Roboto"/>
                </a:rPr>
                <a:t>Collecting Dataset</a:t>
              </a:r>
              <a:endParaRPr sz="1400" b="0" i="0" u="none" strike="noStrike" cap="none" dirty="0">
                <a:solidFill>
                  <a:srgbClr val="000000"/>
                </a:solidFill>
                <a:latin typeface="Roboto"/>
                <a:ea typeface="Roboto"/>
                <a:cs typeface="Roboto"/>
                <a:sym typeface="Roboto"/>
              </a:endParaRPr>
            </a:p>
            <a:p>
              <a:pPr marL="320040" marR="0" lvl="0" indent="-317500" algn="l" rtl="0">
                <a:lnSpc>
                  <a:spcPct val="100000"/>
                </a:lnSpc>
                <a:spcBef>
                  <a:spcPts val="0"/>
                </a:spcBef>
                <a:spcAft>
                  <a:spcPts val="0"/>
                </a:spcAft>
                <a:buClr>
                  <a:srgbClr val="000000"/>
                </a:buClr>
                <a:buSzPts val="1400"/>
                <a:buFont typeface="Roboto"/>
                <a:buChar char="●"/>
              </a:pPr>
              <a:r>
                <a:rPr lang="en-US" sz="1400" b="0" i="0" u="none" strike="noStrike" cap="none" dirty="0">
                  <a:solidFill>
                    <a:srgbClr val="000000"/>
                  </a:solidFill>
                  <a:latin typeface="Roboto"/>
                  <a:ea typeface="Roboto"/>
                  <a:cs typeface="Roboto"/>
                  <a:sym typeface="Roboto"/>
                </a:rPr>
                <a:t>Data Preprocessing</a:t>
              </a:r>
              <a:endParaRPr dirty="0"/>
            </a:p>
            <a:p>
              <a:pPr marL="320040" marR="0" lvl="0" indent="-317500" algn="l" rtl="0">
                <a:lnSpc>
                  <a:spcPct val="100000"/>
                </a:lnSpc>
                <a:spcBef>
                  <a:spcPts val="0"/>
                </a:spcBef>
                <a:spcAft>
                  <a:spcPts val="0"/>
                </a:spcAft>
                <a:buClr>
                  <a:srgbClr val="000000"/>
                </a:buClr>
                <a:buSzPts val="1400"/>
                <a:buFont typeface="Roboto"/>
                <a:buChar char="●"/>
              </a:pPr>
              <a:r>
                <a:rPr lang="en-US" sz="1400" b="0" i="0" u="none" strike="noStrike" cap="none" dirty="0">
                  <a:solidFill>
                    <a:srgbClr val="000000"/>
                  </a:solidFill>
                  <a:latin typeface="Roboto"/>
                  <a:ea typeface="Roboto"/>
                  <a:cs typeface="Roboto"/>
                  <a:sym typeface="Roboto"/>
                </a:rPr>
                <a:t>Cost Function</a:t>
              </a:r>
              <a:endParaRPr dirty="0"/>
            </a:p>
            <a:p>
              <a:pPr marL="320040" marR="0" lvl="0" indent="-317500" algn="l" rtl="0">
                <a:lnSpc>
                  <a:spcPct val="100000"/>
                </a:lnSpc>
                <a:spcBef>
                  <a:spcPts val="0"/>
                </a:spcBef>
                <a:spcAft>
                  <a:spcPts val="0"/>
                </a:spcAft>
                <a:buClr>
                  <a:srgbClr val="000000"/>
                </a:buClr>
                <a:buSzPts val="1400"/>
                <a:buFont typeface="Roboto"/>
                <a:buChar char="●"/>
              </a:pPr>
              <a:r>
                <a:rPr lang="en-US" sz="1400" b="0" i="0" u="none" strike="noStrike" cap="none" dirty="0">
                  <a:solidFill>
                    <a:srgbClr val="000000"/>
                  </a:solidFill>
                  <a:latin typeface="Roboto"/>
                  <a:ea typeface="Roboto"/>
                  <a:cs typeface="Roboto"/>
                  <a:sym typeface="Roboto"/>
                </a:rPr>
                <a:t>Model Evaluation</a:t>
              </a:r>
              <a:endParaRPr dirty="0"/>
            </a:p>
            <a:p>
              <a:pPr marL="320040" marR="0" lvl="0" indent="-317500" algn="l" rtl="0">
                <a:lnSpc>
                  <a:spcPct val="100000"/>
                </a:lnSpc>
                <a:spcBef>
                  <a:spcPts val="0"/>
                </a:spcBef>
                <a:spcAft>
                  <a:spcPts val="0"/>
                </a:spcAft>
                <a:buClr>
                  <a:srgbClr val="000000"/>
                </a:buClr>
                <a:buSzPts val="1400"/>
                <a:buFont typeface="Roboto"/>
                <a:buChar char="●"/>
              </a:pPr>
              <a:r>
                <a:rPr lang="en-US" sz="1400" b="0" i="0" u="none" strike="noStrike" cap="none" dirty="0">
                  <a:solidFill>
                    <a:srgbClr val="000000"/>
                  </a:solidFill>
                  <a:latin typeface="Roboto"/>
                  <a:ea typeface="Roboto"/>
                  <a:cs typeface="Roboto"/>
                  <a:sym typeface="Roboto"/>
                </a:rPr>
                <a:t>Website Ui develop</a:t>
              </a:r>
              <a:endParaRPr dirty="0"/>
            </a:p>
            <a:p>
              <a:pPr marL="320040" marR="0" lvl="0" indent="-317500" algn="l" rtl="0">
                <a:lnSpc>
                  <a:spcPct val="100000"/>
                </a:lnSpc>
                <a:spcBef>
                  <a:spcPts val="0"/>
                </a:spcBef>
                <a:spcAft>
                  <a:spcPts val="0"/>
                </a:spcAft>
                <a:buClr>
                  <a:srgbClr val="000000"/>
                </a:buClr>
                <a:buSzPts val="1400"/>
                <a:buFont typeface="Roboto"/>
                <a:buChar char="●"/>
              </a:pPr>
              <a:r>
                <a:rPr lang="en-US" sz="1400" b="0" i="0" u="none" strike="noStrike" cap="none" dirty="0">
                  <a:solidFill>
                    <a:srgbClr val="000000"/>
                  </a:solidFill>
                  <a:latin typeface="Roboto"/>
                  <a:ea typeface="Roboto"/>
                  <a:cs typeface="Roboto"/>
                  <a:sym typeface="Roboto"/>
                </a:rPr>
                <a:t>Writing Paper</a:t>
              </a:r>
              <a:endParaRPr sz="1400" b="0" i="0" u="none" strike="noStrike" cap="none" dirty="0">
                <a:solidFill>
                  <a:srgbClr val="000000"/>
                </a:solidFill>
                <a:latin typeface="Roboto"/>
                <a:ea typeface="Roboto"/>
                <a:cs typeface="Roboto"/>
                <a:sym typeface="Roboto"/>
              </a:endParaRPr>
            </a:p>
          </p:txBody>
        </p:sp>
      </p:grpSp>
      <p:pic>
        <p:nvPicPr>
          <p:cNvPr id="14" name="Google Shape;455;p12"/>
          <p:cNvPicPr preferRelativeResize="0"/>
          <p:nvPr/>
        </p:nvPicPr>
        <p:blipFill rotWithShape="1">
          <a:blip r:embed="rId1"/>
          <a:srcRect/>
          <a:stretch>
            <a:fillRect/>
          </a:stretch>
        </p:blipFill>
        <p:spPr>
          <a:xfrm>
            <a:off x="4957801" y="1577355"/>
            <a:ext cx="1138199" cy="1138199"/>
          </a:xfrm>
          <a:prstGeom prst="rect">
            <a:avLst/>
          </a:prstGeom>
          <a:noFill/>
          <a:ln>
            <a:noFill/>
          </a:ln>
        </p:spPr>
      </p:pic>
      <p:pic>
        <p:nvPicPr>
          <p:cNvPr id="15" name="Google Shape;456;p12"/>
          <p:cNvPicPr preferRelativeResize="0"/>
          <p:nvPr/>
        </p:nvPicPr>
        <p:blipFill rotWithShape="1">
          <a:blip r:embed="rId1"/>
          <a:srcRect/>
          <a:stretch>
            <a:fillRect/>
          </a:stretch>
        </p:blipFill>
        <p:spPr>
          <a:xfrm>
            <a:off x="4964488" y="2599122"/>
            <a:ext cx="1138199" cy="1138199"/>
          </a:xfrm>
          <a:prstGeom prst="rect">
            <a:avLst/>
          </a:prstGeom>
          <a:noFill/>
          <a:ln>
            <a:noFill/>
          </a:ln>
        </p:spPr>
      </p:pic>
      <p:pic>
        <p:nvPicPr>
          <p:cNvPr id="16" name="Google Shape;457;p12"/>
          <p:cNvPicPr preferRelativeResize="0"/>
          <p:nvPr/>
        </p:nvPicPr>
        <p:blipFill rotWithShape="1">
          <a:blip r:embed="rId1"/>
          <a:srcRect/>
          <a:stretch>
            <a:fillRect/>
          </a:stretch>
        </p:blipFill>
        <p:spPr>
          <a:xfrm>
            <a:off x="4971175" y="3593923"/>
            <a:ext cx="1138199" cy="113819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76274" y="1026695"/>
            <a:ext cx="10761747" cy="5390147"/>
          </a:xfrm>
          <a:prstGeom prst="rect">
            <a:avLst/>
          </a:prstGeom>
          <a:solidFill>
            <a:schemeClr val="accent2">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2" spcCol="1270" anchor="ctr" anchorCtr="0">
            <a:noAutofit/>
          </a:bodyPr>
          <a:lstStyle/>
          <a:p>
            <a:pPr marL="342900" lvl="0" indent="-342900" algn="just" defTabSz="1066800">
              <a:lnSpc>
                <a:spcPct val="90000"/>
              </a:lnSpc>
              <a:spcBef>
                <a:spcPct val="0"/>
              </a:spcBef>
              <a:spcAft>
                <a:spcPct val="35000"/>
              </a:spcAft>
              <a:buFont typeface="Arial" panose="020B0604020202020204" pitchFamily="34" charset="0"/>
              <a:buChar char="•"/>
            </a:pPr>
            <a:r>
              <a:rPr lang="en-US" sz="2000" dirty="0">
                <a:latin typeface="Bahnschrift SemiLight" panose="020B0502040204020203" pitchFamily="34" charset="0"/>
              </a:rPr>
              <a:t>In this EDA and data preprocessing, we have performed encoding and scaling of the features, and performed exploratory data analysis to understand the distribution of the features and the target variable. </a:t>
            </a:r>
            <a:endParaRPr lang="en-US" sz="2000" dirty="0">
              <a:latin typeface="Bahnschrift SemiLight" panose="020B0502040204020203" pitchFamily="34" charset="0"/>
            </a:endParaRPr>
          </a:p>
          <a:p>
            <a:pPr marL="342900" lvl="0" indent="-342900" algn="just" defTabSz="1066800">
              <a:lnSpc>
                <a:spcPct val="90000"/>
              </a:lnSpc>
              <a:spcBef>
                <a:spcPct val="0"/>
              </a:spcBef>
              <a:spcAft>
                <a:spcPct val="35000"/>
              </a:spcAft>
              <a:buFont typeface="Arial" panose="020B0604020202020204" pitchFamily="34" charset="0"/>
              <a:buChar char="•"/>
            </a:pPr>
            <a:endParaRPr lang="en-US" sz="2000" kern="1200" dirty="0">
              <a:latin typeface="Bahnschrift SemiLight" panose="020B0502040204020203" pitchFamily="34" charset="0"/>
            </a:endParaRPr>
          </a:p>
          <a:p>
            <a:pPr marL="342900" lvl="0" indent="-342900" algn="just" defTabSz="1066800">
              <a:lnSpc>
                <a:spcPct val="90000"/>
              </a:lnSpc>
              <a:spcBef>
                <a:spcPct val="0"/>
              </a:spcBef>
              <a:spcAft>
                <a:spcPct val="35000"/>
              </a:spcAft>
              <a:buFont typeface="Arial" panose="020B0604020202020204" pitchFamily="34" charset="0"/>
              <a:buChar char="•"/>
            </a:pPr>
            <a:r>
              <a:rPr lang="en-US" sz="2000" kern="1200" dirty="0">
                <a:latin typeface="Bahnschrift SemiLight" panose="020B0502040204020203" pitchFamily="34" charset="0"/>
              </a:rPr>
              <a:t>We have used </a:t>
            </a:r>
            <a:r>
              <a:rPr lang="en-US" sz="2000" dirty="0">
                <a:latin typeface="Bahnschrift SemiLight" panose="020B0502040204020203" pitchFamily="34" charset="0"/>
              </a:rPr>
              <a:t>Standardization, Resampling Techniques (Oversampling &amp; SMOTE) in this EDA for balancing Data. We will also add more Stroke Patient data.</a:t>
            </a:r>
            <a:endParaRPr lang="en-US" sz="2000" dirty="0">
              <a:latin typeface="Bahnschrift SemiLight" panose="020B0502040204020203" pitchFamily="34" charset="0"/>
            </a:endParaRPr>
          </a:p>
          <a:p>
            <a:pPr lvl="0" algn="just" defTabSz="1066800">
              <a:lnSpc>
                <a:spcPct val="90000"/>
              </a:lnSpc>
              <a:spcBef>
                <a:spcPct val="0"/>
              </a:spcBef>
              <a:spcAft>
                <a:spcPct val="35000"/>
              </a:spcAft>
            </a:pPr>
            <a:endParaRPr lang="en-US" sz="2000" kern="1200" dirty="0">
              <a:latin typeface="Bahnschrift SemiLight" panose="020B0502040204020203" pitchFamily="34" charset="0"/>
            </a:endParaRPr>
          </a:p>
          <a:p>
            <a:pPr marL="342900" lvl="0" indent="-342900" algn="just" defTabSz="1066800">
              <a:lnSpc>
                <a:spcPct val="90000"/>
              </a:lnSpc>
              <a:spcBef>
                <a:spcPct val="0"/>
              </a:spcBef>
              <a:spcAft>
                <a:spcPct val="35000"/>
              </a:spcAft>
              <a:buFont typeface="Arial" panose="020B0604020202020204" pitchFamily="34" charset="0"/>
              <a:buChar char="•"/>
            </a:pPr>
            <a:r>
              <a:rPr lang="en-US" sz="2000" dirty="0">
                <a:latin typeface="Bahnschrift SemiLight" panose="020B0502040204020203" pitchFamily="34" charset="0"/>
              </a:rPr>
              <a:t>We have applied 7 Machine Learning models to determine the best performance.</a:t>
            </a:r>
            <a:endParaRPr lang="en-US" sz="2000" kern="1200" dirty="0">
              <a:latin typeface="Bahnschrift SemiLight" panose="020B0502040204020203" pitchFamily="34" charset="0"/>
            </a:endParaRPr>
          </a:p>
        </p:txBody>
      </p:sp>
      <p:sp>
        <p:nvSpPr>
          <p:cNvPr id="7" name="TextBox 6"/>
          <p:cNvSpPr txBox="1"/>
          <p:nvPr/>
        </p:nvSpPr>
        <p:spPr>
          <a:xfrm>
            <a:off x="5187357" y="322619"/>
            <a:ext cx="2039341" cy="523220"/>
          </a:xfrm>
          <a:prstGeom prst="rect">
            <a:avLst/>
          </a:prstGeom>
          <a:noFill/>
        </p:spPr>
        <p:txBody>
          <a:bodyPr wrap="none" rtlCol="0">
            <a:spAutoFit/>
          </a:bodyPr>
          <a:lstStyle/>
          <a:p>
            <a:r>
              <a:rPr lang="en-US" sz="2800" u="sng" dirty="0">
                <a:solidFill>
                  <a:schemeClr val="accent1">
                    <a:lumMod val="75000"/>
                  </a:schemeClr>
                </a:solidFill>
                <a:latin typeface="Arial Black" panose="020B0A04020102020204" pitchFamily="34" charset="0"/>
              </a:rPr>
              <a:t>Summary</a:t>
            </a:r>
            <a:endParaRPr lang="en-US" sz="2800" u="sng" dirty="0">
              <a:solidFill>
                <a:schemeClr val="accent1">
                  <a:lumMod val="75000"/>
                </a:schemeClr>
              </a:solidFill>
              <a:latin typeface="Arial Black" panose="020B0A04020102020204" pitchFamily="34" charset="0"/>
            </a:endParaRPr>
          </a:p>
        </p:txBody>
      </p:sp>
      <p:pic>
        <p:nvPicPr>
          <p:cNvPr id="1026" name="Picture 2" descr="Stroke Prediction using Data Analytics and Machine Learning -  DataScienceCentral.co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18852" y="1981145"/>
            <a:ext cx="4290018" cy="36814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91263" y="2921168"/>
            <a:ext cx="3609474" cy="1015663"/>
          </a:xfrm>
          <a:prstGeom prst="rect">
            <a:avLst/>
          </a:prstGeom>
          <a:noFill/>
        </p:spPr>
        <p:txBody>
          <a:bodyPr wrap="square" rtlCol="0">
            <a:spAutoFit/>
          </a:bodyPr>
          <a:lstStyle/>
          <a:p>
            <a:r>
              <a:rPr lang="en-US" sz="6000" dirty="0">
                <a:solidFill>
                  <a:schemeClr val="accent2">
                    <a:lumMod val="50000"/>
                  </a:schemeClr>
                </a:solidFill>
              </a:rPr>
              <a:t>Thank You!</a:t>
            </a:r>
            <a:endParaRPr lang="en-US" sz="6000" dirty="0">
              <a:solidFill>
                <a:schemeClr val="accent2">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91183" y="123834"/>
            <a:ext cx="2409634" cy="400110"/>
          </a:xfrm>
          <a:prstGeom prst="rect">
            <a:avLst/>
          </a:prstGeom>
          <a:noFill/>
        </p:spPr>
        <p:txBody>
          <a:bodyPr wrap="none" rtlCol="0">
            <a:spAutoFit/>
          </a:bodyPr>
          <a:lstStyle/>
          <a:p>
            <a:r>
              <a:rPr lang="en-US" sz="2000" b="1" u="sng" dirty="0">
                <a:solidFill>
                  <a:schemeClr val="accent1">
                    <a:lumMod val="75000"/>
                  </a:schemeClr>
                </a:solidFill>
              </a:rPr>
              <a:t>One Hot Encoding</a:t>
            </a:r>
            <a:endParaRPr lang="en-US" sz="2000" b="1" u="sng" dirty="0">
              <a:solidFill>
                <a:schemeClr val="accent1">
                  <a:lumMod val="75000"/>
                </a:schemeClr>
              </a:solidFill>
            </a:endParaRPr>
          </a:p>
        </p:txBody>
      </p:sp>
      <p:pic>
        <p:nvPicPr>
          <p:cNvPr id="3" name="Picture 2"/>
          <p:cNvPicPr>
            <a:picLocks noChangeAspect="1"/>
          </p:cNvPicPr>
          <p:nvPr/>
        </p:nvPicPr>
        <p:blipFill>
          <a:blip r:embed="rId1"/>
          <a:stretch>
            <a:fillRect/>
          </a:stretch>
        </p:blipFill>
        <p:spPr>
          <a:xfrm>
            <a:off x="277034" y="780714"/>
            <a:ext cx="8145071" cy="1562100"/>
          </a:xfrm>
          <a:prstGeom prst="rect">
            <a:avLst/>
          </a:prstGeom>
        </p:spPr>
      </p:pic>
      <p:pic>
        <p:nvPicPr>
          <p:cNvPr id="5" name="Picture 4"/>
          <p:cNvPicPr>
            <a:picLocks noChangeAspect="1"/>
          </p:cNvPicPr>
          <p:nvPr/>
        </p:nvPicPr>
        <p:blipFill>
          <a:blip r:embed="rId2"/>
          <a:stretch>
            <a:fillRect/>
          </a:stretch>
        </p:blipFill>
        <p:spPr>
          <a:xfrm>
            <a:off x="277034" y="4503781"/>
            <a:ext cx="8145071" cy="2030330"/>
          </a:xfrm>
          <a:prstGeom prst="rect">
            <a:avLst/>
          </a:prstGeom>
        </p:spPr>
      </p:pic>
      <p:pic>
        <p:nvPicPr>
          <p:cNvPr id="6" name="Picture 5"/>
          <p:cNvPicPr>
            <a:picLocks noChangeAspect="1"/>
          </p:cNvPicPr>
          <p:nvPr/>
        </p:nvPicPr>
        <p:blipFill>
          <a:blip r:embed="rId3"/>
          <a:stretch>
            <a:fillRect/>
          </a:stretch>
        </p:blipFill>
        <p:spPr>
          <a:xfrm>
            <a:off x="277034" y="2342814"/>
            <a:ext cx="8145071" cy="2112841"/>
          </a:xfrm>
          <a:prstGeom prst="rect">
            <a:avLst/>
          </a:prstGeom>
        </p:spPr>
      </p:pic>
      <p:sp>
        <p:nvSpPr>
          <p:cNvPr id="20" name="Rectangle 19"/>
          <p:cNvSpPr/>
          <p:nvPr/>
        </p:nvSpPr>
        <p:spPr>
          <a:xfrm>
            <a:off x="8715546" y="2039815"/>
            <a:ext cx="3059083" cy="260252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9"/>
          <p:cNvSpPr>
            <a:spLocks noChangeArrowheads="1"/>
          </p:cNvSpPr>
          <p:nvPr/>
        </p:nvSpPr>
        <p:spPr bwMode="auto">
          <a:xfrm rot="10800000" flipV="1">
            <a:off x="8839337" y="2443511"/>
            <a:ext cx="2811500" cy="1754326"/>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defTabSz="914400"/>
            <a:r>
              <a:rPr kumimoji="0" lang="en-US" altLang="en-US" i="0" u="none" strike="noStrike" cap="none" normalizeH="0" baseline="0" dirty="0">
                <a:ln>
                  <a:noFill/>
                </a:ln>
                <a:solidFill>
                  <a:srgbClr val="374151"/>
                </a:solidFill>
                <a:effectLst/>
                <a:latin typeface="+mn-lt"/>
              </a:rPr>
              <a:t>We can use the pandas function </a:t>
            </a:r>
            <a:r>
              <a:rPr kumimoji="0" lang="en-US" altLang="en-US" i="0" u="none" strike="noStrike" cap="none" normalizeH="0" baseline="0" dirty="0" err="1">
                <a:ln>
                  <a:noFill/>
                </a:ln>
                <a:solidFill>
                  <a:schemeClr val="tx1"/>
                </a:solidFill>
                <a:effectLst/>
                <a:latin typeface="+mn-lt"/>
              </a:rPr>
              <a:t>get_dummies</a:t>
            </a:r>
            <a:r>
              <a:rPr kumimoji="0" lang="en-US" altLang="en-US" i="0" u="none" strike="noStrike" cap="none" normalizeH="0" baseline="0" dirty="0">
                <a:ln>
                  <a:noFill/>
                </a:ln>
                <a:solidFill>
                  <a:schemeClr val="tx1"/>
                </a:solidFill>
                <a:effectLst/>
                <a:latin typeface="+mn-lt"/>
              </a:rPr>
              <a:t>()</a:t>
            </a:r>
            <a:r>
              <a:rPr kumimoji="0" lang="en-US" altLang="en-US" i="0" u="none" strike="noStrike" cap="none" normalizeH="0" baseline="0" dirty="0">
                <a:ln>
                  <a:noFill/>
                </a:ln>
                <a:solidFill>
                  <a:srgbClr val="374151"/>
                </a:solidFill>
                <a:effectLst/>
                <a:latin typeface="+mn-lt"/>
              </a:rPr>
              <a:t> to one-hot encode these categorical variables.</a:t>
            </a:r>
            <a:r>
              <a:rPr kumimoji="0" lang="en-US" altLang="en-US" i="0" u="none" strike="noStrike" cap="none" normalizeH="0" baseline="0" dirty="0">
                <a:ln>
                  <a:noFill/>
                </a:ln>
                <a:solidFill>
                  <a:schemeClr val="tx1"/>
                </a:solidFill>
                <a:effectLst/>
                <a:latin typeface="+mn-lt"/>
              </a:rPr>
              <a:t> </a:t>
            </a:r>
            <a:r>
              <a:rPr lang="en-US" dirty="0">
                <a:latin typeface="+mn-lt"/>
              </a:rPr>
              <a:t>We have used </a:t>
            </a:r>
            <a:r>
              <a:rPr lang="en-US" dirty="0" err="1">
                <a:latin typeface="+mn-lt"/>
              </a:rPr>
              <a:t>drop_first</a:t>
            </a:r>
            <a:r>
              <a:rPr lang="en-US" dirty="0">
                <a:latin typeface="+mn-lt"/>
              </a:rPr>
              <a:t> = True to avoid multicollinearity.</a:t>
            </a:r>
            <a:endParaRPr kumimoji="0" lang="en-US" altLang="en-US" i="0" u="none" strike="noStrike" cap="none" normalizeH="0" baseline="0" dirty="0">
              <a:ln>
                <a:noFill/>
              </a:ln>
              <a:solidFill>
                <a:schemeClr val="tx1"/>
              </a:solidFill>
              <a:effectLst/>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0232" y="109057"/>
            <a:ext cx="2091535" cy="400110"/>
          </a:xfrm>
          <a:prstGeom prst="rect">
            <a:avLst/>
          </a:prstGeom>
          <a:noFill/>
        </p:spPr>
        <p:txBody>
          <a:bodyPr wrap="none" rtlCol="0">
            <a:spAutoFit/>
          </a:bodyPr>
          <a:lstStyle/>
          <a:p>
            <a:r>
              <a:rPr lang="en-US" sz="2000" b="1" u="sng" dirty="0">
                <a:solidFill>
                  <a:schemeClr val="accent1">
                    <a:lumMod val="75000"/>
                  </a:schemeClr>
                </a:solidFill>
              </a:rPr>
              <a:t>Standard Scaler</a:t>
            </a:r>
            <a:endParaRPr lang="en-US" sz="2000" b="1" u="sng" dirty="0">
              <a:solidFill>
                <a:schemeClr val="accent1">
                  <a:lumMod val="75000"/>
                </a:schemeClr>
              </a:solidFill>
            </a:endParaRPr>
          </a:p>
        </p:txBody>
      </p:sp>
      <p:sp>
        <p:nvSpPr>
          <p:cNvPr id="20" name="Rectangle 19"/>
          <p:cNvSpPr/>
          <p:nvPr/>
        </p:nvSpPr>
        <p:spPr>
          <a:xfrm>
            <a:off x="8591753" y="3363693"/>
            <a:ext cx="3059083" cy="260252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9"/>
          <p:cNvSpPr>
            <a:spLocks noChangeArrowheads="1"/>
          </p:cNvSpPr>
          <p:nvPr/>
        </p:nvSpPr>
        <p:spPr bwMode="auto">
          <a:xfrm rot="10800000" flipV="1">
            <a:off x="8715544" y="3680241"/>
            <a:ext cx="2811500" cy="206210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defTabSz="914400"/>
            <a:r>
              <a:rPr lang="en-US" sz="1600" dirty="0"/>
              <a:t>We need to scale the numerical variables 'age', '</a:t>
            </a:r>
            <a:r>
              <a:rPr lang="en-US" sz="1600" dirty="0" err="1"/>
              <a:t>avg_glucose_level</a:t>
            </a:r>
            <a:r>
              <a:rPr lang="en-US" sz="1600" dirty="0"/>
              <a:t>', and '</a:t>
            </a:r>
            <a:r>
              <a:rPr lang="en-US" sz="1600" dirty="0" err="1"/>
              <a:t>bmi</a:t>
            </a:r>
            <a:r>
              <a:rPr lang="en-US" sz="1600" dirty="0"/>
              <a:t>' so that they have similar scales. We can use the Standard Scaler function from the </a:t>
            </a:r>
            <a:r>
              <a:rPr lang="en-US" sz="1600" dirty="0" err="1"/>
              <a:t>scikit</a:t>
            </a:r>
            <a:r>
              <a:rPr lang="en-US" sz="1600" dirty="0"/>
              <a:t>-learn library to do this.</a:t>
            </a:r>
            <a:endParaRPr kumimoji="0" lang="en-US" altLang="en-US" sz="1600" i="0" u="none" strike="noStrike" cap="none" normalizeH="0" baseline="0" dirty="0">
              <a:ln>
                <a:noFill/>
              </a:ln>
              <a:solidFill>
                <a:schemeClr val="tx1"/>
              </a:solidFill>
              <a:effectLst/>
              <a:latin typeface="+mn-lt"/>
            </a:endParaRPr>
          </a:p>
        </p:txBody>
      </p:sp>
      <p:pic>
        <p:nvPicPr>
          <p:cNvPr id="3" name="Picture 2"/>
          <p:cNvPicPr>
            <a:picLocks noChangeAspect="1"/>
          </p:cNvPicPr>
          <p:nvPr/>
        </p:nvPicPr>
        <p:blipFill>
          <a:blip r:embed="rId1"/>
          <a:stretch>
            <a:fillRect/>
          </a:stretch>
        </p:blipFill>
        <p:spPr>
          <a:xfrm>
            <a:off x="541164" y="669976"/>
            <a:ext cx="4041889" cy="1616328"/>
          </a:xfrm>
          <a:prstGeom prst="rect">
            <a:avLst/>
          </a:prstGeom>
        </p:spPr>
      </p:pic>
      <p:pic>
        <p:nvPicPr>
          <p:cNvPr id="5" name="Picture 4"/>
          <p:cNvPicPr>
            <a:picLocks noChangeAspect="1"/>
          </p:cNvPicPr>
          <p:nvPr/>
        </p:nvPicPr>
        <p:blipFill rotWithShape="1">
          <a:blip r:embed="rId2"/>
          <a:srcRect r="14221"/>
          <a:stretch>
            <a:fillRect/>
          </a:stretch>
        </p:blipFill>
        <p:spPr>
          <a:xfrm>
            <a:off x="511305" y="2379562"/>
            <a:ext cx="7555878" cy="2192135"/>
          </a:xfrm>
          <a:prstGeom prst="rect">
            <a:avLst/>
          </a:prstGeom>
        </p:spPr>
      </p:pic>
      <p:pic>
        <p:nvPicPr>
          <p:cNvPr id="6" name="Picture 5"/>
          <p:cNvPicPr>
            <a:picLocks noChangeAspect="1"/>
          </p:cNvPicPr>
          <p:nvPr/>
        </p:nvPicPr>
        <p:blipFill>
          <a:blip r:embed="rId3"/>
          <a:stretch>
            <a:fillRect/>
          </a:stretch>
        </p:blipFill>
        <p:spPr>
          <a:xfrm>
            <a:off x="541164" y="4664955"/>
            <a:ext cx="6936268" cy="1972948"/>
          </a:xfrm>
          <a:prstGeom prst="rect">
            <a:avLst/>
          </a:prstGeom>
        </p:spPr>
      </p:pic>
      <p:pic>
        <p:nvPicPr>
          <p:cNvPr id="4" name="Picture 3"/>
          <p:cNvPicPr>
            <a:picLocks noChangeAspect="1"/>
          </p:cNvPicPr>
          <p:nvPr/>
        </p:nvPicPr>
        <p:blipFill>
          <a:blip r:embed="rId4"/>
          <a:stretch>
            <a:fillRect/>
          </a:stretch>
        </p:blipFill>
        <p:spPr>
          <a:xfrm>
            <a:off x="8591752" y="1012166"/>
            <a:ext cx="3059083" cy="21079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857613" y="2718035"/>
            <a:ext cx="3059083" cy="260252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9"/>
          <p:cNvSpPr>
            <a:spLocks noChangeArrowheads="1"/>
          </p:cNvSpPr>
          <p:nvPr/>
        </p:nvSpPr>
        <p:spPr bwMode="auto">
          <a:xfrm rot="10800000" flipV="1">
            <a:off x="8981404" y="3480687"/>
            <a:ext cx="2811500" cy="107721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defTabSz="914400"/>
            <a:r>
              <a:rPr kumimoji="0" lang="en-US" altLang="en-US" sz="1600" i="0" u="none" strike="noStrike" cap="none" normalizeH="0" baseline="0" dirty="0">
                <a:ln>
                  <a:noFill/>
                </a:ln>
                <a:solidFill>
                  <a:schemeClr val="tx1"/>
                </a:solidFill>
                <a:effectLst/>
                <a:latin typeface="+mn-lt"/>
              </a:rPr>
              <a:t>We have also used Min Max Scaler from </a:t>
            </a:r>
            <a:r>
              <a:rPr lang="en-US" altLang="en-US" sz="1600" dirty="0" err="1">
                <a:latin typeface="+mn-lt"/>
              </a:rPr>
              <a:t>S</a:t>
            </a:r>
            <a:r>
              <a:rPr kumimoji="0" lang="en-US" altLang="en-US" sz="1600" i="0" u="none" strike="noStrike" cap="none" normalizeH="0" baseline="0" dirty="0" err="1">
                <a:ln>
                  <a:noFill/>
                </a:ln>
                <a:solidFill>
                  <a:schemeClr val="tx1"/>
                </a:solidFill>
                <a:effectLst/>
                <a:latin typeface="+mn-lt"/>
              </a:rPr>
              <a:t>cikit</a:t>
            </a:r>
            <a:r>
              <a:rPr kumimoji="0" lang="en-US" altLang="en-US" sz="1600" i="0" u="none" strike="noStrike" cap="none" normalizeH="0" baseline="0" dirty="0">
                <a:ln>
                  <a:noFill/>
                </a:ln>
                <a:solidFill>
                  <a:schemeClr val="tx1"/>
                </a:solidFill>
                <a:effectLst/>
                <a:latin typeface="+mn-lt"/>
              </a:rPr>
              <a:t> learn library to scale all the numerical features.</a:t>
            </a:r>
            <a:endParaRPr kumimoji="0" lang="en-US" altLang="en-US" sz="1600" i="0" u="none" strike="noStrike" cap="none" normalizeH="0" baseline="0" dirty="0">
              <a:ln>
                <a:noFill/>
              </a:ln>
              <a:solidFill>
                <a:schemeClr val="tx1"/>
              </a:solidFill>
              <a:effectLst/>
              <a:latin typeface="+mn-lt"/>
            </a:endParaRPr>
          </a:p>
        </p:txBody>
      </p:sp>
      <p:sp>
        <p:nvSpPr>
          <p:cNvPr id="8" name="TextBox 7"/>
          <p:cNvSpPr txBox="1"/>
          <p:nvPr/>
        </p:nvSpPr>
        <p:spPr>
          <a:xfrm>
            <a:off x="4769801" y="203008"/>
            <a:ext cx="1931939" cy="400110"/>
          </a:xfrm>
          <a:prstGeom prst="rect">
            <a:avLst/>
          </a:prstGeom>
          <a:noFill/>
        </p:spPr>
        <p:txBody>
          <a:bodyPr wrap="none" rtlCol="0">
            <a:spAutoFit/>
          </a:bodyPr>
          <a:lstStyle/>
          <a:p>
            <a:r>
              <a:rPr lang="en-US" sz="2000" b="1" u="sng" dirty="0">
                <a:solidFill>
                  <a:schemeClr val="accent1">
                    <a:lumMod val="75000"/>
                  </a:schemeClr>
                </a:solidFill>
              </a:rPr>
              <a:t>Normalization</a:t>
            </a:r>
            <a:endParaRPr lang="en-US" sz="2000" b="1" u="sng" dirty="0">
              <a:solidFill>
                <a:schemeClr val="accent1">
                  <a:lumMod val="75000"/>
                </a:schemeClr>
              </a:solidFill>
            </a:endParaRPr>
          </a:p>
        </p:txBody>
      </p:sp>
      <p:pic>
        <p:nvPicPr>
          <p:cNvPr id="9" name="Picture 8"/>
          <p:cNvPicPr>
            <a:picLocks noChangeAspect="1"/>
          </p:cNvPicPr>
          <p:nvPr/>
        </p:nvPicPr>
        <p:blipFill>
          <a:blip r:embed="rId1"/>
          <a:stretch>
            <a:fillRect/>
          </a:stretch>
        </p:blipFill>
        <p:spPr>
          <a:xfrm>
            <a:off x="623273" y="857969"/>
            <a:ext cx="4730392" cy="1975682"/>
          </a:xfrm>
          <a:prstGeom prst="rect">
            <a:avLst/>
          </a:prstGeom>
        </p:spPr>
      </p:pic>
      <p:pic>
        <p:nvPicPr>
          <p:cNvPr id="10" name="Picture 9"/>
          <p:cNvPicPr>
            <a:picLocks noChangeAspect="1"/>
          </p:cNvPicPr>
          <p:nvPr/>
        </p:nvPicPr>
        <p:blipFill>
          <a:blip r:embed="rId2"/>
          <a:stretch>
            <a:fillRect/>
          </a:stretch>
        </p:blipFill>
        <p:spPr>
          <a:xfrm>
            <a:off x="623273" y="3031456"/>
            <a:ext cx="8020537" cy="1975682"/>
          </a:xfrm>
          <a:prstGeom prst="rect">
            <a:avLst/>
          </a:prstGeom>
        </p:spPr>
      </p:pic>
      <p:pic>
        <p:nvPicPr>
          <p:cNvPr id="11" name="Picture 10"/>
          <p:cNvPicPr>
            <a:picLocks noChangeAspect="1"/>
          </p:cNvPicPr>
          <p:nvPr/>
        </p:nvPicPr>
        <p:blipFill>
          <a:blip r:embed="rId3"/>
          <a:stretch>
            <a:fillRect/>
          </a:stretch>
        </p:blipFill>
        <p:spPr>
          <a:xfrm>
            <a:off x="623273" y="5080878"/>
            <a:ext cx="6554276" cy="1688343"/>
          </a:xfrm>
          <a:prstGeom prst="rect">
            <a:avLst/>
          </a:prstGeom>
        </p:spPr>
      </p:pic>
      <p:pic>
        <p:nvPicPr>
          <p:cNvPr id="2" name="Picture 1"/>
          <p:cNvPicPr>
            <a:picLocks noChangeAspect="1"/>
          </p:cNvPicPr>
          <p:nvPr/>
        </p:nvPicPr>
        <p:blipFill>
          <a:blip r:embed="rId4"/>
          <a:stretch>
            <a:fillRect/>
          </a:stretch>
        </p:blipFill>
        <p:spPr>
          <a:xfrm>
            <a:off x="5735771" y="902834"/>
            <a:ext cx="2023181" cy="192591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74960" y="336378"/>
            <a:ext cx="2442079" cy="400110"/>
          </a:xfrm>
          <a:prstGeom prst="rect">
            <a:avLst/>
          </a:prstGeom>
          <a:noFill/>
        </p:spPr>
        <p:txBody>
          <a:bodyPr wrap="none" rtlCol="0">
            <a:spAutoFit/>
          </a:bodyPr>
          <a:lstStyle/>
          <a:p>
            <a:r>
              <a:rPr lang="en-US" sz="2000" b="1" u="sng" dirty="0">
                <a:solidFill>
                  <a:schemeClr val="accent1">
                    <a:lumMod val="75000"/>
                  </a:schemeClr>
                </a:solidFill>
              </a:rPr>
              <a:t>Correlation Matrix</a:t>
            </a:r>
            <a:endParaRPr lang="en-US" sz="2000" b="1" u="sng" dirty="0">
              <a:solidFill>
                <a:schemeClr val="accent1">
                  <a:lumMod val="75000"/>
                </a:schemeClr>
              </a:solidFill>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1413" y="1305579"/>
            <a:ext cx="6776003" cy="507859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2"/>
          <a:stretch>
            <a:fillRect/>
          </a:stretch>
        </p:blipFill>
        <p:spPr>
          <a:xfrm>
            <a:off x="7017416" y="1305579"/>
            <a:ext cx="4771169" cy="1094186"/>
          </a:xfrm>
          <a:prstGeom prst="rect">
            <a:avLst/>
          </a:prstGeom>
        </p:spPr>
      </p:pic>
      <p:sp>
        <p:nvSpPr>
          <p:cNvPr id="5" name="Rectangle 4"/>
          <p:cNvSpPr/>
          <p:nvPr/>
        </p:nvSpPr>
        <p:spPr>
          <a:xfrm>
            <a:off x="7219705" y="2681504"/>
            <a:ext cx="4568880" cy="371888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9"/>
          <p:cNvSpPr>
            <a:spLocks noChangeArrowheads="1"/>
          </p:cNvSpPr>
          <p:nvPr/>
        </p:nvSpPr>
        <p:spPr bwMode="auto">
          <a:xfrm rot="10800000" flipV="1">
            <a:off x="7506656" y="2986673"/>
            <a:ext cx="3994978" cy="310854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defTabSz="914400"/>
            <a:r>
              <a:rPr lang="en-US" b="1" u="sng" dirty="0"/>
              <a:t>Strong Positive Correlations: </a:t>
            </a:r>
            <a:r>
              <a:rPr lang="en-US" dirty="0"/>
              <a:t>'</a:t>
            </a:r>
            <a:r>
              <a:rPr lang="en-US" dirty="0" err="1"/>
              <a:t>ever_married_Yes</a:t>
            </a:r>
            <a:r>
              <a:rPr lang="en-US" dirty="0"/>
              <a:t>' and 'age’, age and stroke, age and </a:t>
            </a:r>
            <a:r>
              <a:rPr lang="en-US" dirty="0" err="1"/>
              <a:t>smoking_status_formerly_smoked</a:t>
            </a:r>
            <a:r>
              <a:rPr lang="en-US" dirty="0"/>
              <a:t> etc.</a:t>
            </a:r>
            <a:endParaRPr lang="en-US" dirty="0"/>
          </a:p>
          <a:p>
            <a:pPr lvl="0" algn="just" defTabSz="914400"/>
            <a:endParaRPr kumimoji="0" lang="en-US" altLang="en-US" sz="1600" i="0" u="none" strike="noStrike" cap="none" normalizeH="0" baseline="0" dirty="0">
              <a:ln>
                <a:noFill/>
              </a:ln>
              <a:solidFill>
                <a:schemeClr val="tx1"/>
              </a:solidFill>
              <a:effectLst/>
              <a:latin typeface="+mn-lt"/>
            </a:endParaRPr>
          </a:p>
          <a:p>
            <a:pPr lvl="0" algn="just" defTabSz="914400"/>
            <a:r>
              <a:rPr lang="en-US" b="1" u="sng" dirty="0"/>
              <a:t>Strong Negative Correlations:</a:t>
            </a:r>
            <a:r>
              <a:rPr lang="en-US" b="1" dirty="0"/>
              <a:t> </a:t>
            </a:r>
            <a:r>
              <a:rPr lang="en-US" dirty="0"/>
              <a:t>age and </a:t>
            </a:r>
            <a:r>
              <a:rPr lang="en-US" dirty="0" err="1"/>
              <a:t>work_type_children</a:t>
            </a:r>
            <a:r>
              <a:rPr lang="en-US" dirty="0"/>
              <a:t>, </a:t>
            </a:r>
            <a:r>
              <a:rPr lang="en-US" dirty="0" err="1"/>
              <a:t>bmi</a:t>
            </a:r>
            <a:r>
              <a:rPr lang="en-US" dirty="0"/>
              <a:t> and </a:t>
            </a:r>
            <a:r>
              <a:rPr lang="en-US" dirty="0" err="1"/>
              <a:t>work_type_children</a:t>
            </a:r>
            <a:r>
              <a:rPr lang="en-US" dirty="0"/>
              <a:t>, </a:t>
            </a:r>
            <a:r>
              <a:rPr lang="en-US" dirty="0" err="1"/>
              <a:t>gender_male</a:t>
            </a:r>
            <a:r>
              <a:rPr lang="en-US" dirty="0"/>
              <a:t> and </a:t>
            </a:r>
            <a:r>
              <a:rPr lang="en-US" dirty="0" err="1"/>
              <a:t>smoking_status_never_smoked</a:t>
            </a:r>
            <a:r>
              <a:rPr lang="en-US" dirty="0"/>
              <a:t> etc.</a:t>
            </a:r>
            <a:endParaRPr kumimoji="0" lang="en-US" altLang="en-US" sz="1600" i="0" u="none" strike="noStrike" cap="none" normalizeH="0" baseline="0" dirty="0">
              <a:ln>
                <a:noFill/>
              </a:ln>
              <a:solidFill>
                <a:schemeClr val="tx1"/>
              </a:solidFill>
              <a:effectLst/>
              <a:latin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00119" y="307101"/>
            <a:ext cx="4791761" cy="400110"/>
          </a:xfrm>
          <a:prstGeom prst="rect">
            <a:avLst/>
          </a:prstGeom>
          <a:noFill/>
        </p:spPr>
        <p:txBody>
          <a:bodyPr wrap="none" rtlCol="0">
            <a:spAutoFit/>
          </a:bodyPr>
          <a:lstStyle/>
          <a:p>
            <a:r>
              <a:rPr lang="en-US" sz="2000" b="1" u="sng" dirty="0">
                <a:solidFill>
                  <a:schemeClr val="accent1">
                    <a:lumMod val="75000"/>
                  </a:schemeClr>
                </a:solidFill>
              </a:rPr>
              <a:t>Histogram for the Numerical Features</a:t>
            </a:r>
            <a:endParaRPr lang="en-US" sz="2000" b="1" u="sng" dirty="0">
              <a:solidFill>
                <a:schemeClr val="accent1">
                  <a:lumMod val="75000"/>
                </a:schemeClr>
              </a:solidFill>
            </a:endParaRPr>
          </a:p>
        </p:txBody>
      </p:sp>
      <p:pic>
        <p:nvPicPr>
          <p:cNvPr id="3" name="Picture 2"/>
          <p:cNvPicPr>
            <a:picLocks noChangeAspect="1"/>
          </p:cNvPicPr>
          <p:nvPr/>
        </p:nvPicPr>
        <p:blipFill>
          <a:blip r:embed="rId1"/>
          <a:stretch>
            <a:fillRect/>
          </a:stretch>
        </p:blipFill>
        <p:spPr>
          <a:xfrm>
            <a:off x="248279" y="1409072"/>
            <a:ext cx="5847721" cy="4841959"/>
          </a:xfrm>
          <a:prstGeom prst="rect">
            <a:avLst/>
          </a:prstGeom>
        </p:spPr>
      </p:pic>
      <p:pic>
        <p:nvPicPr>
          <p:cNvPr id="6" name="Picture 5"/>
          <p:cNvPicPr>
            <a:picLocks noChangeAspect="1"/>
          </p:cNvPicPr>
          <p:nvPr/>
        </p:nvPicPr>
        <p:blipFill>
          <a:blip r:embed="rId2"/>
          <a:stretch>
            <a:fillRect/>
          </a:stretch>
        </p:blipFill>
        <p:spPr>
          <a:xfrm>
            <a:off x="6222859" y="1473869"/>
            <a:ext cx="5720862" cy="1600200"/>
          </a:xfrm>
          <a:prstGeom prst="rect">
            <a:avLst/>
          </a:prstGeom>
        </p:spPr>
      </p:pic>
      <p:graphicFrame>
        <p:nvGraphicFramePr>
          <p:cNvPr id="8" name="Diagram 7"/>
          <p:cNvGraphicFramePr/>
          <p:nvPr/>
        </p:nvGraphicFramePr>
        <p:xfrm>
          <a:off x="6222859" y="3256547"/>
          <a:ext cx="5499357" cy="26790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p:cNvSpPr txBox="1"/>
          <p:nvPr/>
        </p:nvSpPr>
        <p:spPr>
          <a:xfrm>
            <a:off x="8379187" y="3460719"/>
            <a:ext cx="1523622" cy="369332"/>
          </a:xfrm>
          <a:prstGeom prst="rect">
            <a:avLst/>
          </a:prstGeom>
          <a:noFill/>
        </p:spPr>
        <p:txBody>
          <a:bodyPr wrap="none" rtlCol="0">
            <a:spAutoFit/>
          </a:bodyPr>
          <a:lstStyle/>
          <a:p>
            <a:r>
              <a:rPr lang="en-US" b="1" u="sng" dirty="0">
                <a:solidFill>
                  <a:schemeClr val="accent1">
                    <a:lumMod val="60000"/>
                    <a:lumOff val="40000"/>
                  </a:schemeClr>
                </a:solidFill>
              </a:rPr>
              <a:t>Observation</a:t>
            </a:r>
            <a:endParaRPr lang="en-US" b="1" u="sng" dirty="0">
              <a:solidFill>
                <a:schemeClr val="tx2"/>
              </a:solidFill>
            </a:endParaRPr>
          </a:p>
        </p:txBody>
      </p:sp>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0</TotalTime>
  <Words>8751</Words>
  <Application>WPS Presentation</Application>
  <PresentationFormat>Widescreen</PresentationFormat>
  <Paragraphs>250</Paragraphs>
  <Slides>43</Slides>
  <Notes>0</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43</vt:i4>
      </vt:variant>
    </vt:vector>
  </HeadingPairs>
  <TitlesOfParts>
    <vt:vector size="60" baseType="lpstr">
      <vt:lpstr>Arial</vt:lpstr>
      <vt:lpstr>SimSun</vt:lpstr>
      <vt:lpstr>Wingdings</vt:lpstr>
      <vt:lpstr>Fira Sans Extra Condensed</vt:lpstr>
      <vt:lpstr>Segoe Print</vt:lpstr>
      <vt:lpstr>Roboto</vt:lpstr>
      <vt:lpstr>Times New Roman</vt:lpstr>
      <vt:lpstr>Arial</vt:lpstr>
      <vt:lpstr>Fira Sans Extra Condensed SemiBold</vt:lpstr>
      <vt:lpstr>Bahnschrift SemiLight</vt:lpstr>
      <vt:lpstr>Gill Sans MT</vt:lpstr>
      <vt:lpstr>Microsoft YaHei</vt:lpstr>
      <vt:lpstr>Arial Unicode MS</vt:lpstr>
      <vt:lpstr>Calibri</vt:lpstr>
      <vt:lpstr>Arial Black</vt:lpstr>
      <vt:lpstr>Parcel</vt:lpstr>
      <vt:lpstr>Machine Learning Infographics by Slidesgo</vt:lpstr>
      <vt:lpstr>Stroke  Prediction A Machine Learning approach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Model Training </vt:lpstr>
      <vt:lpstr>Model Training </vt:lpstr>
      <vt:lpstr>Model Training </vt:lpstr>
      <vt:lpstr>Model Training </vt:lpstr>
      <vt:lpstr>Model Training </vt:lpstr>
      <vt:lpstr>Model Training </vt:lpstr>
      <vt:lpstr>Model Training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Stroke  Prediction A Machine Learning approach</dc:title>
  <dc:creator>Mahmud Shah</dc:creator>
  <cp:lastModifiedBy>Md Shihab Reza</cp:lastModifiedBy>
  <cp:revision>189</cp:revision>
  <dcterms:created xsi:type="dcterms:W3CDTF">2023-05-12T03:00:00Z</dcterms:created>
  <dcterms:modified xsi:type="dcterms:W3CDTF">2025-07-18T11:54:22Z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8F7F352D0852473FB5B47EC346A20E7D_12</vt:lpwstr>
  </property>
  <property fmtid="{D5CDD505-2E9C-101B-9397-08002B2CF9AE}" pid="3" name="KSOProductBuildVer">
    <vt:lpwstr>1033-12.2.0.20326</vt:lpwstr>
  </property>
</Properties>
</file>